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1" roundtripDataSignature="AMtx7mg8MZYM8tQDLoQCyTXtm5+8PN2U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ólo el título" type="titleOnly">
  <p:cSld name="TITLE_ONL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6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a de título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29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objetos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0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30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cabezado de sección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3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1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os objetos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2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3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32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ció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3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3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3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3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 blanco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34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ido con título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3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3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35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n con título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3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3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36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texto vertical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7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37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37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vertical y texto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8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38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38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 blanco" type="blank">
  <p:cSld name="BLANK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8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a de título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9" name="Google Shape;99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9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objetos" type="obj">
  <p:cSld name="OBJEC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0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cabezado de sección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1" name="Google Shape;11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1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os objetos" type="twoObj">
  <p:cSld name="TWO_OBJECTS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7" name="Google Shape;117;p2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8" name="Google Shape;11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2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ción" type="twoTxTwoObj">
  <p:cSld name="TWO_OBJECTS_WITH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2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5" name="Google Shape;125;p2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6" name="Google Shape;126;p2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7" name="Google Shape;12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3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ólo el título" type="titleOnly">
  <p:cSld name="TITLE_ONLY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4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ido con título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8" name="Google Shape;138;p2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9" name="Google Shape;139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5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n con título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6" name="Google Shape;146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6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texto vertical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7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vertical y texto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8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/>
          <p:nvPr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5"/>
          <p:cNvSpPr txBox="1"/>
          <p:nvPr/>
        </p:nvSpPr>
        <p:spPr>
          <a:xfrm>
            <a:off x="2949436" y="6564539"/>
            <a:ext cx="3375164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s-ES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© McGraw-Hill</a:t>
            </a:r>
            <a:endParaRPr b="0" i="0" sz="1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179512" y="404664"/>
            <a:ext cx="792088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7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88" name="Google Shape;88;p17"/>
          <p:cNvSpPr txBox="1"/>
          <p:nvPr/>
        </p:nvSpPr>
        <p:spPr>
          <a:xfrm>
            <a:off x="1043608" y="476250"/>
            <a:ext cx="58324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producció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2949436" y="6564539"/>
            <a:ext cx="3375164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© McGraw-Hill</a:t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1" name="Google Shape;91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5202380" y="245648"/>
            <a:ext cx="3978132" cy="102249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31.png"/><Relationship Id="rId5" Type="http://schemas.openxmlformats.org/officeDocument/2006/relationships/image" Target="../media/image11.png"/><Relationship Id="rId6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5.png"/><Relationship Id="rId4" Type="http://schemas.openxmlformats.org/officeDocument/2006/relationships/image" Target="../media/image16.png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19.png"/><Relationship Id="rId5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5.png"/><Relationship Id="rId6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34.png"/><Relationship Id="rId5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Unitat 03</a:t>
            </a:r>
            <a:endParaRPr/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831" y="3304440"/>
            <a:ext cx="6209051" cy="1595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.png" id="167" name="Google Shape;16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92078" y="1644832"/>
            <a:ext cx="1213323" cy="1213323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"/>
          <p:cNvSpPr txBox="1"/>
          <p:nvPr/>
        </p:nvSpPr>
        <p:spPr>
          <a:xfrm>
            <a:off x="1921934" y="4262777"/>
            <a:ext cx="2788344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3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La producció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 txBox="1"/>
          <p:nvPr/>
        </p:nvSpPr>
        <p:spPr>
          <a:xfrm>
            <a:off x="3521075" y="2420888"/>
            <a:ext cx="52578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aquesta unitat aprendreu: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"/>
          <p:cNvSpPr txBox="1"/>
          <p:nvPr/>
        </p:nvSpPr>
        <p:spPr>
          <a:xfrm>
            <a:off x="3533775" y="2941588"/>
            <a:ext cx="5616575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"/>
          <p:cNvSpPr txBox="1"/>
          <p:nvPr/>
        </p:nvSpPr>
        <p:spPr>
          <a:xfrm>
            <a:off x="3533775" y="3467050"/>
            <a:ext cx="62230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3533775" y="4022675"/>
            <a:ext cx="5616575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178" name="Google Shape;178;p2"/>
          <p:cNvSpPr txBox="1"/>
          <p:nvPr/>
        </p:nvSpPr>
        <p:spPr>
          <a:xfrm>
            <a:off x="3536780" y="4598342"/>
            <a:ext cx="5616575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"/>
          <p:cNvSpPr txBox="1"/>
          <p:nvPr/>
        </p:nvSpPr>
        <p:spPr>
          <a:xfrm>
            <a:off x="3536780" y="5198045"/>
            <a:ext cx="56165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"/>
          <p:cNvSpPr txBox="1"/>
          <p:nvPr/>
        </p:nvSpPr>
        <p:spPr>
          <a:xfrm>
            <a:off x="3536780" y="5736014"/>
            <a:ext cx="56165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6.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60848"/>
            <a:ext cx="2771800" cy="417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187" name="Google Shape;187;p3"/>
          <p:cNvSpPr txBox="1"/>
          <p:nvPr/>
        </p:nvSpPr>
        <p:spPr>
          <a:xfrm>
            <a:off x="4932040" y="404664"/>
            <a:ext cx="40324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8" name="Google Shape;188;p3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189" name="Google Shape;189;p3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1" name="Google Shape;191;p3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92" name="Google Shape;192;p3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La divisió del treball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3" name="Google Shape;19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2420888"/>
            <a:ext cx="7632848" cy="78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077072"/>
            <a:ext cx="9144000" cy="2071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00" name="Google Shape;200;p4"/>
          <p:cNvSpPr txBox="1"/>
          <p:nvPr/>
        </p:nvSpPr>
        <p:spPr>
          <a:xfrm>
            <a:off x="4932040" y="404664"/>
            <a:ext cx="40324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1" name="Google Shape;201;p4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02" name="Google Shape;202;p4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4" name="Google Shape;204;p4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05" name="Google Shape;205;p4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Perspectives de la producció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6" name="Google Shape;206;p4"/>
          <p:cNvSpPr txBox="1"/>
          <p:nvPr/>
        </p:nvSpPr>
        <p:spPr>
          <a:xfrm>
            <a:off x="899592" y="3140968"/>
            <a:ext cx="76328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Perspectives sota les quals s’analitza la funció de producció de les empreses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2420888"/>
            <a:ext cx="7632848" cy="59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0892" y="4077072"/>
            <a:ext cx="1759077" cy="1766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15816" y="4077072"/>
            <a:ext cx="2287524" cy="1766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03340" y="4077072"/>
            <a:ext cx="2569845" cy="1788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16" name="Google Shape;216;p5"/>
          <p:cNvSpPr txBox="1"/>
          <p:nvPr/>
        </p:nvSpPr>
        <p:spPr>
          <a:xfrm>
            <a:off x="4932040" y="404664"/>
            <a:ext cx="40324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7" name="Google Shape;217;p5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18" name="Google Shape;218;p5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0" name="Google Shape;220;p5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21" name="Google Shape;221;p5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Perspectiva utilitària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22" name="Google Shape;222;p5"/>
          <p:cNvGrpSpPr/>
          <p:nvPr/>
        </p:nvGrpSpPr>
        <p:grpSpPr>
          <a:xfrm>
            <a:off x="757699" y="3787991"/>
            <a:ext cx="2109036" cy="469634"/>
            <a:chOff x="716373" y="2162909"/>
            <a:chExt cx="2948175" cy="656491"/>
          </a:xfrm>
        </p:grpSpPr>
        <p:sp>
          <p:nvSpPr>
            <p:cNvPr id="223" name="Google Shape;223;p5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5" name="Google Shape;225;p5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26" name="Google Shape;226;p5"/>
          <p:cNvSpPr txBox="1"/>
          <p:nvPr/>
        </p:nvSpPr>
        <p:spPr>
          <a:xfrm>
            <a:off x="1290024" y="3870494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Perspectiva tècnica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7" name="Google Shape;2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2708920"/>
            <a:ext cx="7632848" cy="625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576" y="4581128"/>
            <a:ext cx="7632848" cy="758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6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34" name="Google Shape;234;p6"/>
          <p:cNvSpPr txBox="1"/>
          <p:nvPr/>
        </p:nvSpPr>
        <p:spPr>
          <a:xfrm>
            <a:off x="4932040" y="404664"/>
            <a:ext cx="40324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5" name="Google Shape;235;p6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36" name="Google Shape;236;p6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38" name="Google Shape;238;p6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39" name="Google Shape;239;p6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La tecnologia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40" name="Google Shape;24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2564904"/>
            <a:ext cx="7632848" cy="77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552" y="3861048"/>
            <a:ext cx="2605719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31840" y="3861048"/>
            <a:ext cx="3420566" cy="1719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16216" y="3861048"/>
            <a:ext cx="2166956" cy="1728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49" name="Google Shape;249;p7"/>
          <p:cNvSpPr txBox="1"/>
          <p:nvPr/>
        </p:nvSpPr>
        <p:spPr>
          <a:xfrm>
            <a:off x="4932040" y="404664"/>
            <a:ext cx="40324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0" name="Google Shape;250;p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51" name="Google Shape;251;p7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3" name="Google Shape;253;p7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54" name="Google Shape;254;p7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Tecnologies eficients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55" name="Google Shape;255;p7"/>
          <p:cNvGrpSpPr/>
          <p:nvPr/>
        </p:nvGrpSpPr>
        <p:grpSpPr>
          <a:xfrm>
            <a:off x="757699" y="3796810"/>
            <a:ext cx="2109036" cy="469634"/>
            <a:chOff x="716373" y="2162909"/>
            <a:chExt cx="2948175" cy="656491"/>
          </a:xfrm>
        </p:grpSpPr>
        <p:sp>
          <p:nvSpPr>
            <p:cNvPr id="256" name="Google Shape;256;p7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8" name="Google Shape;258;p7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59" name="Google Shape;259;p7"/>
          <p:cNvSpPr txBox="1"/>
          <p:nvPr/>
        </p:nvSpPr>
        <p:spPr>
          <a:xfrm>
            <a:off x="1290024" y="3879313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Tecnologies eficients i econòmiques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60" name="Google Shape;26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2420888"/>
            <a:ext cx="7632848" cy="998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576" y="4586320"/>
            <a:ext cx="7632848" cy="779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8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67" name="Google Shape;267;p8"/>
          <p:cNvSpPr txBox="1"/>
          <p:nvPr/>
        </p:nvSpPr>
        <p:spPr>
          <a:xfrm>
            <a:off x="4932040" y="404664"/>
            <a:ext cx="40324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8" name="Google Shape;268;p8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69" name="Google Shape;269;p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71" name="Google Shape;271;p8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72" name="Google Shape;272;p8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Els ingressos totals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3" name="Google Shape;273;p8"/>
          <p:cNvSpPr txBox="1"/>
          <p:nvPr/>
        </p:nvSpPr>
        <p:spPr>
          <a:xfrm>
            <a:off x="6012160" y="4797152"/>
            <a:ext cx="230425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ingressos totals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Qv: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unitats venudes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Pv: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preu de venda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19872" y="5013176"/>
            <a:ext cx="2028924" cy="496632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8"/>
          <p:cNvSpPr txBox="1"/>
          <p:nvPr/>
        </p:nvSpPr>
        <p:spPr>
          <a:xfrm>
            <a:off x="3419872" y="3888778"/>
            <a:ext cx="48965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</a:t>
            </a: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ingressos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són el valor monetari que reben les empreses per les vendes dels seus béns i serveis.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576" y="2348880"/>
            <a:ext cx="7632848" cy="1367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521" y="4005064"/>
            <a:ext cx="3139455" cy="2497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9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83" name="Google Shape;283;p9"/>
          <p:cNvSpPr txBox="1"/>
          <p:nvPr/>
        </p:nvSpPr>
        <p:spPr>
          <a:xfrm>
            <a:off x="4932040" y="404664"/>
            <a:ext cx="40324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4" name="Google Shape;284;p9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85" name="Google Shape;285;p9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87" name="Google Shape;287;p9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88" name="Google Shape;288;p9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Els costos totals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9" name="Google Shape;289;p9"/>
          <p:cNvSpPr txBox="1"/>
          <p:nvPr/>
        </p:nvSpPr>
        <p:spPr>
          <a:xfrm>
            <a:off x="3419872" y="3284984"/>
            <a:ext cx="511256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costos es poden classificar en: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Fixos </a:t>
            </a: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(CF)</a:t>
            </a: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NO varien al canviar la quantitat produïda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Variables </a:t>
            </a: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(CV)</a:t>
            </a: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són proporcionals a la quantitat produïda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9"/>
          <p:cNvSpPr txBox="1"/>
          <p:nvPr/>
        </p:nvSpPr>
        <p:spPr>
          <a:xfrm>
            <a:off x="3419872" y="4457932"/>
            <a:ext cx="51125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Costos totals </a:t>
            </a: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(CT)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1" name="Google Shape;29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91880" y="5013176"/>
            <a:ext cx="2088232" cy="540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584" y="2348880"/>
            <a:ext cx="7488832" cy="765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3861048"/>
            <a:ext cx="3421926" cy="2573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0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99" name="Google Shape;299;p10"/>
          <p:cNvSpPr txBox="1"/>
          <p:nvPr/>
        </p:nvSpPr>
        <p:spPr>
          <a:xfrm>
            <a:off x="4932040" y="404664"/>
            <a:ext cx="40324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0" name="Google Shape;300;p10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301" name="Google Shape;301;p10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10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03" name="Google Shape;303;p10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04" name="Google Shape;304;p10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Costos mitjans i marginals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5" name="Google Shape;305;p10"/>
          <p:cNvSpPr txBox="1"/>
          <p:nvPr/>
        </p:nvSpPr>
        <p:spPr>
          <a:xfrm>
            <a:off x="755576" y="2348880"/>
            <a:ext cx="806489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 marginal </a:t>
            </a: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</a:t>
            </a:r>
            <a:r>
              <a:rPr b="1" baseline="-25000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</a:t>
            </a: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cost de produir una unitat addicional.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Ingrés marginal </a:t>
            </a: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(I</a:t>
            </a:r>
            <a:r>
              <a:rPr b="1" baseline="-25000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</a:t>
            </a: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ingrés obtingut amb la venda d’una unitat addicional.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Rendiment marginal </a:t>
            </a: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(R</a:t>
            </a:r>
            <a:r>
              <a:rPr b="1" baseline="-25000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</a:t>
            </a: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diferència entre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ingrés i cost marginal.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6" name="Google Shape;30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3399706"/>
            <a:ext cx="7632848" cy="821382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0"/>
          <p:cNvSpPr txBox="1"/>
          <p:nvPr/>
        </p:nvSpPr>
        <p:spPr>
          <a:xfrm>
            <a:off x="755576" y="4342011"/>
            <a:ext cx="80648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 mitjà </a:t>
            </a: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</a:t>
            </a:r>
            <a:r>
              <a:rPr b="1" baseline="-25000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</a:t>
            </a: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cost per unitat de producte.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8" name="Google Shape;30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55776" y="4843515"/>
            <a:ext cx="4175620" cy="924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1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314" name="Google Shape;314;p11"/>
          <p:cNvSpPr txBox="1"/>
          <p:nvPr/>
        </p:nvSpPr>
        <p:spPr>
          <a:xfrm>
            <a:off x="4932040" y="404664"/>
            <a:ext cx="40324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5" name="Google Shape;315;p11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316" name="Google Shape;316;p11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1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8" name="Google Shape;318;p11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19" name="Google Shape;319;p11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La llei dels rendiments decreixents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20" name="Google Shape;320;p11"/>
          <p:cNvGrpSpPr/>
          <p:nvPr/>
        </p:nvGrpSpPr>
        <p:grpSpPr>
          <a:xfrm>
            <a:off x="757699" y="3937918"/>
            <a:ext cx="2109036" cy="469634"/>
            <a:chOff x="716373" y="2162909"/>
            <a:chExt cx="2948175" cy="656491"/>
          </a:xfrm>
        </p:grpSpPr>
        <p:sp>
          <p:nvSpPr>
            <p:cNvPr id="321" name="Google Shape;321;p11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11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3" name="Google Shape;323;p11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24" name="Google Shape;324;p11"/>
          <p:cNvSpPr txBox="1"/>
          <p:nvPr/>
        </p:nvSpPr>
        <p:spPr>
          <a:xfrm>
            <a:off x="1290024" y="4020421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Las economías de escala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25" name="Google Shape;32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568" y="2394621"/>
            <a:ext cx="7776864" cy="1046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1560" y="4725144"/>
            <a:ext cx="7920880" cy="1053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2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332" name="Google Shape;332;p12"/>
          <p:cNvSpPr txBox="1"/>
          <p:nvPr/>
        </p:nvSpPr>
        <p:spPr>
          <a:xfrm>
            <a:off x="4932040" y="404664"/>
            <a:ext cx="40324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3" name="Google Shape;333;p12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334" name="Google Shape;334;p12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12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6" name="Google Shape;336;p12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37" name="Google Shape;337;p12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Els objectius de les empreses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38" name="Google Shape;33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3688" y="2485490"/>
            <a:ext cx="5616624" cy="109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3688" y="3566801"/>
            <a:ext cx="5616624" cy="1066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3688" y="4624369"/>
            <a:ext cx="5616624" cy="1064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63688" y="5674633"/>
            <a:ext cx="5616624" cy="66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3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347" name="Google Shape;347;p13"/>
          <p:cNvSpPr txBox="1"/>
          <p:nvPr/>
        </p:nvSpPr>
        <p:spPr>
          <a:xfrm>
            <a:off x="4932040" y="404664"/>
            <a:ext cx="421196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8" name="Google Shape;348;p13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349" name="Google Shape;349;p13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13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51" name="Google Shape;351;p13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52" name="Google Shape;352;p13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La responsabilitat social corporativa (RSC)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53" name="Google Shape;35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2420888"/>
            <a:ext cx="7632848" cy="764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9808" y="4365104"/>
            <a:ext cx="2246943" cy="2153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5576" y="3501008"/>
            <a:ext cx="6363734" cy="1977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4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361" name="Google Shape;361;p14"/>
          <p:cNvSpPr txBox="1"/>
          <p:nvPr/>
        </p:nvSpPr>
        <p:spPr>
          <a:xfrm>
            <a:off x="4932040" y="404664"/>
            <a:ext cx="421196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funció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es produeix?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Costos, ingressos i beneficis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objectius de les empreses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responsabilitat social corporativa (RSC)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Els sectors econòmics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2" name="Google Shape;362;p14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363" name="Google Shape;363;p14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65" name="Google Shape;365;p14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66" name="Google Shape;366;p14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Els sectors econòmics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7" name="Google Shape;367;p14"/>
          <p:cNvSpPr txBox="1"/>
          <p:nvPr/>
        </p:nvSpPr>
        <p:spPr>
          <a:xfrm>
            <a:off x="899592" y="3645024"/>
            <a:ext cx="5904656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divisions o els sectors de l’economia principals són: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Sector primari: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agricultura, ramaderia, pesca, mineria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Sector secundari: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indústria i energia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Sector terciari: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serveis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Sector quaternari: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economia del coneixement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8" name="Google Shape;36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2420888"/>
            <a:ext cx="7632848" cy="854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2012-01-30T10:57:12Z</dcterms:created>
  <dc:creator>Silvia Ristol</dc:creator>
</cp:coreProperties>
</file>