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86" r:id="rId2"/>
    <p:sldId id="256" r:id="rId3"/>
    <p:sldId id="298" r:id="rId4"/>
    <p:sldId id="257" r:id="rId5"/>
    <p:sldId id="303" r:id="rId6"/>
    <p:sldId id="308" r:id="rId7"/>
    <p:sldId id="287" r:id="rId8"/>
    <p:sldId id="305" r:id="rId9"/>
    <p:sldId id="304" r:id="rId10"/>
    <p:sldId id="288" r:id="rId11"/>
    <p:sldId id="299" r:id="rId12"/>
    <p:sldId id="302" r:id="rId13"/>
    <p:sldId id="291" r:id="rId14"/>
    <p:sldId id="289" r:id="rId15"/>
    <p:sldId id="290" r:id="rId16"/>
    <p:sldId id="309" r:id="rId17"/>
    <p:sldId id="307" r:id="rId18"/>
    <p:sldId id="311" r:id="rId19"/>
    <p:sldId id="312" r:id="rId20"/>
    <p:sldId id="313" r:id="rId21"/>
    <p:sldId id="310" r:id="rId22"/>
    <p:sldId id="316" r:id="rId23"/>
    <p:sldId id="292" r:id="rId24"/>
    <p:sldId id="314" r:id="rId25"/>
    <p:sldId id="294" r:id="rId2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E2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C37E41-E39B-4509-8A64-D7503C4184AE}" type="datetimeFigureOut">
              <a:rPr lang="es-ES" smtClean="0"/>
              <a:t>21/09/2022</a:t>
            </a:fld>
            <a:endParaRPr lang="es-ES"/>
          </a:p>
        </p:txBody>
      </p:sp>
      <p:sp>
        <p:nvSpPr>
          <p:cNvPr id="4" name="3 Marcador de pie de página"/>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A267870-18D6-4C4D-9F41-4D5757C95157}" type="slidenum">
              <a:rPr lang="es-ES" smtClean="0"/>
              <a:t>‹Nº›</a:t>
            </a:fld>
            <a:endParaRPr lang="es-ES"/>
          </a:p>
        </p:txBody>
      </p:sp>
    </p:spTree>
    <p:extLst>
      <p:ext uri="{BB962C8B-B14F-4D97-AF65-F5344CB8AC3E}">
        <p14:creationId xmlns:p14="http://schemas.microsoft.com/office/powerpoint/2010/main" val="768311161"/>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4C442E28-C0B2-4357-9F88-0F76B052DDF9}" type="datetimeFigureOut">
              <a:rPr lang="es-ES"/>
              <a:pPr>
                <a:defRPr/>
              </a:pPr>
              <a:t>21/09/2022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S"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76C38953-4BCE-47F7-9C0D-60E90FF182A0}" type="slidenum">
              <a:rPr lang="es-ES"/>
              <a:pPr>
                <a:defRPr/>
              </a:pPr>
              <a:t>‹Nº›</a:t>
            </a:fld>
            <a:endParaRPr lang="es-ES"/>
          </a:p>
        </p:txBody>
      </p:sp>
    </p:spTree>
    <p:extLst>
      <p:ext uri="{BB962C8B-B14F-4D97-AF65-F5344CB8AC3E}">
        <p14:creationId xmlns:p14="http://schemas.microsoft.com/office/powerpoint/2010/main" val="862094453"/>
      </p:ext>
    </p:extLst>
  </p:cSld>
  <p:clrMap bg1="lt1" tx1="dk1" bg2="lt2" tx2="dk2" accent1="accent1" accent2="accent2" accent3="accent3" accent4="accent4" accent5="accent5" accent6="accent6" hlink="hlink" folHlink="folHlink"/>
  <p:hf sldNum="0" hdr="0" ft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a:p>
        </p:txBody>
      </p:sp>
    </p:spTree>
    <p:extLst>
      <p:ext uri="{BB962C8B-B14F-4D97-AF65-F5344CB8AC3E}">
        <p14:creationId xmlns:p14="http://schemas.microsoft.com/office/powerpoint/2010/main" val="3630784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6AB1DC17-34CB-4D5B-9546-8FAF69C88E89}" type="datetime1">
              <a:rPr lang="es-ES" smtClean="0"/>
              <a:t>21/09/2022</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8B24C9D9-0D26-4D83-A723-AB44E826790C}" type="slidenum">
              <a:rPr lang="es-ES"/>
              <a:pPr>
                <a:defRPr/>
              </a:pPr>
              <a:t>‹Nº›</a:t>
            </a:fld>
            <a:endParaRPr lang="es-ES" dirty="0"/>
          </a:p>
        </p:txBody>
      </p:sp>
    </p:spTree>
    <p:extLst>
      <p:ext uri="{BB962C8B-B14F-4D97-AF65-F5344CB8AC3E}">
        <p14:creationId xmlns:p14="http://schemas.microsoft.com/office/powerpoint/2010/main" val="2252082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971600" y="274638"/>
            <a:ext cx="77152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C08295BB-FB83-4112-8249-A8B42C92F005}" type="datetime1">
              <a:rPr lang="es-ES" smtClean="0"/>
              <a:t>21/09/2022</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D672D947-34E2-4C60-A6AE-2FE1C505BEA1}" type="slidenum">
              <a:rPr lang="es-ES"/>
              <a:pPr>
                <a:defRPr/>
              </a:pPr>
              <a:t>‹Nº›</a:t>
            </a:fld>
            <a:endParaRPr lang="es-ES" dirty="0"/>
          </a:p>
        </p:txBody>
      </p:sp>
    </p:spTree>
    <p:extLst>
      <p:ext uri="{BB962C8B-B14F-4D97-AF65-F5344CB8AC3E}">
        <p14:creationId xmlns:p14="http://schemas.microsoft.com/office/powerpoint/2010/main" val="53992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A8EBE04A-F89A-432F-8217-B42D48855160}" type="datetime1">
              <a:rPr lang="es-ES" smtClean="0"/>
              <a:t>21/09/2022</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D17A5069-69F4-4528-9766-CC367651F9D4}" type="slidenum">
              <a:rPr lang="es-ES"/>
              <a:pPr>
                <a:defRPr/>
              </a:pPr>
              <a:t>‹Nº›</a:t>
            </a:fld>
            <a:endParaRPr lang="es-ES" dirty="0"/>
          </a:p>
        </p:txBody>
      </p:sp>
    </p:spTree>
    <p:extLst>
      <p:ext uri="{BB962C8B-B14F-4D97-AF65-F5344CB8AC3E}">
        <p14:creationId xmlns:p14="http://schemas.microsoft.com/office/powerpoint/2010/main" val="812418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971600" y="274638"/>
            <a:ext cx="7715200" cy="1143000"/>
          </a:xfrm>
          <a:prstGeom prst="rect">
            <a:avLst/>
          </a:prstGeo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32B6D592-C531-4590-946F-DD89224C8E9A}" type="datetime1">
              <a:rPr lang="es-ES" smtClean="0"/>
              <a:t>21/09/2022</a:t>
            </a:fld>
            <a:endParaRPr lang="es-ES"/>
          </a:p>
        </p:txBody>
      </p:sp>
      <p:sp>
        <p:nvSpPr>
          <p:cNvPr id="6"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3BA5CCB7-22B6-4D04-8971-8C18EF43B02C}" type="slidenum">
              <a:rPr lang="es-ES"/>
              <a:pPr>
                <a:defRPr/>
              </a:pPr>
              <a:t>‹Nº›</a:t>
            </a:fld>
            <a:endParaRPr lang="es-ES" dirty="0"/>
          </a:p>
        </p:txBody>
      </p:sp>
    </p:spTree>
    <p:extLst>
      <p:ext uri="{BB962C8B-B14F-4D97-AF65-F5344CB8AC3E}">
        <p14:creationId xmlns:p14="http://schemas.microsoft.com/office/powerpoint/2010/main" val="405388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971600" y="274638"/>
            <a:ext cx="7715200" cy="1143000"/>
          </a:xfrm>
          <a:prstGeom prst="rect">
            <a:avLst/>
          </a:prstGeo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FE218952-B76E-440D-8D44-3F59067408E6}" type="datetime1">
              <a:rPr lang="es-ES" smtClean="0"/>
              <a:t>21/09/2022</a:t>
            </a:fld>
            <a:endParaRPr lang="es-ES"/>
          </a:p>
        </p:txBody>
      </p:sp>
      <p:sp>
        <p:nvSpPr>
          <p:cNvPr id="8"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3B76CBE5-F23F-427E-A209-527670F89731}" type="slidenum">
              <a:rPr lang="es-ES"/>
              <a:pPr>
                <a:defRPr/>
              </a:pPr>
              <a:t>‹Nº›</a:t>
            </a:fld>
            <a:endParaRPr lang="es-ES" dirty="0"/>
          </a:p>
        </p:txBody>
      </p:sp>
    </p:spTree>
    <p:extLst>
      <p:ext uri="{BB962C8B-B14F-4D97-AF65-F5344CB8AC3E}">
        <p14:creationId xmlns:p14="http://schemas.microsoft.com/office/powerpoint/2010/main" val="1308781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971600" y="274638"/>
            <a:ext cx="7715200" cy="1143000"/>
          </a:xfrm>
          <a:prstGeom prst="rect">
            <a:avLst/>
          </a:prstGeom>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23DED89B-35F2-43BF-A03B-5F8CFB7298E0}" type="datetime1">
              <a:rPr lang="es-ES" smtClean="0"/>
              <a:t>21/09/2022</a:t>
            </a:fld>
            <a:endParaRPr lang="es-ES"/>
          </a:p>
        </p:txBody>
      </p:sp>
      <p:sp>
        <p:nvSpPr>
          <p:cNvPr id="4"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1A42AD0A-0AB5-4D60-83EA-F0B6447B550F}" type="slidenum">
              <a:rPr lang="es-ES"/>
              <a:pPr>
                <a:defRPr/>
              </a:pPr>
              <a:t>‹Nº›</a:t>
            </a:fld>
            <a:endParaRPr lang="es-ES" dirty="0"/>
          </a:p>
        </p:txBody>
      </p:sp>
    </p:spTree>
    <p:extLst>
      <p:ext uri="{BB962C8B-B14F-4D97-AF65-F5344CB8AC3E}">
        <p14:creationId xmlns:p14="http://schemas.microsoft.com/office/powerpoint/2010/main" val="207822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ADB1E663-69E8-4923-901B-9A4CEBFF34E4}" type="datetime1">
              <a:rPr lang="es-ES" smtClean="0"/>
              <a:t>21/09/2022</a:t>
            </a:fld>
            <a:endParaRPr lang="es-ES"/>
          </a:p>
        </p:txBody>
      </p:sp>
      <p:sp>
        <p:nvSpPr>
          <p:cNvPr id="3"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B02C3F6E-5002-4EDD-9EED-4EFD6714F8FB}" type="slidenum">
              <a:rPr lang="es-ES"/>
              <a:pPr>
                <a:defRPr/>
              </a:pPr>
              <a:t>‹Nº›</a:t>
            </a:fld>
            <a:endParaRPr lang="es-ES" dirty="0"/>
          </a:p>
        </p:txBody>
      </p:sp>
    </p:spTree>
    <p:extLst>
      <p:ext uri="{BB962C8B-B14F-4D97-AF65-F5344CB8AC3E}">
        <p14:creationId xmlns:p14="http://schemas.microsoft.com/office/powerpoint/2010/main" val="3123569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E050525E-A171-4F74-A422-AFA329FA4C1F}" type="datetime1">
              <a:rPr lang="es-ES" smtClean="0"/>
              <a:t>21/09/2022</a:t>
            </a:fld>
            <a:endParaRPr lang="es-ES"/>
          </a:p>
        </p:txBody>
      </p:sp>
      <p:sp>
        <p:nvSpPr>
          <p:cNvPr id="6"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63673ACE-1A14-4E16-938B-5AE6AD4BB823}" type="slidenum">
              <a:rPr lang="es-ES"/>
              <a:pPr>
                <a:defRPr/>
              </a:pPr>
              <a:t>‹Nº›</a:t>
            </a:fld>
            <a:endParaRPr lang="es-ES" dirty="0"/>
          </a:p>
        </p:txBody>
      </p:sp>
    </p:spTree>
    <p:extLst>
      <p:ext uri="{BB962C8B-B14F-4D97-AF65-F5344CB8AC3E}">
        <p14:creationId xmlns:p14="http://schemas.microsoft.com/office/powerpoint/2010/main" val="3791300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75CDCF5A-31D2-40B4-B8AB-5919031AA190}" type="datetime1">
              <a:rPr lang="es-ES" smtClean="0"/>
              <a:t>21/09/2022</a:t>
            </a:fld>
            <a:endParaRPr lang="es-ES"/>
          </a:p>
        </p:txBody>
      </p:sp>
      <p:sp>
        <p:nvSpPr>
          <p:cNvPr id="6"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9D134941-9DD0-4DEB-B61D-A22EB89A12A6}" type="slidenum">
              <a:rPr lang="es-ES"/>
              <a:pPr>
                <a:defRPr/>
              </a:pPr>
              <a:t>‹Nº›</a:t>
            </a:fld>
            <a:endParaRPr lang="es-ES" dirty="0"/>
          </a:p>
        </p:txBody>
      </p:sp>
    </p:spTree>
    <p:extLst>
      <p:ext uri="{BB962C8B-B14F-4D97-AF65-F5344CB8AC3E}">
        <p14:creationId xmlns:p14="http://schemas.microsoft.com/office/powerpoint/2010/main" val="2595204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971600" y="274638"/>
            <a:ext cx="7715200" cy="1143000"/>
          </a:xfrm>
          <a:prstGeom prst="rect">
            <a:avLst/>
          </a:prstGeom>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44C07291-78CF-483E-ABB8-D0E9C7C7B6B0}" type="datetime1">
              <a:rPr lang="es-ES" smtClean="0"/>
              <a:t>21/09/2022</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308F918A-EA50-4802-B2AE-4747B6CAC816}" type="slidenum">
              <a:rPr lang="es-ES"/>
              <a:pPr>
                <a:defRPr/>
              </a:pPr>
              <a:t>‹Nº›</a:t>
            </a:fld>
            <a:endParaRPr lang="es-ES" dirty="0"/>
          </a:p>
        </p:txBody>
      </p:sp>
    </p:spTree>
    <p:extLst>
      <p:ext uri="{BB962C8B-B14F-4D97-AF65-F5344CB8AC3E}">
        <p14:creationId xmlns:p14="http://schemas.microsoft.com/office/powerpoint/2010/main" val="1205043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a:xfrm>
            <a:off x="457200" y="6356350"/>
            <a:ext cx="2133600" cy="365125"/>
          </a:xfrm>
          <a:prstGeom prst="rect">
            <a:avLst/>
          </a:prstGeom>
        </p:spPr>
        <p:txBody>
          <a:bodyPr/>
          <a:lstStyle>
            <a:lvl1pPr>
              <a:defRPr/>
            </a:lvl1pPr>
          </a:lstStyle>
          <a:p>
            <a:pPr>
              <a:defRPr/>
            </a:pPr>
            <a:fld id="{1CE51ED5-C298-41A4-A8B7-52566C6D7E82}" type="datetime1">
              <a:rPr lang="es-ES" smtClean="0"/>
              <a:t>21/09/2022</a:t>
            </a:fld>
            <a:endParaRPr lang="es-ES"/>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a:xfrm>
            <a:off x="6588125" y="260350"/>
            <a:ext cx="2133600" cy="365125"/>
          </a:xfrm>
          <a:prstGeom prst="rect">
            <a:avLst/>
          </a:prstGeom>
        </p:spPr>
        <p:txBody>
          <a:bodyPr/>
          <a:lstStyle>
            <a:lvl1pPr>
              <a:defRPr/>
            </a:lvl1pPr>
          </a:lstStyle>
          <a:p>
            <a:pPr>
              <a:defRPr/>
            </a:pPr>
            <a:fld id="{3462BB67-4AA8-4997-812F-67E34DED05B9}" type="slidenum">
              <a:rPr lang="es-ES"/>
              <a:pPr>
                <a:defRPr/>
              </a:pPr>
              <a:t>‹Nº›</a:t>
            </a:fld>
            <a:endParaRPr lang="es-ES" dirty="0"/>
          </a:p>
        </p:txBody>
      </p:sp>
    </p:spTree>
    <p:extLst>
      <p:ext uri="{BB962C8B-B14F-4D97-AF65-F5344CB8AC3E}">
        <p14:creationId xmlns:p14="http://schemas.microsoft.com/office/powerpoint/2010/main" val="3535278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ángulo 10"/>
          <p:cNvSpPr/>
          <p:nvPr userDrawn="1"/>
        </p:nvSpPr>
        <p:spPr>
          <a:xfrm>
            <a:off x="0" y="6527800"/>
            <a:ext cx="9188450" cy="330200"/>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Subtítulo 2"/>
          <p:cNvSpPr txBox="1">
            <a:spLocks/>
          </p:cNvSpPr>
          <p:nvPr userDrawn="1"/>
        </p:nvSpPr>
        <p:spPr>
          <a:xfrm>
            <a:off x="2949436" y="6564539"/>
            <a:ext cx="3375164"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s-ES" sz="1000" dirty="0" smtClean="0">
                <a:solidFill>
                  <a:schemeClr val="tx1"/>
                </a:solidFill>
                <a:latin typeface="Verdana"/>
                <a:cs typeface="Verdana"/>
              </a:rPr>
              <a:t>© McGraw-Hill</a:t>
            </a:r>
            <a:endParaRPr lang="es-ES" sz="1000" dirty="0">
              <a:solidFill>
                <a:schemeClr val="tx1"/>
              </a:solidFill>
              <a:latin typeface="Verdana"/>
              <a:cs typeface="Verdana"/>
            </a:endParaRPr>
          </a:p>
        </p:txBody>
      </p:sp>
    </p:spTree>
    <p:extLst>
      <p:ext uri="{BB962C8B-B14F-4D97-AF65-F5344CB8AC3E}">
        <p14:creationId xmlns:p14="http://schemas.microsoft.com/office/powerpoint/2010/main" val="2117626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TxYNRSexC-E" TargetMode="External"/><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Rsdufh3Uebs"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footprintcalculator.org/sponsor/FR/es" TargetMode="External"/><Relationship Id="rId2" Type="http://schemas.openxmlformats.org/officeDocument/2006/relationships/hyperlink" Target="https://www.wwf.es/nuestro_trabajo/informe_planeta_vivo_ipv/huella_ecologica/dia_de_la_sobrecapacidad_de_la_tierr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503454" y="4005064"/>
            <a:ext cx="8229600" cy="1143000"/>
          </a:xfrm>
        </p:spPr>
        <p:txBody>
          <a:bodyPr/>
          <a:lstStyle/>
          <a:p>
            <a:r>
              <a:rPr lang="es-ES" dirty="0" err="1" smtClean="0"/>
              <a:t>Unitat</a:t>
            </a:r>
            <a:r>
              <a:rPr lang="es-ES" dirty="0" smtClean="0"/>
              <a:t> 01</a:t>
            </a:r>
            <a:endParaRPr lang="es-ES" dirty="0"/>
          </a:p>
        </p:txBody>
      </p:sp>
      <p:sp>
        <p:nvSpPr>
          <p:cNvPr id="5" name="CuadroTexto 4"/>
          <p:cNvSpPr txBox="1"/>
          <p:nvPr/>
        </p:nvSpPr>
        <p:spPr>
          <a:xfrm>
            <a:off x="1449902" y="1772816"/>
            <a:ext cx="6336704" cy="2123658"/>
          </a:xfrm>
          <a:prstGeom prst="rect">
            <a:avLst/>
          </a:prstGeom>
          <a:noFill/>
        </p:spPr>
        <p:txBody>
          <a:bodyPr wrap="square" rtlCol="0">
            <a:spAutoFit/>
          </a:bodyPr>
          <a:lstStyle/>
          <a:p>
            <a:pPr algn="ctr"/>
            <a:r>
              <a:rPr lang="es-ES" sz="4400" b="1" dirty="0" smtClean="0">
                <a:latin typeface="Verdana"/>
                <a:cs typeface="Verdana"/>
              </a:rPr>
              <a:t>ECONOMIA: LA CIÈNCIA DE LES DECISIONS</a:t>
            </a:r>
            <a:endParaRPr lang="es-ES" sz="4400" b="1" dirty="0">
              <a:solidFill>
                <a:schemeClr val="tx1"/>
              </a:solidFill>
              <a:latin typeface="Verdana"/>
              <a:cs typeface="Verdana"/>
            </a:endParaRPr>
          </a:p>
        </p:txBody>
      </p:sp>
    </p:spTree>
    <p:extLst>
      <p:ext uri="{BB962C8B-B14F-4D97-AF65-F5344CB8AC3E}">
        <p14:creationId xmlns:p14="http://schemas.microsoft.com/office/powerpoint/2010/main" val="2840154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5 CuadroTexto"/>
          <p:cNvSpPr txBox="1">
            <a:spLocks noChangeArrowheads="1"/>
          </p:cNvSpPr>
          <p:nvPr/>
        </p:nvSpPr>
        <p:spPr bwMode="auto">
          <a:xfrm>
            <a:off x="3131840" y="1611215"/>
            <a:ext cx="5257800" cy="369332"/>
          </a:xfrm>
          <a:prstGeom prst="rect">
            <a:avLst/>
          </a:prstGeom>
          <a:noFill/>
          <a:ln w="9525">
            <a:noFill/>
            <a:miter lim="800000"/>
            <a:headEnd/>
            <a:tailEnd/>
          </a:ln>
        </p:spPr>
        <p:txBody>
          <a:bodyPr>
            <a:spAutoFit/>
          </a:bodyPr>
          <a:lstStyle/>
          <a:p>
            <a:r>
              <a:rPr lang="es-ES" dirty="0">
                <a:latin typeface="Calibri" pitchFamily="34" charset="0"/>
              </a:rPr>
              <a:t>En </a:t>
            </a:r>
            <a:r>
              <a:rPr lang="es-ES" dirty="0" err="1">
                <a:latin typeface="Calibri" pitchFamily="34" charset="0"/>
              </a:rPr>
              <a:t>aquesta</a:t>
            </a:r>
            <a:r>
              <a:rPr lang="es-ES" dirty="0">
                <a:latin typeface="Calibri" pitchFamily="34" charset="0"/>
              </a:rPr>
              <a:t> </a:t>
            </a:r>
            <a:r>
              <a:rPr lang="es-ES" dirty="0" err="1">
                <a:latin typeface="Calibri" pitchFamily="34" charset="0"/>
              </a:rPr>
              <a:t>unitat</a:t>
            </a:r>
            <a:r>
              <a:rPr lang="es-ES" dirty="0">
                <a:latin typeface="Calibri" pitchFamily="34" charset="0"/>
              </a:rPr>
              <a:t> </a:t>
            </a:r>
            <a:r>
              <a:rPr lang="es-ES" dirty="0" err="1">
                <a:latin typeface="Calibri" pitchFamily="34" charset="0"/>
              </a:rPr>
              <a:t>aprendreu</a:t>
            </a:r>
            <a:endParaRPr lang="es-ES" dirty="0">
              <a:latin typeface="Calibri" pitchFamily="34" charset="0"/>
            </a:endParaRPr>
          </a:p>
        </p:txBody>
      </p:sp>
      <p:sp>
        <p:nvSpPr>
          <p:cNvPr id="6" name="5 CuadroTexto"/>
          <p:cNvSpPr txBox="1">
            <a:spLocks noChangeArrowheads="1"/>
          </p:cNvSpPr>
          <p:nvPr/>
        </p:nvSpPr>
        <p:spPr bwMode="auto">
          <a:xfrm>
            <a:off x="3144540" y="2131915"/>
            <a:ext cx="5616575" cy="369332"/>
          </a:xfrm>
          <a:prstGeom prst="rect">
            <a:avLst/>
          </a:prstGeom>
          <a:noFill/>
          <a:ln w="9525">
            <a:noFill/>
            <a:miter lim="800000"/>
            <a:headEnd/>
            <a:tailEnd/>
          </a:ln>
        </p:spPr>
        <p:txBody>
          <a:bodyPr>
            <a:spAutoFit/>
          </a:bodyPr>
          <a:lstStyle/>
          <a:p>
            <a:r>
              <a:rPr lang="es-ES" dirty="0">
                <a:solidFill>
                  <a:srgbClr val="602060"/>
                </a:solidFill>
                <a:latin typeface="Calibri" pitchFamily="34" charset="0"/>
                <a:sym typeface="Wingdings" pitchFamily="2" charset="2"/>
              </a:rPr>
              <a:t>1. </a:t>
            </a:r>
            <a:r>
              <a:rPr lang="es-ES" dirty="0" err="1">
                <a:latin typeface="Calibri" pitchFamily="34" charset="0"/>
                <a:sym typeface="Wingdings" pitchFamily="2" charset="2"/>
              </a:rPr>
              <a:t>Què</a:t>
            </a:r>
            <a:r>
              <a:rPr lang="es-ES" dirty="0">
                <a:latin typeface="Calibri" pitchFamily="34" charset="0"/>
                <a:sym typeface="Wingdings" pitchFamily="2" charset="2"/>
              </a:rPr>
              <a:t> </a:t>
            </a:r>
            <a:r>
              <a:rPr lang="es-ES" dirty="0" err="1">
                <a:latin typeface="Calibri" pitchFamily="34" charset="0"/>
                <a:sym typeface="Wingdings" pitchFamily="2" charset="2"/>
              </a:rPr>
              <a:t>és</a:t>
            </a:r>
            <a:r>
              <a:rPr lang="es-ES" dirty="0">
                <a:latin typeface="Calibri" pitchFamily="34" charset="0"/>
                <a:sym typeface="Wingdings" pitchFamily="2" charset="2"/>
              </a:rPr>
              <a:t> </a:t>
            </a:r>
            <a:r>
              <a:rPr lang="es-ES" dirty="0" err="1">
                <a:latin typeface="Calibri" pitchFamily="34" charset="0"/>
                <a:sym typeface="Wingdings" pitchFamily="2" charset="2"/>
              </a:rPr>
              <a:t>l’economia</a:t>
            </a:r>
            <a:r>
              <a:rPr lang="es-ES" dirty="0">
                <a:latin typeface="Calibri" pitchFamily="34" charset="0"/>
                <a:sym typeface="Wingdings" pitchFamily="2" charset="2"/>
              </a:rPr>
              <a:t>?</a:t>
            </a:r>
            <a:endParaRPr lang="es-ES" dirty="0">
              <a:latin typeface="Calibri" pitchFamily="34" charset="0"/>
            </a:endParaRPr>
          </a:p>
        </p:txBody>
      </p:sp>
      <p:sp>
        <p:nvSpPr>
          <p:cNvPr id="7" name="6 CuadroTexto"/>
          <p:cNvSpPr txBox="1">
            <a:spLocks noChangeArrowheads="1"/>
          </p:cNvSpPr>
          <p:nvPr/>
        </p:nvSpPr>
        <p:spPr bwMode="auto">
          <a:xfrm>
            <a:off x="3144540" y="2657377"/>
            <a:ext cx="6223000" cy="641350"/>
          </a:xfrm>
          <a:prstGeom prst="rect">
            <a:avLst/>
          </a:prstGeom>
          <a:noFill/>
          <a:ln w="9525">
            <a:noFill/>
            <a:miter lim="800000"/>
            <a:headEnd/>
            <a:tailEnd/>
          </a:ln>
        </p:spPr>
        <p:txBody>
          <a:bodyPr>
            <a:spAutoFit/>
          </a:bodyPr>
          <a:lstStyle/>
          <a:p>
            <a:r>
              <a:rPr lang="es-ES" dirty="0">
                <a:solidFill>
                  <a:srgbClr val="602060"/>
                </a:solidFill>
                <a:latin typeface="Calibri" pitchFamily="34" charset="0"/>
                <a:sym typeface="Wingdings" pitchFamily="2" charset="2"/>
              </a:rPr>
              <a:t>2. </a:t>
            </a:r>
            <a:r>
              <a:rPr lang="es-ES" dirty="0" err="1" smtClean="0">
                <a:latin typeface="Calibri" pitchFamily="34" charset="0"/>
                <a:sym typeface="Wingdings" pitchFamily="2" charset="2"/>
              </a:rPr>
              <a:t>Escollir</a:t>
            </a:r>
            <a:r>
              <a:rPr lang="es-ES" dirty="0" smtClean="0">
                <a:latin typeface="Calibri" pitchFamily="34" charset="0"/>
                <a:sym typeface="Wingdings" pitchFamily="2" charset="2"/>
              </a:rPr>
              <a:t> </a:t>
            </a:r>
            <a:r>
              <a:rPr lang="es-ES" dirty="0" err="1" smtClean="0">
                <a:latin typeface="Calibri" pitchFamily="34" charset="0"/>
                <a:sym typeface="Wingdings" pitchFamily="2" charset="2"/>
              </a:rPr>
              <a:t>és</a:t>
            </a:r>
            <a:r>
              <a:rPr lang="es-ES" dirty="0" smtClean="0">
                <a:latin typeface="Calibri" pitchFamily="34" charset="0"/>
                <a:sym typeface="Wingdings" pitchFamily="2" charset="2"/>
              </a:rPr>
              <a:t> renunciar</a:t>
            </a:r>
            <a:r>
              <a:rPr lang="es-ES" dirty="0">
                <a:latin typeface="Calibri" pitchFamily="34" charset="0"/>
                <a:sym typeface="Wingdings" pitchFamily="2" charset="2"/>
              </a:rPr>
              <a:t>.</a:t>
            </a:r>
          </a:p>
          <a:p>
            <a:endParaRPr lang="es-ES" dirty="0">
              <a:latin typeface="Calibri" pitchFamily="34" charset="0"/>
            </a:endParaRPr>
          </a:p>
        </p:txBody>
      </p:sp>
      <p:sp>
        <p:nvSpPr>
          <p:cNvPr id="8" name="7 CuadroTexto"/>
          <p:cNvSpPr txBox="1">
            <a:spLocks noChangeArrowheads="1"/>
          </p:cNvSpPr>
          <p:nvPr/>
        </p:nvSpPr>
        <p:spPr bwMode="auto">
          <a:xfrm>
            <a:off x="3144540" y="3213002"/>
            <a:ext cx="5616575" cy="641350"/>
          </a:xfrm>
          <a:prstGeom prst="rect">
            <a:avLst/>
          </a:prstGeom>
          <a:noFill/>
          <a:ln w="9525">
            <a:noFill/>
            <a:miter lim="800000"/>
            <a:headEnd/>
            <a:tailEnd/>
          </a:ln>
        </p:spPr>
        <p:txBody>
          <a:bodyPr>
            <a:spAutoFit/>
          </a:bodyPr>
          <a:lstStyle/>
          <a:p>
            <a:pPr marL="179388" indent="-179388"/>
            <a:r>
              <a:rPr lang="es-ES" dirty="0">
                <a:solidFill>
                  <a:srgbClr val="602060"/>
                </a:solidFill>
                <a:latin typeface="Calibri" pitchFamily="34" charset="0"/>
                <a:sym typeface="Wingdings" pitchFamily="2" charset="2"/>
              </a:rPr>
              <a:t>3. </a:t>
            </a:r>
            <a:r>
              <a:rPr lang="es-ES" dirty="0" err="1" smtClean="0">
                <a:latin typeface="Calibri" pitchFamily="34" charset="0"/>
                <a:sym typeface="Wingdings" pitchFamily="2" charset="2"/>
              </a:rPr>
              <a:t>Decisors</a:t>
            </a:r>
            <a:r>
              <a:rPr lang="es-ES" dirty="0" smtClean="0">
                <a:latin typeface="Calibri" pitchFamily="34" charset="0"/>
                <a:sym typeface="Wingdings" pitchFamily="2" charset="2"/>
              </a:rPr>
              <a:t>, </a:t>
            </a:r>
            <a:r>
              <a:rPr lang="es-ES" dirty="0" err="1" smtClean="0">
                <a:latin typeface="Calibri" pitchFamily="34" charset="0"/>
                <a:sym typeface="Wingdings" pitchFamily="2" charset="2"/>
              </a:rPr>
              <a:t>decisions</a:t>
            </a:r>
            <a:r>
              <a:rPr lang="es-ES" dirty="0" smtClean="0">
                <a:latin typeface="Calibri" pitchFamily="34" charset="0"/>
                <a:sym typeface="Wingdings" pitchFamily="2" charset="2"/>
              </a:rPr>
              <a:t> i recursos</a:t>
            </a:r>
            <a:endParaRPr lang="es-ES" dirty="0">
              <a:latin typeface="Calibri" pitchFamily="34" charset="0"/>
              <a:sym typeface="Wingdings" pitchFamily="2" charset="2"/>
            </a:endParaRPr>
          </a:p>
          <a:p>
            <a:pPr marL="179388" indent="-179388"/>
            <a:endParaRPr lang="es-ES" dirty="0">
              <a:latin typeface="Calibri" pitchFamily="34" charset="0"/>
            </a:endParaRPr>
          </a:p>
        </p:txBody>
      </p:sp>
      <p:sp>
        <p:nvSpPr>
          <p:cNvPr id="9" name="8 CuadroTexto"/>
          <p:cNvSpPr txBox="1">
            <a:spLocks noChangeArrowheads="1"/>
          </p:cNvSpPr>
          <p:nvPr/>
        </p:nvSpPr>
        <p:spPr bwMode="auto">
          <a:xfrm>
            <a:off x="3154065" y="3744815"/>
            <a:ext cx="5618163" cy="641350"/>
          </a:xfrm>
          <a:prstGeom prst="rect">
            <a:avLst/>
          </a:prstGeom>
          <a:noFill/>
          <a:ln w="9525">
            <a:noFill/>
            <a:miter lim="800000"/>
            <a:headEnd/>
            <a:tailEnd/>
          </a:ln>
        </p:spPr>
        <p:txBody>
          <a:bodyPr>
            <a:spAutoFit/>
          </a:bodyPr>
          <a:lstStyle/>
          <a:p>
            <a:r>
              <a:rPr lang="es-ES" dirty="0">
                <a:solidFill>
                  <a:srgbClr val="602060"/>
                </a:solidFill>
                <a:latin typeface="Calibri" pitchFamily="34" charset="0"/>
                <a:sym typeface="Wingdings" pitchFamily="2" charset="2"/>
              </a:rPr>
              <a:t>4. </a:t>
            </a:r>
            <a:r>
              <a:rPr lang="es-ES" dirty="0" err="1" smtClean="0">
                <a:latin typeface="Calibri" pitchFamily="34" charset="0"/>
                <a:sym typeface="Wingdings" pitchFamily="2" charset="2"/>
              </a:rPr>
              <a:t>L’estudi</a:t>
            </a:r>
            <a:r>
              <a:rPr lang="es-ES" dirty="0" smtClean="0">
                <a:latin typeface="Calibri" pitchFamily="34" charset="0"/>
                <a:sym typeface="Wingdings" pitchFamily="2" charset="2"/>
              </a:rPr>
              <a:t> de </a:t>
            </a:r>
            <a:r>
              <a:rPr lang="es-ES" dirty="0" err="1" smtClean="0">
                <a:latin typeface="Calibri" pitchFamily="34" charset="0"/>
                <a:sym typeface="Wingdings" pitchFamily="2" charset="2"/>
              </a:rPr>
              <a:t>l’economia</a:t>
            </a:r>
            <a:endParaRPr lang="es-ES" dirty="0">
              <a:latin typeface="Calibri" pitchFamily="34" charset="0"/>
              <a:sym typeface="Wingdings" pitchFamily="2" charset="2"/>
            </a:endParaRPr>
          </a:p>
          <a:p>
            <a:endParaRPr lang="es-ES" dirty="0">
              <a:latin typeface="Calibri" pitchFamily="34" charset="0"/>
            </a:endParaRPr>
          </a:p>
        </p:txBody>
      </p:sp>
      <p:pic>
        <p:nvPicPr>
          <p:cNvPr id="5" name="Imagen 4"/>
          <p:cNvPicPr>
            <a:picLocks noChangeAspect="1"/>
          </p:cNvPicPr>
          <p:nvPr/>
        </p:nvPicPr>
        <p:blipFill>
          <a:blip r:embed="rId2"/>
          <a:stretch>
            <a:fillRect/>
          </a:stretch>
        </p:blipFill>
        <p:spPr>
          <a:xfrm>
            <a:off x="0" y="1128279"/>
            <a:ext cx="2699792" cy="427142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ES" b="1" dirty="0" err="1" smtClean="0"/>
              <a:t>Què</a:t>
            </a:r>
            <a:r>
              <a:rPr lang="es-ES" b="1" dirty="0" smtClean="0"/>
              <a:t> </a:t>
            </a:r>
            <a:r>
              <a:rPr lang="es-ES" b="1" dirty="0" err="1" smtClean="0"/>
              <a:t>és</a:t>
            </a:r>
            <a:r>
              <a:rPr lang="es-ES" b="1" dirty="0" smtClean="0"/>
              <a:t> </a:t>
            </a:r>
            <a:r>
              <a:rPr lang="es-ES" b="1" dirty="0" err="1" smtClean="0"/>
              <a:t>l’economia</a:t>
            </a:r>
            <a:r>
              <a:rPr lang="es-ES" b="1" dirty="0" smtClean="0"/>
              <a:t>?</a:t>
            </a:r>
            <a:endParaRPr lang="es-ES" b="1" dirty="0"/>
          </a:p>
        </p:txBody>
      </p:sp>
      <p:sp>
        <p:nvSpPr>
          <p:cNvPr id="3" name="2 Marcador de contenido"/>
          <p:cNvSpPr>
            <a:spLocks noGrp="1"/>
          </p:cNvSpPr>
          <p:nvPr>
            <p:ph idx="1"/>
          </p:nvPr>
        </p:nvSpPr>
        <p:spPr/>
        <p:txBody>
          <a:bodyPr/>
          <a:lstStyle/>
          <a:p>
            <a:pPr marL="0" indent="0">
              <a:buNone/>
            </a:pPr>
            <a:r>
              <a:rPr lang="es-ES" dirty="0" err="1" smtClean="0"/>
              <a:t>L’economia</a:t>
            </a:r>
            <a:r>
              <a:rPr lang="es-ES" dirty="0" smtClean="0"/>
              <a:t> </a:t>
            </a:r>
            <a:r>
              <a:rPr lang="es-ES" dirty="0" err="1" smtClean="0"/>
              <a:t>és</a:t>
            </a:r>
            <a:r>
              <a:rPr lang="es-ES" dirty="0" smtClean="0"/>
              <a:t> la </a:t>
            </a:r>
            <a:r>
              <a:rPr lang="es-ES" dirty="0" err="1" smtClean="0"/>
              <a:t>ciència</a:t>
            </a:r>
            <a:r>
              <a:rPr lang="es-ES" dirty="0" smtClean="0"/>
              <a:t> que </a:t>
            </a:r>
            <a:r>
              <a:rPr lang="es-ES" dirty="0" err="1" smtClean="0"/>
              <a:t>s’ocupa</a:t>
            </a:r>
            <a:r>
              <a:rPr lang="es-ES" dirty="0" smtClean="0"/>
              <a:t> de </a:t>
            </a:r>
            <a:r>
              <a:rPr lang="es-ES" dirty="0" err="1" smtClean="0"/>
              <a:t>com</a:t>
            </a:r>
            <a:r>
              <a:rPr lang="es-ES" dirty="0" smtClean="0"/>
              <a:t> les persones </a:t>
            </a:r>
            <a:r>
              <a:rPr lang="es-ES" dirty="0" err="1" smtClean="0"/>
              <a:t>administrem</a:t>
            </a:r>
            <a:r>
              <a:rPr lang="es-ES" dirty="0" smtClean="0"/>
              <a:t> </a:t>
            </a:r>
            <a:r>
              <a:rPr lang="es-ES" b="1" dirty="0" smtClean="0"/>
              <a:t>recursos </a:t>
            </a:r>
            <a:r>
              <a:rPr lang="es-ES" b="1" dirty="0" err="1" smtClean="0"/>
              <a:t>escassos</a:t>
            </a:r>
            <a:r>
              <a:rPr lang="es-ES" b="1" dirty="0" smtClean="0"/>
              <a:t> </a:t>
            </a:r>
            <a:r>
              <a:rPr lang="es-ES" dirty="0" err="1" smtClean="0"/>
              <a:t>amb</a:t>
            </a:r>
            <a:r>
              <a:rPr lang="es-ES" dirty="0" smtClean="0"/>
              <a:t> </a:t>
            </a:r>
            <a:r>
              <a:rPr lang="es-ES" dirty="0" err="1" smtClean="0"/>
              <a:t>els</a:t>
            </a:r>
            <a:r>
              <a:rPr lang="es-ES" dirty="0" smtClean="0"/>
              <a:t> </a:t>
            </a:r>
            <a:r>
              <a:rPr lang="es-ES" dirty="0" err="1" smtClean="0"/>
              <a:t>quals</a:t>
            </a:r>
            <a:r>
              <a:rPr lang="es-ES" dirty="0" smtClean="0"/>
              <a:t> </a:t>
            </a:r>
            <a:r>
              <a:rPr lang="es-ES" dirty="0" err="1" smtClean="0"/>
              <a:t>satisfem</a:t>
            </a:r>
            <a:r>
              <a:rPr lang="es-ES" dirty="0" smtClean="0"/>
              <a:t> les </a:t>
            </a:r>
            <a:r>
              <a:rPr lang="es-ES" dirty="0" err="1" smtClean="0"/>
              <a:t>nostres</a:t>
            </a:r>
            <a:r>
              <a:rPr lang="es-ES" dirty="0" smtClean="0"/>
              <a:t> </a:t>
            </a:r>
            <a:r>
              <a:rPr lang="es-ES" b="1" dirty="0" err="1" smtClean="0"/>
              <a:t>necessitats</a:t>
            </a:r>
            <a:endParaRPr lang="es-ES" b="1" dirty="0" smtClean="0"/>
          </a:p>
          <a:p>
            <a:pPr marL="0" indent="0">
              <a:buNone/>
            </a:pPr>
            <a:endParaRPr lang="es-ES" b="1" dirty="0"/>
          </a:p>
          <a:p>
            <a:pPr marL="0" indent="0">
              <a:buNone/>
            </a:pPr>
            <a:r>
              <a:rPr lang="es-ES" dirty="0" err="1" smtClean="0"/>
              <a:t>És</a:t>
            </a:r>
            <a:r>
              <a:rPr lang="es-ES" dirty="0" smtClean="0"/>
              <a:t> una </a:t>
            </a:r>
            <a:r>
              <a:rPr lang="es-ES" b="1" dirty="0" err="1" smtClean="0"/>
              <a:t>ciència</a:t>
            </a:r>
            <a:r>
              <a:rPr lang="es-ES" b="1" dirty="0" smtClean="0"/>
              <a:t> social</a:t>
            </a:r>
            <a:endParaRPr lang="es-ES" b="1" dirty="0"/>
          </a:p>
        </p:txBody>
      </p:sp>
    </p:spTree>
    <p:extLst>
      <p:ext uri="{BB962C8B-B14F-4D97-AF65-F5344CB8AC3E}">
        <p14:creationId xmlns:p14="http://schemas.microsoft.com/office/powerpoint/2010/main" val="32360498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7"/>
          <p:cNvGrpSpPr/>
          <p:nvPr/>
        </p:nvGrpSpPr>
        <p:grpSpPr>
          <a:xfrm>
            <a:off x="395536" y="260648"/>
            <a:ext cx="2109036" cy="469634"/>
            <a:chOff x="716373" y="2162909"/>
            <a:chExt cx="2948175" cy="656491"/>
          </a:xfrm>
          <a:solidFill>
            <a:srgbClr val="FF0000"/>
          </a:solidFill>
        </p:grpSpPr>
        <p:sp>
          <p:nvSpPr>
            <p:cNvPr id="9" name="Triángulo isósceles 8"/>
            <p:cNvSpPr/>
            <p:nvPr/>
          </p:nvSpPr>
          <p:spPr>
            <a:xfrm>
              <a:off x="716373" y="2162909"/>
              <a:ext cx="655226" cy="586641"/>
            </a:xfrm>
            <a:prstGeom prst="triangle">
              <a:avLst>
                <a:gd name="adj" fmla="val 100000"/>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10" name="Triángulo isósceles 9"/>
            <p:cNvSpPr/>
            <p:nvPr/>
          </p:nvSpPr>
          <p:spPr>
            <a:xfrm>
              <a:off x="805274" y="2232759"/>
              <a:ext cx="655226" cy="586641"/>
            </a:xfrm>
            <a:prstGeom prst="triangle">
              <a:avLst>
                <a:gd name="adj" fmla="val 100000"/>
              </a:avLst>
            </a:prstGeom>
            <a:solidFill>
              <a:srgbClr val="FA53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cxnSp>
          <p:nvCxnSpPr>
            <p:cNvPr id="11" name="Conector recto 10"/>
            <p:cNvCxnSpPr/>
            <p:nvPr/>
          </p:nvCxnSpPr>
          <p:spPr>
            <a:xfrm>
              <a:off x="1418166" y="2800784"/>
              <a:ext cx="2246382" cy="0"/>
            </a:xfrm>
            <a:prstGeom prst="line">
              <a:avLst/>
            </a:prstGeom>
            <a:grpFill/>
            <a:ln>
              <a:solidFill>
                <a:srgbClr val="FA5398"/>
              </a:solidFill>
            </a:ln>
            <a:effectLst/>
          </p:spPr>
          <p:style>
            <a:lnRef idx="2">
              <a:schemeClr val="accent1"/>
            </a:lnRef>
            <a:fillRef idx="0">
              <a:schemeClr val="accent1"/>
            </a:fillRef>
            <a:effectRef idx="1">
              <a:schemeClr val="accent1"/>
            </a:effectRef>
            <a:fontRef idx="minor">
              <a:schemeClr val="tx1"/>
            </a:fontRef>
          </p:style>
        </p:cxnSp>
      </p:grpSp>
      <p:sp>
        <p:nvSpPr>
          <p:cNvPr id="12" name="Subtítulo 2"/>
          <p:cNvSpPr txBox="1">
            <a:spLocks/>
          </p:cNvSpPr>
          <p:nvPr/>
        </p:nvSpPr>
        <p:spPr>
          <a:xfrm>
            <a:off x="927861" y="343151"/>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000" dirty="0">
                <a:solidFill>
                  <a:schemeClr val="tx1">
                    <a:lumMod val="50000"/>
                    <a:lumOff val="50000"/>
                  </a:schemeClr>
                </a:solidFill>
                <a:latin typeface="Verdana"/>
                <a:cs typeface="Verdana"/>
              </a:rPr>
              <a:t>Les </a:t>
            </a:r>
            <a:r>
              <a:rPr lang="es-ES" sz="2000" dirty="0" err="1">
                <a:solidFill>
                  <a:schemeClr val="tx1">
                    <a:lumMod val="50000"/>
                    <a:lumOff val="50000"/>
                  </a:schemeClr>
                </a:solidFill>
                <a:latin typeface="Verdana"/>
                <a:cs typeface="Verdana"/>
              </a:rPr>
              <a:t>necessitats</a:t>
            </a:r>
            <a:endParaRPr lang="es-ES" sz="2000" dirty="0">
              <a:solidFill>
                <a:schemeClr val="tx1">
                  <a:lumMod val="50000"/>
                  <a:lumOff val="50000"/>
                </a:schemeClr>
              </a:solidFill>
              <a:latin typeface="Verdana"/>
              <a:cs typeface="Verdana"/>
            </a:endParaRPr>
          </a:p>
        </p:txBody>
      </p:sp>
      <p:sp>
        <p:nvSpPr>
          <p:cNvPr id="13" name="4 CuadroTexto"/>
          <p:cNvSpPr txBox="1">
            <a:spLocks noChangeArrowheads="1"/>
          </p:cNvSpPr>
          <p:nvPr/>
        </p:nvSpPr>
        <p:spPr bwMode="auto">
          <a:xfrm>
            <a:off x="755576" y="1750188"/>
            <a:ext cx="7632848" cy="369332"/>
          </a:xfrm>
          <a:prstGeom prst="rect">
            <a:avLst/>
          </a:prstGeom>
          <a:noFill/>
          <a:ln w="9525">
            <a:noFill/>
            <a:miter lim="800000"/>
            <a:headEnd/>
            <a:tailEnd/>
          </a:ln>
        </p:spPr>
        <p:txBody>
          <a:bodyPr wrap="square">
            <a:spAutoFit/>
          </a:bodyPr>
          <a:lstStyle/>
          <a:p>
            <a:r>
              <a:rPr lang="es-ES_tradnl" dirty="0" smtClean="0">
                <a:latin typeface="Calibri" pitchFamily="34" charset="0"/>
              </a:rPr>
              <a:t>Poden ser:</a:t>
            </a:r>
            <a:r>
              <a:rPr lang="es-ES_tradnl" dirty="0">
                <a:latin typeface="Calibri" pitchFamily="34" charset="0"/>
              </a:rPr>
              <a:t> </a:t>
            </a:r>
            <a:r>
              <a:rPr lang="es-ES_tradnl" dirty="0" smtClean="0">
                <a:latin typeface="Calibri" pitchFamily="34" charset="0"/>
              </a:rPr>
              <a:t>    • </a:t>
            </a:r>
            <a:r>
              <a:rPr lang="es-ES_tradnl" b="1" dirty="0" err="1" smtClean="0">
                <a:latin typeface="Calibri" pitchFamily="34" charset="0"/>
              </a:rPr>
              <a:t>Primàries</a:t>
            </a:r>
            <a:r>
              <a:rPr lang="es-ES_tradnl" dirty="0" smtClean="0">
                <a:latin typeface="Calibri" pitchFamily="34" charset="0"/>
              </a:rPr>
              <a:t>     • </a:t>
            </a:r>
            <a:r>
              <a:rPr lang="es-ES_tradnl" b="1" dirty="0" err="1" smtClean="0">
                <a:latin typeface="Calibri" pitchFamily="34" charset="0"/>
              </a:rPr>
              <a:t>Secundàries</a:t>
            </a:r>
            <a:endParaRPr lang="es-ES" dirty="0">
              <a:latin typeface="Calibri" pitchFamily="34" charset="0"/>
            </a:endParaRPr>
          </a:p>
        </p:txBody>
      </p:sp>
      <p:pic>
        <p:nvPicPr>
          <p:cNvPr id="2" name="Imagen 1"/>
          <p:cNvPicPr>
            <a:picLocks noChangeAspect="1"/>
          </p:cNvPicPr>
          <p:nvPr/>
        </p:nvPicPr>
        <p:blipFill>
          <a:blip r:embed="rId2"/>
          <a:stretch>
            <a:fillRect/>
          </a:stretch>
        </p:blipFill>
        <p:spPr>
          <a:xfrm>
            <a:off x="611560" y="954907"/>
            <a:ext cx="7920880" cy="621246"/>
          </a:xfrm>
          <a:prstGeom prst="rect">
            <a:avLst/>
          </a:prstGeom>
        </p:spPr>
      </p:pic>
      <p:pic>
        <p:nvPicPr>
          <p:cNvPr id="16" name="Picture 2" descr="Pirámide de Maslow: Qué es y sus aplicaciones práctic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5109" y="2348880"/>
            <a:ext cx="7728891" cy="4509120"/>
          </a:xfrm>
          <a:prstGeom prst="rect">
            <a:avLst/>
          </a:prstGeom>
          <a:noFill/>
          <a:extLst>
            <a:ext uri="{909E8E84-426E-40DD-AFC4-6F175D3DCCD1}">
              <a14:hiddenFill xmlns:a14="http://schemas.microsoft.com/office/drawing/2010/main">
                <a:solidFill>
                  <a:srgbClr val="FFFFFF"/>
                </a:solidFill>
              </a14:hiddenFill>
            </a:ext>
          </a:extLst>
        </p:spPr>
      </p:pic>
      <p:sp>
        <p:nvSpPr>
          <p:cNvPr id="17" name="2 Título"/>
          <p:cNvSpPr txBox="1">
            <a:spLocks/>
          </p:cNvSpPr>
          <p:nvPr/>
        </p:nvSpPr>
        <p:spPr>
          <a:xfrm>
            <a:off x="367923" y="2967728"/>
            <a:ext cx="2808312" cy="849599"/>
          </a:xfrm>
          <a:prstGeom prst="rect">
            <a:avLst/>
          </a:prstGeom>
        </p:spPr>
        <p:txBody>
          <a:bodyP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s-ES" sz="2800" dirty="0" smtClean="0"/>
              <a:t>La </a:t>
            </a:r>
            <a:r>
              <a:rPr lang="es-ES" sz="2800" dirty="0" err="1" smtClean="0"/>
              <a:t>piràmide</a:t>
            </a:r>
            <a:r>
              <a:rPr lang="es-ES" sz="2800" dirty="0" smtClean="0"/>
              <a:t> de </a:t>
            </a:r>
            <a:r>
              <a:rPr lang="es-ES" sz="2800" dirty="0" err="1" smtClean="0"/>
              <a:t>Mashllow</a:t>
            </a:r>
            <a:endParaRPr lang="es-ES" sz="28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595576" y="1268760"/>
            <a:ext cx="7920880" cy="646426"/>
          </a:xfrm>
          <a:prstGeom prst="rect">
            <a:avLst/>
          </a:prstGeom>
        </p:spPr>
      </p:pic>
      <p:pic>
        <p:nvPicPr>
          <p:cNvPr id="4" name="Imagen 5"/>
          <p:cNvPicPr>
            <a:picLocks noChangeAspect="1"/>
          </p:cNvPicPr>
          <p:nvPr/>
        </p:nvPicPr>
        <p:blipFill>
          <a:blip r:embed="rId3"/>
          <a:stretch>
            <a:fillRect/>
          </a:stretch>
        </p:blipFill>
        <p:spPr>
          <a:xfrm>
            <a:off x="70589" y="2207528"/>
            <a:ext cx="9002821" cy="2918535"/>
          </a:xfrm>
          <a:prstGeom prst="rect">
            <a:avLst/>
          </a:prstGeom>
        </p:spPr>
      </p:pic>
    </p:spTree>
    <p:extLst>
      <p:ext uri="{BB962C8B-B14F-4D97-AF65-F5344CB8AC3E}">
        <p14:creationId xmlns:p14="http://schemas.microsoft.com/office/powerpoint/2010/main" val="67038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2022743639"/>
              </p:ext>
            </p:extLst>
          </p:nvPr>
        </p:nvGraphicFramePr>
        <p:xfrm>
          <a:off x="611560" y="476674"/>
          <a:ext cx="8136905" cy="5472606"/>
        </p:xfrm>
        <a:graphic>
          <a:graphicData uri="http://schemas.openxmlformats.org/drawingml/2006/table">
            <a:tbl>
              <a:tblPr firstRow="1" bandRow="1">
                <a:tableStyleId>{5C22544A-7EE6-4342-B048-85BDC9FD1C3A}</a:tableStyleId>
              </a:tblPr>
              <a:tblGrid>
                <a:gridCol w="1512168"/>
                <a:gridCol w="1742594"/>
                <a:gridCol w="2001822"/>
                <a:gridCol w="1368152"/>
                <a:gridCol w="1512169"/>
              </a:tblGrid>
              <a:tr h="936102">
                <a:tc>
                  <a:txBody>
                    <a:bodyPr/>
                    <a:lstStyle/>
                    <a:p>
                      <a:endParaRPr lang="es-ES" sz="2400" dirty="0"/>
                    </a:p>
                  </a:txBody>
                  <a:tcPr/>
                </a:tc>
                <a:tc>
                  <a:txBody>
                    <a:bodyPr/>
                    <a:lstStyle/>
                    <a:p>
                      <a:r>
                        <a:rPr lang="es-ES" sz="2400" dirty="0" smtClean="0"/>
                        <a:t>Grau </a:t>
                      </a:r>
                      <a:r>
                        <a:rPr lang="es-ES" sz="2400" dirty="0" err="1" smtClean="0"/>
                        <a:t>d’escassetat</a:t>
                      </a:r>
                      <a:endParaRPr lang="es-ES" sz="2400" dirty="0"/>
                    </a:p>
                  </a:txBody>
                  <a:tcPr/>
                </a:tc>
                <a:tc>
                  <a:txBody>
                    <a:bodyPr/>
                    <a:lstStyle/>
                    <a:p>
                      <a:r>
                        <a:rPr lang="es-ES" sz="2400" dirty="0" smtClean="0"/>
                        <a:t>Grau de </a:t>
                      </a:r>
                      <a:r>
                        <a:rPr lang="es-ES" sz="2400" dirty="0" err="1" smtClean="0"/>
                        <a:t>transformació</a:t>
                      </a:r>
                      <a:endParaRPr lang="es-ES" sz="2400" dirty="0"/>
                    </a:p>
                  </a:txBody>
                  <a:tcPr/>
                </a:tc>
                <a:tc>
                  <a:txBody>
                    <a:bodyPr/>
                    <a:lstStyle/>
                    <a:p>
                      <a:r>
                        <a:rPr lang="es-ES" sz="2400" dirty="0" err="1" smtClean="0"/>
                        <a:t>Accés</a:t>
                      </a:r>
                      <a:endParaRPr lang="es-ES" sz="2400" dirty="0"/>
                    </a:p>
                  </a:txBody>
                  <a:tcPr/>
                </a:tc>
                <a:tc>
                  <a:txBody>
                    <a:bodyPr/>
                    <a:lstStyle/>
                    <a:p>
                      <a:r>
                        <a:rPr lang="es-ES" sz="2400" dirty="0" err="1" smtClean="0"/>
                        <a:t>Funció</a:t>
                      </a:r>
                      <a:endParaRPr lang="es-ES" sz="2400" dirty="0"/>
                    </a:p>
                  </a:txBody>
                  <a:tcPr/>
                </a:tc>
              </a:tr>
              <a:tr h="792088">
                <a:tc>
                  <a:txBody>
                    <a:bodyPr/>
                    <a:lstStyle/>
                    <a:p>
                      <a:r>
                        <a:rPr lang="es-ES" sz="2400" dirty="0" err="1" smtClean="0"/>
                        <a:t>Carn</a:t>
                      </a:r>
                      <a:endParaRPr lang="es-ES" sz="2400" dirty="0"/>
                    </a:p>
                  </a:txBody>
                  <a:tcPr/>
                </a:tc>
                <a:tc>
                  <a:txBody>
                    <a:bodyPr/>
                    <a:lstStyle/>
                    <a:p>
                      <a:endParaRPr lang="es-ES" sz="2400"/>
                    </a:p>
                  </a:txBody>
                  <a:tcPr/>
                </a:tc>
                <a:tc>
                  <a:txBody>
                    <a:bodyPr/>
                    <a:lstStyle/>
                    <a:p>
                      <a:endParaRPr lang="es-ES" sz="2400"/>
                    </a:p>
                  </a:txBody>
                  <a:tcPr/>
                </a:tc>
                <a:tc>
                  <a:txBody>
                    <a:bodyPr/>
                    <a:lstStyle/>
                    <a:p>
                      <a:endParaRPr lang="es-ES" sz="2400"/>
                    </a:p>
                  </a:txBody>
                  <a:tcPr/>
                </a:tc>
                <a:tc>
                  <a:txBody>
                    <a:bodyPr/>
                    <a:lstStyle/>
                    <a:p>
                      <a:endParaRPr lang="es-ES" sz="2400"/>
                    </a:p>
                  </a:txBody>
                  <a:tcPr/>
                </a:tc>
              </a:tr>
              <a:tr h="720080">
                <a:tc>
                  <a:txBody>
                    <a:bodyPr/>
                    <a:lstStyle/>
                    <a:p>
                      <a:r>
                        <a:rPr lang="es-ES" sz="2400" dirty="0" smtClean="0"/>
                        <a:t>Aire</a:t>
                      </a:r>
                      <a:endParaRPr lang="es-ES" sz="2400" dirty="0"/>
                    </a:p>
                  </a:txBody>
                  <a:tcPr/>
                </a:tc>
                <a:tc>
                  <a:txBody>
                    <a:bodyPr/>
                    <a:lstStyle/>
                    <a:p>
                      <a:endParaRPr lang="es-ES" sz="2400"/>
                    </a:p>
                  </a:txBody>
                  <a:tcPr/>
                </a:tc>
                <a:tc>
                  <a:txBody>
                    <a:bodyPr/>
                    <a:lstStyle/>
                    <a:p>
                      <a:endParaRPr lang="es-ES" sz="2400"/>
                    </a:p>
                  </a:txBody>
                  <a:tcPr/>
                </a:tc>
                <a:tc>
                  <a:txBody>
                    <a:bodyPr/>
                    <a:lstStyle/>
                    <a:p>
                      <a:endParaRPr lang="es-ES" sz="2400"/>
                    </a:p>
                  </a:txBody>
                  <a:tcPr/>
                </a:tc>
                <a:tc>
                  <a:txBody>
                    <a:bodyPr/>
                    <a:lstStyle/>
                    <a:p>
                      <a:endParaRPr lang="es-ES" sz="2400"/>
                    </a:p>
                  </a:txBody>
                  <a:tcPr/>
                </a:tc>
              </a:tr>
              <a:tr h="939474">
                <a:tc>
                  <a:txBody>
                    <a:bodyPr/>
                    <a:lstStyle/>
                    <a:p>
                      <a:r>
                        <a:rPr lang="es-ES" sz="2400" dirty="0" err="1" smtClean="0"/>
                        <a:t>Parc</a:t>
                      </a:r>
                      <a:r>
                        <a:rPr lang="es-ES" sz="2400" dirty="0" smtClean="0"/>
                        <a:t> infantil</a:t>
                      </a:r>
                      <a:endParaRPr lang="es-ES" sz="2400" dirty="0"/>
                    </a:p>
                  </a:txBody>
                  <a:tcPr/>
                </a:tc>
                <a:tc>
                  <a:txBody>
                    <a:bodyPr/>
                    <a:lstStyle/>
                    <a:p>
                      <a:endParaRPr lang="es-ES" sz="2400" dirty="0"/>
                    </a:p>
                  </a:txBody>
                  <a:tcPr/>
                </a:tc>
                <a:tc>
                  <a:txBody>
                    <a:bodyPr/>
                    <a:lstStyle/>
                    <a:p>
                      <a:endParaRPr lang="es-ES" sz="2400"/>
                    </a:p>
                  </a:txBody>
                  <a:tcPr/>
                </a:tc>
                <a:tc>
                  <a:txBody>
                    <a:bodyPr/>
                    <a:lstStyle/>
                    <a:p>
                      <a:endParaRPr lang="es-ES" sz="2400"/>
                    </a:p>
                  </a:txBody>
                  <a:tcPr/>
                </a:tc>
                <a:tc>
                  <a:txBody>
                    <a:bodyPr/>
                    <a:lstStyle/>
                    <a:p>
                      <a:endParaRPr lang="es-ES" sz="2400"/>
                    </a:p>
                  </a:txBody>
                  <a:tcPr/>
                </a:tc>
              </a:tr>
              <a:tr h="1342106">
                <a:tc>
                  <a:txBody>
                    <a:bodyPr/>
                    <a:lstStyle/>
                    <a:p>
                      <a:r>
                        <a:rPr lang="es-ES" sz="2400" dirty="0" err="1" smtClean="0"/>
                        <a:t>Jaqueta</a:t>
                      </a:r>
                      <a:r>
                        <a:rPr lang="es-ES" sz="2400" dirty="0" smtClean="0"/>
                        <a:t> </a:t>
                      </a:r>
                      <a:r>
                        <a:rPr lang="es-ES" sz="2400" dirty="0" err="1" smtClean="0"/>
                        <a:t>sense</a:t>
                      </a:r>
                      <a:r>
                        <a:rPr lang="es-ES" sz="2400" dirty="0" smtClean="0"/>
                        <a:t> </a:t>
                      </a:r>
                      <a:r>
                        <a:rPr lang="es-ES" sz="2400" dirty="0" err="1" smtClean="0"/>
                        <a:t>mànigues</a:t>
                      </a:r>
                      <a:endParaRPr lang="es-ES" sz="2400" dirty="0"/>
                    </a:p>
                  </a:txBody>
                  <a:tcPr/>
                </a:tc>
                <a:tc>
                  <a:txBody>
                    <a:bodyPr/>
                    <a:lstStyle/>
                    <a:p>
                      <a:endParaRPr lang="es-ES" sz="2400" dirty="0"/>
                    </a:p>
                  </a:txBody>
                  <a:tcPr/>
                </a:tc>
                <a:tc>
                  <a:txBody>
                    <a:bodyPr/>
                    <a:lstStyle/>
                    <a:p>
                      <a:endParaRPr lang="es-ES" sz="2400" dirty="0"/>
                    </a:p>
                  </a:txBody>
                  <a:tcPr/>
                </a:tc>
                <a:tc>
                  <a:txBody>
                    <a:bodyPr/>
                    <a:lstStyle/>
                    <a:p>
                      <a:endParaRPr lang="es-ES" sz="2400" dirty="0"/>
                    </a:p>
                  </a:txBody>
                  <a:tcPr/>
                </a:tc>
                <a:tc>
                  <a:txBody>
                    <a:bodyPr/>
                    <a:lstStyle/>
                    <a:p>
                      <a:endParaRPr lang="es-ES" sz="2400" dirty="0"/>
                    </a:p>
                  </a:txBody>
                  <a:tcPr/>
                </a:tc>
              </a:tr>
              <a:tr h="742756">
                <a:tc>
                  <a:txBody>
                    <a:bodyPr/>
                    <a:lstStyle/>
                    <a:p>
                      <a:r>
                        <a:rPr lang="es-ES" sz="2400" dirty="0" smtClean="0"/>
                        <a:t>Tractor</a:t>
                      </a:r>
                      <a:endParaRPr lang="es-ES" sz="2400" dirty="0"/>
                    </a:p>
                  </a:txBody>
                  <a:tcPr/>
                </a:tc>
                <a:tc>
                  <a:txBody>
                    <a:bodyPr/>
                    <a:lstStyle/>
                    <a:p>
                      <a:endParaRPr lang="es-ES" sz="2400" dirty="0"/>
                    </a:p>
                  </a:txBody>
                  <a:tcPr/>
                </a:tc>
                <a:tc>
                  <a:txBody>
                    <a:bodyPr/>
                    <a:lstStyle/>
                    <a:p>
                      <a:endParaRPr lang="es-ES" sz="2400" dirty="0"/>
                    </a:p>
                  </a:txBody>
                  <a:tcPr/>
                </a:tc>
                <a:tc>
                  <a:txBody>
                    <a:bodyPr/>
                    <a:lstStyle/>
                    <a:p>
                      <a:endParaRPr lang="es-ES" sz="2400" dirty="0"/>
                    </a:p>
                  </a:txBody>
                  <a:tcPr/>
                </a:tc>
                <a:tc>
                  <a:txBody>
                    <a:bodyPr/>
                    <a:lstStyle/>
                    <a:p>
                      <a:endParaRPr lang="es-ES" sz="2400" dirty="0"/>
                    </a:p>
                  </a:txBody>
                  <a:tcPr/>
                </a:tc>
              </a:tr>
            </a:tbl>
          </a:graphicData>
        </a:graphic>
      </p:graphicFrame>
    </p:spTree>
    <p:extLst>
      <p:ext uri="{BB962C8B-B14F-4D97-AF65-F5344CB8AC3E}">
        <p14:creationId xmlns:p14="http://schemas.microsoft.com/office/powerpoint/2010/main" val="26457969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7"/>
          <p:cNvGrpSpPr/>
          <p:nvPr/>
        </p:nvGrpSpPr>
        <p:grpSpPr>
          <a:xfrm>
            <a:off x="611560" y="402763"/>
            <a:ext cx="2109036" cy="469634"/>
            <a:chOff x="716373" y="2162909"/>
            <a:chExt cx="2948175" cy="656491"/>
          </a:xfrm>
          <a:solidFill>
            <a:srgbClr val="FF0000"/>
          </a:solidFill>
        </p:grpSpPr>
        <p:sp>
          <p:nvSpPr>
            <p:cNvPr id="9" name="Triángulo isósceles 8"/>
            <p:cNvSpPr/>
            <p:nvPr/>
          </p:nvSpPr>
          <p:spPr>
            <a:xfrm>
              <a:off x="716373" y="2162909"/>
              <a:ext cx="655226" cy="586641"/>
            </a:xfrm>
            <a:prstGeom prst="triangle">
              <a:avLst>
                <a:gd name="adj" fmla="val 100000"/>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10" name="Triángulo isósceles 9"/>
            <p:cNvSpPr/>
            <p:nvPr/>
          </p:nvSpPr>
          <p:spPr>
            <a:xfrm>
              <a:off x="805274" y="2232759"/>
              <a:ext cx="655226" cy="586641"/>
            </a:xfrm>
            <a:prstGeom prst="triangle">
              <a:avLst>
                <a:gd name="adj" fmla="val 100000"/>
              </a:avLst>
            </a:prstGeom>
            <a:solidFill>
              <a:srgbClr val="FA53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cxnSp>
          <p:nvCxnSpPr>
            <p:cNvPr id="11" name="Conector recto 10"/>
            <p:cNvCxnSpPr/>
            <p:nvPr/>
          </p:nvCxnSpPr>
          <p:spPr>
            <a:xfrm>
              <a:off x="1418166" y="2800784"/>
              <a:ext cx="2246382" cy="0"/>
            </a:xfrm>
            <a:prstGeom prst="line">
              <a:avLst/>
            </a:prstGeom>
            <a:grpFill/>
            <a:ln>
              <a:solidFill>
                <a:srgbClr val="FA5398"/>
              </a:solidFill>
            </a:ln>
            <a:effectLst/>
          </p:spPr>
          <p:style>
            <a:lnRef idx="2">
              <a:schemeClr val="accent1"/>
            </a:lnRef>
            <a:fillRef idx="0">
              <a:schemeClr val="accent1"/>
            </a:fillRef>
            <a:effectRef idx="1">
              <a:schemeClr val="accent1"/>
            </a:effectRef>
            <a:fontRef idx="minor">
              <a:schemeClr val="tx1"/>
            </a:fontRef>
          </p:style>
        </p:cxnSp>
      </p:grpSp>
      <p:sp>
        <p:nvSpPr>
          <p:cNvPr id="12" name="Subtítulo 2"/>
          <p:cNvSpPr txBox="1">
            <a:spLocks/>
          </p:cNvSpPr>
          <p:nvPr/>
        </p:nvSpPr>
        <p:spPr>
          <a:xfrm>
            <a:off x="1143885" y="485266"/>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000" dirty="0" err="1">
                <a:solidFill>
                  <a:schemeClr val="tx1">
                    <a:lumMod val="50000"/>
                    <a:lumOff val="50000"/>
                  </a:schemeClr>
                </a:solidFill>
                <a:latin typeface="Verdana"/>
                <a:cs typeface="Verdana"/>
              </a:rPr>
              <a:t>L’escassetat</a:t>
            </a:r>
            <a:r>
              <a:rPr lang="es-ES" sz="2000" dirty="0">
                <a:solidFill>
                  <a:schemeClr val="tx1">
                    <a:lumMod val="50000"/>
                    <a:lumOff val="50000"/>
                  </a:schemeClr>
                </a:solidFill>
                <a:latin typeface="Verdana"/>
                <a:cs typeface="Verdana"/>
              </a:rPr>
              <a:t> </a:t>
            </a:r>
            <a:r>
              <a:rPr lang="es-ES" sz="2000" dirty="0" err="1">
                <a:solidFill>
                  <a:schemeClr val="tx1">
                    <a:lumMod val="50000"/>
                    <a:lumOff val="50000"/>
                  </a:schemeClr>
                </a:solidFill>
                <a:latin typeface="Verdana"/>
                <a:cs typeface="Verdana"/>
              </a:rPr>
              <a:t>econòmica</a:t>
            </a:r>
            <a:endParaRPr lang="es-ES" sz="2000" dirty="0">
              <a:solidFill>
                <a:schemeClr val="tx1">
                  <a:lumMod val="50000"/>
                  <a:lumOff val="50000"/>
                </a:schemeClr>
              </a:solidFill>
              <a:latin typeface="Verdana"/>
              <a:cs typeface="Verdana"/>
            </a:endParaRPr>
          </a:p>
        </p:txBody>
      </p:sp>
      <p:pic>
        <p:nvPicPr>
          <p:cNvPr id="5" name="Imagen 4"/>
          <p:cNvPicPr>
            <a:picLocks noChangeAspect="1"/>
          </p:cNvPicPr>
          <p:nvPr/>
        </p:nvPicPr>
        <p:blipFill>
          <a:blip r:embed="rId2"/>
          <a:stretch>
            <a:fillRect/>
          </a:stretch>
        </p:blipFill>
        <p:spPr>
          <a:xfrm>
            <a:off x="609437" y="1090524"/>
            <a:ext cx="7632848" cy="819578"/>
          </a:xfrm>
          <a:prstGeom prst="rect">
            <a:avLst/>
          </a:prstGeom>
        </p:spPr>
      </p:pic>
      <p:sp>
        <p:nvSpPr>
          <p:cNvPr id="2" name="1 CuadroTexto"/>
          <p:cNvSpPr txBox="1"/>
          <p:nvPr/>
        </p:nvSpPr>
        <p:spPr>
          <a:xfrm>
            <a:off x="395536" y="2420888"/>
            <a:ext cx="7846749" cy="400110"/>
          </a:xfrm>
          <a:prstGeom prst="rect">
            <a:avLst/>
          </a:prstGeom>
          <a:noFill/>
        </p:spPr>
        <p:txBody>
          <a:bodyPr wrap="square" rtlCol="0">
            <a:spAutoFit/>
          </a:bodyPr>
          <a:lstStyle/>
          <a:p>
            <a:r>
              <a:rPr lang="es-ES" sz="2000" dirty="0" err="1" smtClean="0"/>
              <a:t>Fenòmen</a:t>
            </a:r>
            <a:r>
              <a:rPr lang="es-ES" sz="2000" dirty="0" smtClean="0"/>
              <a:t> universal i </a:t>
            </a:r>
            <a:r>
              <a:rPr lang="es-ES" sz="2000" dirty="0" err="1" smtClean="0"/>
              <a:t>relatiu</a:t>
            </a:r>
            <a:endParaRPr lang="es-ES" sz="2000" dirty="0"/>
          </a:p>
        </p:txBody>
      </p:sp>
      <p:sp>
        <p:nvSpPr>
          <p:cNvPr id="13" name="12 CuadroTexto"/>
          <p:cNvSpPr txBox="1"/>
          <p:nvPr/>
        </p:nvSpPr>
        <p:spPr>
          <a:xfrm>
            <a:off x="395536" y="3059668"/>
            <a:ext cx="7846749" cy="400110"/>
          </a:xfrm>
          <a:prstGeom prst="rect">
            <a:avLst/>
          </a:prstGeom>
          <a:noFill/>
        </p:spPr>
        <p:txBody>
          <a:bodyPr wrap="square" rtlCol="0">
            <a:spAutoFit/>
          </a:bodyPr>
          <a:lstStyle/>
          <a:p>
            <a:pPr algn="ctr"/>
            <a:r>
              <a:rPr lang="es-ES" sz="2000" b="1" i="1" dirty="0" smtClean="0"/>
              <a:t>Si </a:t>
            </a:r>
            <a:r>
              <a:rPr lang="es-ES" sz="2000" b="1" i="1" dirty="0" err="1" smtClean="0"/>
              <a:t>guanyares</a:t>
            </a:r>
            <a:r>
              <a:rPr lang="es-ES" sz="2000" b="1" i="1" dirty="0" smtClean="0"/>
              <a:t> 1 </a:t>
            </a:r>
            <a:r>
              <a:rPr lang="es-ES" sz="2000" b="1" i="1" dirty="0" err="1" smtClean="0"/>
              <a:t>milió</a:t>
            </a:r>
            <a:r>
              <a:rPr lang="es-ES" sz="2000" b="1" i="1" dirty="0" smtClean="0"/>
              <a:t> </a:t>
            </a:r>
            <a:r>
              <a:rPr lang="es-ES" sz="2000" b="1" i="1" dirty="0" err="1" smtClean="0"/>
              <a:t>d’euros</a:t>
            </a:r>
            <a:r>
              <a:rPr lang="es-ES" sz="2000" b="1" i="1" dirty="0" smtClean="0"/>
              <a:t>… </a:t>
            </a:r>
            <a:r>
              <a:rPr lang="es-ES" sz="2000" b="1" i="1" dirty="0" err="1" smtClean="0"/>
              <a:t>tindries</a:t>
            </a:r>
            <a:r>
              <a:rPr lang="es-ES" sz="2000" b="1" i="1" dirty="0" smtClean="0"/>
              <a:t> </a:t>
            </a:r>
            <a:r>
              <a:rPr lang="es-ES" sz="2000" b="1" i="1" dirty="0" err="1" smtClean="0"/>
              <a:t>escassetat</a:t>
            </a:r>
            <a:r>
              <a:rPr lang="es-ES" sz="2000" b="1" i="1" dirty="0" smtClean="0"/>
              <a:t> </a:t>
            </a:r>
            <a:r>
              <a:rPr lang="es-ES" sz="2000" b="1" i="1" dirty="0" err="1" smtClean="0"/>
              <a:t>econòmica</a:t>
            </a:r>
            <a:r>
              <a:rPr lang="es-ES" sz="2000" b="1" i="1" dirty="0"/>
              <a:t>?</a:t>
            </a:r>
          </a:p>
        </p:txBody>
      </p:sp>
      <p:sp>
        <p:nvSpPr>
          <p:cNvPr id="14" name="13 CuadroTexto"/>
          <p:cNvSpPr txBox="1"/>
          <p:nvPr/>
        </p:nvSpPr>
        <p:spPr>
          <a:xfrm>
            <a:off x="502486" y="4365104"/>
            <a:ext cx="7846749" cy="369332"/>
          </a:xfrm>
          <a:prstGeom prst="rect">
            <a:avLst/>
          </a:prstGeom>
          <a:noFill/>
        </p:spPr>
        <p:txBody>
          <a:bodyPr wrap="square" rtlCol="0">
            <a:spAutoFit/>
          </a:bodyPr>
          <a:lstStyle/>
          <a:p>
            <a:r>
              <a:rPr lang="es-ES" dirty="0" err="1" smtClean="0"/>
              <a:t>Escassetat</a:t>
            </a:r>
            <a:r>
              <a:rPr lang="es-ES" dirty="0" smtClean="0"/>
              <a:t> </a:t>
            </a:r>
            <a:r>
              <a:rPr lang="es-ES" dirty="0" err="1" smtClean="0"/>
              <a:t>econòmica</a:t>
            </a:r>
            <a:r>
              <a:rPr lang="es-ES" dirty="0" smtClean="0"/>
              <a:t> vs </a:t>
            </a:r>
            <a:r>
              <a:rPr lang="es-ES" dirty="0" err="1" smtClean="0"/>
              <a:t>escassetat</a:t>
            </a:r>
            <a:r>
              <a:rPr lang="es-ES" dirty="0" smtClean="0"/>
              <a:t> física (</a:t>
            </a:r>
            <a:r>
              <a:rPr lang="es-ES" dirty="0" err="1" smtClean="0"/>
              <a:t>pobresa</a:t>
            </a:r>
            <a:r>
              <a:rPr lang="es-ES" dirty="0" smtClean="0"/>
              <a:t>)</a:t>
            </a:r>
            <a:endParaRPr lang="es-ES" dirty="0"/>
          </a:p>
        </p:txBody>
      </p:sp>
      <p:sp>
        <p:nvSpPr>
          <p:cNvPr id="3" name="2 CuadroTexto"/>
          <p:cNvSpPr txBox="1"/>
          <p:nvPr/>
        </p:nvSpPr>
        <p:spPr>
          <a:xfrm>
            <a:off x="591439" y="5229200"/>
            <a:ext cx="7137203" cy="923330"/>
          </a:xfrm>
          <a:prstGeom prst="rect">
            <a:avLst/>
          </a:prstGeom>
          <a:noFill/>
        </p:spPr>
        <p:txBody>
          <a:bodyPr wrap="square" rtlCol="0">
            <a:spAutoFit/>
          </a:bodyPr>
          <a:lstStyle/>
          <a:p>
            <a:r>
              <a:rPr lang="es-ES" dirty="0" smtClean="0"/>
              <a:t>El </a:t>
            </a:r>
            <a:r>
              <a:rPr lang="es-ES" b="1" dirty="0" err="1" smtClean="0"/>
              <a:t>temps</a:t>
            </a:r>
            <a:r>
              <a:rPr lang="es-ES" dirty="0" smtClean="0"/>
              <a:t> </a:t>
            </a:r>
            <a:r>
              <a:rPr lang="es-ES" dirty="0" err="1" smtClean="0"/>
              <a:t>com</a:t>
            </a:r>
            <a:r>
              <a:rPr lang="es-ES" dirty="0" smtClean="0"/>
              <a:t> a </a:t>
            </a:r>
            <a:r>
              <a:rPr lang="es-ES" dirty="0" err="1" smtClean="0"/>
              <a:t>recurs</a:t>
            </a:r>
            <a:r>
              <a:rPr lang="es-ES" dirty="0" smtClean="0"/>
              <a:t> </a:t>
            </a:r>
            <a:r>
              <a:rPr lang="es-ES" dirty="0" err="1" smtClean="0"/>
              <a:t>escàs</a:t>
            </a:r>
            <a:r>
              <a:rPr lang="es-ES" dirty="0"/>
              <a:t>: </a:t>
            </a:r>
            <a:r>
              <a:rPr lang="es-ES" dirty="0">
                <a:hlinkClick r:id="rId3"/>
              </a:rPr>
              <a:t>https://</a:t>
            </a:r>
            <a:r>
              <a:rPr lang="es-ES" dirty="0" smtClean="0">
                <a:hlinkClick r:id="rId3"/>
              </a:rPr>
              <a:t>www.youtube.com/watch?v=TxYNRSexC-E</a:t>
            </a:r>
            <a:endParaRPr lang="es-ES" dirty="0" smtClean="0"/>
          </a:p>
          <a:p>
            <a:endParaRPr lang="es-ES" dirty="0"/>
          </a:p>
        </p:txBody>
      </p:sp>
    </p:spTree>
    <p:extLst>
      <p:ext uri="{BB962C8B-B14F-4D97-AF65-F5344CB8AC3E}">
        <p14:creationId xmlns:p14="http://schemas.microsoft.com/office/powerpoint/2010/main" val="316277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611560" y="474345"/>
            <a:ext cx="8064896" cy="6740307"/>
          </a:xfrm>
          <a:prstGeom prst="rect">
            <a:avLst/>
          </a:prstGeom>
        </p:spPr>
        <p:txBody>
          <a:bodyPr wrap="square">
            <a:spAutoFit/>
          </a:bodyPr>
          <a:lstStyle/>
          <a:p>
            <a:pPr algn="ctr"/>
            <a:r>
              <a:rPr lang="es-ES" sz="2400" b="1" dirty="0" err="1" smtClean="0"/>
              <a:t>Necessitem</a:t>
            </a:r>
            <a:r>
              <a:rPr lang="es-ES" sz="2400" b="1" dirty="0" smtClean="0"/>
              <a:t> </a:t>
            </a:r>
            <a:r>
              <a:rPr lang="es-ES" sz="2400" b="1" dirty="0" err="1" smtClean="0"/>
              <a:t>tot</a:t>
            </a:r>
            <a:r>
              <a:rPr lang="es-ES" sz="2400" b="1" dirty="0" smtClean="0"/>
              <a:t> el que </a:t>
            </a:r>
            <a:r>
              <a:rPr lang="es-ES" sz="2400" b="1" dirty="0" err="1" smtClean="0"/>
              <a:t>consumim</a:t>
            </a:r>
            <a:r>
              <a:rPr lang="es-ES" sz="2400" b="1" dirty="0" smtClean="0"/>
              <a:t>?</a:t>
            </a:r>
          </a:p>
          <a:p>
            <a:endParaRPr lang="es-ES" sz="2400" i="1" dirty="0" smtClean="0"/>
          </a:p>
          <a:p>
            <a:r>
              <a:rPr lang="es-ES" sz="2400" i="1" dirty="0" smtClean="0"/>
              <a:t>“</a:t>
            </a:r>
            <a:r>
              <a:rPr lang="es-ES" sz="2400" i="1" dirty="0"/>
              <a:t>Vivimos en un mundo lleno de contradicciones en el que hay gente tan pobre que no puede permitirse las cosas más básicas y necesarias y, al mismo tiempo, muchas personas tienen una gran cantidad de cosas que realmente no necesitan.</a:t>
            </a:r>
            <a:endParaRPr lang="es-ES" sz="2400" dirty="0"/>
          </a:p>
          <a:p>
            <a:r>
              <a:rPr lang="es-ES" sz="2400" i="1" dirty="0"/>
              <a:t>Este consumismo se alimenta de la influencia de la publicidad, basada en falsas ideas tales como que la felicidad depende de la cantidad de cosas que tenemos. Así se acaba creando una sociedad donde lo más importante es conseguir dinero para poder adquirir esos productos que generalmente no necesitamos”.</a:t>
            </a:r>
            <a:endParaRPr lang="es-ES" sz="2400" dirty="0"/>
          </a:p>
          <a:p>
            <a:endParaRPr lang="es-ES" sz="2400" i="1" dirty="0" smtClean="0"/>
          </a:p>
          <a:p>
            <a:r>
              <a:rPr lang="es-ES" sz="2400" i="1" dirty="0" smtClean="0"/>
              <a:t>Pau </a:t>
            </a:r>
            <a:r>
              <a:rPr lang="es-ES" sz="2400" i="1" dirty="0" err="1"/>
              <a:t>Casañs</a:t>
            </a:r>
            <a:r>
              <a:rPr lang="es-ES" sz="2400" i="1" dirty="0"/>
              <a:t> </a:t>
            </a:r>
            <a:r>
              <a:rPr lang="es-ES" sz="2400" i="1" dirty="0" err="1"/>
              <a:t>Sanchis</a:t>
            </a:r>
            <a:r>
              <a:rPr lang="es-ES" sz="2400" i="1" dirty="0"/>
              <a:t>. “El consumo responsable”. El País, 14 de mayo de 2014.</a:t>
            </a:r>
            <a:endParaRPr lang="es-ES" sz="2400" dirty="0"/>
          </a:p>
          <a:p>
            <a:r>
              <a:rPr lang="es-ES" sz="2400" dirty="0"/>
              <a:t/>
            </a:r>
            <a:br>
              <a:rPr lang="es-ES" sz="2400" dirty="0"/>
            </a:br>
            <a:endParaRPr lang="es-ES" sz="2400" dirty="0"/>
          </a:p>
        </p:txBody>
      </p:sp>
    </p:spTree>
    <p:extLst>
      <p:ext uri="{BB962C8B-B14F-4D97-AF65-F5344CB8AC3E}">
        <p14:creationId xmlns:p14="http://schemas.microsoft.com/office/powerpoint/2010/main" val="24982483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415159"/>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800" b="1" dirty="0" err="1" smtClean="0">
                <a:solidFill>
                  <a:schemeClr val="tx1">
                    <a:lumMod val="50000"/>
                    <a:lumOff val="50000"/>
                  </a:schemeClr>
                </a:solidFill>
                <a:latin typeface="Verdana"/>
                <a:cs typeface="Verdana"/>
              </a:rPr>
              <a:t>Escollir</a:t>
            </a:r>
            <a:r>
              <a:rPr lang="es-ES" sz="2800" b="1" dirty="0" smtClean="0">
                <a:solidFill>
                  <a:schemeClr val="tx1">
                    <a:lumMod val="50000"/>
                    <a:lumOff val="50000"/>
                  </a:schemeClr>
                </a:solidFill>
                <a:latin typeface="Verdana"/>
                <a:cs typeface="Verdana"/>
              </a:rPr>
              <a:t> </a:t>
            </a:r>
            <a:r>
              <a:rPr lang="es-ES" sz="2800" b="1" dirty="0" err="1" smtClean="0">
                <a:solidFill>
                  <a:schemeClr val="tx1">
                    <a:lumMod val="50000"/>
                    <a:lumOff val="50000"/>
                  </a:schemeClr>
                </a:solidFill>
                <a:latin typeface="Verdana"/>
                <a:cs typeface="Verdana"/>
              </a:rPr>
              <a:t>és</a:t>
            </a:r>
            <a:r>
              <a:rPr lang="es-ES" sz="2800" b="1" dirty="0" smtClean="0">
                <a:solidFill>
                  <a:schemeClr val="tx1">
                    <a:lumMod val="50000"/>
                    <a:lumOff val="50000"/>
                  </a:schemeClr>
                </a:solidFill>
                <a:latin typeface="Verdana"/>
                <a:cs typeface="Verdana"/>
              </a:rPr>
              <a:t> renunciar</a:t>
            </a:r>
            <a:endParaRPr lang="es-ES" sz="2800" dirty="0">
              <a:solidFill>
                <a:schemeClr val="tx1">
                  <a:lumMod val="50000"/>
                  <a:lumOff val="50000"/>
                </a:schemeClr>
              </a:solidFill>
              <a:latin typeface="Verdana"/>
              <a:cs typeface="Verdana"/>
            </a:endParaRPr>
          </a:p>
        </p:txBody>
      </p:sp>
      <p:sp>
        <p:nvSpPr>
          <p:cNvPr id="13" name="4 CuadroTexto"/>
          <p:cNvSpPr txBox="1">
            <a:spLocks noChangeArrowheads="1"/>
          </p:cNvSpPr>
          <p:nvPr/>
        </p:nvSpPr>
        <p:spPr bwMode="auto">
          <a:xfrm>
            <a:off x="467544" y="1628800"/>
            <a:ext cx="7632848" cy="461665"/>
          </a:xfrm>
          <a:prstGeom prst="rect">
            <a:avLst/>
          </a:prstGeom>
          <a:noFill/>
          <a:ln w="9525">
            <a:noFill/>
            <a:miter lim="800000"/>
            <a:headEnd/>
            <a:tailEnd/>
          </a:ln>
        </p:spPr>
        <p:txBody>
          <a:bodyPr wrap="square">
            <a:spAutoFit/>
          </a:bodyPr>
          <a:lstStyle/>
          <a:p>
            <a:r>
              <a:rPr lang="es-ES_tradnl" sz="2400" dirty="0" err="1" smtClean="0">
                <a:latin typeface="Calibri" pitchFamily="34" charset="0"/>
              </a:rPr>
              <a:t>Els</a:t>
            </a:r>
            <a:r>
              <a:rPr lang="es-ES_tradnl" sz="2400" dirty="0" smtClean="0">
                <a:latin typeface="Calibri" pitchFamily="34" charset="0"/>
              </a:rPr>
              <a:t> recursos </a:t>
            </a:r>
            <a:r>
              <a:rPr lang="es-ES_tradnl" sz="2400" dirty="0" err="1" smtClean="0">
                <a:latin typeface="Calibri" pitchFamily="34" charset="0"/>
              </a:rPr>
              <a:t>són</a:t>
            </a:r>
            <a:r>
              <a:rPr lang="es-ES_tradnl" sz="2400" dirty="0" smtClean="0">
                <a:latin typeface="Calibri" pitchFamily="34" charset="0"/>
              </a:rPr>
              <a:t> </a:t>
            </a:r>
            <a:r>
              <a:rPr lang="es-ES_tradnl" sz="2400" dirty="0" err="1" smtClean="0">
                <a:latin typeface="Calibri" pitchFamily="34" charset="0"/>
              </a:rPr>
              <a:t>limitats</a:t>
            </a:r>
            <a:r>
              <a:rPr lang="es-ES_tradnl" sz="2400" dirty="0" smtClean="0">
                <a:latin typeface="Calibri" pitchFamily="34" charset="0"/>
              </a:rPr>
              <a:t>, </a:t>
            </a:r>
            <a:r>
              <a:rPr lang="es-ES_tradnl" sz="2400" dirty="0" err="1" smtClean="0">
                <a:latin typeface="Calibri" pitchFamily="34" charset="0"/>
              </a:rPr>
              <a:t>però</a:t>
            </a:r>
            <a:r>
              <a:rPr lang="es-ES_tradnl" sz="2400" dirty="0" smtClean="0">
                <a:latin typeface="Calibri" pitchFamily="34" charset="0"/>
              </a:rPr>
              <a:t> les </a:t>
            </a:r>
            <a:r>
              <a:rPr lang="es-ES_tradnl" sz="2400" dirty="0" err="1" smtClean="0">
                <a:latin typeface="Calibri" pitchFamily="34" charset="0"/>
              </a:rPr>
              <a:t>necessitats</a:t>
            </a:r>
            <a:r>
              <a:rPr lang="es-ES_tradnl" sz="2400" dirty="0" smtClean="0">
                <a:latin typeface="Calibri" pitchFamily="34" charset="0"/>
              </a:rPr>
              <a:t> </a:t>
            </a:r>
            <a:r>
              <a:rPr lang="es-ES_tradnl" sz="2400" dirty="0" err="1" smtClean="0">
                <a:latin typeface="Calibri" pitchFamily="34" charset="0"/>
              </a:rPr>
              <a:t>il·limitades</a:t>
            </a:r>
            <a:endParaRPr lang="es-ES" sz="2400" dirty="0">
              <a:latin typeface="Calibri" pitchFamily="34" charset="0"/>
            </a:endParaRPr>
          </a:p>
        </p:txBody>
      </p:sp>
      <p:sp>
        <p:nvSpPr>
          <p:cNvPr id="3" name="2 Flecha abajo"/>
          <p:cNvSpPr/>
          <p:nvPr/>
        </p:nvSpPr>
        <p:spPr>
          <a:xfrm>
            <a:off x="3879406" y="2427621"/>
            <a:ext cx="864096" cy="10801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4 CuadroTexto"/>
          <p:cNvSpPr txBox="1">
            <a:spLocks noChangeArrowheads="1"/>
          </p:cNvSpPr>
          <p:nvPr/>
        </p:nvSpPr>
        <p:spPr bwMode="auto">
          <a:xfrm>
            <a:off x="2920008" y="3899951"/>
            <a:ext cx="2727920" cy="461665"/>
          </a:xfrm>
          <a:prstGeom prst="rect">
            <a:avLst/>
          </a:prstGeom>
          <a:noFill/>
          <a:ln w="9525">
            <a:noFill/>
            <a:miter lim="800000"/>
            <a:headEnd/>
            <a:tailEnd/>
          </a:ln>
        </p:spPr>
        <p:txBody>
          <a:bodyPr wrap="square">
            <a:spAutoFit/>
          </a:bodyPr>
          <a:lstStyle/>
          <a:p>
            <a:r>
              <a:rPr lang="es-ES_tradnl" sz="2400" b="1" dirty="0" err="1" smtClean="0">
                <a:latin typeface="Calibri" pitchFamily="34" charset="0"/>
              </a:rPr>
              <a:t>Necessitat</a:t>
            </a:r>
            <a:r>
              <a:rPr lang="es-ES_tradnl" sz="2400" b="1" dirty="0" smtClean="0">
                <a:latin typeface="Calibri" pitchFamily="34" charset="0"/>
              </a:rPr>
              <a:t> </a:t>
            </a:r>
            <a:r>
              <a:rPr lang="es-ES_tradnl" sz="2400" b="1" dirty="0" err="1" smtClean="0">
                <a:latin typeface="Calibri" pitchFamily="34" charset="0"/>
              </a:rPr>
              <a:t>d’escollir</a:t>
            </a:r>
            <a:endParaRPr lang="es-ES" sz="2400" b="1" dirty="0">
              <a:latin typeface="Calibri" pitchFamily="34" charset="0"/>
            </a:endParaRPr>
          </a:p>
        </p:txBody>
      </p:sp>
    </p:spTree>
    <p:extLst>
      <p:ext uri="{BB962C8B-B14F-4D97-AF65-F5344CB8AC3E}">
        <p14:creationId xmlns:p14="http://schemas.microsoft.com/office/powerpoint/2010/main" val="11167101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415159"/>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800" b="1" dirty="0" err="1" smtClean="0">
                <a:solidFill>
                  <a:schemeClr val="tx1">
                    <a:lumMod val="50000"/>
                    <a:lumOff val="50000"/>
                  </a:schemeClr>
                </a:solidFill>
                <a:latin typeface="Verdana"/>
                <a:cs typeface="Verdana"/>
              </a:rPr>
              <a:t>Escollir</a:t>
            </a:r>
            <a:r>
              <a:rPr lang="es-ES" sz="2800" b="1" dirty="0" smtClean="0">
                <a:solidFill>
                  <a:schemeClr val="tx1">
                    <a:lumMod val="50000"/>
                    <a:lumOff val="50000"/>
                  </a:schemeClr>
                </a:solidFill>
                <a:latin typeface="Verdana"/>
                <a:cs typeface="Verdana"/>
              </a:rPr>
              <a:t> </a:t>
            </a:r>
            <a:r>
              <a:rPr lang="es-ES" sz="2800" b="1" dirty="0" err="1" smtClean="0">
                <a:solidFill>
                  <a:schemeClr val="tx1">
                    <a:lumMod val="50000"/>
                    <a:lumOff val="50000"/>
                  </a:schemeClr>
                </a:solidFill>
                <a:latin typeface="Verdana"/>
                <a:cs typeface="Verdana"/>
              </a:rPr>
              <a:t>és</a:t>
            </a:r>
            <a:r>
              <a:rPr lang="es-ES" sz="2800" b="1" dirty="0" smtClean="0">
                <a:solidFill>
                  <a:schemeClr val="tx1">
                    <a:lumMod val="50000"/>
                    <a:lumOff val="50000"/>
                  </a:schemeClr>
                </a:solidFill>
                <a:latin typeface="Verdana"/>
                <a:cs typeface="Verdana"/>
              </a:rPr>
              <a:t> renunciar</a:t>
            </a:r>
            <a:endParaRPr lang="es-ES" sz="2800" dirty="0">
              <a:solidFill>
                <a:schemeClr val="tx1">
                  <a:lumMod val="50000"/>
                  <a:lumOff val="50000"/>
                </a:schemeClr>
              </a:solidFill>
              <a:latin typeface="Verdana"/>
              <a:cs typeface="Verdana"/>
            </a:endParaRPr>
          </a:p>
        </p:txBody>
      </p:sp>
      <p:sp>
        <p:nvSpPr>
          <p:cNvPr id="13" name="4 CuadroTexto"/>
          <p:cNvSpPr txBox="1">
            <a:spLocks noChangeArrowheads="1"/>
          </p:cNvSpPr>
          <p:nvPr/>
        </p:nvSpPr>
        <p:spPr bwMode="auto">
          <a:xfrm>
            <a:off x="295946" y="1628800"/>
            <a:ext cx="7632848" cy="461665"/>
          </a:xfrm>
          <a:prstGeom prst="rect">
            <a:avLst/>
          </a:prstGeom>
          <a:noFill/>
          <a:ln w="9525">
            <a:noFill/>
            <a:miter lim="800000"/>
            <a:headEnd/>
            <a:tailEnd/>
          </a:ln>
        </p:spPr>
        <p:txBody>
          <a:bodyPr wrap="square">
            <a:spAutoFit/>
          </a:bodyPr>
          <a:lstStyle/>
          <a:p>
            <a:r>
              <a:rPr lang="es-ES_tradnl" sz="2400" dirty="0" smtClean="0">
                <a:latin typeface="Calibri" pitchFamily="34" charset="0"/>
              </a:rPr>
              <a:t>Les </a:t>
            </a:r>
            <a:r>
              <a:rPr lang="es-ES_tradnl" sz="2400" dirty="0" err="1" smtClean="0">
                <a:latin typeface="Calibri" pitchFamily="34" charset="0"/>
              </a:rPr>
              <a:t>nostres</a:t>
            </a:r>
            <a:r>
              <a:rPr lang="es-ES_tradnl" sz="2400" dirty="0" smtClean="0">
                <a:latin typeface="Calibri" pitchFamily="34" charset="0"/>
              </a:rPr>
              <a:t> </a:t>
            </a:r>
            <a:r>
              <a:rPr lang="es-ES_tradnl" sz="2400" dirty="0" err="1" smtClean="0">
                <a:latin typeface="Calibri" pitchFamily="34" charset="0"/>
              </a:rPr>
              <a:t>decisions</a:t>
            </a:r>
            <a:r>
              <a:rPr lang="es-ES_tradnl" sz="2400" dirty="0" smtClean="0">
                <a:latin typeface="Calibri" pitchFamily="34" charset="0"/>
              </a:rPr>
              <a:t> </a:t>
            </a:r>
            <a:r>
              <a:rPr lang="es-ES_tradnl" sz="2400" dirty="0" err="1" smtClean="0">
                <a:latin typeface="Calibri" pitchFamily="34" charset="0"/>
              </a:rPr>
              <a:t>estan</a:t>
            </a:r>
            <a:r>
              <a:rPr lang="es-ES_tradnl" sz="2400" dirty="0" smtClean="0">
                <a:latin typeface="Calibri" pitchFamily="34" charset="0"/>
              </a:rPr>
              <a:t> </a:t>
            </a:r>
            <a:r>
              <a:rPr lang="es-ES_tradnl" sz="2400" dirty="0" err="1" smtClean="0">
                <a:latin typeface="Calibri" pitchFamily="34" charset="0"/>
              </a:rPr>
              <a:t>influenciades</a:t>
            </a:r>
            <a:r>
              <a:rPr lang="es-ES_tradnl" sz="2400" dirty="0" smtClean="0">
                <a:latin typeface="Calibri" pitchFamily="34" charset="0"/>
              </a:rPr>
              <a:t> per:</a:t>
            </a:r>
            <a:endParaRPr lang="es-ES" sz="2400" dirty="0">
              <a:latin typeface="Calibri" pitchFamily="34" charset="0"/>
            </a:endParaRPr>
          </a:p>
        </p:txBody>
      </p:sp>
      <p:pic>
        <p:nvPicPr>
          <p:cNvPr id="2" name="Imagen 1"/>
          <p:cNvPicPr>
            <a:picLocks noChangeAspect="1"/>
          </p:cNvPicPr>
          <p:nvPr/>
        </p:nvPicPr>
        <p:blipFill>
          <a:blip r:embed="rId2"/>
          <a:stretch>
            <a:fillRect/>
          </a:stretch>
        </p:blipFill>
        <p:spPr>
          <a:xfrm>
            <a:off x="44390" y="2420888"/>
            <a:ext cx="8991586" cy="2699438"/>
          </a:xfrm>
          <a:prstGeom prst="rect">
            <a:avLst/>
          </a:prstGeom>
        </p:spPr>
      </p:pic>
    </p:spTree>
    <p:extLst>
      <p:ext uri="{BB962C8B-B14F-4D97-AF65-F5344CB8AC3E}">
        <p14:creationId xmlns:p14="http://schemas.microsoft.com/office/powerpoint/2010/main" val="6147239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42788" y="1068542"/>
            <a:ext cx="8821700" cy="953696"/>
          </a:xfrm>
          <a:prstGeom prst="rect">
            <a:avLst/>
          </a:prstGeom>
        </p:spPr>
      </p:pic>
      <p:grpSp>
        <p:nvGrpSpPr>
          <p:cNvPr id="4" name="Agrupar 7"/>
          <p:cNvGrpSpPr/>
          <p:nvPr/>
        </p:nvGrpSpPr>
        <p:grpSpPr>
          <a:xfrm>
            <a:off x="473978" y="404664"/>
            <a:ext cx="2109036" cy="469634"/>
            <a:chOff x="716373" y="2162909"/>
            <a:chExt cx="2948175" cy="656491"/>
          </a:xfrm>
          <a:solidFill>
            <a:srgbClr val="FF0000"/>
          </a:solidFill>
        </p:grpSpPr>
        <p:sp>
          <p:nvSpPr>
            <p:cNvPr id="5" name="Triángulo isósceles 8"/>
            <p:cNvSpPr/>
            <p:nvPr/>
          </p:nvSpPr>
          <p:spPr>
            <a:xfrm>
              <a:off x="716373" y="2162909"/>
              <a:ext cx="655226" cy="586641"/>
            </a:xfrm>
            <a:prstGeom prst="triangle">
              <a:avLst>
                <a:gd name="adj" fmla="val 100000"/>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6" name="Triángulo isósceles 9"/>
            <p:cNvSpPr/>
            <p:nvPr/>
          </p:nvSpPr>
          <p:spPr>
            <a:xfrm>
              <a:off x="805274" y="2232759"/>
              <a:ext cx="655226" cy="586641"/>
            </a:xfrm>
            <a:prstGeom prst="triangle">
              <a:avLst>
                <a:gd name="adj" fmla="val 100000"/>
              </a:avLst>
            </a:prstGeom>
            <a:solidFill>
              <a:srgbClr val="FA53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cxnSp>
          <p:nvCxnSpPr>
            <p:cNvPr id="7" name="Conector recto 10"/>
            <p:cNvCxnSpPr/>
            <p:nvPr/>
          </p:nvCxnSpPr>
          <p:spPr>
            <a:xfrm>
              <a:off x="1418166" y="2800784"/>
              <a:ext cx="2246382" cy="0"/>
            </a:xfrm>
            <a:prstGeom prst="line">
              <a:avLst/>
            </a:prstGeom>
            <a:grpFill/>
            <a:ln>
              <a:solidFill>
                <a:srgbClr val="FA5398"/>
              </a:solidFill>
            </a:ln>
            <a:effectLst/>
          </p:spPr>
          <p:style>
            <a:lnRef idx="2">
              <a:schemeClr val="accent1"/>
            </a:lnRef>
            <a:fillRef idx="0">
              <a:schemeClr val="accent1"/>
            </a:fillRef>
            <a:effectRef idx="1">
              <a:schemeClr val="accent1"/>
            </a:effectRef>
            <a:fontRef idx="minor">
              <a:schemeClr val="tx1"/>
            </a:fontRef>
          </p:style>
        </p:cxnSp>
      </p:grpSp>
      <p:sp>
        <p:nvSpPr>
          <p:cNvPr id="8" name="Subtítulo 2"/>
          <p:cNvSpPr txBox="1">
            <a:spLocks/>
          </p:cNvSpPr>
          <p:nvPr/>
        </p:nvSpPr>
        <p:spPr>
          <a:xfrm>
            <a:off x="1006303" y="409544"/>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000" dirty="0" smtClean="0">
                <a:solidFill>
                  <a:schemeClr val="tx1">
                    <a:lumMod val="50000"/>
                    <a:lumOff val="50000"/>
                  </a:schemeClr>
                </a:solidFill>
                <a:latin typeface="Verdana"/>
                <a:cs typeface="Verdana"/>
              </a:rPr>
              <a:t>El </a:t>
            </a:r>
            <a:r>
              <a:rPr lang="es-ES" sz="2000" dirty="0" err="1" smtClean="0">
                <a:solidFill>
                  <a:schemeClr val="tx1">
                    <a:lumMod val="50000"/>
                    <a:lumOff val="50000"/>
                  </a:schemeClr>
                </a:solidFill>
                <a:latin typeface="Verdana"/>
                <a:cs typeface="Verdana"/>
              </a:rPr>
              <a:t>cost</a:t>
            </a:r>
            <a:r>
              <a:rPr lang="es-ES" sz="2000" dirty="0" smtClean="0">
                <a:solidFill>
                  <a:schemeClr val="tx1">
                    <a:lumMod val="50000"/>
                    <a:lumOff val="50000"/>
                  </a:schemeClr>
                </a:solidFill>
                <a:latin typeface="Verdana"/>
                <a:cs typeface="Verdana"/>
              </a:rPr>
              <a:t> </a:t>
            </a:r>
            <a:r>
              <a:rPr lang="es-ES" sz="2000" dirty="0" err="1" smtClean="0">
                <a:solidFill>
                  <a:schemeClr val="tx1">
                    <a:lumMod val="50000"/>
                    <a:lumOff val="50000"/>
                  </a:schemeClr>
                </a:solidFill>
                <a:latin typeface="Verdana"/>
                <a:cs typeface="Verdana"/>
              </a:rPr>
              <a:t>d’oportunitat</a:t>
            </a:r>
            <a:endParaRPr lang="es-ES" sz="2000" dirty="0">
              <a:solidFill>
                <a:schemeClr val="tx1">
                  <a:lumMod val="50000"/>
                  <a:lumOff val="50000"/>
                </a:schemeClr>
              </a:solidFill>
              <a:latin typeface="Verdana"/>
              <a:cs typeface="Verdana"/>
            </a:endParaRPr>
          </a:p>
        </p:txBody>
      </p:sp>
      <p:sp>
        <p:nvSpPr>
          <p:cNvPr id="9" name="8 CuadroTexto"/>
          <p:cNvSpPr txBox="1"/>
          <p:nvPr/>
        </p:nvSpPr>
        <p:spPr>
          <a:xfrm>
            <a:off x="573691" y="5016951"/>
            <a:ext cx="7770430" cy="1015663"/>
          </a:xfrm>
          <a:prstGeom prst="rect">
            <a:avLst/>
          </a:prstGeom>
          <a:noFill/>
        </p:spPr>
        <p:txBody>
          <a:bodyPr wrap="square" rtlCol="0">
            <a:spAutoFit/>
          </a:bodyPr>
          <a:lstStyle/>
          <a:p>
            <a:r>
              <a:rPr lang="es-ES" sz="2000" b="1" dirty="0" err="1" smtClean="0"/>
              <a:t>Cost</a:t>
            </a:r>
            <a:r>
              <a:rPr lang="es-ES" sz="2000" b="1" dirty="0" smtClean="0"/>
              <a:t> </a:t>
            </a:r>
            <a:r>
              <a:rPr lang="es-ES" sz="2000" b="1" dirty="0" err="1" smtClean="0"/>
              <a:t>d’oportunitat</a:t>
            </a:r>
            <a:r>
              <a:rPr lang="es-ES" sz="2000" b="1" dirty="0" smtClean="0"/>
              <a:t> de </a:t>
            </a:r>
            <a:r>
              <a:rPr lang="es-ES" sz="2000" b="1" dirty="0" err="1" smtClean="0"/>
              <a:t>començar</a:t>
            </a:r>
            <a:r>
              <a:rPr lang="es-ES" sz="2000" b="1" dirty="0" smtClean="0"/>
              <a:t> a </a:t>
            </a:r>
            <a:r>
              <a:rPr lang="es-ES" sz="2000" b="1" dirty="0" err="1" smtClean="0"/>
              <a:t>treballar</a:t>
            </a:r>
            <a:r>
              <a:rPr lang="es-ES" sz="2000" b="1" dirty="0" smtClean="0"/>
              <a:t>?</a:t>
            </a:r>
          </a:p>
          <a:p>
            <a:endParaRPr lang="es-ES" sz="2000" b="1" dirty="0" smtClean="0"/>
          </a:p>
          <a:p>
            <a:r>
              <a:rPr lang="es-ES" sz="2000" dirty="0" smtClean="0"/>
              <a:t>- No </a:t>
            </a:r>
            <a:r>
              <a:rPr lang="es-ES" sz="2000" dirty="0" err="1" smtClean="0"/>
              <a:t>puc</a:t>
            </a:r>
            <a:r>
              <a:rPr lang="es-ES" sz="2000" dirty="0" smtClean="0"/>
              <a:t> estudiar, en un </a:t>
            </a:r>
            <a:r>
              <a:rPr lang="es-ES" sz="2000" dirty="0" err="1" smtClean="0"/>
              <a:t>futur</a:t>
            </a:r>
            <a:r>
              <a:rPr lang="es-ES" sz="2000" dirty="0" smtClean="0"/>
              <a:t> </a:t>
            </a:r>
            <a:r>
              <a:rPr lang="es-ES" sz="2000" dirty="0" err="1" smtClean="0"/>
              <a:t>tindré</a:t>
            </a:r>
            <a:r>
              <a:rPr lang="es-ES" sz="2000" dirty="0" smtClean="0"/>
              <a:t> </a:t>
            </a:r>
            <a:r>
              <a:rPr lang="es-ES" sz="2000" dirty="0" err="1" smtClean="0"/>
              <a:t>menys</a:t>
            </a:r>
            <a:r>
              <a:rPr lang="es-ES" sz="2000" dirty="0" smtClean="0"/>
              <a:t> </a:t>
            </a:r>
            <a:r>
              <a:rPr lang="es-ES" sz="2000" dirty="0" err="1" smtClean="0"/>
              <a:t>diners</a:t>
            </a:r>
            <a:r>
              <a:rPr lang="es-ES" sz="2000" dirty="0" smtClean="0"/>
              <a:t> (invisible)</a:t>
            </a:r>
            <a:endParaRPr lang="es-ES" sz="2000" dirty="0"/>
          </a:p>
        </p:txBody>
      </p:sp>
      <p:sp>
        <p:nvSpPr>
          <p:cNvPr id="10" name="9 CuadroTexto"/>
          <p:cNvSpPr txBox="1"/>
          <p:nvPr/>
        </p:nvSpPr>
        <p:spPr>
          <a:xfrm>
            <a:off x="564879" y="2395754"/>
            <a:ext cx="7770430" cy="461665"/>
          </a:xfrm>
          <a:prstGeom prst="rect">
            <a:avLst/>
          </a:prstGeom>
          <a:noFill/>
        </p:spPr>
        <p:txBody>
          <a:bodyPr wrap="square" rtlCol="0">
            <a:spAutoFit/>
          </a:bodyPr>
          <a:lstStyle/>
          <a:p>
            <a:pPr algn="ctr"/>
            <a:r>
              <a:rPr lang="es-ES" sz="2400" b="1" i="1" dirty="0" smtClean="0"/>
              <a:t>Estudiar </a:t>
            </a:r>
            <a:r>
              <a:rPr lang="es-ES" sz="2400" b="1" i="1" dirty="0" err="1" smtClean="0"/>
              <a:t>batxillerat</a:t>
            </a:r>
            <a:r>
              <a:rPr lang="es-ES" sz="2400" b="1" i="1" dirty="0" smtClean="0"/>
              <a:t> o </a:t>
            </a:r>
            <a:r>
              <a:rPr lang="es-ES" sz="2400" b="1" i="1" dirty="0" err="1" smtClean="0"/>
              <a:t>començar</a:t>
            </a:r>
            <a:r>
              <a:rPr lang="es-ES" sz="2400" b="1" i="1" dirty="0" smtClean="0"/>
              <a:t> a </a:t>
            </a:r>
            <a:r>
              <a:rPr lang="es-ES" sz="2400" b="1" i="1" dirty="0" err="1" smtClean="0"/>
              <a:t>treballar</a:t>
            </a:r>
            <a:r>
              <a:rPr lang="es-ES" sz="2400" b="1" i="1" dirty="0" smtClean="0"/>
              <a:t>?</a:t>
            </a:r>
            <a:endParaRPr lang="es-ES" sz="2400" b="1" i="1" dirty="0"/>
          </a:p>
        </p:txBody>
      </p:sp>
      <p:sp>
        <p:nvSpPr>
          <p:cNvPr id="11" name="10 CuadroTexto"/>
          <p:cNvSpPr txBox="1"/>
          <p:nvPr/>
        </p:nvSpPr>
        <p:spPr>
          <a:xfrm>
            <a:off x="473978" y="3068960"/>
            <a:ext cx="7770430" cy="707886"/>
          </a:xfrm>
          <a:prstGeom prst="rect">
            <a:avLst/>
          </a:prstGeom>
        </p:spPr>
        <p:txBody>
          <a:bodyPr wrap="square" rtlCol="0">
            <a:spAutoFit/>
          </a:bodyPr>
          <a:lstStyle/>
          <a:p>
            <a:r>
              <a:rPr lang="es-ES" sz="2000" b="1" dirty="0" err="1" smtClean="0"/>
              <a:t>Cost</a:t>
            </a:r>
            <a:r>
              <a:rPr lang="es-ES" sz="2000" b="1" dirty="0" smtClean="0"/>
              <a:t> </a:t>
            </a:r>
            <a:r>
              <a:rPr lang="es-ES" sz="2000" b="1" dirty="0" err="1" smtClean="0"/>
              <a:t>d’oportunitat</a:t>
            </a:r>
            <a:r>
              <a:rPr lang="es-ES" sz="2000" b="1" dirty="0" smtClean="0"/>
              <a:t> </a:t>
            </a:r>
            <a:r>
              <a:rPr lang="es-ES" sz="2000" b="1" dirty="0" err="1" smtClean="0"/>
              <a:t>d’estudiar</a:t>
            </a:r>
            <a:r>
              <a:rPr lang="es-ES" sz="2000" b="1" dirty="0" smtClean="0"/>
              <a:t> </a:t>
            </a:r>
            <a:r>
              <a:rPr lang="es-ES" sz="2000" b="1" dirty="0" err="1" smtClean="0"/>
              <a:t>batxillerat</a:t>
            </a:r>
            <a:r>
              <a:rPr lang="es-ES" sz="2000" b="1" dirty="0" smtClean="0"/>
              <a:t>?</a:t>
            </a:r>
          </a:p>
          <a:p>
            <a:endParaRPr lang="es-ES" sz="2000" b="1" dirty="0" smtClean="0"/>
          </a:p>
        </p:txBody>
      </p:sp>
      <p:sp>
        <p:nvSpPr>
          <p:cNvPr id="13" name="12 CuadroTexto"/>
          <p:cNvSpPr txBox="1"/>
          <p:nvPr/>
        </p:nvSpPr>
        <p:spPr>
          <a:xfrm>
            <a:off x="573691" y="3645024"/>
            <a:ext cx="7242980" cy="707886"/>
          </a:xfrm>
          <a:prstGeom prst="rect">
            <a:avLst/>
          </a:prstGeom>
          <a:noFill/>
        </p:spPr>
        <p:txBody>
          <a:bodyPr wrap="square" rtlCol="0">
            <a:spAutoFit/>
          </a:bodyPr>
          <a:lstStyle/>
          <a:p>
            <a:pPr marL="285750" indent="-285750">
              <a:buFontTx/>
              <a:buChar char="-"/>
            </a:pPr>
            <a:r>
              <a:rPr lang="es-ES" sz="2000" dirty="0" err="1"/>
              <a:t>Despesa</a:t>
            </a:r>
            <a:r>
              <a:rPr lang="es-ES" sz="2000" dirty="0"/>
              <a:t> </a:t>
            </a:r>
            <a:r>
              <a:rPr lang="es-ES" sz="2000" dirty="0" err="1"/>
              <a:t>econòmica</a:t>
            </a:r>
            <a:r>
              <a:rPr lang="es-ES" sz="2000" dirty="0"/>
              <a:t> (</a:t>
            </a:r>
            <a:r>
              <a:rPr lang="es-ES" sz="2000" dirty="0" err="1"/>
              <a:t>cost</a:t>
            </a:r>
            <a:r>
              <a:rPr lang="es-ES" sz="2000" dirty="0"/>
              <a:t> </a:t>
            </a:r>
            <a:r>
              <a:rPr lang="es-ES" sz="2000" dirty="0" err="1"/>
              <a:t>monetari</a:t>
            </a:r>
            <a:r>
              <a:rPr lang="es-ES" sz="2000" dirty="0"/>
              <a:t>)</a:t>
            </a:r>
          </a:p>
          <a:p>
            <a:pPr marL="285750" indent="-285750">
              <a:buFontTx/>
              <a:buChar char="-"/>
            </a:pPr>
            <a:r>
              <a:rPr lang="es-ES" sz="2000" dirty="0" err="1"/>
              <a:t>Inversió</a:t>
            </a:r>
            <a:r>
              <a:rPr lang="es-ES" sz="2000" dirty="0"/>
              <a:t> de </a:t>
            </a:r>
            <a:r>
              <a:rPr lang="es-ES" sz="2000" dirty="0" err="1"/>
              <a:t>temps</a:t>
            </a:r>
            <a:r>
              <a:rPr lang="es-ES" sz="2000" dirty="0"/>
              <a:t> (</a:t>
            </a:r>
            <a:r>
              <a:rPr lang="es-ES" sz="2000" dirty="0" err="1"/>
              <a:t>cost</a:t>
            </a:r>
            <a:r>
              <a:rPr lang="es-ES" sz="2000" dirty="0"/>
              <a:t> invisible</a:t>
            </a:r>
            <a:r>
              <a:rPr lang="es-ES" sz="2000" dirty="0" smtClean="0"/>
              <a:t>)</a:t>
            </a:r>
            <a:endParaRPr lang="es-ES" sz="2000" dirty="0"/>
          </a:p>
        </p:txBody>
      </p:sp>
    </p:spTree>
    <p:extLst>
      <p:ext uri="{BB962C8B-B14F-4D97-AF65-F5344CB8AC3E}">
        <p14:creationId xmlns:p14="http://schemas.microsoft.com/office/powerpoint/2010/main" val="427591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Agrupar 7"/>
          <p:cNvGrpSpPr/>
          <p:nvPr/>
        </p:nvGrpSpPr>
        <p:grpSpPr>
          <a:xfrm>
            <a:off x="683569" y="363524"/>
            <a:ext cx="2109036" cy="469634"/>
            <a:chOff x="716373" y="2162909"/>
            <a:chExt cx="2948175" cy="656491"/>
          </a:xfrm>
          <a:solidFill>
            <a:srgbClr val="FF0000"/>
          </a:solidFill>
        </p:grpSpPr>
        <p:sp>
          <p:nvSpPr>
            <p:cNvPr id="4" name="Triángulo isósceles 8"/>
            <p:cNvSpPr/>
            <p:nvPr/>
          </p:nvSpPr>
          <p:spPr>
            <a:xfrm>
              <a:off x="716373" y="2162909"/>
              <a:ext cx="655226" cy="586641"/>
            </a:xfrm>
            <a:prstGeom prst="triangle">
              <a:avLst>
                <a:gd name="adj" fmla="val 100000"/>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5" name="Triángulo isósceles 9"/>
            <p:cNvSpPr/>
            <p:nvPr/>
          </p:nvSpPr>
          <p:spPr>
            <a:xfrm>
              <a:off x="805274" y="2232759"/>
              <a:ext cx="655226" cy="586641"/>
            </a:xfrm>
            <a:prstGeom prst="triangle">
              <a:avLst>
                <a:gd name="adj" fmla="val 100000"/>
              </a:avLst>
            </a:prstGeom>
            <a:solidFill>
              <a:srgbClr val="FA53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cxnSp>
          <p:nvCxnSpPr>
            <p:cNvPr id="6" name="Conector recto 10"/>
            <p:cNvCxnSpPr/>
            <p:nvPr/>
          </p:nvCxnSpPr>
          <p:spPr>
            <a:xfrm>
              <a:off x="1418166" y="2800784"/>
              <a:ext cx="2246382" cy="0"/>
            </a:xfrm>
            <a:prstGeom prst="line">
              <a:avLst/>
            </a:prstGeom>
            <a:grpFill/>
            <a:ln>
              <a:solidFill>
                <a:srgbClr val="FA5398"/>
              </a:solidFill>
            </a:ln>
            <a:effectLst/>
          </p:spPr>
          <p:style>
            <a:lnRef idx="2">
              <a:schemeClr val="accent1"/>
            </a:lnRef>
            <a:fillRef idx="0">
              <a:schemeClr val="accent1"/>
            </a:fillRef>
            <a:effectRef idx="1">
              <a:schemeClr val="accent1"/>
            </a:effectRef>
            <a:fontRef idx="minor">
              <a:schemeClr val="tx1"/>
            </a:fontRef>
          </p:style>
        </p:cxnSp>
      </p:grpSp>
      <p:sp>
        <p:nvSpPr>
          <p:cNvPr id="7" name="Subtítulo 2"/>
          <p:cNvSpPr txBox="1">
            <a:spLocks/>
          </p:cNvSpPr>
          <p:nvPr/>
        </p:nvSpPr>
        <p:spPr>
          <a:xfrm>
            <a:off x="1215894" y="446027"/>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000" dirty="0" err="1">
                <a:solidFill>
                  <a:schemeClr val="tx1">
                    <a:lumMod val="50000"/>
                    <a:lumOff val="50000"/>
                  </a:schemeClr>
                </a:solidFill>
                <a:latin typeface="Verdana"/>
                <a:cs typeface="Verdana"/>
              </a:rPr>
              <a:t>Els</a:t>
            </a:r>
            <a:r>
              <a:rPr lang="es-ES" sz="2000" dirty="0">
                <a:solidFill>
                  <a:schemeClr val="tx1">
                    <a:lumMod val="50000"/>
                    <a:lumOff val="50000"/>
                  </a:schemeClr>
                </a:solidFill>
                <a:latin typeface="Verdana"/>
                <a:cs typeface="Verdana"/>
              </a:rPr>
              <a:t> costos irrecuperables</a:t>
            </a:r>
          </a:p>
        </p:txBody>
      </p:sp>
      <p:pic>
        <p:nvPicPr>
          <p:cNvPr id="8" name="Imagen 4"/>
          <p:cNvPicPr>
            <a:picLocks noChangeAspect="1"/>
          </p:cNvPicPr>
          <p:nvPr/>
        </p:nvPicPr>
        <p:blipFill>
          <a:blip r:embed="rId2"/>
          <a:stretch>
            <a:fillRect/>
          </a:stretch>
        </p:blipFill>
        <p:spPr>
          <a:xfrm>
            <a:off x="111241" y="880494"/>
            <a:ext cx="8892480" cy="975180"/>
          </a:xfrm>
          <a:prstGeom prst="rect">
            <a:avLst/>
          </a:prstGeom>
        </p:spPr>
      </p:pic>
      <p:sp>
        <p:nvSpPr>
          <p:cNvPr id="9" name="8 CuadroTexto"/>
          <p:cNvSpPr txBox="1"/>
          <p:nvPr/>
        </p:nvSpPr>
        <p:spPr>
          <a:xfrm>
            <a:off x="451044" y="2204864"/>
            <a:ext cx="7937379" cy="2308324"/>
          </a:xfrm>
          <a:prstGeom prst="rect">
            <a:avLst/>
          </a:prstGeom>
          <a:noFill/>
        </p:spPr>
        <p:txBody>
          <a:bodyPr wrap="square" rtlCol="0">
            <a:spAutoFit/>
          </a:bodyPr>
          <a:lstStyle/>
          <a:p>
            <a:r>
              <a:rPr lang="es-ES" sz="2400" dirty="0" smtClean="0"/>
              <a:t>A </a:t>
            </a:r>
            <a:r>
              <a:rPr lang="es-ES" sz="2400" dirty="0" err="1" smtClean="0"/>
              <a:t>principis</a:t>
            </a:r>
            <a:r>
              <a:rPr lang="es-ES" sz="2400" dirty="0" smtClean="0"/>
              <a:t> </a:t>
            </a:r>
            <a:r>
              <a:rPr lang="es-ES" sz="2400" dirty="0" err="1" smtClean="0"/>
              <a:t>d’estiu</a:t>
            </a:r>
            <a:r>
              <a:rPr lang="es-ES" sz="2400" dirty="0" smtClean="0"/>
              <a:t> et vas comprar una bicicleta de 500€ que </a:t>
            </a:r>
            <a:r>
              <a:rPr lang="es-ES" sz="2400" dirty="0" err="1" smtClean="0"/>
              <a:t>pràcticament</a:t>
            </a:r>
            <a:r>
              <a:rPr lang="es-ES" sz="2400" dirty="0" smtClean="0"/>
              <a:t> no has </a:t>
            </a:r>
            <a:r>
              <a:rPr lang="es-ES" sz="2400" dirty="0" err="1" smtClean="0"/>
              <a:t>utilitzat</a:t>
            </a:r>
            <a:r>
              <a:rPr lang="es-ES" sz="2400" dirty="0" smtClean="0"/>
              <a:t>.</a:t>
            </a:r>
          </a:p>
          <a:p>
            <a:r>
              <a:rPr lang="es-ES" sz="2400" dirty="0" smtClean="0"/>
              <a:t>La poses a la venda </a:t>
            </a:r>
            <a:r>
              <a:rPr lang="es-ES" sz="2400" dirty="0" err="1" smtClean="0"/>
              <a:t>però</a:t>
            </a:r>
            <a:r>
              <a:rPr lang="es-ES" sz="2400" dirty="0" smtClean="0"/>
              <a:t> </a:t>
            </a:r>
            <a:r>
              <a:rPr lang="es-ES" sz="2400" dirty="0" err="1" smtClean="0"/>
              <a:t>sols</a:t>
            </a:r>
            <a:r>
              <a:rPr lang="es-ES" sz="2400" dirty="0" smtClean="0"/>
              <a:t> </a:t>
            </a:r>
            <a:r>
              <a:rPr lang="es-ES" sz="2400" dirty="0" err="1" smtClean="0"/>
              <a:t>t’ofereixen</a:t>
            </a:r>
            <a:r>
              <a:rPr lang="es-ES" sz="2400" dirty="0" smtClean="0"/>
              <a:t> 300€.</a:t>
            </a:r>
          </a:p>
          <a:p>
            <a:endParaRPr lang="es-ES" sz="2400" dirty="0" smtClean="0"/>
          </a:p>
          <a:p>
            <a:r>
              <a:rPr lang="es-ES" sz="2400" dirty="0" err="1" smtClean="0"/>
              <a:t>Acceptes</a:t>
            </a:r>
            <a:r>
              <a:rPr lang="es-ES" sz="2400" dirty="0" smtClean="0"/>
              <a:t> </a:t>
            </a:r>
            <a:r>
              <a:rPr lang="es-ES" sz="2400" dirty="0" err="1" smtClean="0"/>
              <a:t>l’oferta</a:t>
            </a:r>
            <a:r>
              <a:rPr lang="es-ES" sz="2400" dirty="0" smtClean="0"/>
              <a:t> i </a:t>
            </a:r>
            <a:r>
              <a:rPr lang="es-ES" sz="2400" dirty="0" err="1" smtClean="0"/>
              <a:t>perds</a:t>
            </a:r>
            <a:r>
              <a:rPr lang="es-ES" sz="2400" dirty="0" smtClean="0"/>
              <a:t> 200€?</a:t>
            </a:r>
          </a:p>
          <a:p>
            <a:r>
              <a:rPr lang="es-ES" sz="2400" dirty="0" smtClean="0"/>
              <a:t>O </a:t>
            </a:r>
            <a:r>
              <a:rPr lang="es-ES" sz="2400" dirty="0" err="1" smtClean="0"/>
              <a:t>vens</a:t>
            </a:r>
            <a:r>
              <a:rPr lang="es-ES" sz="2400" dirty="0" smtClean="0"/>
              <a:t> la bici </a:t>
            </a:r>
            <a:r>
              <a:rPr lang="es-ES" sz="2400" dirty="0" err="1" smtClean="0"/>
              <a:t>obtens</a:t>
            </a:r>
            <a:r>
              <a:rPr lang="es-ES" sz="2400" dirty="0" smtClean="0"/>
              <a:t> 300€?</a:t>
            </a:r>
            <a:endParaRPr lang="es-ES" sz="2400" dirty="0"/>
          </a:p>
        </p:txBody>
      </p:sp>
      <p:sp>
        <p:nvSpPr>
          <p:cNvPr id="10" name="9 CuadroTexto"/>
          <p:cNvSpPr txBox="1"/>
          <p:nvPr/>
        </p:nvSpPr>
        <p:spPr>
          <a:xfrm>
            <a:off x="683569" y="4725144"/>
            <a:ext cx="7704854" cy="1569660"/>
          </a:xfrm>
          <a:prstGeom prst="rect">
            <a:avLst/>
          </a:prstGeom>
          <a:noFill/>
          <a:ln>
            <a:solidFill>
              <a:schemeClr val="accent1"/>
            </a:solidFill>
          </a:ln>
        </p:spPr>
        <p:txBody>
          <a:bodyPr wrap="square" rtlCol="0">
            <a:spAutoFit/>
          </a:bodyPr>
          <a:lstStyle/>
          <a:p>
            <a:r>
              <a:rPr lang="es-ES" sz="2400" dirty="0" smtClean="0"/>
              <a:t>El </a:t>
            </a:r>
            <a:r>
              <a:rPr lang="es-ES" sz="2400" dirty="0" err="1" smtClean="0"/>
              <a:t>cost</a:t>
            </a:r>
            <a:r>
              <a:rPr lang="es-ES" sz="2400" dirty="0" smtClean="0"/>
              <a:t> de 500€ </a:t>
            </a:r>
            <a:r>
              <a:rPr lang="es-ES" sz="2400" dirty="0" err="1" smtClean="0"/>
              <a:t>és</a:t>
            </a:r>
            <a:r>
              <a:rPr lang="es-ES" sz="2400" dirty="0" smtClean="0"/>
              <a:t> </a:t>
            </a:r>
            <a:r>
              <a:rPr lang="es-ES" sz="2400" b="1" dirty="0" smtClean="0"/>
              <a:t>irrecuperable</a:t>
            </a:r>
            <a:r>
              <a:rPr lang="es-ES" sz="2400" dirty="0" smtClean="0"/>
              <a:t>: que costara 500€ </a:t>
            </a:r>
            <a:r>
              <a:rPr lang="es-ES" sz="2400" dirty="0" err="1" smtClean="0"/>
              <a:t>és</a:t>
            </a:r>
            <a:r>
              <a:rPr lang="es-ES" sz="2400" dirty="0" smtClean="0"/>
              <a:t> </a:t>
            </a:r>
            <a:r>
              <a:rPr lang="es-ES" sz="2400" dirty="0" err="1" smtClean="0"/>
              <a:t>totalment</a:t>
            </a:r>
            <a:r>
              <a:rPr lang="es-ES" sz="2400" dirty="0" smtClean="0"/>
              <a:t> </a:t>
            </a:r>
            <a:r>
              <a:rPr lang="es-ES" sz="2400" dirty="0" err="1" smtClean="0"/>
              <a:t>indiferent</a:t>
            </a:r>
            <a:r>
              <a:rPr lang="es-ES" sz="2400" dirty="0" smtClean="0"/>
              <a:t> en la </a:t>
            </a:r>
            <a:r>
              <a:rPr lang="es-ES" sz="2400" dirty="0" err="1" smtClean="0"/>
              <a:t>decisió</a:t>
            </a:r>
            <a:r>
              <a:rPr lang="es-ES" sz="2400" dirty="0" smtClean="0"/>
              <a:t> de </a:t>
            </a:r>
            <a:r>
              <a:rPr lang="es-ES" sz="2400" dirty="0" err="1" smtClean="0"/>
              <a:t>vendre</a:t>
            </a:r>
            <a:r>
              <a:rPr lang="es-ES" sz="2400" dirty="0" smtClean="0"/>
              <a:t>-la. </a:t>
            </a:r>
            <a:r>
              <a:rPr lang="es-ES" sz="2400" dirty="0" err="1" smtClean="0"/>
              <a:t>L’únic</a:t>
            </a:r>
            <a:r>
              <a:rPr lang="es-ES" sz="2400" dirty="0" smtClean="0"/>
              <a:t> que ha de considerar </a:t>
            </a:r>
            <a:r>
              <a:rPr lang="es-ES" sz="2400" dirty="0" err="1" smtClean="0"/>
              <a:t>és</a:t>
            </a:r>
            <a:r>
              <a:rPr lang="es-ES" sz="2400" dirty="0" smtClean="0"/>
              <a:t> si </a:t>
            </a:r>
            <a:r>
              <a:rPr lang="es-ES" sz="2400" dirty="0" err="1" smtClean="0"/>
              <a:t>l’ús</a:t>
            </a:r>
            <a:r>
              <a:rPr lang="es-ES" sz="2400" dirty="0" smtClean="0"/>
              <a:t> que va a donar-li val </a:t>
            </a:r>
            <a:r>
              <a:rPr lang="es-ES" sz="2400" dirty="0" err="1" smtClean="0"/>
              <a:t>més</a:t>
            </a:r>
            <a:r>
              <a:rPr lang="es-ES" sz="2400" dirty="0" smtClean="0"/>
              <a:t> que 300€.</a:t>
            </a:r>
            <a:endParaRPr lang="es-ES" sz="2400" dirty="0"/>
          </a:p>
        </p:txBody>
      </p:sp>
    </p:spTree>
    <p:extLst>
      <p:ext uri="{BB962C8B-B14F-4D97-AF65-F5344CB8AC3E}">
        <p14:creationId xmlns:p14="http://schemas.microsoft.com/office/powerpoint/2010/main" val="234432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Agrupar 7"/>
          <p:cNvGrpSpPr/>
          <p:nvPr/>
        </p:nvGrpSpPr>
        <p:grpSpPr>
          <a:xfrm>
            <a:off x="755576" y="548680"/>
            <a:ext cx="2109036" cy="469634"/>
            <a:chOff x="716373" y="2162909"/>
            <a:chExt cx="2948175" cy="656491"/>
          </a:xfrm>
          <a:solidFill>
            <a:srgbClr val="FF0000"/>
          </a:solidFill>
        </p:grpSpPr>
        <p:sp>
          <p:nvSpPr>
            <p:cNvPr id="9" name="Triángulo isósceles 8"/>
            <p:cNvSpPr/>
            <p:nvPr/>
          </p:nvSpPr>
          <p:spPr>
            <a:xfrm>
              <a:off x="716373" y="2162909"/>
              <a:ext cx="655226" cy="586641"/>
            </a:xfrm>
            <a:prstGeom prst="triangle">
              <a:avLst>
                <a:gd name="adj" fmla="val 100000"/>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10" name="Triángulo isósceles 9"/>
            <p:cNvSpPr/>
            <p:nvPr/>
          </p:nvSpPr>
          <p:spPr>
            <a:xfrm>
              <a:off x="805274" y="2232759"/>
              <a:ext cx="655226" cy="586641"/>
            </a:xfrm>
            <a:prstGeom prst="triangle">
              <a:avLst>
                <a:gd name="adj" fmla="val 100000"/>
              </a:avLst>
            </a:prstGeom>
            <a:solidFill>
              <a:srgbClr val="FA53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cxnSp>
          <p:nvCxnSpPr>
            <p:cNvPr id="11" name="Conector recto 10"/>
            <p:cNvCxnSpPr/>
            <p:nvPr/>
          </p:nvCxnSpPr>
          <p:spPr>
            <a:xfrm>
              <a:off x="1418166" y="2800784"/>
              <a:ext cx="2246382" cy="0"/>
            </a:xfrm>
            <a:prstGeom prst="line">
              <a:avLst/>
            </a:prstGeom>
            <a:grpFill/>
            <a:ln>
              <a:solidFill>
                <a:srgbClr val="FA5398"/>
              </a:solidFill>
            </a:ln>
            <a:effectLst/>
          </p:spPr>
          <p:style>
            <a:lnRef idx="2">
              <a:schemeClr val="accent1"/>
            </a:lnRef>
            <a:fillRef idx="0">
              <a:schemeClr val="accent1"/>
            </a:fillRef>
            <a:effectRef idx="1">
              <a:schemeClr val="accent1"/>
            </a:effectRef>
            <a:fontRef idx="minor">
              <a:schemeClr val="tx1"/>
            </a:fontRef>
          </p:style>
        </p:cxnSp>
      </p:grpSp>
      <p:sp>
        <p:nvSpPr>
          <p:cNvPr id="12" name="Subtítulo 2"/>
          <p:cNvSpPr txBox="1">
            <a:spLocks/>
          </p:cNvSpPr>
          <p:nvPr/>
        </p:nvSpPr>
        <p:spPr>
          <a:xfrm>
            <a:off x="1287901" y="631183"/>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000" dirty="0" err="1">
                <a:solidFill>
                  <a:schemeClr val="tx1">
                    <a:lumMod val="50000"/>
                    <a:lumOff val="50000"/>
                  </a:schemeClr>
                </a:solidFill>
                <a:latin typeface="Verdana"/>
                <a:cs typeface="Verdana"/>
              </a:rPr>
              <a:t>Els</a:t>
            </a:r>
            <a:r>
              <a:rPr lang="es-ES" sz="2000" dirty="0">
                <a:solidFill>
                  <a:schemeClr val="tx1">
                    <a:lumMod val="50000"/>
                    <a:lumOff val="50000"/>
                  </a:schemeClr>
                </a:solidFill>
                <a:latin typeface="Verdana"/>
                <a:cs typeface="Verdana"/>
              </a:rPr>
              <a:t> </a:t>
            </a:r>
            <a:r>
              <a:rPr lang="es-ES" sz="2000" dirty="0" err="1">
                <a:solidFill>
                  <a:schemeClr val="tx1">
                    <a:lumMod val="50000"/>
                    <a:lumOff val="50000"/>
                  </a:schemeClr>
                </a:solidFill>
                <a:latin typeface="Verdana"/>
                <a:cs typeface="Verdana"/>
              </a:rPr>
              <a:t>incentius</a:t>
            </a:r>
            <a:endParaRPr lang="es-ES" sz="2000" dirty="0">
              <a:solidFill>
                <a:schemeClr val="tx1">
                  <a:lumMod val="50000"/>
                  <a:lumOff val="50000"/>
                </a:schemeClr>
              </a:solidFill>
              <a:latin typeface="Verdana"/>
              <a:cs typeface="Verdana"/>
            </a:endParaRPr>
          </a:p>
        </p:txBody>
      </p:sp>
      <p:pic>
        <p:nvPicPr>
          <p:cNvPr id="2" name="Imagen 1"/>
          <p:cNvPicPr>
            <a:picLocks noChangeAspect="1"/>
          </p:cNvPicPr>
          <p:nvPr/>
        </p:nvPicPr>
        <p:blipFill>
          <a:blip r:embed="rId2"/>
          <a:stretch>
            <a:fillRect/>
          </a:stretch>
        </p:blipFill>
        <p:spPr>
          <a:xfrm>
            <a:off x="125376" y="1282623"/>
            <a:ext cx="8893248" cy="947324"/>
          </a:xfrm>
          <a:prstGeom prst="rect">
            <a:avLst/>
          </a:prstGeom>
        </p:spPr>
      </p:pic>
      <p:sp>
        <p:nvSpPr>
          <p:cNvPr id="5" name="4 CuadroTexto"/>
          <p:cNvSpPr txBox="1"/>
          <p:nvPr/>
        </p:nvSpPr>
        <p:spPr>
          <a:xfrm>
            <a:off x="444856" y="2734521"/>
            <a:ext cx="5040560" cy="3046988"/>
          </a:xfrm>
          <a:prstGeom prst="rect">
            <a:avLst/>
          </a:prstGeom>
          <a:noFill/>
        </p:spPr>
        <p:txBody>
          <a:bodyPr wrap="square" rtlCol="0">
            <a:spAutoFit/>
          </a:bodyPr>
          <a:lstStyle/>
          <a:p>
            <a:r>
              <a:rPr lang="es-ES" sz="2400" i="1" dirty="0" smtClean="0"/>
              <a:t>“Si </a:t>
            </a:r>
            <a:r>
              <a:rPr lang="es-ES" sz="2400" i="1" dirty="0" err="1" smtClean="0"/>
              <a:t>tenim</a:t>
            </a:r>
            <a:r>
              <a:rPr lang="es-ES" sz="2400" i="1" dirty="0" smtClean="0"/>
              <a:t> el sopar a taula no </a:t>
            </a:r>
            <a:r>
              <a:rPr lang="es-ES" sz="2400" i="1" dirty="0" err="1" smtClean="0"/>
              <a:t>és</a:t>
            </a:r>
            <a:r>
              <a:rPr lang="es-ES" sz="2400" i="1" dirty="0" smtClean="0"/>
              <a:t> per la </a:t>
            </a:r>
            <a:r>
              <a:rPr lang="es-ES" sz="2400" i="1" dirty="0" err="1" smtClean="0"/>
              <a:t>benevolència</a:t>
            </a:r>
            <a:r>
              <a:rPr lang="es-ES" sz="2400" i="1" dirty="0" smtClean="0"/>
              <a:t> del </a:t>
            </a:r>
            <a:r>
              <a:rPr lang="es-ES" sz="2400" i="1" dirty="0" err="1" smtClean="0"/>
              <a:t>carnisser</a:t>
            </a:r>
            <a:r>
              <a:rPr lang="es-ES" sz="2400" i="1" dirty="0" smtClean="0"/>
              <a:t>, del </a:t>
            </a:r>
            <a:r>
              <a:rPr lang="es-ES" sz="2400" i="1" dirty="0" err="1" smtClean="0"/>
              <a:t>bodeguer</a:t>
            </a:r>
            <a:r>
              <a:rPr lang="es-ES" sz="2400" i="1" dirty="0" smtClean="0"/>
              <a:t> o del </a:t>
            </a:r>
            <a:r>
              <a:rPr lang="es-ES" sz="2400" i="1" dirty="0" err="1" smtClean="0"/>
              <a:t>forner</a:t>
            </a:r>
            <a:r>
              <a:rPr lang="es-ES" sz="2400" i="1" dirty="0" smtClean="0"/>
              <a:t>, </a:t>
            </a:r>
            <a:r>
              <a:rPr lang="es-ES" sz="2400" i="1" dirty="0" err="1" smtClean="0"/>
              <a:t>sinó</a:t>
            </a:r>
            <a:r>
              <a:rPr lang="es-ES" sz="2400" i="1" dirty="0" smtClean="0"/>
              <a:t> </a:t>
            </a:r>
            <a:r>
              <a:rPr lang="es-ES" sz="2400" i="1" dirty="0" err="1" smtClean="0"/>
              <a:t>perque</a:t>
            </a:r>
            <a:r>
              <a:rPr lang="es-ES" sz="2400" i="1" dirty="0" smtClean="0"/>
              <a:t> </a:t>
            </a:r>
            <a:r>
              <a:rPr lang="es-ES" sz="2400" i="1" dirty="0" err="1" smtClean="0"/>
              <a:t>aquests</a:t>
            </a:r>
            <a:r>
              <a:rPr lang="es-ES" sz="2400" i="1" dirty="0" smtClean="0"/>
              <a:t> han </a:t>
            </a:r>
            <a:r>
              <a:rPr lang="es-ES" sz="2400" i="1" dirty="0" err="1" smtClean="0"/>
              <a:t>actuat</a:t>
            </a:r>
            <a:r>
              <a:rPr lang="es-ES" sz="2400" i="1" dirty="0" smtClean="0"/>
              <a:t> en el </a:t>
            </a:r>
            <a:r>
              <a:rPr lang="es-ES" sz="2400" b="1" i="1" dirty="0" err="1" smtClean="0"/>
              <a:t>seu</a:t>
            </a:r>
            <a:r>
              <a:rPr lang="es-ES" sz="2400" b="1" i="1" dirty="0" smtClean="0"/>
              <a:t> </a:t>
            </a:r>
            <a:r>
              <a:rPr lang="es-ES" sz="2400" b="1" i="1" dirty="0" err="1" smtClean="0"/>
              <a:t>interès</a:t>
            </a:r>
            <a:r>
              <a:rPr lang="es-ES" sz="2400" b="1" i="1" dirty="0" smtClean="0"/>
              <a:t> propi</a:t>
            </a:r>
            <a:r>
              <a:rPr lang="es-ES" sz="2400" i="1" dirty="0" smtClean="0"/>
              <a:t>".</a:t>
            </a:r>
          </a:p>
          <a:p>
            <a:endParaRPr lang="es-ES" sz="2400" i="1" dirty="0"/>
          </a:p>
          <a:p>
            <a:r>
              <a:rPr lang="es-ES" sz="2400" dirty="0" smtClean="0"/>
              <a:t>Adam Smith,</a:t>
            </a:r>
            <a:r>
              <a:rPr lang="es-ES" sz="2400" dirty="0"/>
              <a:t> </a:t>
            </a:r>
            <a:r>
              <a:rPr lang="es-ES" sz="2400" i="1" dirty="0"/>
              <a:t>La </a:t>
            </a:r>
            <a:r>
              <a:rPr lang="es-ES" sz="2400" i="1" dirty="0" err="1" smtClean="0"/>
              <a:t>Riquesa</a:t>
            </a:r>
            <a:r>
              <a:rPr lang="es-ES" sz="2400" i="1" dirty="0" smtClean="0"/>
              <a:t> </a:t>
            </a:r>
            <a:r>
              <a:rPr lang="es-ES" sz="2400" i="1" dirty="0"/>
              <a:t>de </a:t>
            </a:r>
            <a:r>
              <a:rPr lang="es-ES" sz="2400" i="1" dirty="0" smtClean="0"/>
              <a:t>les </a:t>
            </a:r>
            <a:r>
              <a:rPr lang="es-ES" sz="2400" i="1" dirty="0" err="1" smtClean="0"/>
              <a:t>Nacions</a:t>
            </a:r>
            <a:endParaRPr lang="es-ES" sz="2400" i="1" dirty="0" smtClean="0"/>
          </a:p>
        </p:txBody>
      </p:sp>
      <p:sp>
        <p:nvSpPr>
          <p:cNvPr id="6" name="AutoShape 2" descr="https://imagenes.elpais.com/resizer/kYF0zJ65bGRMDo1aC8qq0wZz03A=/414x0/cloudfront-eu-central-1.images.arcpublishing.com/prisa/43NFC2OA6WJBYICHETJOM7PUQ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3" name="AutoShape 4" descr="https://imagenes.elpais.com/resizer/kYF0zJ65bGRMDo1aC8qq0wZz03A=/414x0/cloudfront-eu-central-1.images.arcpublishing.com/prisa/43NFC2OA6WJBYICHETJOM7PUQE.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029"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796136" y="2328108"/>
            <a:ext cx="2971698" cy="4509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811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Agrupar 15"/>
          <p:cNvGrpSpPr/>
          <p:nvPr/>
        </p:nvGrpSpPr>
        <p:grpSpPr>
          <a:xfrm>
            <a:off x="421045" y="608026"/>
            <a:ext cx="2109036" cy="469634"/>
            <a:chOff x="716373" y="2162909"/>
            <a:chExt cx="2948175" cy="656491"/>
          </a:xfrm>
          <a:solidFill>
            <a:srgbClr val="FF0000"/>
          </a:solidFill>
        </p:grpSpPr>
        <p:sp>
          <p:nvSpPr>
            <p:cNvPr id="17" name="Triángulo isósceles 16"/>
            <p:cNvSpPr/>
            <p:nvPr/>
          </p:nvSpPr>
          <p:spPr>
            <a:xfrm>
              <a:off x="716373" y="2162909"/>
              <a:ext cx="655226" cy="586641"/>
            </a:xfrm>
            <a:prstGeom prst="triangle">
              <a:avLst>
                <a:gd name="adj" fmla="val 100000"/>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18" name="Triángulo isósceles 17"/>
            <p:cNvSpPr/>
            <p:nvPr/>
          </p:nvSpPr>
          <p:spPr>
            <a:xfrm>
              <a:off x="805274" y="2232759"/>
              <a:ext cx="655226" cy="586641"/>
            </a:xfrm>
            <a:prstGeom prst="triangle">
              <a:avLst>
                <a:gd name="adj" fmla="val 100000"/>
              </a:avLst>
            </a:prstGeom>
            <a:solidFill>
              <a:srgbClr val="FA53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cxnSp>
          <p:nvCxnSpPr>
            <p:cNvPr id="19" name="Conector recto 18"/>
            <p:cNvCxnSpPr/>
            <p:nvPr/>
          </p:nvCxnSpPr>
          <p:spPr>
            <a:xfrm>
              <a:off x="1418166" y="2800784"/>
              <a:ext cx="2246382" cy="0"/>
            </a:xfrm>
            <a:prstGeom prst="line">
              <a:avLst/>
            </a:prstGeom>
            <a:grpFill/>
            <a:ln>
              <a:solidFill>
                <a:srgbClr val="FA5398"/>
              </a:solidFill>
            </a:ln>
            <a:effectLst/>
          </p:spPr>
          <p:style>
            <a:lnRef idx="2">
              <a:schemeClr val="accent1"/>
            </a:lnRef>
            <a:fillRef idx="0">
              <a:schemeClr val="accent1"/>
            </a:fillRef>
            <a:effectRef idx="1">
              <a:schemeClr val="accent1"/>
            </a:effectRef>
            <a:fontRef idx="minor">
              <a:schemeClr val="tx1"/>
            </a:fontRef>
          </p:style>
        </p:cxnSp>
      </p:grpSp>
      <p:sp>
        <p:nvSpPr>
          <p:cNvPr id="20" name="Subtítulo 2"/>
          <p:cNvSpPr txBox="1">
            <a:spLocks/>
          </p:cNvSpPr>
          <p:nvPr/>
        </p:nvSpPr>
        <p:spPr>
          <a:xfrm>
            <a:off x="953370" y="690529"/>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000" dirty="0" err="1">
                <a:solidFill>
                  <a:schemeClr val="tx1">
                    <a:lumMod val="50000"/>
                    <a:lumOff val="50000"/>
                  </a:schemeClr>
                </a:solidFill>
                <a:latin typeface="Verdana"/>
                <a:cs typeface="Verdana"/>
              </a:rPr>
              <a:t>Beneficis</a:t>
            </a:r>
            <a:r>
              <a:rPr lang="es-ES" sz="2000" dirty="0">
                <a:solidFill>
                  <a:schemeClr val="tx1">
                    <a:lumMod val="50000"/>
                    <a:lumOff val="50000"/>
                  </a:schemeClr>
                </a:solidFill>
                <a:latin typeface="Verdana"/>
                <a:cs typeface="Verdana"/>
              </a:rPr>
              <a:t> i costos </a:t>
            </a:r>
            <a:r>
              <a:rPr lang="es-ES" sz="2000" dirty="0" err="1">
                <a:solidFill>
                  <a:schemeClr val="tx1">
                    <a:lumMod val="50000"/>
                    <a:lumOff val="50000"/>
                  </a:schemeClr>
                </a:solidFill>
                <a:latin typeface="Verdana"/>
                <a:cs typeface="Verdana"/>
              </a:rPr>
              <a:t>addicionals</a:t>
            </a:r>
            <a:endParaRPr lang="es-ES" sz="2000" dirty="0">
              <a:solidFill>
                <a:schemeClr val="tx1">
                  <a:lumMod val="50000"/>
                  <a:lumOff val="50000"/>
                </a:schemeClr>
              </a:solidFill>
              <a:latin typeface="Verdana"/>
              <a:cs typeface="Verdana"/>
            </a:endParaRPr>
          </a:p>
        </p:txBody>
      </p:sp>
      <p:pic>
        <p:nvPicPr>
          <p:cNvPr id="6" name="Imagen 5"/>
          <p:cNvPicPr>
            <a:picLocks noChangeAspect="1"/>
          </p:cNvPicPr>
          <p:nvPr/>
        </p:nvPicPr>
        <p:blipFill>
          <a:blip r:embed="rId2"/>
          <a:stretch>
            <a:fillRect/>
          </a:stretch>
        </p:blipFill>
        <p:spPr>
          <a:xfrm>
            <a:off x="323528" y="1324421"/>
            <a:ext cx="8577678" cy="922031"/>
          </a:xfrm>
          <a:prstGeom prst="rect">
            <a:avLst/>
          </a:prstGeom>
        </p:spPr>
      </p:pic>
      <p:grpSp>
        <p:nvGrpSpPr>
          <p:cNvPr id="21" name="Agrupar 15"/>
          <p:cNvGrpSpPr/>
          <p:nvPr/>
        </p:nvGrpSpPr>
        <p:grpSpPr>
          <a:xfrm>
            <a:off x="421045" y="3429000"/>
            <a:ext cx="2109036" cy="469634"/>
            <a:chOff x="716373" y="2162909"/>
            <a:chExt cx="2948175" cy="656491"/>
          </a:xfrm>
          <a:solidFill>
            <a:srgbClr val="FF0000"/>
          </a:solidFill>
        </p:grpSpPr>
        <p:sp>
          <p:nvSpPr>
            <p:cNvPr id="22" name="Triángulo isósceles 16"/>
            <p:cNvSpPr/>
            <p:nvPr/>
          </p:nvSpPr>
          <p:spPr>
            <a:xfrm>
              <a:off x="716373" y="2162909"/>
              <a:ext cx="655226" cy="586641"/>
            </a:xfrm>
            <a:prstGeom prst="triangle">
              <a:avLst>
                <a:gd name="adj" fmla="val 100000"/>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sp>
          <p:nvSpPr>
            <p:cNvPr id="23" name="Triángulo isósceles 17"/>
            <p:cNvSpPr/>
            <p:nvPr/>
          </p:nvSpPr>
          <p:spPr>
            <a:xfrm>
              <a:off x="805274" y="2232759"/>
              <a:ext cx="655226" cy="586641"/>
            </a:xfrm>
            <a:prstGeom prst="triangle">
              <a:avLst>
                <a:gd name="adj" fmla="val 100000"/>
              </a:avLst>
            </a:prstGeom>
            <a:solidFill>
              <a:srgbClr val="FA53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smtClean="0"/>
                <a:t> </a:t>
              </a:r>
              <a:endParaRPr lang="es-ES" dirty="0"/>
            </a:p>
          </p:txBody>
        </p:sp>
        <p:cxnSp>
          <p:nvCxnSpPr>
            <p:cNvPr id="24" name="Conector recto 18"/>
            <p:cNvCxnSpPr/>
            <p:nvPr/>
          </p:nvCxnSpPr>
          <p:spPr>
            <a:xfrm>
              <a:off x="1418166" y="2800784"/>
              <a:ext cx="2246382" cy="0"/>
            </a:xfrm>
            <a:prstGeom prst="line">
              <a:avLst/>
            </a:prstGeom>
            <a:grpFill/>
            <a:ln>
              <a:solidFill>
                <a:srgbClr val="FA5398"/>
              </a:solidFill>
            </a:ln>
            <a:effectLst/>
          </p:spPr>
          <p:style>
            <a:lnRef idx="2">
              <a:schemeClr val="accent1"/>
            </a:lnRef>
            <a:fillRef idx="0">
              <a:schemeClr val="accent1"/>
            </a:fillRef>
            <a:effectRef idx="1">
              <a:schemeClr val="accent1"/>
            </a:effectRef>
            <a:fontRef idx="minor">
              <a:schemeClr val="tx1"/>
            </a:fontRef>
          </p:style>
        </p:cxnSp>
      </p:grpSp>
      <p:sp>
        <p:nvSpPr>
          <p:cNvPr id="25" name="Subtítulo 2"/>
          <p:cNvSpPr txBox="1">
            <a:spLocks/>
          </p:cNvSpPr>
          <p:nvPr/>
        </p:nvSpPr>
        <p:spPr>
          <a:xfrm>
            <a:off x="953370" y="3511503"/>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000" dirty="0" err="1">
                <a:solidFill>
                  <a:schemeClr val="tx1">
                    <a:lumMod val="50000"/>
                    <a:lumOff val="50000"/>
                  </a:schemeClr>
                </a:solidFill>
                <a:latin typeface="Verdana"/>
                <a:cs typeface="Verdana"/>
              </a:rPr>
              <a:t>Eficiència</a:t>
            </a:r>
            <a:r>
              <a:rPr lang="es-ES" sz="2000" dirty="0">
                <a:solidFill>
                  <a:schemeClr val="tx1">
                    <a:lumMod val="50000"/>
                    <a:lumOff val="50000"/>
                  </a:schemeClr>
                </a:solidFill>
                <a:latin typeface="Verdana"/>
                <a:cs typeface="Verdana"/>
              </a:rPr>
              <a:t> i </a:t>
            </a:r>
            <a:r>
              <a:rPr lang="es-ES" sz="2000" dirty="0" err="1">
                <a:solidFill>
                  <a:schemeClr val="tx1">
                    <a:lumMod val="50000"/>
                    <a:lumOff val="50000"/>
                  </a:schemeClr>
                </a:solidFill>
                <a:latin typeface="Verdana"/>
                <a:cs typeface="Verdana"/>
              </a:rPr>
              <a:t>equitat</a:t>
            </a:r>
            <a:endParaRPr lang="es-ES" sz="2000" dirty="0">
              <a:solidFill>
                <a:schemeClr val="tx1">
                  <a:lumMod val="50000"/>
                  <a:lumOff val="50000"/>
                </a:schemeClr>
              </a:solidFill>
              <a:latin typeface="Verdana"/>
              <a:cs typeface="Verdana"/>
            </a:endParaRPr>
          </a:p>
        </p:txBody>
      </p:sp>
      <p:pic>
        <p:nvPicPr>
          <p:cNvPr id="26" name="Imagen 2"/>
          <p:cNvPicPr>
            <a:picLocks noChangeAspect="1"/>
          </p:cNvPicPr>
          <p:nvPr/>
        </p:nvPicPr>
        <p:blipFill>
          <a:blip r:embed="rId3"/>
          <a:stretch>
            <a:fillRect/>
          </a:stretch>
        </p:blipFill>
        <p:spPr>
          <a:xfrm>
            <a:off x="301097" y="4123259"/>
            <a:ext cx="8622540" cy="945577"/>
          </a:xfrm>
          <a:prstGeom prst="rect">
            <a:avLst/>
          </a:prstGeom>
        </p:spPr>
      </p:pic>
      <p:sp>
        <p:nvSpPr>
          <p:cNvPr id="2" name="1 CuadroTexto"/>
          <p:cNvSpPr txBox="1"/>
          <p:nvPr/>
        </p:nvSpPr>
        <p:spPr>
          <a:xfrm>
            <a:off x="829790" y="2398890"/>
            <a:ext cx="7159130" cy="369332"/>
          </a:xfrm>
          <a:prstGeom prst="rect">
            <a:avLst/>
          </a:prstGeom>
          <a:noFill/>
        </p:spPr>
        <p:txBody>
          <a:bodyPr wrap="square" rtlCol="0">
            <a:spAutoFit/>
          </a:bodyPr>
          <a:lstStyle/>
          <a:p>
            <a:r>
              <a:rPr lang="es-ES" i="1" dirty="0" smtClean="0"/>
              <a:t>No es </a:t>
            </a:r>
            <a:r>
              <a:rPr lang="es-ES" i="1" dirty="0" err="1" smtClean="0"/>
              <a:t>tracta</a:t>
            </a:r>
            <a:r>
              <a:rPr lang="es-ES" i="1" dirty="0" smtClean="0"/>
              <a:t> de “</a:t>
            </a:r>
            <a:r>
              <a:rPr lang="es-ES" i="1" dirty="0" err="1" smtClean="0"/>
              <a:t>tot</a:t>
            </a:r>
            <a:r>
              <a:rPr lang="es-ES" i="1" dirty="0" smtClean="0"/>
              <a:t> o res”, afinen una </a:t>
            </a:r>
            <a:r>
              <a:rPr lang="es-ES" i="1" dirty="0" err="1" smtClean="0"/>
              <a:t>decisió</a:t>
            </a:r>
            <a:r>
              <a:rPr lang="es-ES" i="1" dirty="0" smtClean="0"/>
              <a:t> ja presa.</a:t>
            </a:r>
          </a:p>
        </p:txBody>
      </p:sp>
    </p:spTree>
    <p:extLst>
      <p:ext uri="{BB962C8B-B14F-4D97-AF65-F5344CB8AC3E}">
        <p14:creationId xmlns:p14="http://schemas.microsoft.com/office/powerpoint/2010/main" val="276992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357682"/>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800" b="1" dirty="0" err="1">
                <a:solidFill>
                  <a:schemeClr val="tx1"/>
                </a:solidFill>
                <a:latin typeface="Verdana"/>
                <a:cs typeface="Verdana"/>
              </a:rPr>
              <a:t>Els</a:t>
            </a:r>
            <a:r>
              <a:rPr lang="es-ES" sz="2800" b="1" dirty="0">
                <a:solidFill>
                  <a:schemeClr val="tx1"/>
                </a:solidFill>
                <a:latin typeface="Verdana"/>
                <a:cs typeface="Verdana"/>
              </a:rPr>
              <a:t> </a:t>
            </a:r>
            <a:r>
              <a:rPr lang="es-ES" sz="2800" b="1" dirty="0" err="1">
                <a:solidFill>
                  <a:schemeClr val="tx1"/>
                </a:solidFill>
                <a:latin typeface="Verdana"/>
                <a:cs typeface="Verdana"/>
              </a:rPr>
              <a:t>factors</a:t>
            </a:r>
            <a:r>
              <a:rPr lang="es-ES" sz="2800" b="1" dirty="0">
                <a:solidFill>
                  <a:schemeClr val="tx1"/>
                </a:solidFill>
                <a:latin typeface="Verdana"/>
                <a:cs typeface="Verdana"/>
              </a:rPr>
              <a:t> de </a:t>
            </a:r>
            <a:r>
              <a:rPr lang="es-ES" sz="2800" b="1" dirty="0" err="1">
                <a:solidFill>
                  <a:schemeClr val="tx1"/>
                </a:solidFill>
                <a:latin typeface="Verdana"/>
                <a:cs typeface="Verdana"/>
              </a:rPr>
              <a:t>producció</a:t>
            </a:r>
            <a:endParaRPr lang="es-ES" sz="2800" b="1" dirty="0">
              <a:solidFill>
                <a:schemeClr val="tx1"/>
              </a:solidFill>
              <a:latin typeface="Verdana"/>
              <a:cs typeface="Verdana"/>
            </a:endParaRPr>
          </a:p>
        </p:txBody>
      </p:sp>
      <p:sp>
        <p:nvSpPr>
          <p:cNvPr id="21" name="4 CuadroTexto"/>
          <p:cNvSpPr txBox="1">
            <a:spLocks noChangeArrowheads="1"/>
          </p:cNvSpPr>
          <p:nvPr/>
        </p:nvSpPr>
        <p:spPr bwMode="auto">
          <a:xfrm>
            <a:off x="467544" y="2276872"/>
            <a:ext cx="7632848" cy="369332"/>
          </a:xfrm>
          <a:prstGeom prst="rect">
            <a:avLst/>
          </a:prstGeom>
          <a:noFill/>
          <a:ln w="9525">
            <a:noFill/>
            <a:miter lim="800000"/>
            <a:headEnd/>
            <a:tailEnd/>
          </a:ln>
        </p:spPr>
        <p:txBody>
          <a:bodyPr wrap="square">
            <a:spAutoFit/>
          </a:bodyPr>
          <a:lstStyle/>
          <a:p>
            <a:r>
              <a:rPr lang="es-ES" i="1" dirty="0" err="1" smtClean="0"/>
              <a:t>Què</a:t>
            </a:r>
            <a:r>
              <a:rPr lang="es-ES" i="1" dirty="0" smtClean="0"/>
              <a:t> </a:t>
            </a:r>
            <a:r>
              <a:rPr lang="es-ES" i="1" dirty="0" err="1" smtClean="0"/>
              <a:t>necessitem</a:t>
            </a:r>
            <a:r>
              <a:rPr lang="es-ES" i="1" dirty="0" smtClean="0"/>
              <a:t> per a fabricar les </a:t>
            </a:r>
            <a:r>
              <a:rPr lang="es-ES" i="1" dirty="0" err="1" smtClean="0"/>
              <a:t>pringles</a:t>
            </a:r>
            <a:r>
              <a:rPr lang="es-ES" i="1" dirty="0" smtClean="0"/>
              <a:t>?</a:t>
            </a:r>
            <a:endParaRPr lang="es-ES" i="1" dirty="0">
              <a:latin typeface="Calibri" pitchFamily="34" charset="0"/>
            </a:endParaRPr>
          </a:p>
        </p:txBody>
      </p:sp>
      <p:pic>
        <p:nvPicPr>
          <p:cNvPr id="3" name="Imagen 2"/>
          <p:cNvPicPr>
            <a:picLocks noChangeAspect="1"/>
          </p:cNvPicPr>
          <p:nvPr/>
        </p:nvPicPr>
        <p:blipFill>
          <a:blip r:embed="rId2"/>
          <a:stretch>
            <a:fillRect/>
          </a:stretch>
        </p:blipFill>
        <p:spPr>
          <a:xfrm>
            <a:off x="272328" y="1110995"/>
            <a:ext cx="8352928" cy="896898"/>
          </a:xfrm>
          <a:prstGeom prst="rect">
            <a:avLst/>
          </a:prstGeom>
        </p:spPr>
      </p:pic>
      <p:sp>
        <p:nvSpPr>
          <p:cNvPr id="2" name="1 Rectángulo"/>
          <p:cNvSpPr/>
          <p:nvPr/>
        </p:nvSpPr>
        <p:spPr>
          <a:xfrm>
            <a:off x="5292080" y="2276564"/>
            <a:ext cx="3043659" cy="646331"/>
          </a:xfrm>
          <a:prstGeom prst="rect">
            <a:avLst/>
          </a:prstGeom>
        </p:spPr>
        <p:txBody>
          <a:bodyPr wrap="square">
            <a:spAutoFit/>
          </a:bodyPr>
          <a:lstStyle/>
          <a:p>
            <a:r>
              <a:rPr lang="es-ES" u="sng" dirty="0">
                <a:hlinkClick r:id="rId3"/>
              </a:rPr>
              <a:t>https://www.youtube.com/watch?v=Rsdufh3Uebs</a:t>
            </a:r>
            <a:endParaRPr lang="es-ES" dirty="0"/>
          </a:p>
        </p:txBody>
      </p:sp>
      <p:sp>
        <p:nvSpPr>
          <p:cNvPr id="6" name="5 Rectángulo"/>
          <p:cNvSpPr/>
          <p:nvPr/>
        </p:nvSpPr>
        <p:spPr>
          <a:xfrm>
            <a:off x="467544" y="3501008"/>
            <a:ext cx="8157712" cy="2123658"/>
          </a:xfrm>
          <a:prstGeom prst="rect">
            <a:avLst/>
          </a:prstGeom>
        </p:spPr>
        <p:txBody>
          <a:bodyPr wrap="square">
            <a:spAutoFit/>
          </a:bodyPr>
          <a:lstStyle/>
          <a:p>
            <a:r>
              <a:rPr lang="es-ES" sz="2400" dirty="0"/>
              <a:t> </a:t>
            </a:r>
            <a:r>
              <a:rPr lang="es-ES" sz="2000" dirty="0" err="1"/>
              <a:t>Els</a:t>
            </a:r>
            <a:r>
              <a:rPr lang="es-ES" sz="2000" dirty="0"/>
              <a:t> </a:t>
            </a:r>
            <a:r>
              <a:rPr lang="es-ES" sz="2000" dirty="0" err="1"/>
              <a:t>factors</a:t>
            </a:r>
            <a:r>
              <a:rPr lang="es-ES" sz="2000" dirty="0"/>
              <a:t> de </a:t>
            </a:r>
            <a:r>
              <a:rPr lang="es-ES" sz="2000" dirty="0" err="1"/>
              <a:t>producció</a:t>
            </a:r>
            <a:r>
              <a:rPr lang="es-ES" sz="2000" dirty="0"/>
              <a:t> es </a:t>
            </a:r>
            <a:r>
              <a:rPr lang="es-ES" sz="2000" dirty="0" err="1"/>
              <a:t>classifiquen</a:t>
            </a:r>
            <a:r>
              <a:rPr lang="es-ES" sz="2000" dirty="0"/>
              <a:t>  en </a:t>
            </a:r>
            <a:r>
              <a:rPr lang="es-ES" sz="2000" dirty="0" err="1"/>
              <a:t>funció</a:t>
            </a:r>
            <a:r>
              <a:rPr lang="es-ES" sz="2000" dirty="0"/>
              <a:t> del </a:t>
            </a:r>
            <a:r>
              <a:rPr lang="es-ES" sz="2000" dirty="0" err="1"/>
              <a:t>seu</a:t>
            </a:r>
            <a:r>
              <a:rPr lang="es-ES" sz="2000" dirty="0"/>
              <a:t> origen</a:t>
            </a:r>
            <a:r>
              <a:rPr lang="es-ES" sz="2000" dirty="0" smtClean="0"/>
              <a:t>:</a:t>
            </a:r>
          </a:p>
          <a:p>
            <a:endParaRPr lang="es-ES" sz="1200" dirty="0" smtClean="0"/>
          </a:p>
          <a:p>
            <a:pPr marL="457200" indent="-457200">
              <a:buFont typeface="+mj-lt"/>
              <a:buAutoNum type="arabicPeriod"/>
            </a:pPr>
            <a:r>
              <a:rPr lang="es-ES" sz="2400" dirty="0" smtClean="0">
                <a:latin typeface="Calibri" pitchFamily="34" charset="0"/>
              </a:rPr>
              <a:t>Recursos </a:t>
            </a:r>
            <a:r>
              <a:rPr lang="es-ES" sz="2400" dirty="0" err="1" smtClean="0">
                <a:latin typeface="Calibri" pitchFamily="34" charset="0"/>
              </a:rPr>
              <a:t>naturals</a:t>
            </a:r>
            <a:r>
              <a:rPr lang="es-ES" sz="2400" dirty="0" smtClean="0">
                <a:latin typeface="Calibri" pitchFamily="34" charset="0"/>
              </a:rPr>
              <a:t> (</a:t>
            </a:r>
            <a:r>
              <a:rPr lang="es-ES" sz="2400" dirty="0" err="1" smtClean="0">
                <a:latin typeface="Calibri" pitchFamily="34" charset="0"/>
              </a:rPr>
              <a:t>terra</a:t>
            </a:r>
            <a:r>
              <a:rPr lang="es-ES" sz="2400" dirty="0" smtClean="0">
                <a:latin typeface="Calibri" pitchFamily="34" charset="0"/>
              </a:rPr>
              <a:t>)</a:t>
            </a:r>
          </a:p>
          <a:p>
            <a:pPr marL="457200" indent="-457200">
              <a:buFont typeface="+mj-lt"/>
              <a:buAutoNum type="arabicPeriod"/>
            </a:pPr>
            <a:r>
              <a:rPr lang="es-ES" sz="2400" dirty="0" err="1" smtClean="0">
                <a:latin typeface="Calibri" pitchFamily="34" charset="0"/>
              </a:rPr>
              <a:t>Treball</a:t>
            </a:r>
            <a:endParaRPr lang="es-ES" sz="2400" dirty="0" smtClean="0">
              <a:latin typeface="Calibri" pitchFamily="34" charset="0"/>
            </a:endParaRPr>
          </a:p>
          <a:p>
            <a:pPr marL="457200" indent="-457200">
              <a:buFont typeface="+mj-lt"/>
              <a:buAutoNum type="arabicPeriod"/>
            </a:pPr>
            <a:r>
              <a:rPr lang="es-ES" sz="2400" dirty="0" err="1" smtClean="0">
                <a:latin typeface="Calibri" pitchFamily="34" charset="0"/>
              </a:rPr>
              <a:t>Béns</a:t>
            </a:r>
            <a:r>
              <a:rPr lang="es-ES" sz="2400" dirty="0" smtClean="0">
                <a:latin typeface="Calibri" pitchFamily="34" charset="0"/>
              </a:rPr>
              <a:t> de capital</a:t>
            </a:r>
          </a:p>
          <a:p>
            <a:pPr marL="457200" indent="-457200">
              <a:buFont typeface="+mj-lt"/>
              <a:buAutoNum type="arabicPeriod"/>
            </a:pPr>
            <a:r>
              <a:rPr lang="es-ES" sz="2400" dirty="0" smtClean="0">
                <a:latin typeface="Calibri" pitchFamily="34" charset="0"/>
              </a:rPr>
              <a:t>Iniciativa empresarial</a:t>
            </a:r>
            <a:endParaRPr lang="es-ES" sz="2400" dirty="0">
              <a:latin typeface="Calibri" pitchFamily="34" charset="0"/>
            </a:endParaRPr>
          </a:p>
        </p:txBody>
      </p:sp>
    </p:spTree>
    <p:extLst>
      <p:ext uri="{BB962C8B-B14F-4D97-AF65-F5344CB8AC3E}">
        <p14:creationId xmlns:p14="http://schemas.microsoft.com/office/powerpoint/2010/main" val="802230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357682"/>
            <a:ext cx="7992888" cy="76706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400" dirty="0" err="1" smtClean="0">
                <a:solidFill>
                  <a:schemeClr val="tx1"/>
                </a:solidFill>
                <a:latin typeface="Verdana"/>
                <a:cs typeface="Verdana"/>
              </a:rPr>
              <a:t>Factors</a:t>
            </a:r>
            <a:r>
              <a:rPr lang="es-ES" sz="2400" dirty="0" smtClean="0">
                <a:solidFill>
                  <a:schemeClr val="tx1"/>
                </a:solidFill>
                <a:latin typeface="Verdana"/>
                <a:cs typeface="Verdana"/>
              </a:rPr>
              <a:t> de </a:t>
            </a:r>
            <a:r>
              <a:rPr lang="es-ES" sz="2400" dirty="0" err="1" smtClean="0">
                <a:solidFill>
                  <a:schemeClr val="tx1"/>
                </a:solidFill>
                <a:latin typeface="Verdana"/>
                <a:cs typeface="Verdana"/>
              </a:rPr>
              <a:t>producció</a:t>
            </a:r>
            <a:r>
              <a:rPr lang="es-ES" sz="2400" dirty="0" smtClean="0">
                <a:solidFill>
                  <a:schemeClr val="tx1"/>
                </a:solidFill>
                <a:latin typeface="Verdana"/>
                <a:cs typeface="Verdana"/>
              </a:rPr>
              <a:t>: </a:t>
            </a:r>
            <a:r>
              <a:rPr lang="es-ES" sz="2400" b="1" u="sng" dirty="0" smtClean="0">
                <a:solidFill>
                  <a:schemeClr val="tx1"/>
                </a:solidFill>
                <a:latin typeface="Verdana"/>
                <a:cs typeface="Verdana"/>
              </a:rPr>
              <a:t>Recursos </a:t>
            </a:r>
            <a:r>
              <a:rPr lang="es-ES" sz="2400" b="1" u="sng" dirty="0" err="1" smtClean="0">
                <a:solidFill>
                  <a:schemeClr val="tx1"/>
                </a:solidFill>
                <a:latin typeface="Verdana"/>
                <a:cs typeface="Verdana"/>
              </a:rPr>
              <a:t>naturals</a:t>
            </a:r>
            <a:endParaRPr lang="es-ES" sz="2400" b="1" u="sng" dirty="0">
              <a:solidFill>
                <a:schemeClr val="tx1"/>
              </a:solidFill>
              <a:latin typeface="Verdana"/>
              <a:cs typeface="Verdana"/>
            </a:endParaRPr>
          </a:p>
        </p:txBody>
      </p:sp>
      <p:sp>
        <p:nvSpPr>
          <p:cNvPr id="2" name="1 CuadroTexto"/>
          <p:cNvSpPr txBox="1"/>
          <p:nvPr/>
        </p:nvSpPr>
        <p:spPr>
          <a:xfrm>
            <a:off x="467544" y="1177962"/>
            <a:ext cx="7992888" cy="4832092"/>
          </a:xfrm>
          <a:prstGeom prst="rect">
            <a:avLst/>
          </a:prstGeom>
          <a:noFill/>
        </p:spPr>
        <p:txBody>
          <a:bodyPr wrap="square" rtlCol="0">
            <a:spAutoFit/>
          </a:bodyPr>
          <a:lstStyle/>
          <a:p>
            <a:r>
              <a:rPr lang="es-ES" sz="2200" b="1" dirty="0" err="1" smtClean="0"/>
              <a:t>Provenen</a:t>
            </a:r>
            <a:r>
              <a:rPr lang="es-ES" sz="2200" b="1" dirty="0" smtClean="0"/>
              <a:t> de la natura</a:t>
            </a:r>
            <a:r>
              <a:rPr lang="es-ES" sz="2200" dirty="0" smtClean="0"/>
              <a:t>, </a:t>
            </a:r>
            <a:r>
              <a:rPr lang="es-ES" sz="2200" dirty="0" err="1" smtClean="0"/>
              <a:t>els</a:t>
            </a:r>
            <a:r>
              <a:rPr lang="es-ES" sz="2200" dirty="0" smtClean="0"/>
              <a:t> </a:t>
            </a:r>
            <a:r>
              <a:rPr lang="es-ES" sz="2200" dirty="0" err="1" smtClean="0"/>
              <a:t>humans</a:t>
            </a:r>
            <a:r>
              <a:rPr lang="es-ES" sz="2200" dirty="0" smtClean="0"/>
              <a:t> no </a:t>
            </a:r>
            <a:r>
              <a:rPr lang="es-ES" sz="2200" dirty="0" err="1" smtClean="0"/>
              <a:t>produeixen</a:t>
            </a:r>
            <a:r>
              <a:rPr lang="es-ES" sz="2200" dirty="0" smtClean="0"/>
              <a:t> res.</a:t>
            </a:r>
          </a:p>
          <a:p>
            <a:endParaRPr lang="es-ES" sz="2200" dirty="0"/>
          </a:p>
          <a:p>
            <a:r>
              <a:rPr lang="es-ES" sz="2200" dirty="0" smtClean="0"/>
              <a:t>Hi ha dos </a:t>
            </a:r>
            <a:r>
              <a:rPr lang="es-ES" sz="2200" dirty="0" err="1" smtClean="0"/>
              <a:t>tipus</a:t>
            </a:r>
            <a:r>
              <a:rPr lang="es-ES" sz="2200" dirty="0" smtClean="0"/>
              <a:t> de recursos:</a:t>
            </a:r>
          </a:p>
          <a:p>
            <a:pPr marL="285750" indent="-285750">
              <a:buFont typeface="Arial" panose="020B0604020202020204" pitchFamily="34" charset="0"/>
              <a:buChar char="•"/>
            </a:pPr>
            <a:r>
              <a:rPr lang="es-ES" sz="2200" b="1" dirty="0" smtClean="0">
                <a:solidFill>
                  <a:srgbClr val="00B050"/>
                </a:solidFill>
              </a:rPr>
              <a:t>Recursos renovables</a:t>
            </a:r>
            <a:r>
              <a:rPr lang="es-ES" sz="2200" dirty="0" smtClean="0"/>
              <a:t>: es poden </a:t>
            </a:r>
            <a:r>
              <a:rPr lang="es-ES" sz="2200" b="1" dirty="0" err="1" smtClean="0"/>
              <a:t>utilitzar</a:t>
            </a:r>
            <a:r>
              <a:rPr lang="es-ES" sz="2200" b="1" dirty="0" smtClean="0"/>
              <a:t> </a:t>
            </a:r>
            <a:r>
              <a:rPr lang="es-ES" sz="2200" b="1" dirty="0" err="1" smtClean="0"/>
              <a:t>reiteradament</a:t>
            </a:r>
            <a:r>
              <a:rPr lang="es-ES" sz="2200" b="1" dirty="0" smtClean="0"/>
              <a:t> </a:t>
            </a:r>
            <a:r>
              <a:rPr lang="es-ES" sz="2200" dirty="0" err="1" smtClean="0"/>
              <a:t>perquè</a:t>
            </a:r>
            <a:r>
              <a:rPr lang="es-ES" sz="2200" dirty="0" smtClean="0"/>
              <a:t> es poden restaurar a una </a:t>
            </a:r>
            <a:r>
              <a:rPr lang="es-ES" sz="2200" dirty="0" err="1" smtClean="0"/>
              <a:t>velocitat</a:t>
            </a:r>
            <a:r>
              <a:rPr lang="es-ES" sz="2200" dirty="0" smtClean="0"/>
              <a:t> superior a la del </a:t>
            </a:r>
            <a:r>
              <a:rPr lang="es-ES" sz="2200" dirty="0" err="1" smtClean="0"/>
              <a:t>consum</a:t>
            </a:r>
            <a:r>
              <a:rPr lang="es-ES" sz="2200" dirty="0" smtClean="0"/>
              <a:t> </a:t>
            </a:r>
            <a:r>
              <a:rPr lang="es-ES" sz="2200" dirty="0" err="1" smtClean="0"/>
              <a:t>dels</a:t>
            </a:r>
            <a:r>
              <a:rPr lang="es-ES" sz="2200" dirty="0" smtClean="0"/>
              <a:t> </a:t>
            </a:r>
            <a:r>
              <a:rPr lang="es-ES" sz="2200" dirty="0" err="1"/>
              <a:t>é</a:t>
            </a:r>
            <a:r>
              <a:rPr lang="es-ES" sz="2200" dirty="0" err="1" smtClean="0"/>
              <a:t>ssers</a:t>
            </a:r>
            <a:r>
              <a:rPr lang="es-ES" sz="2200" dirty="0" smtClean="0"/>
              <a:t> </a:t>
            </a:r>
            <a:r>
              <a:rPr lang="es-ES" sz="2200" dirty="0" err="1" smtClean="0"/>
              <a:t>humans</a:t>
            </a:r>
            <a:endParaRPr lang="es-ES" sz="2200" dirty="0" smtClean="0"/>
          </a:p>
          <a:p>
            <a:r>
              <a:rPr lang="es-ES" sz="2200" dirty="0"/>
              <a:t>	</a:t>
            </a:r>
            <a:r>
              <a:rPr lang="es-ES" sz="2200" i="1" dirty="0" err="1" smtClean="0"/>
              <a:t>Exemples</a:t>
            </a:r>
            <a:r>
              <a:rPr lang="es-ES" sz="2200" dirty="0" smtClean="0"/>
              <a:t>: </a:t>
            </a:r>
            <a:r>
              <a:rPr lang="es-ES" sz="2200" dirty="0" err="1" smtClean="0"/>
              <a:t>llum</a:t>
            </a:r>
            <a:r>
              <a:rPr lang="es-ES" sz="2200" dirty="0" smtClean="0"/>
              <a:t> del sol, </a:t>
            </a:r>
            <a:r>
              <a:rPr lang="es-ES" sz="2200" dirty="0" err="1" smtClean="0"/>
              <a:t>aigua</a:t>
            </a:r>
            <a:r>
              <a:rPr lang="es-ES" sz="2200" dirty="0" smtClean="0"/>
              <a:t>, </a:t>
            </a:r>
            <a:r>
              <a:rPr lang="es-ES" sz="2200" dirty="0" err="1" smtClean="0"/>
              <a:t>vent</a:t>
            </a:r>
            <a:r>
              <a:rPr lang="es-ES" sz="2200" dirty="0" smtClean="0"/>
              <a:t>, </a:t>
            </a:r>
            <a:r>
              <a:rPr lang="es-ES" sz="2200" dirty="0" err="1" smtClean="0"/>
              <a:t>energia</a:t>
            </a:r>
            <a:r>
              <a:rPr lang="es-ES" sz="2200" dirty="0" smtClean="0"/>
              <a:t> </a:t>
            </a:r>
            <a:r>
              <a:rPr lang="es-ES" sz="2200" dirty="0" err="1" smtClean="0"/>
              <a:t>hidroelèctrica</a:t>
            </a:r>
            <a:endParaRPr lang="es-ES" sz="2200" dirty="0" smtClean="0"/>
          </a:p>
          <a:p>
            <a:endParaRPr lang="es-ES" sz="2200" dirty="0" smtClean="0"/>
          </a:p>
          <a:p>
            <a:pPr marL="285750" indent="-285750">
              <a:buFont typeface="Arial" panose="020B0604020202020204" pitchFamily="34" charset="0"/>
              <a:buChar char="•"/>
            </a:pPr>
            <a:r>
              <a:rPr lang="es-ES" sz="2200" b="1" dirty="0" smtClean="0">
                <a:solidFill>
                  <a:srgbClr val="00B050"/>
                </a:solidFill>
              </a:rPr>
              <a:t>Recursos no renovables</a:t>
            </a:r>
            <a:r>
              <a:rPr lang="es-ES" sz="2200" dirty="0" smtClean="0"/>
              <a:t>: </a:t>
            </a:r>
            <a:r>
              <a:rPr lang="es-ES" sz="2200" b="1" dirty="0" err="1" smtClean="0"/>
              <a:t>s’esgoten</a:t>
            </a:r>
            <a:r>
              <a:rPr lang="es-ES" sz="2200" dirty="0" smtClean="0"/>
              <a:t> al </a:t>
            </a:r>
            <a:r>
              <a:rPr lang="es-ES" sz="2200" dirty="0" err="1" smtClean="0"/>
              <a:t>utilitzar</a:t>
            </a:r>
            <a:r>
              <a:rPr lang="es-ES" sz="2200" dirty="0" smtClean="0"/>
              <a:t>-se en el </a:t>
            </a:r>
            <a:r>
              <a:rPr lang="es-ES" sz="2200" dirty="0" err="1" smtClean="0"/>
              <a:t>procés</a:t>
            </a:r>
            <a:r>
              <a:rPr lang="es-ES" sz="2200" dirty="0" smtClean="0"/>
              <a:t> </a:t>
            </a:r>
            <a:r>
              <a:rPr lang="es-ES" sz="2200" dirty="0" err="1" smtClean="0"/>
              <a:t>productiu</a:t>
            </a:r>
            <a:r>
              <a:rPr lang="es-ES" sz="2200" dirty="0" smtClean="0"/>
              <a:t>. Tarden </a:t>
            </a:r>
            <a:r>
              <a:rPr lang="es-ES" sz="2200" dirty="0" err="1" smtClean="0"/>
              <a:t>milions</a:t>
            </a:r>
            <a:r>
              <a:rPr lang="es-ES" sz="2200" dirty="0" smtClean="0"/>
              <a:t> </a:t>
            </a:r>
            <a:r>
              <a:rPr lang="es-ES" sz="2200" dirty="0" err="1" smtClean="0"/>
              <a:t>d’anys</a:t>
            </a:r>
            <a:r>
              <a:rPr lang="es-ES" sz="2200" dirty="0" smtClean="0"/>
              <a:t> en tornar a regenerar.-se</a:t>
            </a:r>
          </a:p>
          <a:p>
            <a:r>
              <a:rPr lang="es-ES" sz="2200" dirty="0"/>
              <a:t>	</a:t>
            </a:r>
            <a:r>
              <a:rPr lang="es-ES" sz="2200" i="1" dirty="0" err="1" smtClean="0"/>
              <a:t>Exemples</a:t>
            </a:r>
            <a:r>
              <a:rPr lang="es-ES" sz="2200" dirty="0" smtClean="0"/>
              <a:t>: </a:t>
            </a:r>
            <a:r>
              <a:rPr lang="es-ES" sz="2200" dirty="0" err="1" smtClean="0"/>
              <a:t>minerals</a:t>
            </a:r>
            <a:r>
              <a:rPr lang="es-ES" sz="2200" dirty="0" smtClean="0"/>
              <a:t>, </a:t>
            </a:r>
            <a:r>
              <a:rPr lang="es-ES" sz="2200" dirty="0" err="1" smtClean="0"/>
              <a:t>carbó</a:t>
            </a:r>
            <a:r>
              <a:rPr lang="es-ES" sz="2200" dirty="0" smtClean="0"/>
              <a:t>, </a:t>
            </a:r>
            <a:r>
              <a:rPr lang="es-ES" sz="2200" dirty="0" err="1" smtClean="0"/>
              <a:t>petroli</a:t>
            </a:r>
            <a:endParaRPr lang="es-ES" sz="2200" dirty="0" smtClean="0"/>
          </a:p>
          <a:p>
            <a:pPr marL="285750" indent="-285750">
              <a:buFont typeface="Arial" panose="020B0604020202020204" pitchFamily="34" charset="0"/>
              <a:buChar char="•"/>
            </a:pPr>
            <a:endParaRPr lang="es-ES" sz="2200" dirty="0"/>
          </a:p>
        </p:txBody>
      </p:sp>
    </p:spTree>
    <p:extLst>
      <p:ext uri="{BB962C8B-B14F-4D97-AF65-F5344CB8AC3E}">
        <p14:creationId xmlns:p14="http://schemas.microsoft.com/office/powerpoint/2010/main" val="42130377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539552" y="476672"/>
            <a:ext cx="8075240" cy="1143000"/>
          </a:xfrm>
        </p:spPr>
        <p:txBody>
          <a:bodyPr>
            <a:noAutofit/>
          </a:bodyPr>
          <a:lstStyle/>
          <a:p>
            <a:pPr algn="l"/>
            <a:r>
              <a:rPr lang="es-ES" sz="3200" b="1" i="1" dirty="0" err="1" smtClean="0"/>
              <a:t>Què</a:t>
            </a:r>
            <a:r>
              <a:rPr lang="es-ES" sz="3200" b="1" i="1" dirty="0" smtClean="0"/>
              <a:t> </a:t>
            </a:r>
            <a:r>
              <a:rPr lang="es-ES" sz="3200" b="1" i="1" dirty="0" err="1" smtClean="0"/>
              <a:t>passa</a:t>
            </a:r>
            <a:r>
              <a:rPr lang="es-ES" sz="3200" b="1" i="1" dirty="0" smtClean="0"/>
              <a:t> si </a:t>
            </a:r>
            <a:r>
              <a:rPr lang="es-ES" sz="3200" b="1" i="1" dirty="0" err="1" smtClean="0"/>
              <a:t>esgotem</a:t>
            </a:r>
            <a:r>
              <a:rPr lang="es-ES" sz="3200" b="1" i="1" dirty="0" smtClean="0"/>
              <a:t> </a:t>
            </a:r>
            <a:r>
              <a:rPr lang="es-ES" sz="3200" b="1" i="1" dirty="0" err="1" smtClean="0"/>
              <a:t>els</a:t>
            </a:r>
            <a:r>
              <a:rPr lang="es-ES" sz="3200" b="1" i="1" dirty="0" smtClean="0"/>
              <a:t> recursos </a:t>
            </a:r>
            <a:r>
              <a:rPr lang="es-ES" sz="3200" b="1" i="1" dirty="0" err="1" smtClean="0"/>
              <a:t>naturals</a:t>
            </a:r>
            <a:r>
              <a:rPr lang="es-ES" sz="3200" b="1" i="1" dirty="0" smtClean="0"/>
              <a:t> </a:t>
            </a:r>
            <a:r>
              <a:rPr lang="es-ES" sz="3200" b="1" i="1" dirty="0" err="1" smtClean="0"/>
              <a:t>més</a:t>
            </a:r>
            <a:r>
              <a:rPr lang="es-ES" sz="3200" b="1" i="1" dirty="0" smtClean="0"/>
              <a:t> </a:t>
            </a:r>
            <a:r>
              <a:rPr lang="es-ES" sz="3200" b="1" i="1" dirty="0" err="1" smtClean="0"/>
              <a:t>ràpid</a:t>
            </a:r>
            <a:r>
              <a:rPr lang="es-ES" sz="3200" b="1" i="1" dirty="0" smtClean="0"/>
              <a:t> del que es poden regenerar?</a:t>
            </a:r>
            <a:endParaRPr lang="es-ES" sz="3200" b="1" i="1" dirty="0"/>
          </a:p>
        </p:txBody>
      </p:sp>
      <p:sp>
        <p:nvSpPr>
          <p:cNvPr id="3" name="2 Marcador de contenido"/>
          <p:cNvSpPr>
            <a:spLocks noGrp="1"/>
          </p:cNvSpPr>
          <p:nvPr>
            <p:ph idx="1"/>
          </p:nvPr>
        </p:nvSpPr>
        <p:spPr>
          <a:xfrm>
            <a:off x="457200" y="2204864"/>
            <a:ext cx="8229600" cy="3921299"/>
          </a:xfrm>
        </p:spPr>
        <p:txBody>
          <a:bodyPr/>
          <a:lstStyle/>
          <a:p>
            <a:r>
              <a:rPr lang="es-ES" dirty="0" err="1" smtClean="0"/>
              <a:t>Dia</a:t>
            </a:r>
            <a:r>
              <a:rPr lang="es-ES" dirty="0" smtClean="0"/>
              <a:t> de la </a:t>
            </a:r>
            <a:r>
              <a:rPr lang="es-ES" dirty="0" err="1" smtClean="0"/>
              <a:t>sobrecapacitat</a:t>
            </a:r>
            <a:r>
              <a:rPr lang="es-ES" dirty="0" smtClean="0"/>
              <a:t> de la </a:t>
            </a:r>
            <a:r>
              <a:rPr lang="es-ES" dirty="0" err="1" smtClean="0"/>
              <a:t>terra</a:t>
            </a:r>
            <a:r>
              <a:rPr lang="es-ES" dirty="0" smtClean="0"/>
              <a:t>:</a:t>
            </a:r>
          </a:p>
          <a:p>
            <a:pPr marL="0" indent="0">
              <a:buNone/>
            </a:pPr>
            <a:r>
              <a:rPr lang="es-ES" sz="1800" dirty="0">
                <a:hlinkClick r:id="rId2"/>
              </a:rPr>
              <a:t>https://www.wwf.es/nuestro_trabajo/informe_planeta_vivo_ipv/huella_ecologica/dia_de_la_sobrecapacidad_de_la_tierra</a:t>
            </a:r>
            <a:r>
              <a:rPr lang="es-ES" sz="1800" dirty="0" smtClean="0">
                <a:hlinkClick r:id="rId2"/>
              </a:rPr>
              <a:t>/</a:t>
            </a:r>
            <a:endParaRPr lang="es-ES" sz="1800" dirty="0" smtClean="0"/>
          </a:p>
          <a:p>
            <a:endParaRPr lang="es-ES" dirty="0" smtClean="0"/>
          </a:p>
          <a:p>
            <a:r>
              <a:rPr lang="es-ES" dirty="0" err="1" smtClean="0"/>
              <a:t>Calculem</a:t>
            </a:r>
            <a:r>
              <a:rPr lang="es-ES" dirty="0" smtClean="0"/>
              <a:t> la </a:t>
            </a:r>
            <a:r>
              <a:rPr lang="es-ES" dirty="0" err="1" smtClean="0"/>
              <a:t>nostra</a:t>
            </a:r>
            <a:r>
              <a:rPr lang="es-ES" dirty="0" smtClean="0"/>
              <a:t> </a:t>
            </a:r>
            <a:r>
              <a:rPr lang="es-ES" dirty="0" err="1" smtClean="0"/>
              <a:t>petjada</a:t>
            </a:r>
            <a:r>
              <a:rPr lang="es-ES" dirty="0" smtClean="0"/>
              <a:t> </a:t>
            </a:r>
            <a:r>
              <a:rPr lang="es-ES" dirty="0" err="1" smtClean="0"/>
              <a:t>ecològica</a:t>
            </a:r>
            <a:r>
              <a:rPr lang="es-ES" dirty="0" smtClean="0"/>
              <a:t>:</a:t>
            </a:r>
          </a:p>
          <a:p>
            <a:pPr marL="0" indent="0">
              <a:buNone/>
            </a:pPr>
            <a:r>
              <a:rPr lang="es-ES" sz="2000" dirty="0">
                <a:hlinkClick r:id="rId3"/>
              </a:rPr>
              <a:t>https://</a:t>
            </a:r>
            <a:r>
              <a:rPr lang="es-ES" sz="2000" dirty="0" smtClean="0">
                <a:hlinkClick r:id="rId3"/>
              </a:rPr>
              <a:t>www.footprintcalculator.org/sponsor/FR/es</a:t>
            </a:r>
            <a:endParaRPr lang="es-ES" sz="2000" dirty="0" smtClean="0"/>
          </a:p>
          <a:p>
            <a:pPr marL="0" indent="0">
              <a:buNone/>
            </a:pPr>
            <a:endParaRPr lang="es-ES" dirty="0"/>
          </a:p>
        </p:txBody>
      </p:sp>
    </p:spTree>
    <p:extLst>
      <p:ext uri="{BB962C8B-B14F-4D97-AF65-F5344CB8AC3E}">
        <p14:creationId xmlns:p14="http://schemas.microsoft.com/office/powerpoint/2010/main" val="34791977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357682"/>
            <a:ext cx="7992888" cy="76706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400" dirty="0" err="1" smtClean="0">
                <a:solidFill>
                  <a:schemeClr val="tx1"/>
                </a:solidFill>
                <a:latin typeface="Verdana"/>
                <a:cs typeface="Verdana"/>
              </a:rPr>
              <a:t>Factors</a:t>
            </a:r>
            <a:r>
              <a:rPr lang="es-ES" sz="2400" dirty="0" smtClean="0">
                <a:solidFill>
                  <a:schemeClr val="tx1"/>
                </a:solidFill>
                <a:latin typeface="Verdana"/>
                <a:cs typeface="Verdana"/>
              </a:rPr>
              <a:t> de </a:t>
            </a:r>
            <a:r>
              <a:rPr lang="es-ES" sz="2400" dirty="0" err="1" smtClean="0">
                <a:solidFill>
                  <a:schemeClr val="tx1"/>
                </a:solidFill>
                <a:latin typeface="Verdana"/>
                <a:cs typeface="Verdana"/>
              </a:rPr>
              <a:t>producció</a:t>
            </a:r>
            <a:r>
              <a:rPr lang="es-ES" sz="2400" dirty="0" smtClean="0">
                <a:solidFill>
                  <a:schemeClr val="tx1"/>
                </a:solidFill>
                <a:latin typeface="Verdana"/>
                <a:cs typeface="Verdana"/>
              </a:rPr>
              <a:t>: </a:t>
            </a:r>
            <a:r>
              <a:rPr lang="es-ES" sz="2400" b="1" u="sng" dirty="0" err="1" smtClean="0">
                <a:solidFill>
                  <a:schemeClr val="tx1"/>
                </a:solidFill>
                <a:latin typeface="Verdana"/>
                <a:cs typeface="Verdana"/>
              </a:rPr>
              <a:t>Treball</a:t>
            </a:r>
            <a:endParaRPr lang="es-ES" sz="2400" b="1" u="sng" dirty="0">
              <a:solidFill>
                <a:schemeClr val="tx1"/>
              </a:solidFill>
              <a:latin typeface="Verdana"/>
              <a:cs typeface="Verdana"/>
            </a:endParaRPr>
          </a:p>
        </p:txBody>
      </p:sp>
      <p:sp>
        <p:nvSpPr>
          <p:cNvPr id="4" name="3 CuadroTexto"/>
          <p:cNvSpPr txBox="1"/>
          <p:nvPr/>
        </p:nvSpPr>
        <p:spPr>
          <a:xfrm>
            <a:off x="468967" y="1844824"/>
            <a:ext cx="7992888" cy="3816429"/>
          </a:xfrm>
          <a:prstGeom prst="rect">
            <a:avLst/>
          </a:prstGeom>
          <a:noFill/>
        </p:spPr>
        <p:txBody>
          <a:bodyPr wrap="square" rtlCol="0">
            <a:spAutoFit/>
          </a:bodyPr>
          <a:lstStyle/>
          <a:p>
            <a:r>
              <a:rPr lang="es-ES" sz="2200" b="1" dirty="0" err="1" smtClean="0"/>
              <a:t>Activitat</a:t>
            </a:r>
            <a:r>
              <a:rPr lang="es-ES" sz="2200" b="1" dirty="0" smtClean="0"/>
              <a:t> humana física o </a:t>
            </a:r>
            <a:r>
              <a:rPr lang="es-ES" sz="2200" b="1" dirty="0" err="1" smtClean="0"/>
              <a:t>intel·lectual</a:t>
            </a:r>
            <a:r>
              <a:rPr lang="es-ES" sz="2200" b="1" dirty="0" smtClean="0"/>
              <a:t> </a:t>
            </a:r>
            <a:r>
              <a:rPr lang="es-ES" sz="2200" b="1" u="sng" dirty="0" smtClean="0"/>
              <a:t>remunerada</a:t>
            </a:r>
            <a:r>
              <a:rPr lang="es-ES" sz="2200" b="1" dirty="0" smtClean="0"/>
              <a:t> </a:t>
            </a:r>
            <a:r>
              <a:rPr lang="es-ES" sz="2200" dirty="0" smtClean="0"/>
              <a:t>que </a:t>
            </a:r>
            <a:r>
              <a:rPr lang="es-ES" sz="2200" dirty="0" err="1" smtClean="0"/>
              <a:t>intervé</a:t>
            </a:r>
            <a:r>
              <a:rPr lang="es-ES" sz="2200" dirty="0" smtClean="0"/>
              <a:t> en el </a:t>
            </a:r>
            <a:r>
              <a:rPr lang="es-ES" sz="2200" dirty="0" err="1" smtClean="0"/>
              <a:t>procés</a:t>
            </a:r>
            <a:r>
              <a:rPr lang="es-ES" sz="2200" dirty="0" smtClean="0"/>
              <a:t> </a:t>
            </a:r>
            <a:r>
              <a:rPr lang="es-ES" sz="2200" dirty="0" err="1" smtClean="0"/>
              <a:t>productiu</a:t>
            </a:r>
            <a:r>
              <a:rPr lang="es-ES" sz="2200" dirty="0" smtClean="0"/>
              <a:t>.</a:t>
            </a:r>
          </a:p>
          <a:p>
            <a:endParaRPr lang="es-ES" sz="2200" dirty="0" smtClean="0"/>
          </a:p>
          <a:p>
            <a:endParaRPr lang="es-ES" sz="2200" dirty="0"/>
          </a:p>
          <a:p>
            <a:pPr marL="342900" indent="-342900">
              <a:buFont typeface="Arial" panose="020B0604020202020204" pitchFamily="34" charset="0"/>
              <a:buChar char="•"/>
            </a:pPr>
            <a:r>
              <a:rPr lang="es-ES" sz="2200" b="1" dirty="0" err="1" smtClean="0"/>
              <a:t>Què</a:t>
            </a:r>
            <a:r>
              <a:rPr lang="es-ES" sz="2200" b="1" dirty="0" smtClean="0"/>
              <a:t> es valora </a:t>
            </a:r>
            <a:r>
              <a:rPr lang="es-ES" sz="2200" b="1" dirty="0" err="1" smtClean="0"/>
              <a:t>dels</a:t>
            </a:r>
            <a:r>
              <a:rPr lang="es-ES" sz="2200" b="1" dirty="0" smtClean="0"/>
              <a:t> </a:t>
            </a:r>
            <a:r>
              <a:rPr lang="es-ES" sz="2200" b="1" dirty="0" err="1" smtClean="0"/>
              <a:t>treballadors</a:t>
            </a:r>
            <a:r>
              <a:rPr lang="es-ES" sz="2200" b="1" dirty="0" smtClean="0"/>
              <a:t>?</a:t>
            </a:r>
          </a:p>
          <a:p>
            <a:pPr marL="800100" lvl="1" indent="-342900">
              <a:buFont typeface="Arial" panose="020B0604020202020204" pitchFamily="34" charset="0"/>
              <a:buChar char="•"/>
            </a:pPr>
            <a:r>
              <a:rPr lang="es-ES" sz="2200" dirty="0" err="1" smtClean="0"/>
              <a:t>Formació</a:t>
            </a:r>
            <a:endParaRPr lang="es-ES" sz="2200" dirty="0" smtClean="0"/>
          </a:p>
          <a:p>
            <a:pPr marL="800100" lvl="1" indent="-342900">
              <a:buFont typeface="Arial" panose="020B0604020202020204" pitchFamily="34" charset="0"/>
              <a:buChar char="•"/>
            </a:pPr>
            <a:r>
              <a:rPr lang="es-ES" sz="2200" dirty="0" err="1" smtClean="0"/>
              <a:t>Habilitats</a:t>
            </a:r>
            <a:r>
              <a:rPr lang="es-ES" sz="2200" dirty="0" smtClean="0"/>
              <a:t> i </a:t>
            </a:r>
            <a:r>
              <a:rPr lang="es-ES" sz="2200" dirty="0" err="1" smtClean="0"/>
              <a:t>aptituts</a:t>
            </a:r>
            <a:r>
              <a:rPr lang="es-ES" sz="2200" dirty="0" smtClean="0"/>
              <a:t> </a:t>
            </a:r>
            <a:r>
              <a:rPr lang="es-ES" sz="2200" i="1" dirty="0" smtClean="0"/>
              <a:t>(</a:t>
            </a:r>
            <a:r>
              <a:rPr lang="es-ES" sz="2200" i="1" dirty="0" err="1" smtClean="0"/>
              <a:t>treball</a:t>
            </a:r>
            <a:r>
              <a:rPr lang="es-ES" sz="2200" i="1" dirty="0" smtClean="0"/>
              <a:t> en </a:t>
            </a:r>
            <a:r>
              <a:rPr lang="es-ES" sz="2200" i="1" dirty="0" err="1" smtClean="0"/>
              <a:t>equip</a:t>
            </a:r>
            <a:r>
              <a:rPr lang="es-ES" sz="2200" i="1" dirty="0" smtClean="0"/>
              <a:t>, </a:t>
            </a:r>
            <a:r>
              <a:rPr lang="es-ES" sz="2200" i="1" dirty="0" err="1" smtClean="0"/>
              <a:t>comunicació</a:t>
            </a:r>
            <a:r>
              <a:rPr lang="es-ES" sz="2200" i="1" dirty="0" smtClean="0"/>
              <a:t>, empatía, </a:t>
            </a:r>
            <a:r>
              <a:rPr lang="es-ES" sz="2200" i="1" dirty="0" err="1" smtClean="0"/>
              <a:t>lideratge</a:t>
            </a:r>
            <a:r>
              <a:rPr lang="es-ES" sz="2200" i="1" dirty="0" smtClean="0"/>
              <a:t>…)</a:t>
            </a:r>
          </a:p>
          <a:p>
            <a:pPr lvl="1"/>
            <a:endParaRPr lang="es-ES" sz="2200" i="1" dirty="0" smtClean="0"/>
          </a:p>
          <a:p>
            <a:pPr lvl="1"/>
            <a:endParaRPr lang="es-ES" sz="2200" i="1" dirty="0"/>
          </a:p>
          <a:p>
            <a:pPr lvl="1" algn="ctr"/>
            <a:r>
              <a:rPr lang="es-ES" sz="2200" i="1" dirty="0" err="1" smtClean="0">
                <a:solidFill>
                  <a:srgbClr val="00B050"/>
                </a:solidFill>
              </a:rPr>
              <a:t>És</a:t>
            </a:r>
            <a:r>
              <a:rPr lang="es-ES" sz="2200" i="1" dirty="0" smtClean="0">
                <a:solidFill>
                  <a:srgbClr val="00B050"/>
                </a:solidFill>
              </a:rPr>
              <a:t> </a:t>
            </a:r>
            <a:r>
              <a:rPr lang="es-ES" sz="2200" i="1" dirty="0" err="1" smtClean="0">
                <a:solidFill>
                  <a:srgbClr val="00B050"/>
                </a:solidFill>
              </a:rPr>
              <a:t>possible</a:t>
            </a:r>
            <a:r>
              <a:rPr lang="es-ES" sz="2200" i="1" dirty="0" smtClean="0">
                <a:solidFill>
                  <a:srgbClr val="00B050"/>
                </a:solidFill>
              </a:rPr>
              <a:t> un </a:t>
            </a:r>
            <a:r>
              <a:rPr lang="es-ES" sz="2200" i="1" dirty="0" err="1" smtClean="0">
                <a:solidFill>
                  <a:srgbClr val="00B050"/>
                </a:solidFill>
              </a:rPr>
              <a:t>món</a:t>
            </a:r>
            <a:r>
              <a:rPr lang="es-ES" sz="2200" i="1" dirty="0" smtClean="0">
                <a:solidFill>
                  <a:srgbClr val="00B050"/>
                </a:solidFill>
              </a:rPr>
              <a:t> </a:t>
            </a:r>
            <a:r>
              <a:rPr lang="es-ES" sz="2200" i="1" dirty="0" err="1" smtClean="0">
                <a:solidFill>
                  <a:srgbClr val="00B050"/>
                </a:solidFill>
              </a:rPr>
              <a:t>sense</a:t>
            </a:r>
            <a:r>
              <a:rPr lang="es-ES" sz="2200" i="1" dirty="0" smtClean="0">
                <a:solidFill>
                  <a:srgbClr val="00B050"/>
                </a:solidFill>
              </a:rPr>
              <a:t> </a:t>
            </a:r>
            <a:r>
              <a:rPr lang="es-ES" sz="2200" i="1" dirty="0" err="1" smtClean="0">
                <a:solidFill>
                  <a:srgbClr val="00B050"/>
                </a:solidFill>
              </a:rPr>
              <a:t>treballadors</a:t>
            </a:r>
            <a:r>
              <a:rPr lang="es-ES" sz="2200" i="1" dirty="0" smtClean="0">
                <a:solidFill>
                  <a:srgbClr val="00B050"/>
                </a:solidFill>
              </a:rPr>
              <a:t>?</a:t>
            </a:r>
            <a:endParaRPr lang="es-ES" sz="2200" i="1" dirty="0">
              <a:solidFill>
                <a:srgbClr val="00B050"/>
              </a:solidFill>
            </a:endParaRPr>
          </a:p>
        </p:txBody>
      </p:sp>
    </p:spTree>
    <p:extLst>
      <p:ext uri="{BB962C8B-B14F-4D97-AF65-F5344CB8AC3E}">
        <p14:creationId xmlns:p14="http://schemas.microsoft.com/office/powerpoint/2010/main" val="26893292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357682"/>
            <a:ext cx="7992888" cy="76706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400" dirty="0" err="1" smtClean="0">
                <a:solidFill>
                  <a:schemeClr val="tx1"/>
                </a:solidFill>
                <a:latin typeface="Verdana"/>
                <a:cs typeface="Verdana"/>
              </a:rPr>
              <a:t>Factors</a:t>
            </a:r>
            <a:r>
              <a:rPr lang="es-ES" sz="2400" dirty="0" smtClean="0">
                <a:solidFill>
                  <a:schemeClr val="tx1"/>
                </a:solidFill>
                <a:latin typeface="Verdana"/>
                <a:cs typeface="Verdana"/>
              </a:rPr>
              <a:t> de </a:t>
            </a:r>
            <a:r>
              <a:rPr lang="es-ES" sz="2400" dirty="0" err="1" smtClean="0">
                <a:solidFill>
                  <a:schemeClr val="tx1"/>
                </a:solidFill>
                <a:latin typeface="Verdana"/>
                <a:cs typeface="Verdana"/>
              </a:rPr>
              <a:t>producció</a:t>
            </a:r>
            <a:r>
              <a:rPr lang="es-ES" sz="2400" dirty="0" smtClean="0">
                <a:solidFill>
                  <a:schemeClr val="tx1"/>
                </a:solidFill>
                <a:latin typeface="Verdana"/>
                <a:cs typeface="Verdana"/>
              </a:rPr>
              <a:t>: </a:t>
            </a:r>
            <a:r>
              <a:rPr lang="es-ES" sz="2400" b="1" u="sng" dirty="0" err="1" smtClean="0">
                <a:solidFill>
                  <a:schemeClr val="tx1"/>
                </a:solidFill>
                <a:latin typeface="Verdana"/>
                <a:cs typeface="Verdana"/>
              </a:rPr>
              <a:t>Béns</a:t>
            </a:r>
            <a:r>
              <a:rPr lang="es-ES" sz="2400" b="1" u="sng" dirty="0" smtClean="0">
                <a:solidFill>
                  <a:schemeClr val="tx1"/>
                </a:solidFill>
                <a:latin typeface="Verdana"/>
                <a:cs typeface="Verdana"/>
              </a:rPr>
              <a:t> de capital</a:t>
            </a:r>
            <a:endParaRPr lang="es-ES" sz="2400" b="1" u="sng" dirty="0">
              <a:solidFill>
                <a:schemeClr val="tx1"/>
              </a:solidFill>
              <a:latin typeface="Verdana"/>
              <a:cs typeface="Verdana"/>
            </a:endParaRPr>
          </a:p>
        </p:txBody>
      </p:sp>
      <p:sp>
        <p:nvSpPr>
          <p:cNvPr id="5" name="4 CuadroTexto"/>
          <p:cNvSpPr txBox="1"/>
          <p:nvPr/>
        </p:nvSpPr>
        <p:spPr>
          <a:xfrm>
            <a:off x="467544" y="1412776"/>
            <a:ext cx="7992888" cy="4154984"/>
          </a:xfrm>
          <a:prstGeom prst="rect">
            <a:avLst/>
          </a:prstGeom>
          <a:noFill/>
        </p:spPr>
        <p:txBody>
          <a:bodyPr wrap="square" rtlCol="0">
            <a:spAutoFit/>
          </a:bodyPr>
          <a:lstStyle/>
          <a:p>
            <a:r>
              <a:rPr lang="es-ES" sz="2200" b="1" dirty="0" err="1" smtClean="0"/>
              <a:t>Béns</a:t>
            </a:r>
            <a:r>
              <a:rPr lang="es-ES" sz="2200" b="1" dirty="0" smtClean="0"/>
              <a:t> que </a:t>
            </a:r>
            <a:r>
              <a:rPr lang="es-ES" sz="2200" b="1" dirty="0" err="1" smtClean="0"/>
              <a:t>són</a:t>
            </a:r>
            <a:r>
              <a:rPr lang="es-ES" sz="2200" b="1" dirty="0" smtClean="0"/>
              <a:t> </a:t>
            </a:r>
            <a:r>
              <a:rPr lang="es-ES" sz="2200" b="1" dirty="0" err="1" smtClean="0"/>
              <a:t>titularitat</a:t>
            </a:r>
            <a:r>
              <a:rPr lang="es-ES" sz="2200" b="1" dirty="0" smtClean="0"/>
              <a:t> de </a:t>
            </a:r>
            <a:r>
              <a:rPr lang="es-ES" sz="2200" b="1" dirty="0" err="1" smtClean="0"/>
              <a:t>l’empresa</a:t>
            </a:r>
            <a:r>
              <a:rPr lang="es-ES" sz="2200" dirty="0" smtClean="0"/>
              <a:t>.</a:t>
            </a:r>
          </a:p>
          <a:p>
            <a:endParaRPr lang="es-ES" sz="2200" dirty="0" smtClean="0"/>
          </a:p>
          <a:p>
            <a:endParaRPr lang="es-ES" sz="2200" dirty="0"/>
          </a:p>
          <a:p>
            <a:r>
              <a:rPr lang="es-ES" sz="2200" dirty="0" smtClean="0"/>
              <a:t>Dos </a:t>
            </a:r>
            <a:r>
              <a:rPr lang="es-ES" sz="2200" dirty="0" err="1" smtClean="0"/>
              <a:t>grups</a:t>
            </a:r>
            <a:r>
              <a:rPr lang="es-ES" sz="2200" dirty="0" smtClean="0"/>
              <a:t>:</a:t>
            </a:r>
          </a:p>
          <a:p>
            <a:pPr marL="285750" indent="-285750">
              <a:buFont typeface="Arial" panose="020B0604020202020204" pitchFamily="34" charset="0"/>
              <a:buChar char="•"/>
            </a:pPr>
            <a:r>
              <a:rPr lang="es-ES" sz="2200" b="1" dirty="0" err="1" smtClean="0">
                <a:solidFill>
                  <a:srgbClr val="00B050"/>
                </a:solidFill>
              </a:rPr>
              <a:t>Diners</a:t>
            </a:r>
            <a:r>
              <a:rPr lang="es-ES" sz="2200" dirty="0" smtClean="0"/>
              <a:t> (capital </a:t>
            </a:r>
            <a:r>
              <a:rPr lang="es-ES" sz="2200" dirty="0" err="1" smtClean="0"/>
              <a:t>financer</a:t>
            </a:r>
            <a:r>
              <a:rPr lang="es-ES" sz="2200" dirty="0" smtClean="0"/>
              <a:t>) </a:t>
            </a:r>
            <a:r>
              <a:rPr lang="es-ES" sz="2200" dirty="0"/>
              <a:t>	</a:t>
            </a:r>
            <a:r>
              <a:rPr lang="es-ES" sz="2200" i="1" dirty="0" err="1" smtClean="0"/>
              <a:t>Exemples</a:t>
            </a:r>
            <a:r>
              <a:rPr lang="es-ES" sz="2200" dirty="0" smtClean="0"/>
              <a:t>: </a:t>
            </a:r>
            <a:r>
              <a:rPr lang="es-ES" sz="2200" dirty="0" err="1" smtClean="0"/>
              <a:t>llum</a:t>
            </a:r>
            <a:r>
              <a:rPr lang="es-ES" sz="2200" dirty="0" smtClean="0"/>
              <a:t> del sol, </a:t>
            </a:r>
            <a:r>
              <a:rPr lang="es-ES" sz="2200" dirty="0" err="1" smtClean="0"/>
              <a:t>aigua</a:t>
            </a:r>
            <a:r>
              <a:rPr lang="es-ES" sz="2200" dirty="0" smtClean="0"/>
              <a:t>, </a:t>
            </a:r>
            <a:r>
              <a:rPr lang="es-ES" sz="2200" dirty="0" err="1" smtClean="0"/>
              <a:t>vent</a:t>
            </a:r>
            <a:r>
              <a:rPr lang="es-ES" sz="2200" dirty="0" smtClean="0"/>
              <a:t>, </a:t>
            </a:r>
            <a:r>
              <a:rPr lang="es-ES" sz="2200" dirty="0" err="1" smtClean="0"/>
              <a:t>energia</a:t>
            </a:r>
            <a:r>
              <a:rPr lang="es-ES" sz="2200" dirty="0" smtClean="0"/>
              <a:t> </a:t>
            </a:r>
            <a:r>
              <a:rPr lang="es-ES" sz="2200" dirty="0" err="1" smtClean="0"/>
              <a:t>hidroelèctrica</a:t>
            </a:r>
            <a:endParaRPr lang="es-ES" sz="2200" dirty="0" smtClean="0"/>
          </a:p>
          <a:p>
            <a:endParaRPr lang="es-ES" sz="2200" dirty="0" smtClean="0"/>
          </a:p>
          <a:p>
            <a:endParaRPr lang="es-ES" sz="2200" dirty="0" smtClean="0"/>
          </a:p>
          <a:p>
            <a:pPr marL="285750" indent="-285750">
              <a:buFont typeface="Arial" panose="020B0604020202020204" pitchFamily="34" charset="0"/>
              <a:buChar char="•"/>
            </a:pPr>
            <a:r>
              <a:rPr lang="es-ES" sz="2200" b="1" dirty="0" err="1" smtClean="0">
                <a:solidFill>
                  <a:srgbClr val="00B050"/>
                </a:solidFill>
              </a:rPr>
              <a:t>Elements</a:t>
            </a:r>
            <a:r>
              <a:rPr lang="es-ES" sz="2200" b="1" dirty="0" smtClean="0">
                <a:solidFill>
                  <a:srgbClr val="00B050"/>
                </a:solidFill>
              </a:rPr>
              <a:t> </a:t>
            </a:r>
            <a:r>
              <a:rPr lang="es-ES" sz="2200" b="1" dirty="0" err="1" smtClean="0">
                <a:solidFill>
                  <a:srgbClr val="00B050"/>
                </a:solidFill>
              </a:rPr>
              <a:t>físics</a:t>
            </a:r>
            <a:r>
              <a:rPr lang="es-ES" sz="2200" b="1" dirty="0" smtClean="0">
                <a:solidFill>
                  <a:srgbClr val="00B050"/>
                </a:solidFill>
              </a:rPr>
              <a:t> o </a:t>
            </a:r>
            <a:r>
              <a:rPr lang="es-ES" sz="2200" b="1" dirty="0" err="1" smtClean="0">
                <a:solidFill>
                  <a:srgbClr val="00B050"/>
                </a:solidFill>
              </a:rPr>
              <a:t>equip</a:t>
            </a:r>
            <a:r>
              <a:rPr lang="es-ES" sz="2200" dirty="0" smtClean="0"/>
              <a:t> (capital </a:t>
            </a:r>
            <a:r>
              <a:rPr lang="es-ES" sz="2200" dirty="0" err="1" smtClean="0"/>
              <a:t>físic</a:t>
            </a:r>
            <a:r>
              <a:rPr lang="es-ES" sz="2200" dirty="0" smtClean="0"/>
              <a:t>) </a:t>
            </a:r>
            <a:r>
              <a:rPr lang="es-ES" sz="2200" dirty="0" err="1" smtClean="0"/>
              <a:t>utilitzats</a:t>
            </a:r>
            <a:r>
              <a:rPr lang="es-ES" sz="2200" dirty="0" smtClean="0"/>
              <a:t> a la </a:t>
            </a:r>
            <a:r>
              <a:rPr lang="es-ES" sz="2200" dirty="0" err="1" smtClean="0"/>
              <a:t>producció</a:t>
            </a:r>
            <a:r>
              <a:rPr lang="es-ES" sz="2200" dirty="0" smtClean="0"/>
              <a:t> i </a:t>
            </a:r>
            <a:r>
              <a:rPr lang="es-ES" sz="2200" dirty="0" err="1" smtClean="0"/>
              <a:t>distribució</a:t>
            </a:r>
            <a:r>
              <a:rPr lang="es-ES" sz="2200" dirty="0" smtClean="0"/>
              <a:t> de </a:t>
            </a:r>
            <a:r>
              <a:rPr lang="es-ES" sz="2200" dirty="0" err="1" smtClean="0"/>
              <a:t>béns</a:t>
            </a:r>
            <a:r>
              <a:rPr lang="es-ES" sz="2200" dirty="0" smtClean="0"/>
              <a:t> i </a:t>
            </a:r>
            <a:r>
              <a:rPr lang="es-ES" sz="2200" dirty="0" err="1" smtClean="0"/>
              <a:t>serveis</a:t>
            </a:r>
            <a:r>
              <a:rPr lang="es-ES" sz="2200" dirty="0" smtClean="0"/>
              <a:t> </a:t>
            </a:r>
          </a:p>
          <a:p>
            <a:r>
              <a:rPr lang="es-ES" sz="2200" dirty="0"/>
              <a:t>	</a:t>
            </a:r>
            <a:r>
              <a:rPr lang="es-ES" sz="2200" i="1" dirty="0" err="1" smtClean="0"/>
              <a:t>Exemples</a:t>
            </a:r>
            <a:r>
              <a:rPr lang="es-ES" sz="2200" dirty="0" smtClean="0"/>
              <a:t>: </a:t>
            </a:r>
            <a:r>
              <a:rPr lang="es-ES" sz="2200" dirty="0" err="1" smtClean="0"/>
              <a:t>edificacions</a:t>
            </a:r>
            <a:r>
              <a:rPr lang="es-ES" sz="2200" dirty="0" smtClean="0"/>
              <a:t>, </a:t>
            </a:r>
            <a:r>
              <a:rPr lang="es-ES" sz="2200" dirty="0" err="1" smtClean="0"/>
              <a:t>maquinària</a:t>
            </a:r>
            <a:r>
              <a:rPr lang="es-ES" sz="2200" dirty="0" smtClean="0"/>
              <a:t>, </a:t>
            </a:r>
            <a:r>
              <a:rPr lang="es-ES" sz="2200" dirty="0" err="1" smtClean="0"/>
              <a:t>mobiliari</a:t>
            </a:r>
            <a:r>
              <a:rPr lang="es-ES" sz="2200" dirty="0" smtClean="0"/>
              <a:t>…</a:t>
            </a:r>
          </a:p>
          <a:p>
            <a:pPr marL="285750" indent="-285750">
              <a:buFont typeface="Arial" panose="020B0604020202020204" pitchFamily="34" charset="0"/>
              <a:buChar char="•"/>
            </a:pPr>
            <a:endParaRPr lang="es-ES" sz="2200" dirty="0"/>
          </a:p>
        </p:txBody>
      </p:sp>
    </p:spTree>
    <p:extLst>
      <p:ext uri="{BB962C8B-B14F-4D97-AF65-F5344CB8AC3E}">
        <p14:creationId xmlns:p14="http://schemas.microsoft.com/office/powerpoint/2010/main" val="40861426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357682"/>
            <a:ext cx="7992888" cy="76706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400" dirty="0" err="1" smtClean="0">
                <a:solidFill>
                  <a:schemeClr val="tx1"/>
                </a:solidFill>
                <a:latin typeface="Verdana"/>
                <a:cs typeface="Verdana"/>
              </a:rPr>
              <a:t>Factors</a:t>
            </a:r>
            <a:r>
              <a:rPr lang="es-ES" sz="2400" dirty="0" smtClean="0">
                <a:solidFill>
                  <a:schemeClr val="tx1"/>
                </a:solidFill>
                <a:latin typeface="Verdana"/>
                <a:cs typeface="Verdana"/>
              </a:rPr>
              <a:t> de </a:t>
            </a:r>
            <a:r>
              <a:rPr lang="es-ES" sz="2400" dirty="0" err="1" smtClean="0">
                <a:solidFill>
                  <a:schemeClr val="tx1"/>
                </a:solidFill>
                <a:latin typeface="Verdana"/>
                <a:cs typeface="Verdana"/>
              </a:rPr>
              <a:t>producció</a:t>
            </a:r>
            <a:r>
              <a:rPr lang="es-ES" sz="2400" dirty="0" smtClean="0">
                <a:solidFill>
                  <a:schemeClr val="tx1"/>
                </a:solidFill>
                <a:latin typeface="Verdana"/>
                <a:cs typeface="Verdana"/>
              </a:rPr>
              <a:t>: </a:t>
            </a:r>
            <a:r>
              <a:rPr lang="es-ES" sz="2400" b="1" u="sng" dirty="0" smtClean="0">
                <a:solidFill>
                  <a:schemeClr val="tx1"/>
                </a:solidFill>
                <a:latin typeface="Verdana"/>
                <a:cs typeface="Verdana"/>
              </a:rPr>
              <a:t>Iniciativa empresarial</a:t>
            </a:r>
            <a:endParaRPr lang="es-ES" sz="2400" b="1" u="sng" dirty="0">
              <a:solidFill>
                <a:schemeClr val="tx1"/>
              </a:solidFill>
              <a:latin typeface="Verdana"/>
              <a:cs typeface="Verdana"/>
            </a:endParaRPr>
          </a:p>
        </p:txBody>
      </p:sp>
      <p:sp>
        <p:nvSpPr>
          <p:cNvPr id="4" name="3 CuadroTexto"/>
          <p:cNvSpPr txBox="1"/>
          <p:nvPr/>
        </p:nvSpPr>
        <p:spPr>
          <a:xfrm>
            <a:off x="467544" y="1556792"/>
            <a:ext cx="7992888" cy="3816429"/>
          </a:xfrm>
          <a:prstGeom prst="rect">
            <a:avLst/>
          </a:prstGeom>
          <a:noFill/>
        </p:spPr>
        <p:txBody>
          <a:bodyPr wrap="square" rtlCol="0">
            <a:spAutoFit/>
          </a:bodyPr>
          <a:lstStyle/>
          <a:p>
            <a:r>
              <a:rPr lang="es-ES" sz="2200" dirty="0" smtClean="0"/>
              <a:t>Per a </a:t>
            </a:r>
            <a:r>
              <a:rPr lang="es-ES" sz="2200" dirty="0" err="1" smtClean="0"/>
              <a:t>produir</a:t>
            </a:r>
            <a:r>
              <a:rPr lang="es-ES" sz="2200" dirty="0" smtClean="0"/>
              <a:t> </a:t>
            </a:r>
            <a:r>
              <a:rPr lang="es-ES" sz="2200" dirty="0" err="1" smtClean="0"/>
              <a:t>amb</a:t>
            </a:r>
            <a:r>
              <a:rPr lang="es-ES" sz="2200" dirty="0" smtClean="0"/>
              <a:t> </a:t>
            </a:r>
            <a:r>
              <a:rPr lang="es-ES" sz="2200" dirty="0" err="1" smtClean="0"/>
              <a:t>èxit</a:t>
            </a:r>
            <a:r>
              <a:rPr lang="es-ES" sz="2200" dirty="0" smtClean="0"/>
              <a:t> </a:t>
            </a:r>
            <a:r>
              <a:rPr lang="es-ES" sz="2200" dirty="0" err="1" smtClean="0"/>
              <a:t>necessitem</a:t>
            </a:r>
            <a:r>
              <a:rPr lang="es-ES" sz="2200" dirty="0" smtClean="0"/>
              <a:t> </a:t>
            </a:r>
            <a:r>
              <a:rPr lang="es-ES" sz="2200" b="1" dirty="0" smtClean="0"/>
              <a:t>persones que planifiquen, controlen i coordinen la resta de </a:t>
            </a:r>
            <a:r>
              <a:rPr lang="es-ES" sz="2200" b="1" dirty="0" err="1" smtClean="0"/>
              <a:t>factors</a:t>
            </a:r>
            <a:r>
              <a:rPr lang="es-ES" sz="2200" b="1" dirty="0" smtClean="0"/>
              <a:t> </a:t>
            </a:r>
            <a:r>
              <a:rPr lang="es-ES" sz="2200" b="1" dirty="0" err="1" smtClean="0"/>
              <a:t>productius</a:t>
            </a:r>
            <a:endParaRPr lang="es-ES" sz="2200" dirty="0" smtClean="0"/>
          </a:p>
          <a:p>
            <a:endParaRPr lang="es-ES" sz="2200" dirty="0" smtClean="0"/>
          </a:p>
          <a:p>
            <a:endParaRPr lang="es-ES" sz="2200" dirty="0"/>
          </a:p>
          <a:p>
            <a:pPr algn="ctr"/>
            <a:r>
              <a:rPr lang="es-ES" sz="2200" b="1" i="1" dirty="0" smtClean="0">
                <a:solidFill>
                  <a:srgbClr val="00B050"/>
                </a:solidFill>
              </a:rPr>
              <a:t>Per </a:t>
            </a:r>
            <a:r>
              <a:rPr lang="es-ES" sz="2200" b="1" i="1" dirty="0" err="1" smtClean="0">
                <a:solidFill>
                  <a:srgbClr val="00B050"/>
                </a:solidFill>
              </a:rPr>
              <a:t>què</a:t>
            </a:r>
            <a:r>
              <a:rPr lang="es-ES" sz="2200" b="1" i="1" dirty="0" smtClean="0">
                <a:solidFill>
                  <a:srgbClr val="00B050"/>
                </a:solidFill>
              </a:rPr>
              <a:t> </a:t>
            </a:r>
            <a:r>
              <a:rPr lang="es-ES" sz="2200" b="1" i="1" dirty="0" err="1" smtClean="0">
                <a:solidFill>
                  <a:srgbClr val="00B050"/>
                </a:solidFill>
              </a:rPr>
              <a:t>creieu</a:t>
            </a:r>
            <a:r>
              <a:rPr lang="es-ES" sz="2200" b="1" i="1" dirty="0" smtClean="0">
                <a:solidFill>
                  <a:srgbClr val="00B050"/>
                </a:solidFill>
              </a:rPr>
              <a:t> que es va </a:t>
            </a:r>
            <a:r>
              <a:rPr lang="es-ES" sz="2200" b="1" i="1" dirty="0" err="1" smtClean="0">
                <a:solidFill>
                  <a:srgbClr val="00B050"/>
                </a:solidFill>
              </a:rPr>
              <a:t>afegir</a:t>
            </a:r>
            <a:r>
              <a:rPr lang="es-ES" sz="2200" b="1" i="1" dirty="0" smtClean="0">
                <a:solidFill>
                  <a:srgbClr val="00B050"/>
                </a:solidFill>
              </a:rPr>
              <a:t> la iniciativa empresarial </a:t>
            </a:r>
            <a:r>
              <a:rPr lang="es-ES" sz="2200" b="1" i="1" dirty="0" err="1" smtClean="0">
                <a:solidFill>
                  <a:srgbClr val="00B050"/>
                </a:solidFill>
              </a:rPr>
              <a:t>com</a:t>
            </a:r>
            <a:r>
              <a:rPr lang="es-ES" sz="2200" b="1" i="1" dirty="0" smtClean="0">
                <a:solidFill>
                  <a:srgbClr val="00B050"/>
                </a:solidFill>
              </a:rPr>
              <a:t> a factor </a:t>
            </a:r>
            <a:r>
              <a:rPr lang="es-ES" sz="2200" b="1" i="1" dirty="0" err="1" smtClean="0">
                <a:solidFill>
                  <a:srgbClr val="00B050"/>
                </a:solidFill>
              </a:rPr>
              <a:t>productiu</a:t>
            </a:r>
            <a:r>
              <a:rPr lang="es-ES" sz="2200" b="1" i="1" dirty="0" smtClean="0">
                <a:solidFill>
                  <a:srgbClr val="00B050"/>
                </a:solidFill>
              </a:rPr>
              <a:t>?</a:t>
            </a:r>
          </a:p>
          <a:p>
            <a:pPr algn="ctr"/>
            <a:endParaRPr lang="es-ES" sz="2200" b="1" i="1" dirty="0" smtClean="0">
              <a:solidFill>
                <a:srgbClr val="00B050"/>
              </a:solidFill>
            </a:endParaRPr>
          </a:p>
          <a:p>
            <a:pPr algn="ctr"/>
            <a:endParaRPr lang="es-ES" sz="2200" b="1" i="1" dirty="0" smtClean="0">
              <a:solidFill>
                <a:srgbClr val="00B050"/>
              </a:solidFill>
            </a:endParaRPr>
          </a:p>
          <a:p>
            <a:pPr algn="ctr"/>
            <a:r>
              <a:rPr lang="es-ES" sz="2200" b="1" i="1" dirty="0" err="1" smtClean="0">
                <a:solidFill>
                  <a:srgbClr val="00B050"/>
                </a:solidFill>
              </a:rPr>
              <a:t>Amb</a:t>
            </a:r>
            <a:r>
              <a:rPr lang="es-ES" sz="2200" b="1" i="1" dirty="0" smtClean="0">
                <a:solidFill>
                  <a:srgbClr val="00B050"/>
                </a:solidFill>
              </a:rPr>
              <a:t> </a:t>
            </a:r>
            <a:r>
              <a:rPr lang="es-ES" sz="2200" b="1" i="1" dirty="0" err="1" smtClean="0">
                <a:solidFill>
                  <a:srgbClr val="00B050"/>
                </a:solidFill>
              </a:rPr>
              <a:t>els</a:t>
            </a:r>
            <a:r>
              <a:rPr lang="es-ES" sz="2200" b="1" i="1" dirty="0" smtClean="0">
                <a:solidFill>
                  <a:srgbClr val="00B050"/>
                </a:solidFill>
              </a:rPr>
              <a:t> </a:t>
            </a:r>
            <a:r>
              <a:rPr lang="es-ES" sz="2200" b="1" i="1" dirty="0" err="1" smtClean="0">
                <a:solidFill>
                  <a:srgbClr val="00B050"/>
                </a:solidFill>
              </a:rPr>
              <a:t>mateixos</a:t>
            </a:r>
            <a:r>
              <a:rPr lang="es-ES" sz="2200" b="1" i="1" dirty="0" smtClean="0">
                <a:solidFill>
                  <a:srgbClr val="00B050"/>
                </a:solidFill>
              </a:rPr>
              <a:t> </a:t>
            </a:r>
            <a:r>
              <a:rPr lang="es-ES" sz="2200" b="1" i="1" dirty="0" err="1" smtClean="0">
                <a:solidFill>
                  <a:srgbClr val="00B050"/>
                </a:solidFill>
              </a:rPr>
              <a:t>factors</a:t>
            </a:r>
            <a:r>
              <a:rPr lang="es-ES" sz="2200" b="1" i="1" dirty="0" smtClean="0">
                <a:solidFill>
                  <a:srgbClr val="00B050"/>
                </a:solidFill>
              </a:rPr>
              <a:t> </a:t>
            </a:r>
            <a:r>
              <a:rPr lang="es-ES" sz="2200" b="1" i="1" dirty="0" err="1" smtClean="0">
                <a:solidFill>
                  <a:srgbClr val="00B050"/>
                </a:solidFill>
              </a:rPr>
              <a:t>productius</a:t>
            </a:r>
            <a:r>
              <a:rPr lang="es-ES" sz="2200" b="1" i="1" dirty="0" smtClean="0">
                <a:solidFill>
                  <a:srgbClr val="00B050"/>
                </a:solidFill>
              </a:rPr>
              <a:t>, totes les </a:t>
            </a:r>
            <a:r>
              <a:rPr lang="es-ES" sz="2200" b="1" i="1" dirty="0" err="1" smtClean="0">
                <a:solidFill>
                  <a:srgbClr val="00B050"/>
                </a:solidFill>
              </a:rPr>
              <a:t>empreses</a:t>
            </a:r>
            <a:r>
              <a:rPr lang="es-ES" sz="2200" b="1" i="1" dirty="0" smtClean="0">
                <a:solidFill>
                  <a:srgbClr val="00B050"/>
                </a:solidFill>
              </a:rPr>
              <a:t> </a:t>
            </a:r>
            <a:r>
              <a:rPr lang="es-ES" sz="2200" b="1" i="1" dirty="0" err="1" smtClean="0">
                <a:solidFill>
                  <a:srgbClr val="00B050"/>
                </a:solidFill>
              </a:rPr>
              <a:t>produirien</a:t>
            </a:r>
            <a:r>
              <a:rPr lang="es-ES" sz="2200" b="1" i="1" dirty="0" smtClean="0">
                <a:solidFill>
                  <a:srgbClr val="00B050"/>
                </a:solidFill>
              </a:rPr>
              <a:t> de la </a:t>
            </a:r>
            <a:r>
              <a:rPr lang="es-ES" sz="2200" b="1" i="1" dirty="0" err="1" smtClean="0">
                <a:solidFill>
                  <a:srgbClr val="00B050"/>
                </a:solidFill>
              </a:rPr>
              <a:t>mateixa</a:t>
            </a:r>
            <a:r>
              <a:rPr lang="es-ES" sz="2200" b="1" i="1" dirty="0" smtClean="0">
                <a:solidFill>
                  <a:srgbClr val="00B050"/>
                </a:solidFill>
              </a:rPr>
              <a:t> forma i </a:t>
            </a:r>
            <a:r>
              <a:rPr lang="es-ES" sz="2200" b="1" i="1" dirty="0" err="1" smtClean="0">
                <a:solidFill>
                  <a:srgbClr val="00B050"/>
                </a:solidFill>
              </a:rPr>
              <a:t>amb</a:t>
            </a:r>
            <a:r>
              <a:rPr lang="es-ES" sz="2200" b="1" i="1" dirty="0" smtClean="0">
                <a:solidFill>
                  <a:srgbClr val="00B050"/>
                </a:solidFill>
              </a:rPr>
              <a:t> el </a:t>
            </a:r>
            <a:r>
              <a:rPr lang="es-ES" sz="2200" b="1" i="1" dirty="0" err="1" smtClean="0">
                <a:solidFill>
                  <a:srgbClr val="00B050"/>
                </a:solidFill>
              </a:rPr>
              <a:t>mateix</a:t>
            </a:r>
            <a:r>
              <a:rPr lang="es-ES" sz="2200" b="1" i="1" dirty="0" smtClean="0">
                <a:solidFill>
                  <a:srgbClr val="00B050"/>
                </a:solidFill>
              </a:rPr>
              <a:t> </a:t>
            </a:r>
            <a:r>
              <a:rPr lang="es-ES" sz="2200" b="1" i="1" dirty="0" err="1" smtClean="0">
                <a:solidFill>
                  <a:srgbClr val="00B050"/>
                </a:solidFill>
              </a:rPr>
              <a:t>èxit</a:t>
            </a:r>
            <a:r>
              <a:rPr lang="es-ES" sz="2200" b="1" i="1" dirty="0" smtClean="0">
                <a:solidFill>
                  <a:srgbClr val="00B050"/>
                </a:solidFill>
              </a:rPr>
              <a:t>?</a:t>
            </a:r>
          </a:p>
          <a:p>
            <a:pPr marL="285750" indent="-285750">
              <a:buFont typeface="Arial" panose="020B0604020202020204" pitchFamily="34" charset="0"/>
              <a:buChar char="•"/>
            </a:pPr>
            <a:endParaRPr lang="es-ES" sz="2200" dirty="0"/>
          </a:p>
        </p:txBody>
      </p:sp>
    </p:spTree>
    <p:extLst>
      <p:ext uri="{BB962C8B-B14F-4D97-AF65-F5344CB8AC3E}">
        <p14:creationId xmlns:p14="http://schemas.microsoft.com/office/powerpoint/2010/main" val="40861426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357682"/>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800" b="1" dirty="0" smtClean="0">
                <a:solidFill>
                  <a:schemeClr val="tx1"/>
                </a:solidFill>
                <a:latin typeface="Verdana"/>
                <a:cs typeface="Verdana"/>
              </a:rPr>
              <a:t>Identifica </a:t>
            </a:r>
            <a:r>
              <a:rPr lang="es-ES" sz="2800" b="1" dirty="0" err="1" smtClean="0">
                <a:solidFill>
                  <a:schemeClr val="tx1"/>
                </a:solidFill>
                <a:latin typeface="Verdana"/>
                <a:cs typeface="Verdana"/>
              </a:rPr>
              <a:t>els</a:t>
            </a:r>
            <a:r>
              <a:rPr lang="es-ES" sz="2800" b="1" dirty="0" smtClean="0">
                <a:solidFill>
                  <a:schemeClr val="tx1"/>
                </a:solidFill>
                <a:latin typeface="Verdana"/>
                <a:cs typeface="Verdana"/>
              </a:rPr>
              <a:t> </a:t>
            </a:r>
            <a:r>
              <a:rPr lang="es-ES" sz="2800" b="1" dirty="0" err="1" smtClean="0">
                <a:solidFill>
                  <a:schemeClr val="tx1"/>
                </a:solidFill>
                <a:latin typeface="Verdana"/>
                <a:cs typeface="Verdana"/>
              </a:rPr>
              <a:t>factors</a:t>
            </a:r>
            <a:r>
              <a:rPr lang="es-ES" sz="2800" b="1" dirty="0" smtClean="0">
                <a:solidFill>
                  <a:schemeClr val="tx1"/>
                </a:solidFill>
                <a:latin typeface="Verdana"/>
                <a:cs typeface="Verdana"/>
              </a:rPr>
              <a:t> </a:t>
            </a:r>
            <a:r>
              <a:rPr lang="es-ES" sz="2800" b="1" dirty="0" err="1" smtClean="0">
                <a:solidFill>
                  <a:schemeClr val="tx1"/>
                </a:solidFill>
                <a:latin typeface="Verdana"/>
                <a:cs typeface="Verdana"/>
              </a:rPr>
              <a:t>productius</a:t>
            </a:r>
            <a:endParaRPr lang="es-ES" sz="2800" b="1" dirty="0">
              <a:solidFill>
                <a:schemeClr val="tx1"/>
              </a:solidFill>
              <a:latin typeface="Verdana"/>
              <a:cs typeface="Verdana"/>
            </a:endParaRPr>
          </a:p>
        </p:txBody>
      </p:sp>
      <p:pic>
        <p:nvPicPr>
          <p:cNvPr id="1026" name="Picture 2" descr="La importancia de los tractores en la agricultura | Noticias Vi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4124" y="4395936"/>
            <a:ext cx="4977783" cy="230425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Oficina de Procesos: ¿qué es y cómo implementarla? | SYDLE Blo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412776"/>
            <a:ext cx="4119488" cy="273630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geniería petrolera industria petrolera gas natural, trabajadores  industriales e ingenieros, electrónica, gente png | PNGEg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38450" y="1412776"/>
            <a:ext cx="4030100" cy="2736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14863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extLst>
              <p:ext uri="{D42A27DB-BD31-4B8C-83A1-F6EECF244321}">
                <p14:modId xmlns:p14="http://schemas.microsoft.com/office/powerpoint/2010/main" val="206212247"/>
              </p:ext>
            </p:extLst>
          </p:nvPr>
        </p:nvGraphicFramePr>
        <p:xfrm>
          <a:off x="395536" y="332656"/>
          <a:ext cx="7632848" cy="6370964"/>
        </p:xfrm>
        <a:graphic>
          <a:graphicData uri="http://schemas.openxmlformats.org/drawingml/2006/table">
            <a:tbl>
              <a:tblPr firstRow="1" bandRow="1">
                <a:tableStyleId>{5C22544A-7EE6-4342-B048-85BDC9FD1C3A}</a:tableStyleId>
              </a:tblPr>
              <a:tblGrid>
                <a:gridCol w="1908212"/>
                <a:gridCol w="1908212"/>
                <a:gridCol w="1908212"/>
                <a:gridCol w="1908212"/>
              </a:tblGrid>
              <a:tr h="739541">
                <a:tc>
                  <a:txBody>
                    <a:bodyPr/>
                    <a:lstStyle/>
                    <a:p>
                      <a:endParaRPr lang="es-ES" sz="2400" dirty="0"/>
                    </a:p>
                  </a:txBody>
                  <a:tcPr/>
                </a:tc>
                <a:tc>
                  <a:txBody>
                    <a:bodyPr/>
                    <a:lstStyle/>
                    <a:p>
                      <a:r>
                        <a:rPr lang="es-ES" sz="2400" dirty="0" smtClean="0"/>
                        <a:t>TERRA</a:t>
                      </a:r>
                      <a:endParaRPr lang="es-ES" sz="2400" dirty="0"/>
                    </a:p>
                  </a:txBody>
                  <a:tcPr/>
                </a:tc>
                <a:tc>
                  <a:txBody>
                    <a:bodyPr/>
                    <a:lstStyle/>
                    <a:p>
                      <a:r>
                        <a:rPr lang="es-ES" sz="2400" dirty="0" smtClean="0"/>
                        <a:t>TREBALL</a:t>
                      </a:r>
                      <a:endParaRPr lang="es-ES" sz="2400" dirty="0"/>
                    </a:p>
                  </a:txBody>
                  <a:tcPr/>
                </a:tc>
                <a:tc>
                  <a:txBody>
                    <a:bodyPr/>
                    <a:lstStyle/>
                    <a:p>
                      <a:r>
                        <a:rPr lang="es-ES" sz="2400" dirty="0" smtClean="0"/>
                        <a:t>CAPITAL</a:t>
                      </a:r>
                      <a:endParaRPr lang="es-ES" sz="2400" dirty="0"/>
                    </a:p>
                  </a:txBody>
                  <a:tcPr/>
                </a:tc>
              </a:tr>
              <a:tr h="1331175">
                <a:tc>
                  <a:txBody>
                    <a:bodyPr/>
                    <a:lstStyle/>
                    <a:p>
                      <a:r>
                        <a:rPr lang="es-ES" sz="2400" b="1" dirty="0" smtClean="0"/>
                        <a:t>Web de futbol</a:t>
                      </a:r>
                      <a:endParaRPr lang="es-ES" sz="2400" b="1" dirty="0"/>
                    </a:p>
                  </a:txBody>
                  <a:tcPr/>
                </a:tc>
                <a:tc>
                  <a:txBody>
                    <a:bodyPr/>
                    <a:lstStyle/>
                    <a:p>
                      <a:r>
                        <a:rPr lang="es-ES" sz="2400" dirty="0" err="1" smtClean="0"/>
                        <a:t>Llum</a:t>
                      </a:r>
                      <a:r>
                        <a:rPr lang="es-ES" sz="2400" dirty="0" smtClean="0"/>
                        <a:t>, internet</a:t>
                      </a:r>
                      <a:endParaRPr lang="es-ES" sz="2400" dirty="0"/>
                    </a:p>
                  </a:txBody>
                  <a:tcPr/>
                </a:tc>
                <a:tc>
                  <a:txBody>
                    <a:bodyPr/>
                    <a:lstStyle/>
                    <a:p>
                      <a:r>
                        <a:rPr lang="es-ES" sz="2400" dirty="0" err="1" smtClean="0"/>
                        <a:t>Informàtic</a:t>
                      </a:r>
                      <a:r>
                        <a:rPr lang="es-ES" sz="2400" dirty="0" smtClean="0"/>
                        <a:t>, </a:t>
                      </a:r>
                      <a:r>
                        <a:rPr lang="es-ES" sz="2400" dirty="0" err="1" smtClean="0"/>
                        <a:t>redactors</a:t>
                      </a:r>
                      <a:endParaRPr lang="es-ES" sz="2400" dirty="0"/>
                    </a:p>
                  </a:txBody>
                  <a:tcPr/>
                </a:tc>
                <a:tc>
                  <a:txBody>
                    <a:bodyPr/>
                    <a:lstStyle/>
                    <a:p>
                      <a:r>
                        <a:rPr lang="es-ES" sz="2400" dirty="0" err="1" smtClean="0"/>
                        <a:t>Diners</a:t>
                      </a:r>
                      <a:r>
                        <a:rPr lang="es-ES" sz="2400" dirty="0" smtClean="0"/>
                        <a:t>, </a:t>
                      </a:r>
                      <a:r>
                        <a:rPr lang="es-ES" sz="2400" dirty="0" err="1" smtClean="0"/>
                        <a:t>ordinadors</a:t>
                      </a:r>
                      <a:endParaRPr lang="es-ES" sz="2400" dirty="0"/>
                    </a:p>
                  </a:txBody>
                  <a:tcPr/>
                </a:tc>
              </a:tr>
              <a:tr h="1922808">
                <a:tc>
                  <a:txBody>
                    <a:bodyPr/>
                    <a:lstStyle/>
                    <a:p>
                      <a:r>
                        <a:rPr lang="es-ES" sz="2400" b="1" dirty="0" err="1" smtClean="0"/>
                        <a:t>Transport</a:t>
                      </a:r>
                      <a:r>
                        <a:rPr lang="es-ES" sz="2400" b="1" dirty="0" smtClean="0"/>
                        <a:t> per carretera</a:t>
                      </a:r>
                      <a:endParaRPr lang="es-ES" sz="2400" b="1" dirty="0"/>
                    </a:p>
                  </a:txBody>
                  <a:tcPr/>
                </a:tc>
                <a:tc>
                  <a:txBody>
                    <a:bodyPr/>
                    <a:lstStyle/>
                    <a:p>
                      <a:r>
                        <a:rPr lang="es-ES" sz="2400" dirty="0" smtClean="0"/>
                        <a:t>Gasolina,</a:t>
                      </a:r>
                      <a:r>
                        <a:rPr lang="es-ES" sz="2400" baseline="0" dirty="0" smtClean="0"/>
                        <a:t> </a:t>
                      </a:r>
                      <a:r>
                        <a:rPr lang="es-ES" sz="2400" baseline="0" dirty="0" err="1" smtClean="0"/>
                        <a:t>llum</a:t>
                      </a:r>
                      <a:r>
                        <a:rPr lang="es-ES" sz="2400" baseline="0" dirty="0" smtClean="0"/>
                        <a:t>, </a:t>
                      </a:r>
                      <a:r>
                        <a:rPr lang="es-ES" sz="2400" baseline="0" dirty="0" err="1" smtClean="0"/>
                        <a:t>aigua</a:t>
                      </a:r>
                      <a:endParaRPr lang="es-ES" sz="2400" dirty="0"/>
                    </a:p>
                  </a:txBody>
                  <a:tcPr/>
                </a:tc>
                <a:tc>
                  <a:txBody>
                    <a:bodyPr/>
                    <a:lstStyle/>
                    <a:p>
                      <a:r>
                        <a:rPr lang="es-ES" sz="2400" dirty="0" err="1" smtClean="0"/>
                        <a:t>Camioners</a:t>
                      </a:r>
                      <a:r>
                        <a:rPr lang="es-ES" sz="2400" dirty="0" smtClean="0"/>
                        <a:t>, </a:t>
                      </a:r>
                      <a:r>
                        <a:rPr lang="es-ES" sz="2400" dirty="0" err="1" smtClean="0"/>
                        <a:t>mecànics</a:t>
                      </a:r>
                      <a:endParaRPr lang="es-ES" sz="2400" dirty="0"/>
                    </a:p>
                  </a:txBody>
                  <a:tcPr/>
                </a:tc>
                <a:tc>
                  <a:txBody>
                    <a:bodyPr/>
                    <a:lstStyle/>
                    <a:p>
                      <a:r>
                        <a:rPr lang="es-ES" sz="2400" dirty="0" err="1" smtClean="0"/>
                        <a:t>Camions</a:t>
                      </a:r>
                      <a:r>
                        <a:rPr lang="es-ES" sz="2400" dirty="0" smtClean="0"/>
                        <a:t>, </a:t>
                      </a:r>
                      <a:r>
                        <a:rPr lang="es-ES" sz="2400" dirty="0" err="1" smtClean="0"/>
                        <a:t>diners</a:t>
                      </a:r>
                      <a:r>
                        <a:rPr lang="es-ES" sz="2400" dirty="0" smtClean="0"/>
                        <a:t>, </a:t>
                      </a:r>
                      <a:r>
                        <a:rPr lang="es-ES" sz="2400" dirty="0" err="1" smtClean="0"/>
                        <a:t>garatge</a:t>
                      </a:r>
                      <a:endParaRPr lang="es-ES" sz="2400" dirty="0"/>
                    </a:p>
                  </a:txBody>
                  <a:tcPr/>
                </a:tc>
              </a:tr>
              <a:tr h="739541">
                <a:tc>
                  <a:txBody>
                    <a:bodyPr/>
                    <a:lstStyle/>
                    <a:p>
                      <a:r>
                        <a:rPr lang="es-ES" sz="2400" b="1" dirty="0" smtClean="0"/>
                        <a:t>Un </a:t>
                      </a:r>
                      <a:r>
                        <a:rPr lang="es-ES" sz="2400" b="1" dirty="0" err="1" smtClean="0"/>
                        <a:t>quiosc</a:t>
                      </a:r>
                      <a:endParaRPr lang="es-ES" sz="2400" b="1" dirty="0"/>
                    </a:p>
                  </a:txBody>
                  <a:tcPr/>
                </a:tc>
                <a:tc>
                  <a:txBody>
                    <a:bodyPr/>
                    <a:lstStyle/>
                    <a:p>
                      <a:r>
                        <a:rPr lang="es-ES" sz="2400" dirty="0" err="1" smtClean="0"/>
                        <a:t>Llum</a:t>
                      </a:r>
                      <a:r>
                        <a:rPr lang="es-ES" sz="2400" dirty="0" smtClean="0"/>
                        <a:t>, </a:t>
                      </a:r>
                      <a:r>
                        <a:rPr lang="es-ES" sz="2400" dirty="0" err="1" smtClean="0"/>
                        <a:t>aigua</a:t>
                      </a:r>
                      <a:endParaRPr lang="es-ES" sz="2400" dirty="0"/>
                    </a:p>
                  </a:txBody>
                  <a:tcPr/>
                </a:tc>
                <a:tc>
                  <a:txBody>
                    <a:bodyPr/>
                    <a:lstStyle/>
                    <a:p>
                      <a:r>
                        <a:rPr lang="es-ES" sz="2400" dirty="0" err="1" smtClean="0"/>
                        <a:t>Dependent</a:t>
                      </a:r>
                      <a:endParaRPr lang="es-ES" sz="2400" dirty="0"/>
                    </a:p>
                  </a:txBody>
                  <a:tcPr/>
                </a:tc>
                <a:tc>
                  <a:txBody>
                    <a:bodyPr/>
                    <a:lstStyle/>
                    <a:p>
                      <a:r>
                        <a:rPr lang="es-ES" sz="2400" dirty="0" smtClean="0"/>
                        <a:t>Local,</a:t>
                      </a:r>
                      <a:r>
                        <a:rPr lang="es-ES" sz="2400" baseline="0" dirty="0" smtClean="0"/>
                        <a:t> </a:t>
                      </a:r>
                      <a:r>
                        <a:rPr lang="es-ES" sz="2400" baseline="0" dirty="0" err="1" smtClean="0"/>
                        <a:t>diners</a:t>
                      </a:r>
                      <a:r>
                        <a:rPr lang="es-ES" sz="2400" baseline="0" dirty="0" smtClean="0"/>
                        <a:t>, </a:t>
                      </a:r>
                      <a:r>
                        <a:rPr lang="es-ES" sz="2400" baseline="0" dirty="0" err="1" smtClean="0"/>
                        <a:t>premsa</a:t>
                      </a:r>
                      <a:r>
                        <a:rPr lang="es-ES" sz="2400" baseline="0" dirty="0" smtClean="0"/>
                        <a:t>, </a:t>
                      </a:r>
                      <a:r>
                        <a:rPr lang="es-ES" sz="2400" baseline="0" dirty="0" err="1" smtClean="0"/>
                        <a:t>llibres</a:t>
                      </a:r>
                      <a:endParaRPr lang="es-ES" sz="2400" dirty="0"/>
                    </a:p>
                  </a:txBody>
                  <a:tcPr/>
                </a:tc>
              </a:tr>
              <a:tr h="739541">
                <a:tc>
                  <a:txBody>
                    <a:bodyPr/>
                    <a:lstStyle/>
                    <a:p>
                      <a:r>
                        <a:rPr lang="es-ES" sz="2400" b="1" dirty="0" smtClean="0"/>
                        <a:t>Un </a:t>
                      </a:r>
                      <a:r>
                        <a:rPr lang="es-ES" sz="2400" b="1" dirty="0" err="1" smtClean="0"/>
                        <a:t>forn</a:t>
                      </a:r>
                      <a:r>
                        <a:rPr lang="es-ES" sz="2400" b="1" dirty="0" smtClean="0"/>
                        <a:t> </a:t>
                      </a:r>
                      <a:endParaRPr lang="es-ES" sz="2400" b="1" dirty="0"/>
                    </a:p>
                  </a:txBody>
                  <a:tcPr/>
                </a:tc>
                <a:tc>
                  <a:txBody>
                    <a:bodyPr/>
                    <a:lstStyle/>
                    <a:p>
                      <a:r>
                        <a:rPr lang="es-ES" sz="2400" dirty="0" err="1" smtClean="0"/>
                        <a:t>Llum</a:t>
                      </a:r>
                      <a:r>
                        <a:rPr lang="es-ES" sz="2400" dirty="0" smtClean="0"/>
                        <a:t>, </a:t>
                      </a:r>
                      <a:r>
                        <a:rPr lang="es-ES" sz="2400" dirty="0" err="1" smtClean="0"/>
                        <a:t>aigua</a:t>
                      </a:r>
                      <a:r>
                        <a:rPr lang="es-ES" sz="2400" dirty="0" smtClean="0"/>
                        <a:t>, gas</a:t>
                      </a:r>
                      <a:endParaRPr lang="es-ES" sz="2400" dirty="0"/>
                    </a:p>
                  </a:txBody>
                  <a:tcPr/>
                </a:tc>
                <a:tc>
                  <a:txBody>
                    <a:bodyPr/>
                    <a:lstStyle/>
                    <a:p>
                      <a:r>
                        <a:rPr lang="es-ES" sz="2400" dirty="0" smtClean="0"/>
                        <a:t>Forner, </a:t>
                      </a:r>
                      <a:r>
                        <a:rPr lang="es-ES" sz="2400" dirty="0" err="1" smtClean="0"/>
                        <a:t>dependents</a:t>
                      </a:r>
                      <a:endParaRPr lang="es-ES" sz="2400" dirty="0"/>
                    </a:p>
                  </a:txBody>
                  <a:tcPr/>
                </a:tc>
                <a:tc>
                  <a:txBody>
                    <a:bodyPr/>
                    <a:lstStyle/>
                    <a:p>
                      <a:r>
                        <a:rPr lang="es-ES" sz="2400" dirty="0" smtClean="0"/>
                        <a:t>Local, </a:t>
                      </a:r>
                      <a:r>
                        <a:rPr lang="es-ES" sz="2400" dirty="0" err="1" smtClean="0"/>
                        <a:t>diners</a:t>
                      </a:r>
                      <a:r>
                        <a:rPr lang="es-ES" sz="2400" dirty="0" smtClean="0"/>
                        <a:t>, </a:t>
                      </a:r>
                      <a:r>
                        <a:rPr lang="es-ES" sz="2400" dirty="0" err="1" smtClean="0"/>
                        <a:t>matèries</a:t>
                      </a:r>
                      <a:r>
                        <a:rPr lang="es-ES" sz="2400" dirty="0" smtClean="0"/>
                        <a:t> </a:t>
                      </a:r>
                      <a:r>
                        <a:rPr lang="es-ES" sz="2400" dirty="0" err="1" smtClean="0"/>
                        <a:t>primeres</a:t>
                      </a:r>
                      <a:endParaRPr lang="es-ES" sz="2400" dirty="0"/>
                    </a:p>
                  </a:txBody>
                  <a:tcPr/>
                </a:tc>
              </a:tr>
            </a:tbl>
          </a:graphicData>
        </a:graphic>
      </p:graphicFrame>
    </p:spTree>
    <p:extLst>
      <p:ext uri="{BB962C8B-B14F-4D97-AF65-F5344CB8AC3E}">
        <p14:creationId xmlns:p14="http://schemas.microsoft.com/office/powerpoint/2010/main" val="19307414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342834" y="404664"/>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000" b="1" dirty="0">
                <a:solidFill>
                  <a:schemeClr val="tx1"/>
                </a:solidFill>
                <a:latin typeface="Verdana"/>
                <a:cs typeface="Verdana"/>
              </a:rPr>
              <a:t>El </a:t>
            </a:r>
            <a:r>
              <a:rPr lang="es-ES" sz="2000" b="1" dirty="0" err="1">
                <a:solidFill>
                  <a:schemeClr val="tx1"/>
                </a:solidFill>
                <a:latin typeface="Verdana"/>
                <a:cs typeface="Verdana"/>
              </a:rPr>
              <a:t>pagament</a:t>
            </a:r>
            <a:r>
              <a:rPr lang="es-ES" sz="2000" b="1" dirty="0">
                <a:solidFill>
                  <a:schemeClr val="tx1"/>
                </a:solidFill>
                <a:latin typeface="Verdana"/>
                <a:cs typeface="Verdana"/>
              </a:rPr>
              <a:t> </a:t>
            </a:r>
            <a:r>
              <a:rPr lang="es-ES" sz="2000" b="1" dirty="0" err="1">
                <a:solidFill>
                  <a:schemeClr val="tx1"/>
                </a:solidFill>
                <a:latin typeface="Verdana"/>
                <a:cs typeface="Verdana"/>
              </a:rPr>
              <a:t>dels</a:t>
            </a:r>
            <a:r>
              <a:rPr lang="es-ES" sz="2000" b="1" dirty="0">
                <a:solidFill>
                  <a:schemeClr val="tx1"/>
                </a:solidFill>
                <a:latin typeface="Verdana"/>
                <a:cs typeface="Verdana"/>
              </a:rPr>
              <a:t> </a:t>
            </a:r>
            <a:r>
              <a:rPr lang="es-ES" sz="2000" b="1" dirty="0" err="1">
                <a:solidFill>
                  <a:schemeClr val="tx1"/>
                </a:solidFill>
                <a:latin typeface="Verdana"/>
                <a:cs typeface="Verdana"/>
              </a:rPr>
              <a:t>factors</a:t>
            </a:r>
            <a:r>
              <a:rPr lang="es-ES" sz="2000" b="1" dirty="0">
                <a:solidFill>
                  <a:schemeClr val="tx1"/>
                </a:solidFill>
                <a:latin typeface="Verdana"/>
                <a:cs typeface="Verdana"/>
              </a:rPr>
              <a:t> de </a:t>
            </a:r>
            <a:r>
              <a:rPr lang="es-ES" sz="2000" b="1" dirty="0" err="1">
                <a:solidFill>
                  <a:schemeClr val="tx1"/>
                </a:solidFill>
                <a:latin typeface="Verdana"/>
                <a:cs typeface="Verdana"/>
              </a:rPr>
              <a:t>producció</a:t>
            </a:r>
            <a:endParaRPr lang="es-ES" sz="2000" b="1" dirty="0">
              <a:solidFill>
                <a:schemeClr val="tx1"/>
              </a:solidFill>
              <a:latin typeface="Verdana"/>
              <a:cs typeface="Verdana"/>
            </a:endParaRPr>
          </a:p>
        </p:txBody>
      </p:sp>
      <p:sp>
        <p:nvSpPr>
          <p:cNvPr id="21" name="4 CuadroTexto"/>
          <p:cNvSpPr txBox="1">
            <a:spLocks noChangeArrowheads="1"/>
          </p:cNvSpPr>
          <p:nvPr/>
        </p:nvSpPr>
        <p:spPr bwMode="auto">
          <a:xfrm>
            <a:off x="344721" y="1196752"/>
            <a:ext cx="7632848" cy="461665"/>
          </a:xfrm>
          <a:prstGeom prst="rect">
            <a:avLst/>
          </a:prstGeom>
          <a:noFill/>
          <a:ln w="9525">
            <a:noFill/>
            <a:miter lim="800000"/>
            <a:headEnd/>
            <a:tailEnd/>
          </a:ln>
        </p:spPr>
        <p:txBody>
          <a:bodyPr wrap="square">
            <a:spAutoFit/>
          </a:bodyPr>
          <a:lstStyle/>
          <a:p>
            <a:r>
              <a:rPr lang="es-ES_tradnl" sz="2400" b="1" i="1" dirty="0" err="1" smtClean="0">
                <a:latin typeface="Calibri" pitchFamily="34" charset="0"/>
              </a:rPr>
              <a:t>Què</a:t>
            </a:r>
            <a:r>
              <a:rPr lang="es-ES_tradnl" sz="2400" b="1" i="1" dirty="0" smtClean="0">
                <a:latin typeface="Calibri" pitchFamily="34" charset="0"/>
              </a:rPr>
              <a:t> </a:t>
            </a:r>
            <a:r>
              <a:rPr lang="es-ES_tradnl" sz="2400" b="1" i="1" dirty="0" err="1" smtClean="0">
                <a:latin typeface="Calibri" pitchFamily="34" charset="0"/>
              </a:rPr>
              <a:t>és</a:t>
            </a:r>
            <a:r>
              <a:rPr lang="es-ES_tradnl" sz="2400" b="1" i="1" dirty="0" smtClean="0">
                <a:latin typeface="Calibri" pitchFamily="34" charset="0"/>
              </a:rPr>
              <a:t> la renda?</a:t>
            </a:r>
            <a:endParaRPr lang="es-ES" sz="2400" b="1" i="1" dirty="0">
              <a:latin typeface="Calibri" pitchFamily="34" charset="0"/>
            </a:endParaRPr>
          </a:p>
        </p:txBody>
      </p:sp>
      <p:pic>
        <p:nvPicPr>
          <p:cNvPr id="5" name="Imagen 4"/>
          <p:cNvPicPr>
            <a:picLocks noChangeAspect="1"/>
          </p:cNvPicPr>
          <p:nvPr/>
        </p:nvPicPr>
        <p:blipFill>
          <a:blip r:embed="rId3"/>
          <a:stretch>
            <a:fillRect/>
          </a:stretch>
        </p:blipFill>
        <p:spPr>
          <a:xfrm>
            <a:off x="138195" y="2128867"/>
            <a:ext cx="8849855" cy="969453"/>
          </a:xfrm>
          <a:prstGeom prst="rect">
            <a:avLst/>
          </a:prstGeom>
        </p:spPr>
      </p:pic>
      <p:pic>
        <p:nvPicPr>
          <p:cNvPr id="6" name="Imagen 5"/>
          <p:cNvPicPr>
            <a:picLocks noChangeAspect="1"/>
          </p:cNvPicPr>
          <p:nvPr/>
        </p:nvPicPr>
        <p:blipFill>
          <a:blip r:embed="rId4"/>
          <a:stretch>
            <a:fillRect/>
          </a:stretch>
        </p:blipFill>
        <p:spPr>
          <a:xfrm>
            <a:off x="170634" y="3645024"/>
            <a:ext cx="8784976" cy="1909778"/>
          </a:xfrm>
          <a:prstGeom prst="rect">
            <a:avLst/>
          </a:prstGeom>
        </p:spPr>
      </p:pic>
    </p:spTree>
    <p:extLst>
      <p:ext uri="{BB962C8B-B14F-4D97-AF65-F5344CB8AC3E}">
        <p14:creationId xmlns:p14="http://schemas.microsoft.com/office/powerpoint/2010/main" val="275833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357682"/>
            <a:ext cx="7992888" cy="767062"/>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800" b="1" dirty="0" err="1" smtClean="0">
                <a:solidFill>
                  <a:schemeClr val="tx1"/>
                </a:solidFill>
                <a:latin typeface="Verdana"/>
                <a:cs typeface="Verdana"/>
              </a:rPr>
              <a:t>Què</a:t>
            </a:r>
            <a:r>
              <a:rPr lang="es-ES" sz="2800" b="1" dirty="0" smtClean="0">
                <a:solidFill>
                  <a:schemeClr val="tx1"/>
                </a:solidFill>
                <a:latin typeface="Verdana"/>
                <a:cs typeface="Verdana"/>
              </a:rPr>
              <a:t> </a:t>
            </a:r>
            <a:r>
              <a:rPr lang="es-ES" sz="2800" b="1" dirty="0" err="1" smtClean="0">
                <a:solidFill>
                  <a:schemeClr val="tx1"/>
                </a:solidFill>
                <a:latin typeface="Verdana"/>
                <a:cs typeface="Verdana"/>
              </a:rPr>
              <a:t>és</a:t>
            </a:r>
            <a:r>
              <a:rPr lang="es-ES" sz="2800" b="1" dirty="0" smtClean="0">
                <a:solidFill>
                  <a:schemeClr val="tx1"/>
                </a:solidFill>
                <a:latin typeface="Verdana"/>
                <a:cs typeface="Verdana"/>
              </a:rPr>
              <a:t> el </a:t>
            </a:r>
            <a:r>
              <a:rPr lang="es-ES" sz="2800" b="1" dirty="0" err="1" smtClean="0">
                <a:solidFill>
                  <a:schemeClr val="tx1"/>
                </a:solidFill>
                <a:latin typeface="Verdana"/>
                <a:cs typeface="Verdana"/>
              </a:rPr>
              <a:t>mercat</a:t>
            </a:r>
            <a:r>
              <a:rPr lang="es-ES" sz="2800" b="1" dirty="0" smtClean="0">
                <a:solidFill>
                  <a:schemeClr val="tx1"/>
                </a:solidFill>
                <a:latin typeface="Verdana"/>
                <a:cs typeface="Verdana"/>
              </a:rPr>
              <a:t>?</a:t>
            </a:r>
            <a:endParaRPr lang="es-ES" sz="2800" b="1" u="sng" dirty="0">
              <a:solidFill>
                <a:schemeClr val="tx1"/>
              </a:solidFill>
              <a:latin typeface="Verdana"/>
              <a:cs typeface="Verdana"/>
            </a:endParaRPr>
          </a:p>
        </p:txBody>
      </p:sp>
      <p:sp>
        <p:nvSpPr>
          <p:cNvPr id="5" name="4 CuadroTexto"/>
          <p:cNvSpPr txBox="1"/>
          <p:nvPr/>
        </p:nvSpPr>
        <p:spPr>
          <a:xfrm>
            <a:off x="467544" y="1412776"/>
            <a:ext cx="7992888" cy="769441"/>
          </a:xfrm>
          <a:prstGeom prst="rect">
            <a:avLst/>
          </a:prstGeom>
          <a:solidFill>
            <a:schemeClr val="accent3">
              <a:lumMod val="40000"/>
              <a:lumOff val="60000"/>
            </a:schemeClr>
          </a:solidFill>
        </p:spPr>
        <p:txBody>
          <a:bodyPr wrap="square" rtlCol="0">
            <a:spAutoFit/>
          </a:bodyPr>
          <a:lstStyle/>
          <a:p>
            <a:r>
              <a:rPr lang="es-ES" sz="2200" b="1" dirty="0" smtClean="0"/>
              <a:t>El </a:t>
            </a:r>
            <a:r>
              <a:rPr lang="es-ES" sz="2200" b="1" dirty="0" err="1" smtClean="0"/>
              <a:t>mercat</a:t>
            </a:r>
            <a:r>
              <a:rPr lang="es-ES" sz="2200" b="1" dirty="0" smtClean="0"/>
              <a:t> </a:t>
            </a:r>
            <a:r>
              <a:rPr lang="es-ES" sz="2200" b="1" dirty="0" err="1" smtClean="0"/>
              <a:t>és</a:t>
            </a:r>
            <a:r>
              <a:rPr lang="es-ES" sz="2200" b="1" dirty="0" smtClean="0"/>
              <a:t> el </a:t>
            </a:r>
            <a:r>
              <a:rPr lang="es-ES" sz="2200" b="1" dirty="0" err="1" smtClean="0"/>
              <a:t>conjunt</a:t>
            </a:r>
            <a:r>
              <a:rPr lang="es-ES" sz="2200" b="1" dirty="0" smtClean="0"/>
              <a:t> </a:t>
            </a:r>
            <a:r>
              <a:rPr lang="es-ES" sz="2200" b="1" dirty="0" err="1" smtClean="0"/>
              <a:t>d’activitats</a:t>
            </a:r>
            <a:r>
              <a:rPr lang="es-ES" sz="2200" b="1" dirty="0" smtClean="0"/>
              <a:t> de </a:t>
            </a:r>
            <a:r>
              <a:rPr lang="es-ES" sz="2200" b="1" dirty="0" err="1" smtClean="0"/>
              <a:t>compravenda</a:t>
            </a:r>
            <a:r>
              <a:rPr lang="es-ES" sz="2200" b="1" dirty="0" smtClean="0"/>
              <a:t> </a:t>
            </a:r>
            <a:r>
              <a:rPr lang="es-ES" sz="2200" b="1" dirty="0" err="1" smtClean="0"/>
              <a:t>realitzades</a:t>
            </a:r>
            <a:r>
              <a:rPr lang="es-ES" sz="2200" b="1" dirty="0" smtClean="0"/>
              <a:t> </a:t>
            </a:r>
            <a:r>
              <a:rPr lang="es-ES" sz="2200" b="1" dirty="0" err="1" smtClean="0"/>
              <a:t>er</a:t>
            </a:r>
            <a:r>
              <a:rPr lang="es-ES" sz="2200" b="1" dirty="0" smtClean="0"/>
              <a:t> </a:t>
            </a:r>
            <a:r>
              <a:rPr lang="es-ES" sz="2200" b="1" dirty="0" err="1" smtClean="0"/>
              <a:t>venedors</a:t>
            </a:r>
            <a:r>
              <a:rPr lang="es-ES" sz="2200" b="1" dirty="0" smtClean="0"/>
              <a:t> i </a:t>
            </a:r>
            <a:r>
              <a:rPr lang="es-ES" sz="2200" b="1" dirty="0" err="1" smtClean="0"/>
              <a:t>compradors</a:t>
            </a:r>
            <a:endParaRPr lang="es-ES" sz="2200" dirty="0" smtClean="0"/>
          </a:p>
        </p:txBody>
      </p:sp>
      <p:sp>
        <p:nvSpPr>
          <p:cNvPr id="4" name="3 CuadroTexto"/>
          <p:cNvSpPr txBox="1"/>
          <p:nvPr/>
        </p:nvSpPr>
        <p:spPr>
          <a:xfrm>
            <a:off x="467544" y="2564904"/>
            <a:ext cx="7992888" cy="2800767"/>
          </a:xfrm>
          <a:prstGeom prst="rect">
            <a:avLst/>
          </a:prstGeom>
          <a:noFill/>
        </p:spPr>
        <p:txBody>
          <a:bodyPr wrap="square" rtlCol="0">
            <a:spAutoFit/>
          </a:bodyPr>
          <a:lstStyle/>
          <a:p>
            <a:r>
              <a:rPr lang="es-ES" sz="2200" dirty="0" smtClean="0"/>
              <a:t>Dos </a:t>
            </a:r>
            <a:r>
              <a:rPr lang="es-ES" sz="2200" dirty="0" err="1" smtClean="0"/>
              <a:t>grans</a:t>
            </a:r>
            <a:r>
              <a:rPr lang="es-ES" sz="2200" dirty="0" smtClean="0"/>
              <a:t> </a:t>
            </a:r>
            <a:r>
              <a:rPr lang="es-ES" sz="2200" dirty="0" err="1" smtClean="0"/>
              <a:t>tipus</a:t>
            </a:r>
            <a:r>
              <a:rPr lang="es-ES" sz="2200" dirty="0" smtClean="0"/>
              <a:t> de </a:t>
            </a:r>
            <a:r>
              <a:rPr lang="es-ES" sz="2200" dirty="0" err="1" smtClean="0"/>
              <a:t>mercats</a:t>
            </a:r>
            <a:r>
              <a:rPr lang="es-ES" sz="2200" dirty="0"/>
              <a:t> </a:t>
            </a:r>
            <a:r>
              <a:rPr lang="es-ES" sz="2200" dirty="0" err="1" smtClean="0"/>
              <a:t>complementaris</a:t>
            </a:r>
            <a:r>
              <a:rPr lang="es-ES" sz="2200" dirty="0" smtClean="0"/>
              <a:t> entre si:</a:t>
            </a:r>
          </a:p>
          <a:p>
            <a:endParaRPr lang="es-ES" sz="2200" dirty="0" smtClean="0"/>
          </a:p>
          <a:p>
            <a:pPr marL="342900" indent="-342900">
              <a:buFont typeface="Arial" panose="020B0604020202020204" pitchFamily="34" charset="0"/>
              <a:buChar char="•"/>
            </a:pPr>
            <a:r>
              <a:rPr lang="es-ES" sz="2200" b="1" dirty="0" err="1" smtClean="0"/>
              <a:t>Mercat</a:t>
            </a:r>
            <a:r>
              <a:rPr lang="es-ES" sz="2200" b="1" dirty="0" smtClean="0"/>
              <a:t> de </a:t>
            </a:r>
            <a:r>
              <a:rPr lang="es-ES" sz="2200" b="1" dirty="0" err="1" smtClean="0"/>
              <a:t>béns</a:t>
            </a:r>
            <a:r>
              <a:rPr lang="es-ES" sz="2200" b="1" dirty="0" smtClean="0"/>
              <a:t> i </a:t>
            </a:r>
            <a:r>
              <a:rPr lang="es-ES" sz="2200" b="1" dirty="0" err="1" smtClean="0"/>
              <a:t>serveis</a:t>
            </a:r>
            <a:endParaRPr lang="es-ES" sz="2200" b="1" dirty="0" smtClean="0"/>
          </a:p>
          <a:p>
            <a:pPr marL="342900" indent="-342900">
              <a:buFont typeface="Arial" panose="020B0604020202020204" pitchFamily="34" charset="0"/>
              <a:buChar char="•"/>
            </a:pPr>
            <a:r>
              <a:rPr lang="es-ES" sz="2200" b="1" dirty="0" err="1" smtClean="0"/>
              <a:t>Mercat</a:t>
            </a:r>
            <a:r>
              <a:rPr lang="es-ES" sz="2200" b="1" dirty="0" smtClean="0"/>
              <a:t> de </a:t>
            </a:r>
            <a:r>
              <a:rPr lang="es-ES" sz="2200" b="1" dirty="0" err="1" smtClean="0"/>
              <a:t>factors</a:t>
            </a:r>
            <a:r>
              <a:rPr lang="es-ES" sz="2200" b="1" dirty="0" smtClean="0"/>
              <a:t> de </a:t>
            </a:r>
            <a:r>
              <a:rPr lang="es-ES" sz="2200" b="1" dirty="0" err="1" smtClean="0"/>
              <a:t>producció</a:t>
            </a:r>
            <a:endParaRPr lang="es-ES" sz="2200" b="1" dirty="0" smtClean="0"/>
          </a:p>
          <a:p>
            <a:pPr marL="342900" indent="-342900">
              <a:buFont typeface="Arial" panose="020B0604020202020204" pitchFamily="34" charset="0"/>
              <a:buChar char="•"/>
            </a:pPr>
            <a:endParaRPr lang="es-ES" sz="2200" dirty="0"/>
          </a:p>
          <a:p>
            <a:r>
              <a:rPr lang="es-ES" sz="2200" b="1" i="1" dirty="0" smtClean="0">
                <a:solidFill>
                  <a:srgbClr val="00B050"/>
                </a:solidFill>
              </a:rPr>
              <a:t>Entre </a:t>
            </a:r>
            <a:r>
              <a:rPr lang="es-ES" sz="2200" b="1" i="1" dirty="0" err="1" smtClean="0">
                <a:solidFill>
                  <a:srgbClr val="00B050"/>
                </a:solidFill>
              </a:rPr>
              <a:t>tots</a:t>
            </a:r>
            <a:r>
              <a:rPr lang="es-ES" sz="2200" b="1" i="1" dirty="0" smtClean="0">
                <a:solidFill>
                  <a:srgbClr val="00B050"/>
                </a:solidFill>
              </a:rPr>
              <a:t> dos </a:t>
            </a:r>
            <a:r>
              <a:rPr lang="es-ES" sz="2200" b="1" i="1" dirty="0" err="1" smtClean="0">
                <a:solidFill>
                  <a:srgbClr val="00B050"/>
                </a:solidFill>
              </a:rPr>
              <a:t>flueix</a:t>
            </a:r>
            <a:r>
              <a:rPr lang="es-ES" sz="2200" b="1" i="1" dirty="0" smtClean="0">
                <a:solidFill>
                  <a:srgbClr val="00B050"/>
                </a:solidFill>
              </a:rPr>
              <a:t> la renda o </a:t>
            </a:r>
            <a:r>
              <a:rPr lang="es-ES" sz="2200" b="1" i="1" dirty="0" err="1" smtClean="0">
                <a:solidFill>
                  <a:srgbClr val="00B050"/>
                </a:solidFill>
              </a:rPr>
              <a:t>els</a:t>
            </a:r>
            <a:r>
              <a:rPr lang="es-ES" sz="2200" b="1" i="1" dirty="0" smtClean="0">
                <a:solidFill>
                  <a:srgbClr val="00B050"/>
                </a:solidFill>
              </a:rPr>
              <a:t> </a:t>
            </a:r>
            <a:r>
              <a:rPr lang="es-ES" sz="2200" b="1" i="1" dirty="0" err="1" smtClean="0">
                <a:solidFill>
                  <a:srgbClr val="00B050"/>
                </a:solidFill>
              </a:rPr>
              <a:t>diners</a:t>
            </a:r>
            <a:r>
              <a:rPr lang="es-ES" sz="2200" b="1" i="1" dirty="0" smtClean="0">
                <a:solidFill>
                  <a:srgbClr val="00B050"/>
                </a:solidFill>
              </a:rPr>
              <a:t> de manera circular</a:t>
            </a:r>
          </a:p>
          <a:p>
            <a:pPr marL="285750" indent="-285750">
              <a:buFont typeface="Arial" panose="020B0604020202020204" pitchFamily="34" charset="0"/>
              <a:buChar char="•"/>
            </a:pPr>
            <a:endParaRPr lang="es-ES" sz="2200" dirty="0"/>
          </a:p>
        </p:txBody>
      </p:sp>
    </p:spTree>
    <p:extLst>
      <p:ext uri="{BB962C8B-B14F-4D97-AF65-F5344CB8AC3E}">
        <p14:creationId xmlns:p14="http://schemas.microsoft.com/office/powerpoint/2010/main" val="24674410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ubtítulo 2"/>
          <p:cNvSpPr txBox="1">
            <a:spLocks/>
          </p:cNvSpPr>
          <p:nvPr/>
        </p:nvSpPr>
        <p:spPr>
          <a:xfrm>
            <a:off x="467544" y="260648"/>
            <a:ext cx="6810368" cy="611756"/>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s-ES" sz="2800" b="1" dirty="0">
                <a:solidFill>
                  <a:schemeClr val="tx1"/>
                </a:solidFill>
                <a:latin typeface="Verdana"/>
                <a:cs typeface="Verdana"/>
              </a:rPr>
              <a:t>El flux circular de la renda</a:t>
            </a:r>
          </a:p>
        </p:txBody>
      </p:sp>
      <p:pic>
        <p:nvPicPr>
          <p:cNvPr id="5" name="Imagen 4"/>
          <p:cNvPicPr>
            <a:picLocks noChangeAspect="1"/>
          </p:cNvPicPr>
          <p:nvPr/>
        </p:nvPicPr>
        <p:blipFill>
          <a:blip r:embed="rId2"/>
          <a:stretch>
            <a:fillRect/>
          </a:stretch>
        </p:blipFill>
        <p:spPr>
          <a:xfrm>
            <a:off x="681445" y="994591"/>
            <a:ext cx="7488832" cy="1023420"/>
          </a:xfrm>
          <a:prstGeom prst="rect">
            <a:avLst/>
          </a:prstGeom>
        </p:spPr>
      </p:pic>
      <p:pic>
        <p:nvPicPr>
          <p:cNvPr id="1026" name="Picture 2" descr="8. EL FLUJO CIRCULAR DE LA RENTA - ECONOSUBLI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2277070"/>
            <a:ext cx="9144000" cy="4580930"/>
          </a:xfrm>
          <a:prstGeom prst="rect">
            <a:avLst/>
          </a:prstGeom>
          <a:noFill/>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45979" y="6237312"/>
            <a:ext cx="2448272" cy="523220"/>
          </a:xfrm>
          <a:prstGeom prst="rect">
            <a:avLst/>
          </a:prstGeom>
          <a:noFill/>
        </p:spPr>
        <p:txBody>
          <a:bodyPr wrap="square" rtlCol="0">
            <a:spAutoFit/>
          </a:bodyPr>
          <a:lstStyle/>
          <a:p>
            <a:r>
              <a:rPr lang="es-ES" sz="1400" i="1" dirty="0" err="1" smtClean="0"/>
              <a:t>Discontinues</a:t>
            </a:r>
            <a:r>
              <a:rPr lang="es-ES" sz="1400" i="1" dirty="0" smtClean="0"/>
              <a:t>: flux </a:t>
            </a:r>
            <a:r>
              <a:rPr lang="es-ES" sz="1400" i="1" dirty="0" err="1" smtClean="0"/>
              <a:t>monetari</a:t>
            </a:r>
            <a:endParaRPr lang="es-ES" sz="1400" i="1" dirty="0" smtClean="0"/>
          </a:p>
          <a:p>
            <a:r>
              <a:rPr lang="es-ES" sz="1400" i="1" dirty="0" err="1" smtClean="0"/>
              <a:t>Continues</a:t>
            </a:r>
            <a:r>
              <a:rPr lang="es-ES" sz="1400" i="1" dirty="0" smtClean="0"/>
              <a:t>: flux material</a:t>
            </a:r>
            <a:endParaRPr lang="es-ES" sz="1400" i="1" dirty="0"/>
          </a:p>
        </p:txBody>
      </p:sp>
    </p:spTree>
    <p:extLst>
      <p:ext uri="{BB962C8B-B14F-4D97-AF65-F5344CB8AC3E}">
        <p14:creationId xmlns:p14="http://schemas.microsoft.com/office/powerpoint/2010/main" val="17453929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2745</TotalTime>
  <Words>864</Words>
  <Application>Microsoft Office PowerPoint</Application>
  <PresentationFormat>Presentación en pantalla (4:3)</PresentationFormat>
  <Paragraphs>161</Paragraphs>
  <Slides>25</Slides>
  <Notes>1</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1_Tema de Office</vt:lpstr>
      <vt:lpstr>Unitat 01</vt:lpstr>
      <vt:lpstr>Presentación de PowerPoint</vt:lpstr>
      <vt:lpstr>Què és l’economia?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Què passa si esgotem els recursos naturals més ràpid del que es poden regenerar?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Silvia Ristol</dc:creator>
  <cp:lastModifiedBy>alum</cp:lastModifiedBy>
  <cp:revision>147</cp:revision>
  <dcterms:created xsi:type="dcterms:W3CDTF">2012-01-30T10:57:12Z</dcterms:created>
  <dcterms:modified xsi:type="dcterms:W3CDTF">2022-09-21T09:03:28Z</dcterms:modified>
</cp:coreProperties>
</file>