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86" r:id="rId3"/>
    <p:sldId id="256" r:id="rId4"/>
    <p:sldId id="257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05" autoAdjust="0"/>
    <p:restoredTop sz="97572" autoAdjust="0"/>
  </p:normalViewPr>
  <p:slideViewPr>
    <p:cSldViewPr>
      <p:cViewPr>
        <p:scale>
          <a:sx n="170" d="100"/>
          <a:sy n="170" d="100"/>
        </p:scale>
        <p:origin x="-1648" y="8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C442E28-C0B2-4357-9F88-0F76B052DDF9}" type="datetimeFigureOut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6C38953-4BCE-47F7-9C0D-60E90FF182A0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20944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AB90F-57BD-4E45-AFA4-BAC6D3656998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4C9D9-0D26-4D83-A723-AB44E826790C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0D747-B4D8-4F89-8D76-19016D820E6E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2D947-34E2-4C60-A6AE-2FE1C505BEA1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3459E-1978-43F1-9850-3636B5C8F6BF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A5069-69F4-4528-9766-CC367651F9D4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D42F0-0F9F-45DA-BBB3-7F5F8E82B4D1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5CCB7-22B6-4D04-8971-8C18EF43B02C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A65A4-A70B-422A-809C-7DD7DEECCF7B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6CBE5-F23F-427E-A209-527670F89731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168DF-828E-4C1E-9FBB-35D94AD82BB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2AD0A-0AB5-4D60-83EA-F0B6447B550F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FACEA-F1E3-4C3C-81AD-FC9B58D39586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C3F6E-5002-4EDD-9EED-4EFD6714F8FB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2E9F2-ACE1-477E-8B4B-1EDCF8C5F2C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73ACE-1A14-4E16-938B-5AE6AD4BB823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E8055-DB88-4AB1-A3EF-D06C8349A651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4941-9DD0-4DEB-B61D-A22EB89A12A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13FE4-6EC6-4EB5-A18D-835444CDB6DE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F918A-EA50-4802-B2AE-4747B6CAC81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ABC1B-2CBA-432D-9EA2-AED704CA13E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2BB67-4AA8-4997-812F-67E34DED05B9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AB90F-57BD-4E45-AFA4-BAC6D3656998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4C9D9-0D26-4D83-A723-AB44E826790C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2082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0D747-B4D8-4F89-8D76-19016D820E6E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2D947-34E2-4C60-A6AE-2FE1C505BEA1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992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3459E-1978-43F1-9850-3636B5C8F6BF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A5069-69F4-4528-9766-CC367651F9D4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2418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D42F0-0F9F-45DA-BBB3-7F5F8E82B4D1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5CCB7-22B6-4D04-8971-8C18EF43B02C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388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A65A4-A70B-422A-809C-7DD7DEECCF7B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6CBE5-F23F-427E-A209-527670F89731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8781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168DF-828E-4C1E-9FBB-35D94AD82BB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2AD0A-0AB5-4D60-83EA-F0B6447B550F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822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FACEA-F1E3-4C3C-81AD-FC9B58D39586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C3F6E-5002-4EDD-9EED-4EFD6714F8FB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3569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2E9F2-ACE1-477E-8B4B-1EDCF8C5F2C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73ACE-1A14-4E16-938B-5AE6AD4BB823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1300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E8055-DB88-4AB1-A3EF-D06C8349A651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34941-9DD0-4DEB-B61D-A22EB89A12A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52040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13FE4-6EC6-4EB5-A18D-835444CDB6DE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F918A-EA50-4802-B2AE-4747B6CAC81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50436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ABC1B-2CBA-432D-9EA2-AED704CA13E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2BB67-4AA8-4997-812F-67E34DED05B9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5278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 userDrawn="1"/>
        </p:nvSpPr>
        <p:spPr>
          <a:xfrm>
            <a:off x="179512" y="404664"/>
            <a:ext cx="7920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07</a:t>
            </a:r>
            <a:endParaRPr lang="es-ES" sz="3200" b="1" dirty="0"/>
          </a:p>
        </p:txBody>
      </p:sp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971600" y="274638"/>
            <a:ext cx="77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A2FE60-0AC5-44F8-BA4D-37B1DA376EB5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2E33F72-4E7D-4F23-9CD0-66B979429D4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043608" y="476250"/>
            <a:ext cx="5832475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 smtClean="0">
                <a:latin typeface="+mn-lt"/>
              </a:rPr>
              <a:t>El </a:t>
            </a:r>
            <a:r>
              <a:rPr lang="es-ES_tradnl" b="1" dirty="0" err="1" smtClean="0">
                <a:latin typeface="+mn-lt"/>
              </a:rPr>
              <a:t>paper</a:t>
            </a:r>
            <a:r>
              <a:rPr lang="es-ES_tradnl" b="1" dirty="0" smtClean="0">
                <a:latin typeface="+mn-lt"/>
              </a:rPr>
              <a:t> de </a:t>
            </a:r>
            <a:r>
              <a:rPr lang="es-ES_tradnl" b="1" dirty="0" err="1" smtClean="0">
                <a:latin typeface="+mn-lt"/>
              </a:rPr>
              <a:t>l’Estat</a:t>
            </a:r>
            <a:endParaRPr lang="es-ES" b="1" dirty="0">
              <a:latin typeface="+mn-lt"/>
            </a:endParaRPr>
          </a:p>
        </p:txBody>
      </p:sp>
      <p:sp>
        <p:nvSpPr>
          <p:cNvPr id="12" name="Rectángulo 11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380" y="245648"/>
            <a:ext cx="3978132" cy="102249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17626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Unitat</a:t>
            </a:r>
            <a:r>
              <a:rPr lang="es-ES" dirty="0" smtClean="0"/>
              <a:t> </a:t>
            </a:r>
            <a:r>
              <a:rPr lang="es-ES" dirty="0" smtClean="0"/>
              <a:t>07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831" y="3304440"/>
            <a:ext cx="6209051" cy="1595900"/>
          </a:xfrm>
          <a:prstGeom prst="rect">
            <a:avLst/>
          </a:prstGeom>
        </p:spPr>
      </p:pic>
      <p:pic>
        <p:nvPicPr>
          <p:cNvPr id="4" name="Imagen 3" descr="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078" y="1644832"/>
            <a:ext cx="1213323" cy="121332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921934" y="4262777"/>
            <a:ext cx="393308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>
                <a:latin typeface="Verdana"/>
                <a:cs typeface="Verdana"/>
              </a:rPr>
              <a:t>El </a:t>
            </a:r>
            <a:r>
              <a:rPr lang="es-ES" sz="3200" dirty="0" err="1">
                <a:latin typeface="Verdana"/>
                <a:cs typeface="Verdana"/>
              </a:rPr>
              <a:t>paper</a:t>
            </a:r>
            <a:r>
              <a:rPr lang="es-ES" sz="3200" dirty="0">
                <a:latin typeface="Verdana"/>
                <a:cs typeface="Verdana"/>
              </a:rPr>
              <a:t> de </a:t>
            </a:r>
            <a:r>
              <a:rPr lang="es-ES" sz="3200" dirty="0" err="1">
                <a:latin typeface="Verdana"/>
                <a:cs typeface="Verdana"/>
              </a:rPr>
              <a:t>l’Estat</a:t>
            </a:r>
            <a:endParaRPr lang="es-ES" sz="32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840154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5 CuadroTexto"/>
          <p:cNvSpPr txBox="1">
            <a:spLocks noChangeArrowheads="1"/>
          </p:cNvSpPr>
          <p:nvPr/>
        </p:nvSpPr>
        <p:spPr bwMode="auto">
          <a:xfrm>
            <a:off x="3521075" y="2979738"/>
            <a:ext cx="5257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latin typeface="Calibri" pitchFamily="34" charset="0"/>
              </a:rPr>
              <a:t>En </a:t>
            </a:r>
            <a:r>
              <a:rPr lang="es-ES" dirty="0" err="1">
                <a:latin typeface="Calibri" pitchFamily="34" charset="0"/>
              </a:rPr>
              <a:t>aquesta</a:t>
            </a:r>
            <a:r>
              <a:rPr lang="es-ES" dirty="0">
                <a:latin typeface="Calibri" pitchFamily="34" charset="0"/>
              </a:rPr>
              <a:t> </a:t>
            </a:r>
            <a:r>
              <a:rPr lang="es-ES" dirty="0" err="1">
                <a:latin typeface="Calibri" pitchFamily="34" charset="0"/>
              </a:rPr>
              <a:t>unitat</a:t>
            </a:r>
            <a:r>
              <a:rPr lang="es-ES" dirty="0">
                <a:latin typeface="Calibri" pitchFamily="34" charset="0"/>
              </a:rPr>
              <a:t> </a:t>
            </a:r>
            <a:r>
              <a:rPr lang="es-ES" dirty="0" err="1">
                <a:latin typeface="Calibri" pitchFamily="34" charset="0"/>
              </a:rPr>
              <a:t>aprendreu</a:t>
            </a:r>
            <a:r>
              <a:rPr lang="es-ES" dirty="0">
                <a:latin typeface="Calibri" pitchFamily="34" charset="0"/>
              </a:rPr>
              <a:t>:</a:t>
            </a:r>
            <a:endParaRPr lang="es-ES" dirty="0">
              <a:latin typeface="Calibri" pitchFamily="34" charset="0"/>
            </a:endParaRPr>
          </a:p>
          <a:p>
            <a:endParaRPr lang="es-ES" dirty="0">
              <a:latin typeface="Calibri" pitchFamily="34" charset="0"/>
            </a:endParaRPr>
          </a:p>
        </p:txBody>
      </p:sp>
      <p:sp>
        <p:nvSpPr>
          <p:cNvPr id="6" name="5 CuadroTexto"/>
          <p:cNvSpPr txBox="1">
            <a:spLocks noChangeArrowheads="1"/>
          </p:cNvSpPr>
          <p:nvPr/>
        </p:nvSpPr>
        <p:spPr bwMode="auto">
          <a:xfrm>
            <a:off x="3533775" y="3500438"/>
            <a:ext cx="561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1.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Els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errors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" dirty="0">
              <a:latin typeface="Calibri" pitchFamily="34" charset="0"/>
              <a:sym typeface="Wingdings" pitchFamily="2" charset="2"/>
            </a:endParaRPr>
          </a:p>
          <a:p>
            <a:endParaRPr lang="es-ES" dirty="0">
              <a:latin typeface="Calibri" pitchFamily="34" charset="0"/>
            </a:endParaRPr>
          </a:p>
        </p:txBody>
      </p: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3533775" y="4025900"/>
            <a:ext cx="6223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2. 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La política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" dirty="0">
              <a:latin typeface="Calibri" pitchFamily="34" charset="0"/>
              <a:sym typeface="Wingdings" pitchFamily="2" charset="2"/>
            </a:endParaRPr>
          </a:p>
          <a:p>
            <a:endParaRPr lang="es-ES" dirty="0">
              <a:latin typeface="Calibri" pitchFamily="34" charset="0"/>
            </a:endParaRPr>
          </a:p>
        </p:txBody>
      </p: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3533775" y="4581525"/>
            <a:ext cx="561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/>
            <a:r>
              <a:rPr lang="es-ES" dirty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3. 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La perspectiva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" dirty="0">
              <a:latin typeface="Calibri" pitchFamily="34" charset="0"/>
              <a:sym typeface="Wingdings" pitchFamily="2" charset="2"/>
            </a:endParaRPr>
          </a:p>
          <a:p>
            <a:pPr marL="179388" indent="-179388"/>
            <a:endParaRPr lang="es-ES" dirty="0">
              <a:latin typeface="Calibri" pitchFamily="34" charset="0"/>
            </a:endParaRP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BF014-E312-4AAB-BA3B-1B3996CC3D95}" type="slidenum">
              <a:rPr lang="es-ES"/>
              <a:pPr>
                <a:defRPr/>
              </a:pPr>
              <a:t>2</a:t>
            </a:fld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2856"/>
            <a:ext cx="2699792" cy="4232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allAtOnce"/>
      <p:bldP spid="8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3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errors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endParaRPr lang="es-ES_tradnl" sz="1600" b="1" dirty="0" smtClean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política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perspectiva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L’escassetat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de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béns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no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rendibles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20" name="4 CuadroTexto"/>
          <p:cNvSpPr txBox="1">
            <a:spLocks noChangeArrowheads="1"/>
          </p:cNvSpPr>
          <p:nvPr/>
        </p:nvSpPr>
        <p:spPr bwMode="auto">
          <a:xfrm>
            <a:off x="899592" y="3356992"/>
            <a:ext cx="77768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 smtClean="0">
                <a:latin typeface="Calibri" pitchFamily="34" charset="0"/>
              </a:rPr>
              <a:t>Hi </a:t>
            </a:r>
            <a:r>
              <a:rPr lang="es-ES_tradnl" dirty="0">
                <a:latin typeface="Calibri" pitchFamily="34" charset="0"/>
              </a:rPr>
              <a:t>ha </a:t>
            </a:r>
            <a:r>
              <a:rPr lang="es-ES_tradnl" dirty="0" err="1">
                <a:latin typeface="Calibri" pitchFamily="34" charset="0"/>
              </a:rPr>
              <a:t>béns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necessaris</a:t>
            </a:r>
            <a:r>
              <a:rPr lang="es-ES_tradnl" dirty="0">
                <a:latin typeface="Calibri" pitchFamily="34" charset="0"/>
              </a:rPr>
              <a:t> per a la </a:t>
            </a:r>
            <a:r>
              <a:rPr lang="es-ES_tradnl" dirty="0" err="1">
                <a:latin typeface="Calibri" pitchFamily="34" charset="0"/>
              </a:rPr>
              <a:t>societat</a:t>
            </a:r>
            <a:r>
              <a:rPr lang="es-ES_tradnl" dirty="0">
                <a:latin typeface="Calibri" pitchFamily="34" charset="0"/>
              </a:rPr>
              <a:t>, </a:t>
            </a:r>
            <a:r>
              <a:rPr lang="es-ES_tradnl" dirty="0" err="1">
                <a:latin typeface="Calibri" pitchFamily="34" charset="0"/>
              </a:rPr>
              <a:t>però</a:t>
            </a:r>
            <a:r>
              <a:rPr lang="es-ES_tradnl" dirty="0">
                <a:latin typeface="Calibri" pitchFamily="34" charset="0"/>
              </a:rPr>
              <a:t> la </a:t>
            </a:r>
            <a:r>
              <a:rPr lang="es-ES_tradnl" dirty="0" err="1">
                <a:latin typeface="Calibri" pitchFamily="34" charset="0"/>
              </a:rPr>
              <a:t>producció</a:t>
            </a:r>
            <a:r>
              <a:rPr lang="es-ES_tradnl" dirty="0">
                <a:latin typeface="Calibri" pitchFamily="34" charset="0"/>
              </a:rPr>
              <a:t> no </a:t>
            </a:r>
            <a:r>
              <a:rPr lang="es-ES_tradnl" dirty="0" err="1">
                <a:latin typeface="Calibri" pitchFamily="34" charset="0"/>
              </a:rPr>
              <a:t>és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rendible</a:t>
            </a:r>
            <a:r>
              <a:rPr lang="es-ES_tradnl" dirty="0">
                <a:latin typeface="Calibri" pitchFamily="34" charset="0"/>
              </a:rPr>
              <a:t>:</a:t>
            </a:r>
            <a:endParaRPr lang="es-ES" b="1" dirty="0">
              <a:latin typeface="Calibri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492896"/>
            <a:ext cx="7632848" cy="78646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4077072"/>
            <a:ext cx="8496944" cy="1964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4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errors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endParaRPr lang="es-ES_tradnl" sz="1600" b="1" dirty="0" smtClean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política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perspectiva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Les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externalitats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(I)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20" name="4 CuadroTexto"/>
          <p:cNvSpPr txBox="1">
            <a:spLocks noChangeArrowheads="1"/>
          </p:cNvSpPr>
          <p:nvPr/>
        </p:nvSpPr>
        <p:spPr bwMode="auto">
          <a:xfrm>
            <a:off x="899592" y="3573016"/>
            <a:ext cx="77768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>
                <a:latin typeface="Calibri" pitchFamily="34" charset="0"/>
              </a:rPr>
              <a:t>Poden ser </a:t>
            </a:r>
            <a:r>
              <a:rPr lang="es-ES_tradnl" b="1" dirty="0">
                <a:latin typeface="Calibri" pitchFamily="34" charset="0"/>
              </a:rPr>
              <a:t>costos </a:t>
            </a:r>
            <a:r>
              <a:rPr lang="es-ES_tradnl" b="1" dirty="0" err="1">
                <a:latin typeface="Calibri" pitchFamily="34" charset="0"/>
              </a:rPr>
              <a:t>interns</a:t>
            </a:r>
            <a:r>
              <a:rPr lang="es-ES_tradnl" b="1" dirty="0">
                <a:latin typeface="Calibri" pitchFamily="34" charset="0"/>
              </a:rPr>
              <a:t> </a:t>
            </a:r>
            <a:r>
              <a:rPr lang="es-ES_tradnl" dirty="0">
                <a:latin typeface="Calibri" pitchFamily="34" charset="0"/>
              </a:rPr>
              <a:t>o </a:t>
            </a:r>
            <a:r>
              <a:rPr lang="es-ES_tradnl" b="1" dirty="0" err="1">
                <a:latin typeface="Calibri" pitchFamily="34" charset="0"/>
              </a:rPr>
              <a:t>beneficis</a:t>
            </a:r>
            <a:r>
              <a:rPr lang="es-ES_tradnl" b="1" dirty="0">
                <a:latin typeface="Calibri" pitchFamily="34" charset="0"/>
              </a:rPr>
              <a:t> </a:t>
            </a:r>
            <a:r>
              <a:rPr lang="es-ES_tradnl" b="1" dirty="0" err="1">
                <a:latin typeface="Calibri" pitchFamily="34" charset="0"/>
              </a:rPr>
              <a:t>interns</a:t>
            </a:r>
            <a:r>
              <a:rPr lang="es-ES_tradnl" dirty="0">
                <a:latin typeface="Calibri" pitchFamily="34" charset="0"/>
              </a:rPr>
              <a:t>:</a:t>
            </a:r>
            <a:endParaRPr lang="es-ES" b="1" dirty="0">
              <a:latin typeface="Calibri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492896"/>
            <a:ext cx="7632848" cy="98113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005064"/>
            <a:ext cx="7632848" cy="79820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5013176"/>
            <a:ext cx="7632848" cy="77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023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5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errors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endParaRPr lang="es-ES_tradnl" sz="1600" b="1" dirty="0" smtClean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política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perspectiva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Les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externalitats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(II)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355" y="2204864"/>
            <a:ext cx="4857682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563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6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errors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endParaRPr lang="es-ES_tradnl" sz="1600" b="1" dirty="0" smtClean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política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perspectiva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La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distribució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desigual de la renda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920" y="2420888"/>
            <a:ext cx="7808160" cy="376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89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7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errors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endParaRPr lang="es-ES_tradnl" sz="1600" b="1" dirty="0" smtClean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política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perspectiva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La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compet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è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ncia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imperfecta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348880"/>
            <a:ext cx="7344816" cy="406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14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8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errors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endParaRPr lang="es-ES_tradnl" sz="1600" b="1" dirty="0" smtClean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política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perspectiva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La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inestabilitat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dels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cicles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econòmics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(I)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459249"/>
            <a:ext cx="7632848" cy="76990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284984"/>
            <a:ext cx="7200800" cy="320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73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9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errors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endParaRPr lang="es-ES_tradnl" sz="1600" b="1" dirty="0" smtClean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política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perspectiva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La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inestabilitat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dels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cicles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econòmics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(II)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676646"/>
            <a:ext cx="8064896" cy="190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997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10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Els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errors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La política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perspectiva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La política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macroeconòmica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420888"/>
            <a:ext cx="7632848" cy="101937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645024"/>
            <a:ext cx="8064896" cy="171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936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11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Els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errors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La política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perspectiva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La política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macroeconòmica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cojuntural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348880"/>
            <a:ext cx="7632848" cy="100062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5745028"/>
            <a:ext cx="8352928" cy="70830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4976290"/>
            <a:ext cx="8352928" cy="79126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4235816"/>
            <a:ext cx="8352928" cy="739648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536" y="3522672"/>
            <a:ext cx="8352928" cy="73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084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3717618"/>
            <a:ext cx="2952328" cy="2735717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12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Els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errors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La política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perspectiva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La política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macroeconòmica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estructural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6" name="4 CuadroTexto"/>
          <p:cNvSpPr txBox="1">
            <a:spLocks noChangeArrowheads="1"/>
          </p:cNvSpPr>
          <p:nvPr/>
        </p:nvSpPr>
        <p:spPr bwMode="auto">
          <a:xfrm>
            <a:off x="899592" y="2492896"/>
            <a:ext cx="75608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 smtClean="0">
                <a:latin typeface="Calibri" pitchFamily="34" charset="0"/>
              </a:rPr>
              <a:t>Les mesures de </a:t>
            </a:r>
            <a:r>
              <a:rPr lang="es-ES_tradnl" b="1" dirty="0" smtClean="0">
                <a:latin typeface="Calibri" pitchFamily="34" charset="0"/>
              </a:rPr>
              <a:t>política </a:t>
            </a:r>
            <a:r>
              <a:rPr lang="es-ES_tradnl" b="1" dirty="0" err="1" smtClean="0">
                <a:latin typeface="Calibri" pitchFamily="34" charset="0"/>
              </a:rPr>
              <a:t>macroecon</a:t>
            </a:r>
            <a:r>
              <a:rPr lang="es-ES_tradnl" b="1" dirty="0" err="1" smtClean="0">
                <a:latin typeface="Calibri" pitchFamily="34" charset="0"/>
              </a:rPr>
              <a:t>ò</a:t>
            </a:r>
            <a:r>
              <a:rPr lang="es-ES_tradnl" b="1" dirty="0" err="1" smtClean="0">
                <a:latin typeface="Calibri" pitchFamily="34" charset="0"/>
              </a:rPr>
              <a:t>mica</a:t>
            </a:r>
            <a:r>
              <a:rPr lang="es-ES_tradnl" b="1" dirty="0" smtClean="0">
                <a:latin typeface="Calibri" pitchFamily="34" charset="0"/>
              </a:rPr>
              <a:t> </a:t>
            </a:r>
            <a:r>
              <a:rPr lang="es-ES_tradnl" b="1" dirty="0" smtClean="0">
                <a:latin typeface="Calibri" pitchFamily="34" charset="0"/>
              </a:rPr>
              <a:t>estructural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afavoreixen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smtClean="0">
                <a:latin typeface="Calibri" pitchFamily="34" charset="0"/>
              </a:rPr>
              <a:t>el </a:t>
            </a:r>
            <a:r>
              <a:rPr lang="es-ES_tradnl" dirty="0" err="1" smtClean="0">
                <a:latin typeface="Calibri" pitchFamily="34" charset="0"/>
              </a:rPr>
              <a:t>creixement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>
                <a:latin typeface="Calibri" pitchFamily="34" charset="0"/>
              </a:rPr>
              <a:t>de </a:t>
            </a:r>
            <a:r>
              <a:rPr lang="es-ES_tradnl" dirty="0" err="1">
                <a:latin typeface="Calibri" pitchFamily="34" charset="0"/>
              </a:rPr>
              <a:t>l’economia</a:t>
            </a:r>
            <a:r>
              <a:rPr lang="es-ES_tradnl" dirty="0">
                <a:latin typeface="Calibri" pitchFamily="34" charset="0"/>
              </a:rPr>
              <a:t> a </a:t>
            </a:r>
            <a:r>
              <a:rPr lang="es-ES_tradnl" dirty="0" err="1">
                <a:latin typeface="Calibri" pitchFamily="34" charset="0"/>
              </a:rPr>
              <a:t>llarg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termini</a:t>
            </a:r>
            <a:r>
              <a:rPr lang="es-ES_tradnl" dirty="0">
                <a:latin typeface="Calibri" pitchFamily="34" charset="0"/>
              </a:rPr>
              <a:t>:</a:t>
            </a:r>
            <a:endParaRPr lang="es-ES" b="1" dirty="0">
              <a:latin typeface="Calibri" pitchFamily="34" charset="0"/>
            </a:endParaRPr>
          </a:p>
        </p:txBody>
      </p:sp>
      <p:sp>
        <p:nvSpPr>
          <p:cNvPr id="17" name="4 CuadroTexto"/>
          <p:cNvSpPr txBox="1">
            <a:spLocks noChangeArrowheads="1"/>
          </p:cNvSpPr>
          <p:nvPr/>
        </p:nvSpPr>
        <p:spPr bwMode="auto">
          <a:xfrm>
            <a:off x="899592" y="3212976"/>
            <a:ext cx="756084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ca-ES" dirty="0"/>
              <a:t>Modernització o reorganització d'un sector </a:t>
            </a:r>
            <a:r>
              <a:rPr lang="ca-ES" dirty="0" smtClean="0"/>
              <a:t>econòmic</a:t>
            </a:r>
          </a:p>
          <a:p>
            <a:pPr marL="285750" indent="-285750">
              <a:buFont typeface="Arial"/>
              <a:buChar char="•"/>
            </a:pPr>
            <a:r>
              <a:rPr lang="ca-ES" dirty="0" smtClean="0"/>
              <a:t>Creació </a:t>
            </a:r>
            <a:r>
              <a:rPr lang="ca-ES" dirty="0"/>
              <a:t>de condicions per al desenvolupament d'un </a:t>
            </a:r>
            <a:r>
              <a:rPr lang="ca-ES" dirty="0" smtClean="0"/>
              <a:t>territori</a:t>
            </a:r>
          </a:p>
          <a:p>
            <a:pPr marL="285750" indent="-285750">
              <a:buFont typeface="Arial"/>
              <a:buChar char="•"/>
            </a:pPr>
            <a:r>
              <a:rPr lang="ca-ES" dirty="0" smtClean="0"/>
              <a:t>Nacionalització </a:t>
            </a:r>
            <a:r>
              <a:rPr lang="ca-ES" dirty="0"/>
              <a:t>o privatització </a:t>
            </a:r>
            <a:r>
              <a:rPr lang="ca-ES" dirty="0" smtClean="0"/>
              <a:t>d'empreses</a:t>
            </a:r>
          </a:p>
          <a:p>
            <a:pPr marL="285750" indent="-285750">
              <a:buFont typeface="Arial"/>
              <a:buChar char="•"/>
            </a:pPr>
            <a:r>
              <a:rPr lang="ca-ES" dirty="0"/>
              <a:t>R</a:t>
            </a:r>
            <a:r>
              <a:rPr lang="ca-ES" dirty="0" smtClean="0"/>
              <a:t>eformes bàsiques</a:t>
            </a:r>
          </a:p>
          <a:p>
            <a:pPr marL="285750" indent="-285750">
              <a:buFont typeface="Arial"/>
              <a:buChar char="•"/>
            </a:pPr>
            <a:r>
              <a:rPr lang="ca-ES" dirty="0"/>
              <a:t>P</a:t>
            </a:r>
            <a:r>
              <a:rPr lang="ca-ES" dirty="0" smtClean="0"/>
              <a:t>lanificació </a:t>
            </a:r>
            <a:r>
              <a:rPr lang="ca-ES" dirty="0"/>
              <a:t>indicativa</a:t>
            </a:r>
            <a:endParaRPr lang="es-ES" b="1" dirty="0">
              <a:latin typeface="Calibri" pitchFamily="34" charset="0"/>
            </a:endParaRPr>
          </a:p>
        </p:txBody>
      </p:sp>
      <p:sp>
        <p:nvSpPr>
          <p:cNvPr id="19" name="4 CuadroTexto"/>
          <p:cNvSpPr txBox="1">
            <a:spLocks noChangeArrowheads="1"/>
          </p:cNvSpPr>
          <p:nvPr/>
        </p:nvSpPr>
        <p:spPr bwMode="auto">
          <a:xfrm>
            <a:off x="899592" y="5301208"/>
            <a:ext cx="46085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s-ES_tradnl" dirty="0" smtClean="0">
                <a:latin typeface="Calibri" pitchFamily="34" charset="0"/>
              </a:rPr>
              <a:t>Objetivos de </a:t>
            </a:r>
            <a:r>
              <a:rPr lang="es-ES_tradnl" dirty="0" smtClean="0">
                <a:latin typeface="Calibri" pitchFamily="34" charset="0"/>
              </a:rPr>
              <a:t>La política </a:t>
            </a:r>
            <a:r>
              <a:rPr lang="es-ES_tradnl" dirty="0" err="1" smtClean="0">
                <a:latin typeface="Calibri" pitchFamily="34" charset="0"/>
              </a:rPr>
              <a:t>macroeconòmica</a:t>
            </a:r>
            <a:r>
              <a:rPr lang="es-ES_tradnl" dirty="0" smtClean="0">
                <a:latin typeface="Calibri" pitchFamily="34" charset="0"/>
              </a:rPr>
              <a:t>:</a:t>
            </a:r>
            <a:endParaRPr lang="es-ES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888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13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Els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errors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La política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perspectiva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Variables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macroeconòmiques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6" name="4 CuadroTexto"/>
          <p:cNvSpPr txBox="1">
            <a:spLocks noChangeArrowheads="1"/>
          </p:cNvSpPr>
          <p:nvPr/>
        </p:nvSpPr>
        <p:spPr bwMode="auto">
          <a:xfrm>
            <a:off x="899592" y="3501008"/>
            <a:ext cx="54726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 err="1" smtClean="0">
                <a:latin typeface="Calibri" pitchFamily="34" charset="0"/>
              </a:rPr>
              <a:t>Principals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b="1" dirty="0">
                <a:latin typeface="Calibri" pitchFamily="34" charset="0"/>
              </a:rPr>
              <a:t>variables </a:t>
            </a:r>
            <a:r>
              <a:rPr lang="es-ES_tradnl" b="1" dirty="0" err="1">
                <a:latin typeface="Calibri" pitchFamily="34" charset="0"/>
              </a:rPr>
              <a:t>macroeconòmiques</a:t>
            </a:r>
            <a:r>
              <a:rPr lang="es-ES_tradnl" b="1" dirty="0">
                <a:latin typeface="Calibri" pitchFamily="34" charset="0"/>
              </a:rPr>
              <a:t>:</a:t>
            </a:r>
            <a:endParaRPr lang="es-ES" b="1" dirty="0">
              <a:latin typeface="Calibri" pitchFamily="34" charset="0"/>
            </a:endParaRPr>
          </a:p>
        </p:txBody>
      </p:sp>
      <p:sp>
        <p:nvSpPr>
          <p:cNvPr id="17" name="4 CuadroTexto"/>
          <p:cNvSpPr txBox="1">
            <a:spLocks noChangeArrowheads="1"/>
          </p:cNvSpPr>
          <p:nvPr/>
        </p:nvSpPr>
        <p:spPr bwMode="auto">
          <a:xfrm>
            <a:off x="899592" y="4064205"/>
            <a:ext cx="50405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dirty="0" err="1" smtClean="0">
                <a:latin typeface="Calibri" pitchFamily="34" charset="0"/>
              </a:rPr>
              <a:t>Producció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 smtClean="0">
                <a:latin typeface="Calibri" pitchFamily="34" charset="0"/>
              </a:rPr>
              <a:t>Nivells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smtClean="0">
                <a:latin typeface="Calibri" pitchFamily="34" charset="0"/>
              </a:rPr>
              <a:t>de </a:t>
            </a:r>
            <a:r>
              <a:rPr lang="es-ES_tradnl" dirty="0" err="1" smtClean="0">
                <a:latin typeface="Calibri" pitchFamily="34" charset="0"/>
              </a:rPr>
              <a:t>preus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smtClean="0">
                <a:latin typeface="Calibri" pitchFamily="34" charset="0"/>
              </a:rPr>
              <a:t>Preu del </a:t>
            </a:r>
            <a:r>
              <a:rPr lang="es-ES_tradnl" dirty="0" err="1" smtClean="0">
                <a:latin typeface="Calibri" pitchFamily="34" charset="0"/>
              </a:rPr>
              <a:t>diner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 smtClean="0">
                <a:latin typeface="Calibri" pitchFamily="34" charset="0"/>
              </a:rPr>
              <a:t>Nivells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err="1" smtClean="0">
                <a:latin typeface="Calibri" pitchFamily="34" charset="0"/>
              </a:rPr>
              <a:t>d’ocupci</a:t>
            </a:r>
            <a:r>
              <a:rPr lang="es-ES_tradnl" dirty="0" err="1" smtClean="0">
                <a:latin typeface="Calibri" pitchFamily="34" charset="0"/>
              </a:rPr>
              <a:t>ó</a:t>
            </a:r>
            <a:endParaRPr lang="es-ES" dirty="0">
              <a:latin typeface="Calibri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348880"/>
            <a:ext cx="7632848" cy="78903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3140968"/>
            <a:ext cx="1860098" cy="340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761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14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Els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errors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La política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La perspectiva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macroeconòmica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Els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indicadors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econòmics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7" name="4 CuadroTexto"/>
          <p:cNvSpPr txBox="1">
            <a:spLocks noChangeArrowheads="1"/>
          </p:cNvSpPr>
          <p:nvPr/>
        </p:nvSpPr>
        <p:spPr bwMode="auto">
          <a:xfrm>
            <a:off x="899592" y="2780928"/>
            <a:ext cx="82089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dirty="0" err="1">
                <a:latin typeface="Calibri" pitchFamily="34" charset="0"/>
              </a:rPr>
              <a:t>Quantificar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numèricament</a:t>
            </a:r>
            <a:r>
              <a:rPr lang="es-ES_tradnl" dirty="0">
                <a:latin typeface="Calibri" pitchFamily="34" charset="0"/>
              </a:rPr>
              <a:t> el </a:t>
            </a:r>
            <a:r>
              <a:rPr lang="es-ES_tradnl" dirty="0" err="1">
                <a:latin typeface="Calibri" pitchFamily="34" charset="0"/>
              </a:rPr>
              <a:t>comportament</a:t>
            </a:r>
            <a:r>
              <a:rPr lang="es-ES_tradnl" dirty="0">
                <a:latin typeface="Calibri" pitchFamily="34" charset="0"/>
              </a:rPr>
              <a:t> de </a:t>
            </a:r>
            <a:r>
              <a:rPr lang="es-ES_tradnl" dirty="0" err="1">
                <a:latin typeface="Calibri" pitchFamily="34" charset="0"/>
              </a:rPr>
              <a:t>famílies</a:t>
            </a:r>
            <a:r>
              <a:rPr lang="es-ES_tradnl" dirty="0">
                <a:latin typeface="Calibri" pitchFamily="34" charset="0"/>
              </a:rPr>
              <a:t>, </a:t>
            </a:r>
            <a:r>
              <a:rPr lang="es-ES_tradnl" dirty="0" err="1">
                <a:latin typeface="Calibri" pitchFamily="34" charset="0"/>
              </a:rPr>
              <a:t>empreses</a:t>
            </a:r>
            <a:r>
              <a:rPr lang="es-ES_tradnl" dirty="0">
                <a:latin typeface="Calibri" pitchFamily="34" charset="0"/>
              </a:rPr>
              <a:t> i sector </a:t>
            </a:r>
            <a:r>
              <a:rPr lang="es-ES_tradnl" dirty="0" err="1" smtClean="0">
                <a:latin typeface="Calibri" pitchFamily="34" charset="0"/>
              </a:rPr>
              <a:t>públic</a:t>
            </a:r>
            <a:r>
              <a:rPr lang="es-ES_tradnl" dirty="0" smtClean="0">
                <a:latin typeface="Calibri" pitchFamily="34" charset="0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s-ES_tradnl" dirty="0">
                <a:latin typeface="Calibri" pitchFamily="34" charset="0"/>
              </a:rPr>
              <a:t>Comparar la </a:t>
            </a:r>
            <a:r>
              <a:rPr lang="es-ES_tradnl" dirty="0" err="1">
                <a:latin typeface="Calibri" pitchFamily="34" charset="0"/>
              </a:rPr>
              <a:t>situació</a:t>
            </a:r>
            <a:r>
              <a:rPr lang="es-ES_tradnl" dirty="0">
                <a:latin typeface="Calibri" pitchFamily="34" charset="0"/>
              </a:rPr>
              <a:t> de </a:t>
            </a:r>
            <a:r>
              <a:rPr lang="es-ES_tradnl" dirty="0" err="1">
                <a:latin typeface="Calibri" pitchFamily="34" charset="0"/>
              </a:rPr>
              <a:t>diverses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comunitats</a:t>
            </a:r>
            <a:r>
              <a:rPr lang="es-ES_tradnl" dirty="0">
                <a:latin typeface="Calibri" pitchFamily="34" charset="0"/>
              </a:rPr>
              <a:t> o </a:t>
            </a:r>
            <a:r>
              <a:rPr lang="es-ES_tradnl" dirty="0" err="1" smtClean="0">
                <a:latin typeface="Calibri" pitchFamily="34" charset="0"/>
              </a:rPr>
              <a:t>països</a:t>
            </a:r>
            <a:r>
              <a:rPr lang="es-ES_tradnl" dirty="0" smtClean="0">
                <a:latin typeface="Calibri" pitchFamily="34" charset="0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s-ES_tradnl" dirty="0">
                <a:latin typeface="Calibri" pitchFamily="34" charset="0"/>
              </a:rPr>
              <a:t>Orientar la política </a:t>
            </a:r>
            <a:r>
              <a:rPr lang="es-ES_tradnl" dirty="0" err="1">
                <a:latin typeface="Calibri" pitchFamily="34" charset="0"/>
              </a:rPr>
              <a:t>macroeconòmica</a:t>
            </a:r>
            <a:r>
              <a:rPr lang="es-ES_tradnl" dirty="0">
                <a:latin typeface="Calibri" pitchFamily="34" charset="0"/>
              </a:rPr>
              <a:t>.</a:t>
            </a:r>
            <a:endParaRPr lang="es-ES_tradnl" dirty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>
                <a:latin typeface="Calibri" pitchFamily="34" charset="0"/>
              </a:rPr>
              <a:t>Analitzar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l’evolució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dels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indicadors</a:t>
            </a:r>
            <a:r>
              <a:rPr lang="es-ES_tradnl" dirty="0">
                <a:latin typeface="Calibri" pitchFamily="34" charset="0"/>
              </a:rPr>
              <a:t> en el </a:t>
            </a:r>
            <a:r>
              <a:rPr lang="es-ES_tradnl" dirty="0" err="1">
                <a:latin typeface="Calibri" pitchFamily="34" charset="0"/>
              </a:rPr>
              <a:t>temps</a:t>
            </a:r>
            <a:r>
              <a:rPr lang="es-ES_tradnl" dirty="0">
                <a:latin typeface="Calibri" pitchFamily="34" charset="0"/>
              </a:rPr>
              <a:t>.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13" name="4 CuadroTexto"/>
          <p:cNvSpPr txBox="1">
            <a:spLocks noChangeArrowheads="1"/>
          </p:cNvSpPr>
          <p:nvPr/>
        </p:nvSpPr>
        <p:spPr bwMode="auto">
          <a:xfrm>
            <a:off x="899592" y="2420888"/>
            <a:ext cx="77048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 err="1" smtClean="0">
                <a:latin typeface="Calibri" pitchFamily="34" charset="0"/>
              </a:rPr>
              <a:t>Els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b="1" dirty="0" err="1" smtClean="0">
                <a:latin typeface="Calibri" pitchFamily="34" charset="0"/>
              </a:rPr>
              <a:t>indicadors</a:t>
            </a:r>
            <a:r>
              <a:rPr lang="es-ES_tradnl" b="1" dirty="0" smtClean="0">
                <a:latin typeface="Calibri" pitchFamily="34" charset="0"/>
              </a:rPr>
              <a:t> </a:t>
            </a:r>
            <a:r>
              <a:rPr lang="es-ES_tradnl" b="1" dirty="0" err="1" smtClean="0">
                <a:latin typeface="Calibri" pitchFamily="34" charset="0"/>
              </a:rPr>
              <a:t>econ</a:t>
            </a:r>
            <a:r>
              <a:rPr lang="es-ES_tradnl" b="1" dirty="0" err="1" smtClean="0">
                <a:latin typeface="Calibri" pitchFamily="34" charset="0"/>
              </a:rPr>
              <a:t>ò</a:t>
            </a:r>
            <a:r>
              <a:rPr lang="es-ES_tradnl" b="1" dirty="0" err="1" smtClean="0">
                <a:latin typeface="Calibri" pitchFamily="34" charset="0"/>
              </a:rPr>
              <a:t>mics</a:t>
            </a:r>
            <a:r>
              <a:rPr lang="es-ES_tradnl" b="1" dirty="0" smtClean="0">
                <a:latin typeface="Calibri" pitchFamily="34" charset="0"/>
              </a:rPr>
              <a:t> </a:t>
            </a:r>
            <a:r>
              <a:rPr lang="es-ES_tradnl" dirty="0">
                <a:latin typeface="Calibri" pitchFamily="34" charset="0"/>
              </a:rPr>
              <a:t>mesuren les variables </a:t>
            </a:r>
            <a:r>
              <a:rPr lang="es-ES_tradnl" dirty="0" err="1">
                <a:latin typeface="Calibri" pitchFamily="34" charset="0"/>
              </a:rPr>
              <a:t>macroeconòmiques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smtClean="0">
                <a:latin typeface="Calibri" pitchFamily="34" charset="0"/>
              </a:rPr>
              <a:t>i </a:t>
            </a:r>
            <a:r>
              <a:rPr lang="es-ES_tradnl" dirty="0" err="1" smtClean="0">
                <a:latin typeface="Calibri" pitchFamily="34" charset="0"/>
              </a:rPr>
              <a:t>permeten</a:t>
            </a:r>
            <a:r>
              <a:rPr lang="es-ES_tradnl" dirty="0" smtClean="0">
                <a:latin typeface="Calibri" pitchFamily="34" charset="0"/>
              </a:rPr>
              <a:t>:</a:t>
            </a:r>
            <a:endParaRPr lang="es-ES" b="1" dirty="0">
              <a:latin typeface="Calibri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9176" y="4149080"/>
            <a:ext cx="1707320" cy="23524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4149080"/>
            <a:ext cx="2684793" cy="233290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752" y="4149080"/>
            <a:ext cx="2306837" cy="235896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4149080"/>
            <a:ext cx="1863715" cy="235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79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</TotalTime>
  <Words>364</Words>
  <Application>Microsoft Macintosh PowerPoint</Application>
  <PresentationFormat>Presentación en pantalla (4:3)</PresentationFormat>
  <Paragraphs>122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14</vt:i4>
      </vt:variant>
    </vt:vector>
  </HeadingPairs>
  <TitlesOfParts>
    <vt:vector size="16" baseType="lpstr">
      <vt:lpstr>Tema de Office</vt:lpstr>
      <vt:lpstr>1_Tema de Office</vt:lpstr>
      <vt:lpstr>Unitat 07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Silvia Ristol</dc:creator>
  <cp:lastModifiedBy>Miguel Montanyà Revuelto</cp:lastModifiedBy>
  <cp:revision>178</cp:revision>
  <dcterms:created xsi:type="dcterms:W3CDTF">2012-01-30T10:57:12Z</dcterms:created>
  <dcterms:modified xsi:type="dcterms:W3CDTF">2019-07-03T19:10:17Z</dcterms:modified>
</cp:coreProperties>
</file>