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359" r:id="rId3"/>
    <p:sldId id="360" r:id="rId4"/>
    <p:sldId id="265" r:id="rId5"/>
    <p:sldId id="353" r:id="rId6"/>
    <p:sldId id="354" r:id="rId7"/>
    <p:sldId id="355" r:id="rId8"/>
    <p:sldId id="352" r:id="rId9"/>
    <p:sldId id="273" r:id="rId10"/>
    <p:sldId id="281" r:id="rId11"/>
    <p:sldId id="274" r:id="rId12"/>
    <p:sldId id="358" r:id="rId13"/>
    <p:sldId id="283" r:id="rId14"/>
    <p:sldId id="284" r:id="rId15"/>
    <p:sldId id="285" r:id="rId16"/>
    <p:sldId id="286" r:id="rId17"/>
    <p:sldId id="287" r:id="rId18"/>
    <p:sldId id="282" r:id="rId19"/>
    <p:sldId id="297" r:id="rId20"/>
    <p:sldId id="296" r:id="rId21"/>
    <p:sldId id="288" r:id="rId22"/>
    <p:sldId id="289" r:id="rId23"/>
    <p:sldId id="290" r:id="rId24"/>
    <p:sldId id="291" r:id="rId25"/>
    <p:sldId id="292" r:id="rId26"/>
    <p:sldId id="349" r:id="rId27"/>
    <p:sldId id="304" r:id="rId28"/>
    <p:sldId id="299" r:id="rId29"/>
    <p:sldId id="293" r:id="rId30"/>
    <p:sldId id="361" r:id="rId31"/>
    <p:sldId id="350" r:id="rId32"/>
    <p:sldId id="302" r:id="rId33"/>
    <p:sldId id="351" r:id="rId34"/>
    <p:sldId id="301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29" r:id="rId49"/>
    <p:sldId id="318" r:id="rId50"/>
    <p:sldId id="320" r:id="rId51"/>
    <p:sldId id="321" r:id="rId52"/>
    <p:sldId id="324" r:id="rId53"/>
    <p:sldId id="323" r:id="rId54"/>
    <p:sldId id="325" r:id="rId55"/>
    <p:sldId id="326" r:id="rId56"/>
    <p:sldId id="327" r:id="rId57"/>
    <p:sldId id="328" r:id="rId58"/>
    <p:sldId id="330" r:id="rId59"/>
    <p:sldId id="362" r:id="rId60"/>
    <p:sldId id="332" r:id="rId61"/>
    <p:sldId id="333" r:id="rId62"/>
    <p:sldId id="334" r:id="rId63"/>
    <p:sldId id="363" r:id="rId64"/>
    <p:sldId id="335" r:id="rId65"/>
    <p:sldId id="336" r:id="rId66"/>
    <p:sldId id="337" r:id="rId67"/>
    <p:sldId id="338" r:id="rId68"/>
    <p:sldId id="339" r:id="rId69"/>
    <p:sldId id="340" r:id="rId70"/>
    <p:sldId id="341" r:id="rId71"/>
    <p:sldId id="342" r:id="rId72"/>
    <p:sldId id="343" r:id="rId73"/>
    <p:sldId id="344" r:id="rId74"/>
    <p:sldId id="345" r:id="rId75"/>
    <p:sldId id="346" r:id="rId76"/>
    <p:sldId id="347" r:id="rId77"/>
    <p:sldId id="348" r:id="rId78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6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479353-10AA-4D80-AE42-957EF4408915}" type="datetimeFigureOut">
              <a:rPr lang="es-ES" smtClean="0"/>
              <a:pPr/>
              <a:t>19/04/2022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1F6D9B-9C15-461B-B692-92D88B120C4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8421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1F6D9B-9C15-461B-B692-92D88B120C41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462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87AFA-6B03-4453-80A5-806C56201E35}" type="datetimeFigureOut">
              <a:rPr lang="ca-ES" smtClean="0"/>
              <a:pPr/>
              <a:t>19/4/2022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D6E458-F162-4841-B2DC-6B7520D823E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ca-ES" sz="6600" b="1" dirty="0" smtClean="0"/>
              <a:t/>
            </a:r>
            <a:br>
              <a:rPr lang="ca-ES" sz="6600" b="1" dirty="0" smtClean="0"/>
            </a:br>
            <a:r>
              <a:rPr lang="ca-ES" sz="6600" b="1" dirty="0" smtClean="0"/>
              <a:t>10. LES MALALTIES I EL PROCÉS IMMUNITARI</a:t>
            </a:r>
            <a:endParaRPr lang="ca-ES" sz="6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08111"/>
          </a:xfrm>
        </p:spPr>
        <p:txBody>
          <a:bodyPr>
            <a:normAutofit/>
          </a:bodyPr>
          <a:lstStyle/>
          <a:p>
            <a:r>
              <a:rPr lang="ca-ES" b="1" dirty="0" smtClean="0"/>
              <a:t>1. Els microorganismes patògens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8640960" cy="496855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b="1" dirty="0" err="1">
                <a:solidFill>
                  <a:schemeClr val="tx1"/>
                </a:solidFill>
              </a:rPr>
              <a:t>M</a:t>
            </a:r>
            <a:r>
              <a:rPr lang="ca-ES" b="1" dirty="0" err="1" smtClean="0">
                <a:solidFill>
                  <a:schemeClr val="tx1"/>
                </a:solidFill>
              </a:rPr>
              <a:t>icrobiota</a:t>
            </a:r>
            <a:r>
              <a:rPr lang="ca-ES" b="1" dirty="0" smtClean="0">
                <a:solidFill>
                  <a:schemeClr val="tx1"/>
                </a:solidFill>
              </a:rPr>
              <a:t> normal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</a:rPr>
              <a:t>microorganismes innocus que viuen a la pell, conductes respiratoris o digestius dels animals. </a:t>
            </a:r>
          </a:p>
          <a:p>
            <a:pPr algn="l"/>
            <a:r>
              <a:rPr lang="ca-ES" b="1" dirty="0">
                <a:solidFill>
                  <a:schemeClr val="tx1"/>
                </a:solidFill>
              </a:rPr>
              <a:t>M</a:t>
            </a:r>
            <a:r>
              <a:rPr lang="ca-ES" b="1" dirty="0" smtClean="0">
                <a:solidFill>
                  <a:schemeClr val="tx1"/>
                </a:solidFill>
              </a:rPr>
              <a:t>icroorganismes patògens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</a:rPr>
              <a:t> produeixen malalties a les plantes, els animals i l’espècie humana.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penetració dels microorganismes patògens acostuma a ser a través de ferides o els conductes naturals dels animals (digestius, respiratoris i genitourinaris). </a:t>
            </a:r>
          </a:p>
          <a:p>
            <a:pPr algn="l"/>
            <a:r>
              <a:rPr lang="ca-ES" b="1" dirty="0">
                <a:solidFill>
                  <a:schemeClr val="tx1"/>
                </a:solidFill>
              </a:rPr>
              <a:t>M</a:t>
            </a:r>
            <a:r>
              <a:rPr lang="ca-ES" b="1" dirty="0" smtClean="0">
                <a:solidFill>
                  <a:schemeClr val="tx1"/>
                </a:solidFill>
              </a:rPr>
              <a:t>icroorganismes oportunistes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en condicions normals no </a:t>
            </a:r>
            <a:r>
              <a:rPr lang="ca-ES" dirty="0" smtClean="0">
                <a:solidFill>
                  <a:schemeClr val="tx1"/>
                </a:solidFill>
              </a:rPr>
              <a:t>són patògens, ho són quan baixen les defenses dels animals.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404665"/>
            <a:ext cx="8784976" cy="864095"/>
          </a:xfrm>
        </p:spPr>
        <p:txBody>
          <a:bodyPr>
            <a:noAutofit/>
          </a:bodyPr>
          <a:lstStyle/>
          <a:p>
            <a:r>
              <a:rPr lang="ca-ES" sz="3200" b="1" u="sng" dirty="0" smtClean="0"/>
              <a:t>1.1. Alguns conceptes sobre malalties infeccioses (causades per microorganismes, ex: </a:t>
            </a:r>
            <a:r>
              <a:rPr lang="ca-ES" sz="3200" b="1" u="sng" dirty="0" err="1" smtClean="0"/>
              <a:t>tubercolosi</a:t>
            </a:r>
            <a:r>
              <a:rPr lang="ca-ES" sz="3200" b="1" u="sng" dirty="0" smtClean="0"/>
              <a:t>, còlera)</a:t>
            </a:r>
            <a:endParaRPr lang="ca-ES" sz="3200" b="1" u="sng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556792"/>
            <a:ext cx="8640960" cy="4968552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Epidèmia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molts individus afectats de la mateixa malaltia infecciosa en una àrea geogràfica petita. 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  <a:latin typeface="Calibri"/>
              </a:rPr>
              <a:t>Ex: Grip espanyola 1918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Pandèmia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una malaltia infecciosa es distribueix per una gran zona de la Terra.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  <a:latin typeface="Calibri"/>
              </a:rPr>
              <a:t>Ex: Pesta negra (època medieval), COVID-19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Una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malaltia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infecciosa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és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endèmica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→ quan afecta de forma constant una comunitat, però la incidència no és alta. 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  <a:latin typeface="Calibri"/>
              </a:rPr>
              <a:t>Ex: Tos ferina, febre groga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2. Les malalties infeccioses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25658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Microorganismes que les causen: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Virus </a:t>
            </a:r>
            <a:r>
              <a:rPr lang="ca-ES" dirty="0" smtClean="0">
                <a:solidFill>
                  <a:schemeClr val="tx1"/>
                </a:solidFill>
              </a:rPr>
              <a:t>(grip, ràbia, hepatitis vírica, sida)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Bacteris</a:t>
            </a:r>
            <a:r>
              <a:rPr lang="ca-ES" dirty="0" smtClean="0">
                <a:solidFill>
                  <a:schemeClr val="tx1"/>
                </a:solidFill>
              </a:rPr>
              <a:t> (còlera, botulisme, meningitis, pneumònia)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Fongs</a:t>
            </a:r>
            <a:r>
              <a:rPr lang="ca-ES" dirty="0" smtClean="0">
                <a:solidFill>
                  <a:schemeClr val="tx1"/>
                </a:solidFill>
              </a:rPr>
              <a:t> (peu d’atleta, tinya, candidiasi)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Protozous</a:t>
            </a:r>
            <a:r>
              <a:rPr lang="ca-ES" dirty="0" smtClean="0">
                <a:solidFill>
                  <a:schemeClr val="tx1"/>
                </a:solidFill>
              </a:rPr>
              <a:t> (malària, malaltia de la son)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Aharoni"/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Classificació de les malalties microbianes segons el medi en què són transmeses: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Per contacte directe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Per l’aire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Per via sexual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Per l’aigua o els aliments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 través de vectors animals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 El control dels microorganismes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568952" cy="4968552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Agents antimicrobians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actuen contra els microorganismes (antivírics, antibacterians, antifúngics i antiprotozoaris).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● 2 categories d’agents antimicrobians:</a:t>
            </a:r>
          </a:p>
          <a:p>
            <a:pPr algn="l">
              <a:buFontTx/>
              <a:buChar char="-"/>
            </a:pPr>
            <a:r>
              <a:rPr lang="ca-ES" b="1" u="sng" dirty="0" smtClean="0">
                <a:solidFill>
                  <a:schemeClr val="tx1"/>
                </a:solidFill>
                <a:latin typeface="Calibri"/>
              </a:rPr>
              <a:t>Microbicides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maten els microbis (bactericides, fungicides...).</a:t>
            </a:r>
          </a:p>
          <a:p>
            <a:pPr algn="l">
              <a:buFontTx/>
              <a:buChar char="-"/>
            </a:pPr>
            <a:r>
              <a:rPr lang="ca-ES" b="1" u="sng" dirty="0" err="1" smtClean="0">
                <a:solidFill>
                  <a:schemeClr val="tx1"/>
                </a:solidFill>
                <a:latin typeface="Calibri"/>
              </a:rPr>
              <a:t>Microbiostàtics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inhibeixen el creixement dels microbis (bacteriostàtics, fungistàtics...).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</a:rPr>
              <a:t>Els agents antimicrobians poden actuar: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Destruint les cobertes microbianes.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Alterant les propietats físiques del citoplasma microbià.</a:t>
            </a:r>
          </a:p>
          <a:p>
            <a:pPr algn="l">
              <a:buFontTx/>
              <a:buChar char="-"/>
            </a:pPr>
            <a:r>
              <a:rPr lang="ca-ES" dirty="0" err="1" smtClean="0">
                <a:solidFill>
                  <a:schemeClr val="tx1"/>
                </a:solidFill>
              </a:rPr>
              <a:t>Inactivant</a:t>
            </a:r>
            <a:r>
              <a:rPr lang="ca-ES" dirty="0" smtClean="0">
                <a:solidFill>
                  <a:schemeClr val="tx1"/>
                </a:solidFill>
              </a:rPr>
              <a:t> enzims.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31026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57166"/>
            <a:ext cx="8568952" cy="6024162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</a:rPr>
              <a:t>Els agents antimicrobians poden ser: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-Agents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físics: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-</a:t>
            </a:r>
            <a:r>
              <a:rPr lang="ca-ES" dirty="0" smtClean="0">
                <a:solidFill>
                  <a:schemeClr val="tx1"/>
                </a:solidFill>
              </a:rPr>
              <a:t>Esterilització a altes temperatures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-Pasteurització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- Incineració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- Tractament amb baixes temperatures per sota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del punt de congelació inhibeix el creixement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microbià, va bé per conservar aliments. 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- Radiacions electromagnètiques (raigs X, rajos gamma, RUV)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-Agents químics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8712968" cy="792088"/>
          </a:xfrm>
        </p:spPr>
        <p:txBody>
          <a:bodyPr>
            <a:normAutofit/>
          </a:bodyPr>
          <a:lstStyle/>
          <a:p>
            <a:r>
              <a:rPr lang="ca-ES" b="1" dirty="0" smtClean="0"/>
              <a:t>Els agents antimicrobians químics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568952" cy="496855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Agents químics </a:t>
            </a:r>
            <a:r>
              <a:rPr lang="ca-ES" b="1" dirty="0" smtClean="0">
                <a:solidFill>
                  <a:schemeClr val="tx1"/>
                </a:solidFill>
              </a:rPr>
              <a:t>esterilitzants (formaldehid)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maten totes les formes microbianes de les superfícies que són tractades.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Desinfectants (hipoclorits (lleixiu))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maten els microorganismes que produeixen malalties infeccioses, però no destrueixen les espores microbianes.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Antisèptics (aigua oxigenada, alcohol 70º, solució de iode, sabó, detergents)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substàncies que es fan servir per matar o impedir el creixement dels microbis presents en les ferides de la pell dels animals.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3.3. La quimioteràpia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568952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Moltes malalties produïdes per microorganismes patògens es tracten amb substàncies químiques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agents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quimioterapèutics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Tenen una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toxicitat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selectiva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ataquen els microbis però no danyen les cèl·lules dels teixits de l’hoste.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2 categories d’agents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quimioterapèutics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Antibiòtics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produïts per altres microorganismes.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Origen sintètic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produïts al laboratori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568952" cy="6120680"/>
          </a:xfrm>
        </p:spPr>
        <p:txBody>
          <a:bodyPr>
            <a:normAutofit fontScale="92500" lnSpcReduction="10000"/>
          </a:bodyPr>
          <a:lstStyle/>
          <a:p>
            <a:r>
              <a:rPr lang="ca-ES" b="1" u="sng" dirty="0" smtClean="0">
                <a:solidFill>
                  <a:schemeClr val="tx1"/>
                </a:solidFill>
              </a:rPr>
              <a:t>Els antibiòtics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-Produïts per determinats </a:t>
            </a:r>
            <a:r>
              <a:rPr lang="ca-ES" b="1" dirty="0" smtClean="0">
                <a:solidFill>
                  <a:srgbClr val="FF0000"/>
                </a:solidFill>
              </a:rPr>
              <a:t>bacteris</a:t>
            </a:r>
            <a:r>
              <a:rPr lang="ca-ES" dirty="0" smtClean="0">
                <a:solidFill>
                  <a:schemeClr val="tx1"/>
                </a:solidFill>
              </a:rPr>
              <a:t> i </a:t>
            </a:r>
            <a:r>
              <a:rPr lang="ca-ES" b="1" dirty="0" smtClean="0">
                <a:solidFill>
                  <a:srgbClr val="FF0000"/>
                </a:solidFill>
              </a:rPr>
              <a:t>fongs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-Composició química variada.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-Molt útils pel tractament de malalties produïdes per bacteris i alguns fongs.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-Mecanisme d’acció variat: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●Inhibició de la síntesi de les parets cel·lulars 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dels bacteris patògens.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●Destrucció dels fosfolípids de les membranes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cel·lulars.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●Inhibició de la síntesi </a:t>
            </a:r>
            <a:r>
              <a:rPr lang="ca-ES" dirty="0" err="1" smtClean="0">
                <a:solidFill>
                  <a:schemeClr val="tx1"/>
                </a:solidFill>
              </a:rPr>
              <a:t>d’ADN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d’ARN</a:t>
            </a:r>
            <a:r>
              <a:rPr lang="ca-ES" dirty="0" smtClean="0">
                <a:solidFill>
                  <a:schemeClr val="tx1"/>
                </a:solidFill>
              </a:rPr>
              <a:t> i de proteïnes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dels microbis patògens.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antibiòtics d’</a:t>
            </a:r>
            <a:r>
              <a:rPr lang="ca-ES" b="1" dirty="0" smtClean="0">
                <a:solidFill>
                  <a:schemeClr val="tx1"/>
                </a:solidFill>
              </a:rPr>
              <a:t>espectre ampli </a:t>
            </a:r>
            <a:r>
              <a:rPr lang="ca-ES" dirty="0" smtClean="0">
                <a:solidFill>
                  <a:schemeClr val="tx1"/>
                </a:solidFill>
              </a:rPr>
              <a:t>són els que exerceixen la seva acció sobre una gran varietat de microorganismes.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Bacteris </a:t>
            </a:r>
            <a:r>
              <a:rPr lang="ca-ES" b="1" dirty="0" smtClean="0">
                <a:solidFill>
                  <a:schemeClr val="tx1"/>
                </a:solidFill>
              </a:rPr>
              <a:t>resistents</a:t>
            </a:r>
            <a:r>
              <a:rPr lang="ca-ES" dirty="0" smtClean="0">
                <a:solidFill>
                  <a:schemeClr val="tx1"/>
                </a:solidFill>
              </a:rPr>
              <a:t> als antibiòtics perquè són capaços </a:t>
            </a:r>
            <a:r>
              <a:rPr lang="ca-ES" dirty="0" err="1" smtClean="0">
                <a:solidFill>
                  <a:schemeClr val="tx1"/>
                </a:solidFill>
              </a:rPr>
              <a:t>d’inactivar-los</a:t>
            </a:r>
            <a:r>
              <a:rPr lang="ca-ES" dirty="0" smtClean="0">
                <a:solidFill>
                  <a:schemeClr val="tx1"/>
                </a:solidFill>
              </a:rPr>
              <a:t> o no són permeables a l’antibiòtic. A causa de les mutacions apareixen soques resistents a l’acció dels antibiòtics.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5976664"/>
          </a:xfrm>
        </p:spPr>
        <p:txBody>
          <a:bodyPr/>
          <a:lstStyle/>
          <a:p>
            <a:r>
              <a:rPr lang="ca-ES" b="1" u="sng" dirty="0" smtClean="0">
                <a:solidFill>
                  <a:schemeClr val="tx1"/>
                </a:solidFill>
              </a:rPr>
              <a:t>Agents </a:t>
            </a:r>
            <a:r>
              <a:rPr lang="ca-ES" b="1" u="sng" dirty="0" err="1" smtClean="0">
                <a:solidFill>
                  <a:schemeClr val="tx1"/>
                </a:solidFill>
              </a:rPr>
              <a:t>quimioterapèutics</a:t>
            </a:r>
            <a:r>
              <a:rPr lang="ca-ES" b="1" u="sng" dirty="0" smtClean="0">
                <a:solidFill>
                  <a:schemeClr val="tx1"/>
                </a:solidFill>
              </a:rPr>
              <a:t> d’origen sintètic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-Sulfamides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són substàncies que inhibeixen el creixement dels microbis.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-AZT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s’utilitza per reduir els efectes infecciosos del virus de la sida.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b="1" dirty="0" err="1" smtClean="0">
                <a:solidFill>
                  <a:schemeClr val="tx1"/>
                </a:solidFill>
              </a:rPr>
              <a:t>Cloroquina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s’utilitza contra la malària.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4. LA IMMUNITAT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568952" cy="496855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Concepte d’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immunitat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Ser invulnerable a una malaltia infecciosa.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Immunologia: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És la ciència que s’encarrega d’estudiar tot el que està relacionat amb la immunitat a les infeccions, és a dir, el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sistema immunitari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•Principal característica de la immunitat: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És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específica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.</a:t>
            </a:r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Ex: Si una persona ha passat les galteres és immune a aquesta malaltia.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La immunitat a una determinada malaltia infecciosa té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memòria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en els animals, perdura un temps, des d’uns dies a tota la vida.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Tipus d’immunitat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96752"/>
            <a:ext cx="8568952" cy="5184576"/>
          </a:xfrm>
        </p:spPr>
        <p:txBody>
          <a:bodyPr>
            <a:normAutofit/>
          </a:bodyPr>
          <a:lstStyle/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8"/>
          <a:stretch>
            <a:fillRect/>
          </a:stretch>
        </p:blipFill>
        <p:spPr bwMode="auto">
          <a:xfrm>
            <a:off x="755577" y="1340768"/>
            <a:ext cx="7560840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4716016" y="4725144"/>
            <a:ext cx="288032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 smtClean="0"/>
              <a:t>(Vacunació)</a:t>
            </a:r>
            <a:endParaRPr lang="ca-ES" b="1" dirty="0"/>
          </a:p>
        </p:txBody>
      </p:sp>
      <p:sp>
        <p:nvSpPr>
          <p:cNvPr id="6" name="5 Rectángulo"/>
          <p:cNvSpPr/>
          <p:nvPr/>
        </p:nvSpPr>
        <p:spPr>
          <a:xfrm>
            <a:off x="4788024" y="4149080"/>
            <a:ext cx="2952328" cy="2880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 smtClean="0"/>
              <a:t>(Seroteràpia)</a:t>
            </a:r>
            <a:endParaRPr lang="ca-E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5976664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• </a:t>
            </a:r>
            <a:r>
              <a:rPr lang="ca-ES" b="1" u="sng" dirty="0" smtClean="0">
                <a:solidFill>
                  <a:schemeClr val="tx1"/>
                </a:solidFill>
                <a:cs typeface="Aharoni"/>
              </a:rPr>
              <a:t>La immunitat natural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Els animals l’adquireixen en ser exposats a una invasió microbiana → el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sistema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immunològic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comença a actuar i produeix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anticossos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específics contra aquests microbis.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Si es venç la invasió microbiana , l’animal queda immunitzat contra aquests microbis durant el temps que els anticossos subsisteixen a la sang.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Els mecanismes immunològics de l’animal són els que han aconseguit la immunitat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és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activa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.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568952" cy="5904656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b="1" dirty="0" smtClean="0">
                <a:solidFill>
                  <a:srgbClr val="FF0000"/>
                </a:solidFill>
              </a:rPr>
              <a:t>fetus dels mamífers </a:t>
            </a:r>
            <a:r>
              <a:rPr lang="ca-ES" dirty="0" smtClean="0">
                <a:solidFill>
                  <a:schemeClr val="tx1"/>
                </a:solidFill>
              </a:rPr>
              <a:t>pot adquirir immunitat natural a través de la placenta, rep </a:t>
            </a:r>
            <a:r>
              <a:rPr lang="ca-ES" b="1" dirty="0" smtClean="0">
                <a:solidFill>
                  <a:schemeClr val="tx1"/>
                </a:solidFill>
              </a:rPr>
              <a:t>anticossos</a:t>
            </a:r>
            <a:r>
              <a:rPr lang="ca-ES" dirty="0" smtClean="0">
                <a:solidFill>
                  <a:schemeClr val="tx1"/>
                </a:solidFill>
              </a:rPr>
              <a:t> de la mare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és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passiva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els anticossos no els ha produït el mateix individu, els ha adquirit de l’exterior.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936103"/>
          </a:xfrm>
        </p:spPr>
        <p:txBody>
          <a:bodyPr>
            <a:normAutofit/>
          </a:bodyPr>
          <a:lstStyle/>
          <a:p>
            <a:r>
              <a:rPr lang="ca-ES" b="1" dirty="0" smtClean="0"/>
              <a:t>   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568952" cy="5976664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• </a:t>
            </a:r>
            <a:r>
              <a:rPr lang="ca-ES" b="1" u="sng" dirty="0" smtClean="0">
                <a:solidFill>
                  <a:schemeClr val="tx1"/>
                </a:solidFill>
                <a:cs typeface="Aharoni"/>
              </a:rPr>
              <a:t>La immunitat artificial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—</a:t>
            </a:r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vacunació</a:t>
            </a:r>
            <a:r>
              <a:rPr lang="ca-ES" dirty="0" smtClean="0">
                <a:solidFill>
                  <a:schemeClr val="tx1"/>
                </a:solidFill>
              </a:rPr>
              <a:t> consisteix a injectar microbis morts o atenuats de la malaltia que es vol prevenir. S’activa el sistema immunitari de la persona i es formen </a:t>
            </a:r>
            <a:r>
              <a:rPr lang="ca-ES" b="1" dirty="0" smtClean="0">
                <a:solidFill>
                  <a:schemeClr val="tx1"/>
                </a:solidFill>
              </a:rPr>
              <a:t>anticossos específics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immunitat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activa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Vacunes</a:t>
            </a:r>
            <a:r>
              <a:rPr lang="ca-ES" dirty="0" smtClean="0">
                <a:solidFill>
                  <a:schemeClr val="tx1"/>
                </a:solidFill>
              </a:rPr>
              <a:t> contra: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Tètanus, tuberculosi, xarampió, ràbia...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vacunes</a:t>
            </a:r>
            <a:r>
              <a:rPr lang="ca-ES" dirty="0" smtClean="0">
                <a:solidFill>
                  <a:schemeClr val="tx1"/>
                </a:solidFill>
              </a:rPr>
              <a:t> són </a:t>
            </a:r>
            <a:r>
              <a:rPr lang="ca-ES" b="1" dirty="0" smtClean="0">
                <a:solidFill>
                  <a:srgbClr val="FF0000"/>
                </a:solidFill>
              </a:rPr>
              <a:t>preventives</a:t>
            </a:r>
            <a:r>
              <a:rPr lang="ca-ES" dirty="0" smtClean="0">
                <a:solidFill>
                  <a:schemeClr val="tx1"/>
                </a:solidFill>
              </a:rPr>
              <a:t> i </a:t>
            </a:r>
            <a:r>
              <a:rPr lang="ca-ES" b="1" dirty="0" smtClean="0">
                <a:solidFill>
                  <a:srgbClr val="FF0000"/>
                </a:solidFill>
              </a:rPr>
              <a:t>no curatives</a:t>
            </a:r>
            <a:r>
              <a:rPr lang="ca-ES" dirty="0" smtClean="0">
                <a:solidFill>
                  <a:schemeClr val="tx1"/>
                </a:solidFill>
              </a:rPr>
              <a:t>, doncs produeixen l’efecte després d’uns dies, en què l’organisme produeix els anticossos. Els efectes són bastant duradors, es continuen produint anticossos durant un temps.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—</a:t>
            </a:r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seroteràpia </a:t>
            </a:r>
            <a:r>
              <a:rPr lang="ca-ES" dirty="0" smtClean="0">
                <a:solidFill>
                  <a:schemeClr val="tx1"/>
                </a:solidFill>
              </a:rPr>
              <a:t>consisteix a tractar el pacient afectat d’una malaltia infecciosa amb anticossos específics dels antígens dels microorganismes que produeixen la malaltia.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smtClean="0">
                <a:solidFill>
                  <a:schemeClr val="tx1"/>
                </a:solidFill>
              </a:rPr>
              <a:t>anticossos</a:t>
            </a:r>
            <a:r>
              <a:rPr lang="ca-ES" dirty="0" smtClean="0">
                <a:solidFill>
                  <a:schemeClr val="tx1"/>
                </a:solidFill>
              </a:rPr>
              <a:t> utilitzats en la </a:t>
            </a:r>
            <a:r>
              <a:rPr lang="ca-ES" b="1" dirty="0" smtClean="0">
                <a:solidFill>
                  <a:schemeClr val="tx1"/>
                </a:solidFill>
              </a:rPr>
              <a:t>seroteràpia</a:t>
            </a:r>
            <a:r>
              <a:rPr lang="ca-ES" dirty="0" smtClean="0">
                <a:solidFill>
                  <a:schemeClr val="tx1"/>
                </a:solidFill>
              </a:rPr>
              <a:t> s’obtenen: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Tècniques de clonació a partir de limfòcits capaços de produir-ne (</a:t>
            </a:r>
            <a:r>
              <a:rPr lang="ca-ES" b="1" dirty="0" smtClean="0">
                <a:solidFill>
                  <a:schemeClr val="tx1"/>
                </a:solidFill>
              </a:rPr>
              <a:t>anticossos monoclonals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Sèrum de cavall prèviament vacunat amb l’antigen.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rial Narrow"/>
              </a:rPr>
              <a:t>▪</a:t>
            </a:r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seroteràpia</a:t>
            </a:r>
            <a:r>
              <a:rPr lang="ca-ES" dirty="0" smtClean="0">
                <a:solidFill>
                  <a:schemeClr val="tx1"/>
                </a:solidFill>
              </a:rPr>
              <a:t> s’utilitza amb finalitats </a:t>
            </a:r>
            <a:r>
              <a:rPr lang="ca-ES" b="1" dirty="0" smtClean="0">
                <a:solidFill>
                  <a:srgbClr val="FF0000"/>
                </a:solidFill>
              </a:rPr>
              <a:t>curatives</a:t>
            </a:r>
            <a:r>
              <a:rPr lang="ca-ES" dirty="0" smtClean="0">
                <a:solidFill>
                  <a:schemeClr val="tx1"/>
                </a:solidFill>
              </a:rPr>
              <a:t>, té una durada limitada.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Sèrums</a:t>
            </a:r>
            <a:r>
              <a:rPr lang="ca-ES" dirty="0" smtClean="0">
                <a:solidFill>
                  <a:schemeClr val="tx1"/>
                </a:solidFill>
              </a:rPr>
              <a:t> contra: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Tètanus, botulisme, verins de serps...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immunitat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619672" y="404664"/>
            <a:ext cx="79208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6660232" y="1772816"/>
            <a:ext cx="86409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Actuen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immunitat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5. Mecanismes defensius no específics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Abans que actuï el sistema immunitari específic, els microbis han de travessar 2 tipus de barreres defensives inespecífiques: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1- Barreres primàries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2- Barreres secundàries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>
            <a:normAutofit fontScale="925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5.1. Les barreres primàries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pell </a:t>
            </a:r>
            <a:r>
              <a:rPr lang="ca-ES" dirty="0" smtClean="0">
                <a:solidFill>
                  <a:schemeClr val="tx1"/>
                </a:solidFill>
              </a:rPr>
              <a:t>dels mamífers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barrera física infranquejable pels microorganismes degut al gruix i al procés de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queratinització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i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descamació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de les cèl·lules més externes. La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secreció de les glàndules sebàcies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i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la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suor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determinen un pH una mica àcid que resulta perjudicial per als microbis.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La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microbiota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normal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 la pell impedeix l’establiment i el desenvolupament d’altres microbis.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La pell pot ser traspassada fàcilment pels microorganismes a través de les ferides. </a:t>
            </a:r>
          </a:p>
          <a:p>
            <a:pPr algn="l">
              <a:buFontTx/>
              <a:buChar char="-"/>
            </a:pP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>
            <a:normAutofit fontScale="92500" lnSpcReduction="10000"/>
          </a:bodyPr>
          <a:lstStyle/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secrecions mucoses, </a:t>
            </a:r>
            <a:r>
              <a:rPr lang="ca-ES" dirty="0" smtClean="0">
                <a:solidFill>
                  <a:schemeClr val="tx1"/>
                </a:solidFill>
              </a:rPr>
              <a:t>que recobreixen els epitelis de la boca, anus, fosses nasals, vies respiratòries, urogenitals i digestives, actuen com a barreres defensives.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Saliva, secreció lacrimal, secreció nasal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hi ha l’enzim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lisozim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destrueix la capa de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mureïna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de la paret bacteriana.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Esperma →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espermina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té acció bactericida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Epiteli vaginal i conductes digestius (estómac)→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secrecions àcides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formen un ambient desfavorable per a la vida i proliferació dels microbis.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Vies respiratòries → els microbis queden atrapats en el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mucus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s’eliminen per la tos i l’esternut.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ca-ES" b="1" dirty="0" err="1" smtClean="0">
                <a:solidFill>
                  <a:schemeClr val="tx1"/>
                </a:solidFill>
              </a:rPr>
              <a:t>Microbiota</a:t>
            </a:r>
            <a:r>
              <a:rPr lang="ca-ES" b="1" dirty="0" smtClean="0">
                <a:solidFill>
                  <a:schemeClr val="tx1"/>
                </a:solidFill>
              </a:rPr>
              <a:t> normal intestinal </a:t>
            </a:r>
            <a:r>
              <a:rPr lang="ca-ES" dirty="0" smtClean="0">
                <a:solidFill>
                  <a:schemeClr val="tx1"/>
                </a:solidFill>
              </a:rPr>
              <a:t>(flora bacteriana), està constituïda per bacteris que formen una simbiosi amb l’organisme. Ajuden a la digestió i eviten la proliferació de microbis.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>
            <a:normAutofit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5.2. Les barreres secundàries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Aquest mecanisme s’activa quan els microorganismes aconsegueixen passar  les barreres primàries.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Barreres secundàries</a:t>
            </a:r>
            <a:r>
              <a:rPr lang="ca-ES" dirty="0" smtClean="0">
                <a:solidFill>
                  <a:schemeClr val="tx1"/>
                </a:solidFill>
              </a:rPr>
              <a:t>: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rgbClr val="FF0000"/>
                </a:solidFill>
              </a:rPr>
              <a:t>Cèl·lules fagocítiques </a:t>
            </a:r>
            <a:r>
              <a:rPr lang="ca-ES" dirty="0" smtClean="0">
                <a:solidFill>
                  <a:srgbClr val="FF0000"/>
                </a:solidFill>
              </a:rPr>
              <a:t>(</a:t>
            </a:r>
            <a:r>
              <a:rPr lang="ca-ES" b="1" dirty="0" smtClean="0">
                <a:solidFill>
                  <a:srgbClr val="FF0000"/>
                </a:solidFill>
              </a:rPr>
              <a:t>monòcits</a:t>
            </a:r>
            <a:r>
              <a:rPr lang="ca-ES" dirty="0" smtClean="0">
                <a:solidFill>
                  <a:srgbClr val="FF0000"/>
                </a:solidFill>
              </a:rPr>
              <a:t> i </a:t>
            </a:r>
            <a:r>
              <a:rPr lang="ca-ES" b="1" dirty="0" smtClean="0">
                <a:solidFill>
                  <a:srgbClr val="FF0000"/>
                </a:solidFill>
              </a:rPr>
              <a:t>neutròfils</a:t>
            </a:r>
            <a:r>
              <a:rPr lang="ca-ES" dirty="0" smtClean="0">
                <a:solidFill>
                  <a:srgbClr val="FF0000"/>
                </a:solidFill>
              </a:rPr>
              <a:t>)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rgbClr val="FF0000"/>
                </a:solidFill>
              </a:rPr>
              <a:t>Resposta inflamatòria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rgbClr val="FF0000"/>
                </a:solidFill>
              </a:rPr>
              <a:t>Substàncies antimicrobianes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rgbClr val="FF0000"/>
                </a:solidFill>
              </a:rPr>
              <a:t>Cèl·lules assassines naturals</a:t>
            </a:r>
          </a:p>
          <a:p>
            <a:pPr algn="l"/>
            <a:endParaRPr lang="ca-ES" b="1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692696"/>
            <a:ext cx="7488832" cy="5256584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rgbClr val="FF0000"/>
                </a:solidFill>
                <a:cs typeface="Aharoni"/>
              </a:rPr>
              <a:t>Cèl·lules</a:t>
            </a:r>
            <a:r>
              <a:rPr lang="ca-ES" u="sng" dirty="0" smtClean="0">
                <a:solidFill>
                  <a:srgbClr val="FF0000"/>
                </a:solidFill>
                <a:latin typeface="Aharoni"/>
                <a:cs typeface="Aharoni"/>
              </a:rPr>
              <a:t> </a:t>
            </a:r>
            <a:r>
              <a:rPr lang="ca-ES" b="1" u="sng" dirty="0" smtClean="0">
                <a:solidFill>
                  <a:srgbClr val="FF0000"/>
                </a:solidFill>
                <a:cs typeface="Aharoni"/>
              </a:rPr>
              <a:t>fagocítiques (monòcits, neutròfils)</a:t>
            </a:r>
            <a:r>
              <a:rPr lang="ca-ES" b="1" u="sng" dirty="0" smtClean="0">
                <a:solidFill>
                  <a:schemeClr val="tx1"/>
                </a:solidFill>
                <a:cs typeface="Aharoni"/>
              </a:rPr>
              <a:t>:</a:t>
            </a:r>
          </a:p>
          <a:p>
            <a:pPr algn="l"/>
            <a:r>
              <a:rPr lang="ca-ES" dirty="0" err="1" smtClean="0">
                <a:solidFill>
                  <a:schemeClr val="tx1"/>
                </a:solidFill>
              </a:rPr>
              <a:t>Cèŀlules</a:t>
            </a:r>
            <a:r>
              <a:rPr lang="ca-ES" dirty="0">
                <a:solidFill>
                  <a:schemeClr val="tx1"/>
                </a:solidFill>
              </a:rPr>
              <a:t> que surten dels </a:t>
            </a:r>
            <a:r>
              <a:rPr lang="ca-ES" dirty="0" err="1">
                <a:solidFill>
                  <a:schemeClr val="tx1"/>
                </a:solidFill>
              </a:rPr>
              <a:t>capiŀlars</a:t>
            </a:r>
            <a:r>
              <a:rPr lang="ca-ES" dirty="0">
                <a:solidFill>
                  <a:schemeClr val="tx1"/>
                </a:solidFill>
              </a:rPr>
              <a:t> sanguinis gràcies a l’increment de la seva permeabilitat per l’acció de la histamina. Un cop en els teixits, fagociten agents infecciosos.</a:t>
            </a:r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pPr algn="l"/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-Monòcits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després de subsistir diversos dies al flux sanguini → migren a diferents teixits o òrgans (teixit conjuntiu, pulmons, ganglis limfàtics...) → i es transformen en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macròfags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2646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5508104" y="5949280"/>
            <a:ext cx="115212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a-ES" sz="2400" dirty="0" smtClean="0"/>
              <a:t>Els monòcits i els neutròfils són capaços de sortir dels vasos sanguinis  (diapedesi). </a:t>
            </a:r>
            <a:endParaRPr lang="ca-ES" sz="2400" dirty="0"/>
          </a:p>
        </p:txBody>
      </p:sp>
      <p:pic>
        <p:nvPicPr>
          <p:cNvPr id="4" name="3 Marcador de contenido" descr="Resultado de imagen de immunitat natural inespecÃ­fica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88"/>
          <a:stretch>
            <a:fillRect/>
          </a:stretch>
        </p:blipFill>
        <p:spPr bwMode="auto">
          <a:xfrm>
            <a:off x="0" y="1340768"/>
            <a:ext cx="9144000" cy="4824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3071802" y="1357298"/>
            <a:ext cx="1512168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400" b="1" dirty="0" smtClean="0">
                <a:solidFill>
                  <a:schemeClr val="tx1"/>
                </a:solidFill>
              </a:rPr>
              <a:t>SANGRE</a:t>
            </a:r>
            <a:endParaRPr lang="ca-ES" sz="2400" b="1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786050" y="1928802"/>
            <a:ext cx="2808312" cy="642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3995936" y="1916832"/>
            <a:ext cx="2592288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827584" y="5229200"/>
            <a:ext cx="72008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3419872" y="4437112"/>
            <a:ext cx="1224136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9 Rectángulo"/>
          <p:cNvSpPr/>
          <p:nvPr/>
        </p:nvSpPr>
        <p:spPr>
          <a:xfrm>
            <a:off x="5004048" y="4797152"/>
            <a:ext cx="576064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10 Rectángulo"/>
          <p:cNvSpPr/>
          <p:nvPr/>
        </p:nvSpPr>
        <p:spPr>
          <a:xfrm>
            <a:off x="5652120" y="4869160"/>
            <a:ext cx="1152128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11 Rectángulo"/>
          <p:cNvSpPr/>
          <p:nvPr/>
        </p:nvSpPr>
        <p:spPr>
          <a:xfrm>
            <a:off x="6228184" y="4941168"/>
            <a:ext cx="1800200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2 Rectángulo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a-ES" dirty="0" smtClean="0"/>
              <a:t>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352928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 procés de la </a:t>
            </a:r>
            <a:r>
              <a:rPr lang="ca-ES" b="1" dirty="0" smtClean="0">
                <a:solidFill>
                  <a:schemeClr val="tx1"/>
                </a:solidFill>
              </a:rPr>
              <a:t>fagocitosi </a:t>
            </a:r>
            <a:r>
              <a:rPr lang="ca-ES" dirty="0" smtClean="0">
                <a:solidFill>
                  <a:schemeClr val="tx1"/>
                </a:solidFill>
              </a:rPr>
              <a:t>el realitzen els macròfags i els neutròfils 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un tipus d’endocitosi. Els microbis queden englobats dins de vacúols fagocítics, als quals s’hi uneixen els lisosomes primaris formant els </a:t>
            </a:r>
            <a:r>
              <a:rPr lang="ca-ES" b="1" dirty="0" err="1" smtClean="0">
                <a:solidFill>
                  <a:schemeClr val="tx1"/>
                </a:solidFill>
              </a:rPr>
              <a:t>fagolisosomes</a:t>
            </a:r>
            <a:r>
              <a:rPr lang="ca-ES" dirty="0" smtClean="0">
                <a:solidFill>
                  <a:schemeClr val="tx1"/>
                </a:solidFill>
              </a:rPr>
              <a:t>, que destrueixen els microbis.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/>
          </a:p>
        </p:txBody>
      </p:sp>
      <p:pic>
        <p:nvPicPr>
          <p:cNvPr id="4" name="3 Imagen" descr="Resultat d'imatges de lisosomas"/>
          <p:cNvPicPr/>
          <p:nvPr/>
        </p:nvPicPr>
        <p:blipFill>
          <a:blip r:embed="rId2" cstate="print"/>
          <a:srcRect l="3896" t="35825" r="2338" b="10747"/>
          <a:stretch>
            <a:fillRect/>
          </a:stretch>
        </p:blipFill>
        <p:spPr bwMode="auto">
          <a:xfrm>
            <a:off x="1428728" y="1643050"/>
            <a:ext cx="6564448" cy="3611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143372" y="6072206"/>
            <a:ext cx="150019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5000628" y="5572140"/>
            <a:ext cx="571504" cy="5000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1357290" y="4643446"/>
            <a:ext cx="928694" cy="857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1285852" y="642918"/>
            <a:ext cx="1928826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411760" y="1214422"/>
            <a:ext cx="1008112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smtClean="0">
                <a:solidFill>
                  <a:schemeClr val="tx1"/>
                </a:solidFill>
              </a:rPr>
              <a:t>Vesícula</a:t>
            </a:r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786182" y="3143248"/>
            <a:ext cx="1143008" cy="5715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1600" b="1" dirty="0" smtClean="0">
                <a:solidFill>
                  <a:schemeClr val="tx1"/>
                </a:solidFill>
              </a:rPr>
              <a:t>Vacúol fagocític</a:t>
            </a:r>
            <a:endParaRPr lang="ca-ES" sz="1600" b="1" dirty="0">
              <a:solidFill>
                <a:schemeClr val="tx1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4893471" y="4643446"/>
            <a:ext cx="254593" cy="714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4857752" y="1643050"/>
            <a:ext cx="498926" cy="35719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2285984" y="3214686"/>
            <a:ext cx="285752" cy="21602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4143372" y="4643446"/>
            <a:ext cx="1500198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5072066" y="4286256"/>
            <a:ext cx="42862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9" name="18 Conector recto"/>
          <p:cNvCxnSpPr/>
          <p:nvPr/>
        </p:nvCxnSpPr>
        <p:spPr>
          <a:xfrm flipV="1">
            <a:off x="6429388" y="3786190"/>
            <a:ext cx="428628" cy="253094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1357290" y="1285860"/>
            <a:ext cx="2714644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26" name="25 Conector recto"/>
          <p:cNvCxnSpPr/>
          <p:nvPr/>
        </p:nvCxnSpPr>
        <p:spPr>
          <a:xfrm rot="5400000">
            <a:off x="3750463" y="3178967"/>
            <a:ext cx="285752" cy="214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4071934" y="4643446"/>
            <a:ext cx="285752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5429256" y="4572008"/>
            <a:ext cx="2571768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err="1" smtClean="0">
                <a:solidFill>
                  <a:schemeClr val="tx1"/>
                </a:solidFill>
              </a:rPr>
              <a:t>Fagolisosoma</a:t>
            </a:r>
            <a:endParaRPr lang="ca-ES" b="1" dirty="0"/>
          </a:p>
        </p:txBody>
      </p:sp>
      <p:sp>
        <p:nvSpPr>
          <p:cNvPr id="30" name="29 Rectángulo"/>
          <p:cNvSpPr/>
          <p:nvPr/>
        </p:nvSpPr>
        <p:spPr>
          <a:xfrm>
            <a:off x="5643570" y="2214554"/>
            <a:ext cx="1500198" cy="2143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2" name="21 Rectángulo"/>
          <p:cNvSpPr/>
          <p:nvPr/>
        </p:nvSpPr>
        <p:spPr>
          <a:xfrm>
            <a:off x="2714612" y="4643446"/>
            <a:ext cx="2357454" cy="714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       Bacteri</a:t>
            </a:r>
            <a:endParaRPr lang="ca-ES" b="1" dirty="0"/>
          </a:p>
        </p:txBody>
      </p:sp>
      <p:sp>
        <p:nvSpPr>
          <p:cNvPr id="23" name="22 Rectángulo"/>
          <p:cNvSpPr/>
          <p:nvPr/>
        </p:nvSpPr>
        <p:spPr>
          <a:xfrm>
            <a:off x="1285852" y="3429000"/>
            <a:ext cx="1000132" cy="928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4" name="23 Rectángulo"/>
          <p:cNvSpPr/>
          <p:nvPr/>
        </p:nvSpPr>
        <p:spPr>
          <a:xfrm>
            <a:off x="1785918" y="4143380"/>
            <a:ext cx="2071702" cy="5715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Aparell de </a:t>
            </a:r>
            <a:r>
              <a:rPr lang="ca-ES" b="1" dirty="0" err="1" smtClean="0">
                <a:solidFill>
                  <a:schemeClr val="tx1"/>
                </a:solidFill>
              </a:rPr>
              <a:t>Golgi</a:t>
            </a:r>
            <a:endParaRPr lang="ca-ES" b="1" dirty="0"/>
          </a:p>
        </p:txBody>
      </p:sp>
      <p:sp>
        <p:nvSpPr>
          <p:cNvPr id="25" name="24 Rectángulo"/>
          <p:cNvSpPr/>
          <p:nvPr/>
        </p:nvSpPr>
        <p:spPr>
          <a:xfrm>
            <a:off x="2500298" y="2571744"/>
            <a:ext cx="928694" cy="21431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7" name="26 Rectángulo"/>
          <p:cNvSpPr/>
          <p:nvPr/>
        </p:nvSpPr>
        <p:spPr>
          <a:xfrm>
            <a:off x="6000760" y="1643050"/>
            <a:ext cx="1285884" cy="5715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Lisosoma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primari</a:t>
            </a:r>
            <a:endParaRPr lang="ca-ES" b="1" dirty="0">
              <a:solidFill>
                <a:schemeClr val="tx1"/>
              </a:solidFill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7000892" y="2928934"/>
            <a:ext cx="1143008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Exocitosi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57158" y="642918"/>
            <a:ext cx="8064896" cy="583150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sz="3600" b="1" dirty="0" smtClean="0">
                <a:solidFill>
                  <a:srgbClr val="FF0000"/>
                </a:solidFill>
                <a:cs typeface="Aharoni"/>
              </a:rPr>
              <a:t>Resposta inflamatòria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A la ferida, els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mastòcits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(teixits) i els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basòfils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(torrent circulatori) són estimulats per proteïnes del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sistema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del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complement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per alliberar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histamina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que provoca la dilatació dels vasos sanguinis.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Com que hi ha més flux de sang hi ha envermelliment i més escalfor a la zona.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També fa augmentar la permeabilitat capil·lar que permet la sortida de neutròfils i plasma (inflor) a la zona afectada.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Els neutròfils i els macròfags fagociten bacteris i es moren. El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pus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està format per l’acumulació de cèl·lules mortes.</a:t>
            </a:r>
          </a:p>
          <a:p>
            <a:pPr algn="l"/>
            <a:endParaRPr lang="ca-ES" dirty="0" smtClean="0">
              <a:solidFill>
                <a:schemeClr val="tx1"/>
              </a:solidFill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Els fagòcits alliberen</a:t>
            </a:r>
            <a:r>
              <a:rPr lang="ca-ES" dirty="0" smtClean="0">
                <a:solidFill>
                  <a:schemeClr val="tx1"/>
                </a:solidFill>
              </a:rPr>
              <a:t> (</a:t>
            </a:r>
            <a:r>
              <a:rPr lang="ca-ES" dirty="0" err="1" smtClean="0">
                <a:solidFill>
                  <a:schemeClr val="tx1"/>
                </a:solidFill>
              </a:rPr>
              <a:t>interleucines</a:t>
            </a:r>
            <a:r>
              <a:rPr lang="ca-ES" dirty="0" smtClean="0">
                <a:solidFill>
                  <a:schemeClr val="tx1"/>
                </a:solidFill>
              </a:rPr>
              <a:t>) que incrementen la resposta inflamatòria i produeixen febre, per inhibir el creixement dels patògens. 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endParaRPr lang="ca-ES" b="1" dirty="0" smtClean="0">
              <a:solidFill>
                <a:schemeClr val="tx1"/>
              </a:solidFill>
              <a:cs typeface="Aharoni"/>
            </a:endParaRPr>
          </a:p>
          <a:p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immunitat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7920880" cy="547260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cs typeface="Aharoni"/>
              </a:rPr>
              <a:t>Substàncies antimicrobianes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-Interferó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→ dificulta la reproducció dels virus.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cs typeface="Aharoni"/>
              </a:rPr>
              <a:t>-Sistema del complement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destrueix els microorganismes patògens. S’uneix </a:t>
            </a:r>
            <a:r>
              <a:rPr lang="ca-ES" dirty="0" err="1" smtClean="0">
                <a:solidFill>
                  <a:schemeClr val="tx1"/>
                </a:solidFill>
                <a:latin typeface="Calibri"/>
                <a:cs typeface="Aharoni"/>
              </a:rPr>
              <a:t>inespecíficament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a la superfície de l’agent infecciós i promou la lisi d’aquest.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80920" cy="590465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rgbClr val="FF0000"/>
                </a:solidFill>
                <a:latin typeface="+mj-lt"/>
                <a:cs typeface="Aharoni"/>
              </a:rPr>
              <a:t>Cèl·lules assassines naturals (cèl·lules NK):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Alliberen unes substàncies que produeixen la lisi cel·lular. Eliminen cèl·lules infectades per virus i cèl·lules tumorals.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 El sistema immunitari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96944" cy="54006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la darrera barrera defensiva davant l’atac dels microorganismes 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Es caracteritza pel reconeixement específic de molècules estranyes a l’organisme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antígens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Calibri"/>
              </a:rPr>
              <a:t>Resposta immunitària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processos cel·lulars i moleculars que condueixen a la neutralització o destrucció dels antígens. </a:t>
            </a:r>
          </a:p>
          <a:p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Resposta cel·lular            Resposta humoral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 </a:t>
            </a:r>
            <a:r>
              <a:rPr lang="ca-ES" dirty="0" smtClean="0">
                <a:solidFill>
                  <a:schemeClr val="tx1"/>
                </a:solidFill>
              </a:rPr>
              <a:t>(cèl·lules)                           (anticossos)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dues respostes estan relacionades amb els </a:t>
            </a:r>
            <a:r>
              <a:rPr lang="ca-ES" b="1" dirty="0" smtClean="0">
                <a:solidFill>
                  <a:schemeClr val="tx1"/>
                </a:solidFill>
              </a:rPr>
              <a:t>limfòcits</a:t>
            </a:r>
            <a:r>
              <a:rPr lang="ca-ES" dirty="0" smtClean="0">
                <a:solidFill>
                  <a:schemeClr val="tx1"/>
                </a:solidFill>
              </a:rPr>
              <a:t>, que es troben en els </a:t>
            </a:r>
            <a:r>
              <a:rPr lang="ca-ES" b="1" dirty="0" smtClean="0">
                <a:solidFill>
                  <a:schemeClr val="tx1"/>
                </a:solidFill>
              </a:rPr>
              <a:t>òrgans limfoides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3203848" y="3933056"/>
            <a:ext cx="1368152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4499992" y="3933056"/>
            <a:ext cx="165618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/>
          <a:lstStyle/>
          <a:p>
            <a:r>
              <a:rPr lang="ca-ES" b="1" dirty="0" smtClean="0"/>
              <a:t>6.1. Els òrgans limfoides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964488" cy="5328592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Són òrgans relacionats amb la formació, maduració o acumulació de limfòcits. </a:t>
            </a:r>
          </a:p>
          <a:p>
            <a:r>
              <a:rPr lang="ca-ES" b="1" dirty="0" smtClean="0">
                <a:solidFill>
                  <a:schemeClr val="tx1"/>
                </a:solidFill>
              </a:rPr>
              <a:t>Òrgans limfoides</a:t>
            </a:r>
          </a:p>
          <a:p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</a:t>
            </a:r>
            <a:r>
              <a:rPr lang="ca-ES" b="1" dirty="0" smtClean="0">
                <a:solidFill>
                  <a:schemeClr val="tx1"/>
                </a:solidFill>
              </a:rPr>
              <a:t>Primaris                            Secundaris</a:t>
            </a:r>
          </a:p>
          <a:p>
            <a:pPr algn="l"/>
            <a:r>
              <a:rPr lang="ca-ES" dirty="0" smtClean="0">
                <a:solidFill>
                  <a:srgbClr val="0070C0"/>
                </a:solidFill>
              </a:rPr>
              <a:t>(Formació i maduració     </a:t>
            </a:r>
            <a:r>
              <a:rPr lang="ca-ES" dirty="0" smtClean="0">
                <a:solidFill>
                  <a:schemeClr val="tx1"/>
                </a:solidFill>
              </a:rPr>
              <a:t>(Els limfòcits s’hi acumulen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rgbClr val="0070C0"/>
                </a:solidFill>
              </a:rPr>
              <a:t>dels limfòcits)          </a:t>
            </a:r>
            <a:r>
              <a:rPr lang="ca-ES" dirty="0" smtClean="0">
                <a:solidFill>
                  <a:schemeClr val="tx1"/>
                </a:solidFill>
              </a:rPr>
              <a:t>i reaccionen contra els antígens)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rgbClr val="FF0000"/>
                </a:solidFill>
              </a:rPr>
              <a:t>(Medul·la òssia i tim)</a:t>
            </a:r>
            <a:r>
              <a:rPr lang="ca-ES" dirty="0" smtClean="0">
                <a:solidFill>
                  <a:schemeClr val="tx1"/>
                </a:solidFill>
              </a:rPr>
              <a:t>       </a:t>
            </a:r>
            <a:r>
              <a:rPr lang="ca-ES" dirty="0" smtClean="0">
                <a:solidFill>
                  <a:srgbClr val="FF0000"/>
                </a:solidFill>
              </a:rPr>
              <a:t>(Melsa, ganglis limfàtics </a:t>
            </a:r>
          </a:p>
          <a:p>
            <a:pPr algn="l"/>
            <a:r>
              <a:rPr lang="ca-ES" dirty="0" smtClean="0">
                <a:solidFill>
                  <a:srgbClr val="FF0000"/>
                </a:solidFill>
              </a:rPr>
              <a:t>                                               i fol·licles limfàtics)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2627784" y="2708920"/>
            <a:ext cx="180020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4427984" y="2708920"/>
            <a:ext cx="165618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Òrgans limfoides primaris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96944" cy="547260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Medul·la òssia vermella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En els adults es troba en els ossos plans, en els curts i a les epífisis dels llargs.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És on es troben les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cèl·lules mare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precursores  dels limfòcits.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Les cèl·lules mare poden madurar en la mateixa medul·la òssia vermella i transformar-se en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limfòcits B 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o surten de la medul·la òssia i migren al tim, on es  transformen en limfòcits T.</a:t>
            </a:r>
            <a:endParaRPr lang="ca-ES" b="1" dirty="0" smtClean="0">
              <a:solidFill>
                <a:schemeClr val="tx1"/>
              </a:solidFill>
              <a:latin typeface="+mj-lt"/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Tim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Degenera a la pubertat.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on es diferencien els </a:t>
            </a:r>
            <a:r>
              <a:rPr lang="ca-ES" b="1" dirty="0" smtClean="0">
                <a:solidFill>
                  <a:schemeClr val="tx1"/>
                </a:solidFill>
              </a:rPr>
              <a:t>limfòcits T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Òrgans limfoides secundaris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784976" cy="5832648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Melsa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Filtra la sang i elimina els eritròcits i els leucòcits defectuosos.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Hi ha zones riques en limfòcits B i zones riques en limfòcits T separades.  Aquests limfòcits responen davant d’antígens estranys a la sang.</a:t>
            </a:r>
            <a:endParaRPr lang="ca-ES" dirty="0" smtClean="0">
              <a:solidFill>
                <a:schemeClr val="tx1"/>
              </a:solidFill>
              <a:latin typeface="Aharoni"/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Ganglis limfàtics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Filtren la limfa que els arriba a través dels vasos limfàtics. Tenen limfòcits i fagòcits que reaccionen amb els antígens.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Es concentren als capil·lars limfàtics dels engonals,  a les axil·les i la zona cervical.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Quan s’inflen és indici d’una infecció microbiana i de l’acció del sistema immunològic.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Fol·licles limfàtics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Amígdales, apèndix i plaques de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Peyer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(intestí prim)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Aharoni"/>
              <a:cs typeface="Aharon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immunitat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0" t="23536" r="8826"/>
          <a:stretch>
            <a:fillRect/>
          </a:stretch>
        </p:blipFill>
        <p:spPr bwMode="auto">
          <a:xfrm>
            <a:off x="467544" y="0"/>
            <a:ext cx="8136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7215206" y="3071810"/>
            <a:ext cx="1643074" cy="928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 smtClean="0">
                <a:solidFill>
                  <a:schemeClr val="tx1"/>
                </a:solidFill>
              </a:rPr>
              <a:t>Gangli limfàtic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6.2. Els limfòcits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8424936" cy="54006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Són cèl·lules que es troben a la sang i a la limfa, tenen el nucli gran i poc citoplasma.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Procedeixen de </a:t>
            </a:r>
            <a:r>
              <a:rPr lang="ca-ES" b="1" dirty="0" smtClean="0">
                <a:solidFill>
                  <a:schemeClr val="tx1"/>
                </a:solidFill>
              </a:rPr>
              <a:t>cèl·lules mare </a:t>
            </a:r>
          </a:p>
          <a:p>
            <a:pPr algn="l"/>
            <a:r>
              <a:rPr lang="ca-ES" dirty="0" err="1" smtClean="0">
                <a:solidFill>
                  <a:schemeClr val="tx1"/>
                </a:solidFill>
              </a:rPr>
              <a:t>multipotents</a:t>
            </a:r>
            <a:r>
              <a:rPr lang="ca-ES" dirty="0" smtClean="0">
                <a:solidFill>
                  <a:schemeClr val="tx1"/>
                </a:solidFill>
              </a:rPr>
              <a:t> (originen eritròcits, glòbuls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blancs i plaquetes).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Limfòcits B </a:t>
            </a:r>
            <a:r>
              <a:rPr lang="ca-ES" dirty="0" smtClean="0">
                <a:solidFill>
                  <a:schemeClr val="tx1"/>
                </a:solidFill>
              </a:rPr>
              <a:t>o </a:t>
            </a:r>
            <a:r>
              <a:rPr lang="ca-ES" b="1" dirty="0" smtClean="0">
                <a:solidFill>
                  <a:schemeClr val="tx1"/>
                </a:solidFill>
              </a:rPr>
              <a:t>cèl·lules B: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Responsables de la </a:t>
            </a:r>
            <a:r>
              <a:rPr lang="ca-ES" b="1" u="sng" dirty="0" smtClean="0">
                <a:solidFill>
                  <a:schemeClr val="tx1"/>
                </a:solidFill>
              </a:rPr>
              <a:t>resposta humoral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Tenen proteïnes, </a:t>
            </a:r>
            <a:r>
              <a:rPr lang="ca-ES" b="1" dirty="0" smtClean="0">
                <a:solidFill>
                  <a:schemeClr val="tx1"/>
                </a:solidFill>
              </a:rPr>
              <a:t>anticossos de superfície</a:t>
            </a:r>
            <a:r>
              <a:rPr lang="ca-ES" dirty="0" smtClean="0">
                <a:solidFill>
                  <a:schemeClr val="tx1"/>
                </a:solidFill>
              </a:rPr>
              <a:t>, a la superfície externa de la membrana plasmàtica, que són capaces de reaccionar amb antígens específics de microorganismes. </a:t>
            </a:r>
          </a:p>
          <a:p>
            <a:pPr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Limfòcit - Viquipèdia, l'enciclopèdia lliur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56792"/>
            <a:ext cx="209550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206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S’activen a partir del contacte amb un antigen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es converteixen en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cèl·lules plasmàtiques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i  produeixen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anticossos lliures específics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5" t="28406" r="8294" b="48132"/>
          <a:stretch>
            <a:fillRect/>
          </a:stretch>
        </p:blipFill>
        <p:spPr bwMode="auto">
          <a:xfrm>
            <a:off x="179513" y="2636912"/>
            <a:ext cx="8640960" cy="2664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pPr algn="l"/>
            <a:r>
              <a:rPr lang="ca-ES" b="1" dirty="0" smtClean="0"/>
              <a:t>-Limfòcits T </a:t>
            </a:r>
            <a:r>
              <a:rPr lang="ca-ES" dirty="0" smtClean="0"/>
              <a:t>o </a:t>
            </a:r>
            <a:r>
              <a:rPr lang="ca-ES" b="1" dirty="0" smtClean="0"/>
              <a:t>cèl·lules 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424936" cy="5328592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Presenten a la superfície de la membrana receptors d’antígens.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Intervenen en la </a:t>
            </a:r>
            <a:r>
              <a:rPr lang="ca-ES" b="1" u="sng" dirty="0" smtClean="0">
                <a:solidFill>
                  <a:schemeClr val="tx1"/>
                </a:solidFill>
              </a:rPr>
              <a:t>resposta cel·lular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r>
              <a:rPr lang="ca-ES" b="1" dirty="0" smtClean="0">
                <a:solidFill>
                  <a:schemeClr val="tx1"/>
                </a:solidFill>
              </a:rPr>
              <a:t>Limfòcits T</a:t>
            </a:r>
          </a:p>
          <a:p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  Citotòxics(</a:t>
            </a:r>
            <a:r>
              <a:rPr lang="ca-ES" b="1" dirty="0" err="1" smtClean="0">
                <a:solidFill>
                  <a:schemeClr val="tx1"/>
                </a:solidFill>
              </a:rPr>
              <a:t>T</a:t>
            </a:r>
            <a:r>
              <a:rPr lang="ca-ES" sz="2800" b="1" dirty="0" err="1" smtClean="0">
                <a:solidFill>
                  <a:schemeClr val="tx1"/>
                </a:solidFill>
              </a:rPr>
              <a:t>c</a:t>
            </a:r>
            <a:r>
              <a:rPr lang="ca-ES" b="1" dirty="0" smtClean="0">
                <a:solidFill>
                  <a:schemeClr val="tx1"/>
                </a:solidFill>
              </a:rPr>
              <a:t>)       Col·laboradors(</a:t>
            </a:r>
            <a:r>
              <a:rPr lang="ca-ES" b="1" dirty="0" err="1" smtClean="0">
                <a:solidFill>
                  <a:schemeClr val="tx1"/>
                </a:solidFill>
              </a:rPr>
              <a:t>T</a:t>
            </a:r>
            <a:r>
              <a:rPr lang="ca-ES" sz="2800" b="1" dirty="0" err="1" smtClean="0">
                <a:solidFill>
                  <a:schemeClr val="tx1"/>
                </a:solidFill>
              </a:rPr>
              <a:t>h</a:t>
            </a:r>
            <a:r>
              <a:rPr lang="ca-ES" b="1" dirty="0" smtClean="0">
                <a:solidFill>
                  <a:schemeClr val="tx1"/>
                </a:solidFill>
              </a:rPr>
              <a:t>)</a:t>
            </a:r>
          </a:p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Limfòcits T citotòxics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Destrueixen les cèl·lules infectades per virus o bacteris mitjançant proteïnes (</a:t>
            </a:r>
            <a:r>
              <a:rPr lang="ca-ES" b="1" dirty="0" err="1" smtClean="0">
                <a:solidFill>
                  <a:schemeClr val="tx1"/>
                </a:solidFill>
              </a:rPr>
              <a:t>citotoxines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3214678" y="3143248"/>
            <a:ext cx="1224136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4429124" y="3143248"/>
            <a:ext cx="1584176" cy="57606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424936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 </a:t>
            </a:r>
            <a:r>
              <a:rPr lang="ca-ES" b="1" dirty="0" smtClean="0">
                <a:solidFill>
                  <a:schemeClr val="tx1"/>
                </a:solidFill>
              </a:rPr>
              <a:t>Limfòcits T col·laboradors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Activen els limfòcits B, i provoquen l’activació i la proliferació dels limfòcits T citotòxics per mitja d’unes molècules anomenades </a:t>
            </a:r>
            <a:r>
              <a:rPr lang="ca-ES" b="1" dirty="0" err="1" smtClean="0">
                <a:solidFill>
                  <a:schemeClr val="tx1"/>
                </a:solidFill>
              </a:rPr>
              <a:t>interleucines</a:t>
            </a:r>
            <a:r>
              <a:rPr lang="ca-ES" b="1" dirty="0" smtClean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4" name="3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595562"/>
            <a:ext cx="6264696" cy="378576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331640" y="3933056"/>
            <a:ext cx="936104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1331640" y="4509120"/>
            <a:ext cx="1368152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2411760" y="2564904"/>
            <a:ext cx="266429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2843808" y="2924944"/>
            <a:ext cx="23042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8 Rectángulo"/>
          <p:cNvSpPr/>
          <p:nvPr/>
        </p:nvSpPr>
        <p:spPr>
          <a:xfrm>
            <a:off x="2771800" y="3933056"/>
            <a:ext cx="381642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9 Rectángulo"/>
          <p:cNvSpPr/>
          <p:nvPr/>
        </p:nvSpPr>
        <p:spPr>
          <a:xfrm>
            <a:off x="3779912" y="4149080"/>
            <a:ext cx="3024336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10 Rectángulo"/>
          <p:cNvSpPr/>
          <p:nvPr/>
        </p:nvSpPr>
        <p:spPr>
          <a:xfrm>
            <a:off x="3491880" y="4293096"/>
            <a:ext cx="576064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11 Rectángulo"/>
          <p:cNvSpPr/>
          <p:nvPr/>
        </p:nvSpPr>
        <p:spPr>
          <a:xfrm>
            <a:off x="5148064" y="4725144"/>
            <a:ext cx="1656184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4" name="13 Conector recto de flecha"/>
          <p:cNvCxnSpPr/>
          <p:nvPr/>
        </p:nvCxnSpPr>
        <p:spPr>
          <a:xfrm flipV="1">
            <a:off x="3275856" y="3212976"/>
            <a:ext cx="1584176" cy="432048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15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5" t="84218" r="32751"/>
          <a:stretch>
            <a:fillRect/>
          </a:stretch>
        </p:blipFill>
        <p:spPr bwMode="auto">
          <a:xfrm>
            <a:off x="5004048" y="4869160"/>
            <a:ext cx="731391" cy="59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16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5" t="84218" r="32751"/>
          <a:stretch>
            <a:fillRect/>
          </a:stretch>
        </p:blipFill>
        <p:spPr bwMode="auto">
          <a:xfrm>
            <a:off x="5868144" y="5085184"/>
            <a:ext cx="720080" cy="663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17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5" t="84218" r="32751"/>
          <a:stretch>
            <a:fillRect/>
          </a:stretch>
        </p:blipFill>
        <p:spPr bwMode="auto">
          <a:xfrm>
            <a:off x="6732240" y="5805264"/>
            <a:ext cx="792088" cy="576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18 Imagen" descr="Resultado de imagen de immunitat natural inespecÃ­fic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85" t="84218" r="32751"/>
          <a:stretch>
            <a:fillRect/>
          </a:stretch>
        </p:blipFill>
        <p:spPr bwMode="auto">
          <a:xfrm>
            <a:off x="6660232" y="5013176"/>
            <a:ext cx="792088" cy="5914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6.3. Les cèl·lules presentadores d’antígens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908720"/>
            <a:ext cx="8496944" cy="5544616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antígens no poden ser reconeguts pels limfòcits T i, consegüentment, no es pot activar la resposta immunitària específica, si aquests antígens no es presenten sobre la superfície d’una </a:t>
            </a:r>
            <a:r>
              <a:rPr lang="ca-ES" b="1" dirty="0" smtClean="0">
                <a:solidFill>
                  <a:schemeClr val="tx1"/>
                </a:solidFill>
              </a:rPr>
              <a:t>cèl·lula presentadora de l’antigen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Cèl·lules presentadores de l’antigen: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-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Macròfags</a:t>
            </a:r>
            <a:endParaRPr lang="ca-ES" dirty="0" smtClean="0">
              <a:solidFill>
                <a:schemeClr val="tx1"/>
              </a:solidFill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Cèl·lules dendrítiques dels òrgans limfoides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Cèl·lules de </a:t>
            </a:r>
            <a:r>
              <a:rPr lang="ca-ES" dirty="0" err="1" smtClean="0">
                <a:solidFill>
                  <a:schemeClr val="tx1"/>
                </a:solidFill>
              </a:rPr>
              <a:t>Langerhans</a:t>
            </a:r>
            <a:r>
              <a:rPr lang="ca-ES" dirty="0" smtClean="0">
                <a:solidFill>
                  <a:schemeClr val="tx1"/>
                </a:solidFill>
              </a:rPr>
              <a:t> de la pell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332656"/>
            <a:ext cx="8568952" cy="619268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Mecanisme de presentació: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1- Les cèl·lules presentadores capten molècules d’antigen mitjançant </a:t>
            </a:r>
            <a:r>
              <a:rPr lang="ca-ES" b="1" dirty="0" smtClean="0">
                <a:solidFill>
                  <a:schemeClr val="tx1"/>
                </a:solidFill>
              </a:rPr>
              <a:t>endocitosi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2- S’uneix l’endosoma a un lisosoma primari, els enzims </a:t>
            </a:r>
            <a:r>
              <a:rPr lang="ca-ES" dirty="0" err="1" smtClean="0">
                <a:solidFill>
                  <a:schemeClr val="tx1"/>
                </a:solidFill>
              </a:rPr>
              <a:t>hidrolítics</a:t>
            </a:r>
            <a:r>
              <a:rPr lang="ca-ES" dirty="0" smtClean="0">
                <a:solidFill>
                  <a:schemeClr val="tx1"/>
                </a:solidFill>
              </a:rPr>
              <a:t> degraden les proteïnes de l’antigen i el transformen en un </a:t>
            </a:r>
            <a:r>
              <a:rPr lang="ca-ES" b="1" dirty="0" smtClean="0">
                <a:solidFill>
                  <a:schemeClr val="tx1"/>
                </a:solidFill>
              </a:rPr>
              <a:t>pèptid senzill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3- Una part del pèptid va a parar a la membrana plasmàtica i s’associa a les </a:t>
            </a:r>
            <a:r>
              <a:rPr lang="ca-ES" b="1" dirty="0" smtClean="0">
                <a:solidFill>
                  <a:schemeClr val="tx1"/>
                </a:solidFill>
              </a:rPr>
              <a:t>proteïnes MHC </a:t>
            </a:r>
            <a:r>
              <a:rPr lang="ca-ES" dirty="0" smtClean="0">
                <a:solidFill>
                  <a:schemeClr val="tx1"/>
                </a:solidFill>
              </a:rPr>
              <a:t>o </a:t>
            </a:r>
            <a:r>
              <a:rPr lang="ca-ES" b="1" dirty="0" smtClean="0">
                <a:solidFill>
                  <a:schemeClr val="tx1"/>
                </a:solidFill>
              </a:rPr>
              <a:t>complex principal d’histocompatibilitat</a:t>
            </a:r>
            <a:r>
              <a:rPr lang="ca-ES" dirty="0" smtClean="0">
                <a:solidFill>
                  <a:schemeClr val="tx1"/>
                </a:solidFill>
              </a:rPr>
              <a:t>. Els pèptids d’origen antigènic queden exposats a l’exterior de les cèl·lules presentadores.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8352928" cy="583264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Dos tipus d’interacció dels antígens amb els limfòcits T: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Si són antígens generats a la mateix cèl·lula (Ex: cèl·lules canceroses, cèl·lules infectades per virus) es presenten lligats a molècules </a:t>
            </a:r>
            <a:r>
              <a:rPr lang="ca-ES" b="1" dirty="0" smtClean="0">
                <a:solidFill>
                  <a:schemeClr val="tx1"/>
                </a:solidFill>
              </a:rPr>
              <a:t>MHC de tipus I</a:t>
            </a:r>
            <a:r>
              <a:rPr lang="ca-ES" dirty="0" smtClean="0">
                <a:solidFill>
                  <a:schemeClr val="tx1"/>
                </a:solidFill>
              </a:rPr>
              <a:t>,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i mostren un </a:t>
            </a:r>
            <a:r>
              <a:rPr lang="ca-ES" dirty="0" smtClean="0">
                <a:solidFill>
                  <a:srgbClr val="FF0000"/>
                </a:solidFill>
              </a:rPr>
              <a:t>pèptid antigènic </a:t>
            </a:r>
            <a:r>
              <a:rPr lang="ca-ES" dirty="0" smtClean="0">
                <a:solidFill>
                  <a:schemeClr val="tx1"/>
                </a:solidFill>
              </a:rPr>
              <a:t>als </a:t>
            </a:r>
            <a:r>
              <a:rPr lang="ca-ES" b="1" dirty="0" smtClean="0">
                <a:solidFill>
                  <a:schemeClr val="tx1"/>
                </a:solidFill>
              </a:rPr>
              <a:t>limfòcits T citotòxics.</a:t>
            </a: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</a:rPr>
              <a:t>Si són antígens procedents d’una endocitosi feta per una cèl·lula presentadora es presenten lligats a molècules </a:t>
            </a:r>
            <a:r>
              <a:rPr lang="ca-ES" b="1" dirty="0" smtClean="0">
                <a:solidFill>
                  <a:schemeClr val="tx1"/>
                </a:solidFill>
              </a:rPr>
              <a:t>MHC de tipus II</a:t>
            </a:r>
            <a:r>
              <a:rPr lang="ca-ES" dirty="0" smtClean="0">
                <a:solidFill>
                  <a:schemeClr val="tx1"/>
                </a:solidFill>
              </a:rPr>
              <a:t>, i mostren un </a:t>
            </a:r>
            <a:r>
              <a:rPr lang="ca-ES" dirty="0" smtClean="0">
                <a:solidFill>
                  <a:srgbClr val="FF0000"/>
                </a:solidFill>
              </a:rPr>
              <a:t>pèptid antigènic</a:t>
            </a:r>
            <a:r>
              <a:rPr lang="ca-ES" dirty="0" smtClean="0">
                <a:solidFill>
                  <a:schemeClr val="tx1"/>
                </a:solidFill>
              </a:rPr>
              <a:t> als </a:t>
            </a:r>
            <a:r>
              <a:rPr lang="ca-ES" b="1" dirty="0" smtClean="0">
                <a:solidFill>
                  <a:schemeClr val="tx1"/>
                </a:solidFill>
              </a:rPr>
              <a:t>limfòcits T col·laboradors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6.4. Els antígens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Antigen o immunogen</a:t>
            </a:r>
            <a:r>
              <a:rPr lang="ca-ES" dirty="0" smtClean="0">
                <a:solidFill>
                  <a:schemeClr val="tx1"/>
                </a:solidFill>
              </a:rPr>
              <a:t>: Substància capaç de desencadenar una resposta immunitària.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 l’antigen pertany a un microorganisme (</a:t>
            </a:r>
            <a:r>
              <a:rPr lang="ca-ES" b="1" dirty="0" smtClean="0">
                <a:solidFill>
                  <a:schemeClr val="tx1"/>
                </a:solidFill>
              </a:rPr>
              <a:t>heteroantigen</a:t>
            </a:r>
            <a:r>
              <a:rPr lang="ca-ES" dirty="0" smtClean="0">
                <a:solidFill>
                  <a:schemeClr val="tx1"/>
                </a:solidFill>
              </a:rPr>
              <a:t>),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si pertany a un altre individu de la mateixa espècie (</a:t>
            </a:r>
            <a:r>
              <a:rPr lang="ca-ES" b="1" dirty="0" smtClean="0">
                <a:solidFill>
                  <a:schemeClr val="tx1"/>
                </a:solidFill>
              </a:rPr>
              <a:t>isoantigen</a:t>
            </a:r>
            <a:r>
              <a:rPr lang="ca-ES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i si és del mateix animal (</a:t>
            </a:r>
            <a:r>
              <a:rPr lang="ca-ES" b="1" dirty="0" smtClean="0">
                <a:solidFill>
                  <a:schemeClr val="tx1"/>
                </a:solidFill>
              </a:rPr>
              <a:t>autoantigen</a:t>
            </a:r>
            <a:r>
              <a:rPr lang="ca-ES" dirty="0" smtClean="0">
                <a:solidFill>
                  <a:schemeClr val="tx1"/>
                </a:solidFill>
              </a:rPr>
              <a:t>), el sistema immunològic actua en contra d’un mateix, fenomen d’</a:t>
            </a:r>
            <a:r>
              <a:rPr lang="ca-ES" b="1" dirty="0" smtClean="0">
                <a:solidFill>
                  <a:schemeClr val="tx1"/>
                </a:solidFill>
              </a:rPr>
              <a:t>autoimmunitat</a:t>
            </a:r>
            <a:r>
              <a:rPr lang="ca-ES" dirty="0" smtClean="0">
                <a:solidFill>
                  <a:schemeClr val="tx1"/>
                </a:solidFill>
              </a:rPr>
              <a:t>, causa malalties greus.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</a:t>
            </a:r>
            <a:r>
              <a:rPr lang="ca-ES" b="1" dirty="0" smtClean="0">
                <a:solidFill>
                  <a:srgbClr val="FF0000"/>
                </a:solidFill>
              </a:rPr>
              <a:t>Quines molècules actuen com antígens?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Proteïnes</a:t>
            </a:r>
            <a:r>
              <a:rPr lang="ca-ES" dirty="0" smtClean="0">
                <a:solidFill>
                  <a:schemeClr val="tx1"/>
                </a:solidFill>
              </a:rPr>
              <a:t>, nucleoproteïnes, molts polisacàrids i lípids complexos que es troben sobre la paret bacteriana o sobre càpsules víriques o que són alliberats pel microorganisme.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476672"/>
            <a:ext cx="8208912" cy="590465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antígens presenten una petita zona de la molècula (</a:t>
            </a:r>
            <a:r>
              <a:rPr lang="ca-ES" b="1" dirty="0" smtClean="0">
                <a:solidFill>
                  <a:schemeClr val="tx1"/>
                </a:solidFill>
              </a:rPr>
              <a:t>determinant antigènic</a:t>
            </a:r>
            <a:r>
              <a:rPr lang="ca-ES" dirty="0" smtClean="0">
                <a:solidFill>
                  <a:schemeClr val="tx1"/>
                </a:solidFill>
              </a:rPr>
              <a:t>), per mitjà del qual s’uneixen als receptors de membrana dels limfòcits i als anticossos.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571480"/>
            <a:ext cx="8572560" cy="1308113"/>
          </a:xfrm>
        </p:spPr>
        <p:txBody>
          <a:bodyPr>
            <a:normAutofit fontScale="90000"/>
          </a:bodyPr>
          <a:lstStyle/>
          <a:p>
            <a:r>
              <a:rPr lang="ca-ES" sz="2400" dirty="0" smtClean="0"/>
              <a:t>La presència de determinats antígens en el cos estimula la proliferació dels limfòcits que tenen els receptors específics contra aquests antígens</a:t>
            </a:r>
            <a:r>
              <a:rPr lang="ca-ES" sz="2400" b="1" dirty="0" smtClean="0"/>
              <a:t/>
            </a:r>
            <a:br>
              <a:rPr lang="ca-ES" sz="2400" b="1" dirty="0" smtClean="0"/>
            </a:br>
            <a:r>
              <a:rPr lang="ca-ES" sz="4000" b="1" dirty="0" smtClean="0"/>
              <a:t>Teoria de l</a:t>
            </a:r>
            <a:r>
              <a:rPr lang="ca-ES" b="1" dirty="0" smtClean="0"/>
              <a:t>a selecció clonal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928802"/>
            <a:ext cx="8352928" cy="445252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unió d’un antigen a un anticòs específic situat sobre la superfície d’un limfòcit B estimula la cèl·lula B a reproduir-se, i s’origina un </a:t>
            </a:r>
            <a:r>
              <a:rPr lang="ca-ES" b="1" dirty="0" smtClean="0">
                <a:solidFill>
                  <a:schemeClr val="tx1"/>
                </a:solidFill>
              </a:rPr>
              <a:t>clon de cèl·lules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Algunes donen lloc a </a:t>
            </a:r>
            <a:r>
              <a:rPr lang="ca-ES" b="1" dirty="0" smtClean="0">
                <a:solidFill>
                  <a:schemeClr val="tx1"/>
                </a:solidFill>
              </a:rPr>
              <a:t>cèl·lules plasmàtiques </a:t>
            </a:r>
            <a:r>
              <a:rPr lang="ca-ES" dirty="0" smtClean="0">
                <a:solidFill>
                  <a:schemeClr val="tx1"/>
                </a:solidFill>
              </a:rPr>
              <a:t>(secreten anticossos) i d’altres originen </a:t>
            </a:r>
            <a:r>
              <a:rPr lang="ca-ES" b="1" dirty="0" smtClean="0">
                <a:solidFill>
                  <a:schemeClr val="tx1"/>
                </a:solidFill>
              </a:rPr>
              <a:t>cèl·lules de memòria</a:t>
            </a:r>
            <a:r>
              <a:rPr lang="ca-ES" dirty="0" smtClean="0">
                <a:solidFill>
                  <a:schemeClr val="tx1"/>
                </a:solidFill>
              </a:rPr>
              <a:t> (responen de manera ràpida amb un segon contacte amb l’antigen).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selecciÃ³ clonal de limfÃ²cits B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590465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539552" y="2060848"/>
            <a:ext cx="3384376" cy="352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332657"/>
            <a:ext cx="8784976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6.5. Els anticossos (Immunoglobulines)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352928" cy="532859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-Proteïnes específiques per a cada antigen.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-Produïdes pels limfòcits B, poden quedar adherits a la membrana plasmàtica del limfòcit B (</a:t>
            </a:r>
            <a:r>
              <a:rPr lang="ca-ES" b="1" dirty="0" smtClean="0">
                <a:solidFill>
                  <a:schemeClr val="tx1"/>
                </a:solidFill>
              </a:rPr>
              <a:t>anticossos de superfície receptors d’antígens</a:t>
            </a:r>
            <a:r>
              <a:rPr lang="ca-ES" dirty="0" smtClean="0">
                <a:solidFill>
                  <a:schemeClr val="tx1"/>
                </a:solidFill>
              </a:rPr>
              <a:t>) o ser secretats a l’exterior de la cèl·lula (</a:t>
            </a:r>
            <a:r>
              <a:rPr lang="ca-ES" b="1" dirty="0" smtClean="0">
                <a:solidFill>
                  <a:schemeClr val="tx1"/>
                </a:solidFill>
              </a:rPr>
              <a:t>anticossos lliures circulants en la sang</a:t>
            </a:r>
            <a:r>
              <a:rPr lang="ca-ES" dirty="0" smtClean="0">
                <a:solidFill>
                  <a:schemeClr val="tx1"/>
                </a:solidFill>
              </a:rPr>
              <a:t>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-Bloquegen i </a:t>
            </a:r>
            <a:r>
              <a:rPr lang="ca-ES" dirty="0" err="1" smtClean="0">
                <a:solidFill>
                  <a:schemeClr val="tx1"/>
                </a:solidFill>
              </a:rPr>
              <a:t>inactiven</a:t>
            </a:r>
            <a:r>
              <a:rPr lang="ca-ES" dirty="0" smtClean="0">
                <a:solidFill>
                  <a:schemeClr val="tx1"/>
                </a:solidFill>
              </a:rPr>
              <a:t> l’antigen.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-Són proteïnes amb estructura quaternària, amb 2 cadenes pesants (</a:t>
            </a:r>
            <a:r>
              <a:rPr lang="ca-ES" b="1" dirty="0" smtClean="0">
                <a:solidFill>
                  <a:schemeClr val="tx1"/>
                </a:solidFill>
              </a:rPr>
              <a:t>H</a:t>
            </a:r>
            <a:r>
              <a:rPr lang="ca-ES" dirty="0" smtClean="0">
                <a:solidFill>
                  <a:schemeClr val="tx1"/>
                </a:solidFill>
              </a:rPr>
              <a:t>) iguals i 2 de lleugeres (</a:t>
            </a:r>
            <a:r>
              <a:rPr lang="ca-ES" b="1" dirty="0" smtClean="0">
                <a:solidFill>
                  <a:schemeClr val="tx1"/>
                </a:solidFill>
              </a:rPr>
              <a:t>L</a:t>
            </a:r>
            <a:r>
              <a:rPr lang="ca-ES" dirty="0" smtClean="0">
                <a:solidFill>
                  <a:schemeClr val="tx1"/>
                </a:solidFill>
              </a:rPr>
              <a:t>) idèntiques, unides mitjançant ponts disulfur (-S-S-).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-Tenen zones constants i zones variables (V), doncs cada tipus d’anticòs té aquesta zona de les cadenes amb una seqüència diferent d’aminoàcids.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 Els centres d’unió a l’antigen es troben a la zona variable. 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 </a:t>
            </a:r>
            <a:endParaRPr lang="ca-ES" dirty="0"/>
          </a:p>
        </p:txBody>
      </p:sp>
      <p:pic>
        <p:nvPicPr>
          <p:cNvPr id="4" name="3 Imagen" descr="Resultado de imagen de Anticosso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5934025" cy="666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do de imagen de sistema immunitari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0"/>
            <a:ext cx="482453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424936" cy="6192688"/>
          </a:xfrm>
        </p:spPr>
        <p:txBody>
          <a:bodyPr>
            <a:normAutofit fontScale="925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Hi ha 5 tipus diferents d’immunoglobulines:</a:t>
            </a:r>
          </a:p>
          <a:p>
            <a:pPr algn="l"/>
            <a:r>
              <a:rPr lang="ca-ES" dirty="0" err="1" smtClean="0">
                <a:solidFill>
                  <a:schemeClr val="tx1"/>
                </a:solidFill>
              </a:rPr>
              <a:t>IgG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IgM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IgD</a:t>
            </a:r>
            <a:r>
              <a:rPr lang="ca-ES" dirty="0" smtClean="0">
                <a:solidFill>
                  <a:schemeClr val="tx1"/>
                </a:solidFill>
              </a:rPr>
              <a:t>, </a:t>
            </a:r>
            <a:r>
              <a:rPr lang="ca-ES" dirty="0" err="1" smtClean="0">
                <a:solidFill>
                  <a:schemeClr val="tx1"/>
                </a:solidFill>
              </a:rPr>
              <a:t>IgA</a:t>
            </a:r>
            <a:r>
              <a:rPr lang="ca-ES" dirty="0" smtClean="0">
                <a:solidFill>
                  <a:schemeClr val="tx1"/>
                </a:solidFill>
              </a:rPr>
              <a:t> i </a:t>
            </a:r>
            <a:r>
              <a:rPr lang="ca-ES" dirty="0" err="1" smtClean="0">
                <a:solidFill>
                  <a:schemeClr val="tx1"/>
                </a:solidFill>
              </a:rPr>
              <a:t>IgE</a:t>
            </a:r>
            <a:r>
              <a:rPr lang="ca-ES" dirty="0" smtClean="0">
                <a:solidFill>
                  <a:schemeClr val="tx1"/>
                </a:solidFill>
              </a:rPr>
              <a:t>, es diferencien entre si pel tipus de les cadenes H.</a:t>
            </a:r>
          </a:p>
          <a:p>
            <a:pPr algn="l">
              <a:buFontTx/>
              <a:buChar char="-"/>
            </a:pPr>
            <a:r>
              <a:rPr lang="ca-ES" b="1" dirty="0" err="1" smtClean="0">
                <a:solidFill>
                  <a:schemeClr val="tx1"/>
                </a:solidFill>
              </a:rPr>
              <a:t>IgG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les més abundants en el plasma. Poden travessar la placenta, de la mare al fetus. </a:t>
            </a:r>
          </a:p>
          <a:p>
            <a:pPr algn="l">
              <a:buFontTx/>
              <a:buChar char="-"/>
            </a:pPr>
            <a:r>
              <a:rPr lang="ca-ES" b="1" dirty="0" err="1" smtClean="0">
                <a:solidFill>
                  <a:schemeClr val="tx1"/>
                </a:solidFill>
              </a:rPr>
              <a:t>IgM</a:t>
            </a:r>
            <a:r>
              <a:rPr lang="ca-ES" dirty="0" smtClean="0">
                <a:solidFill>
                  <a:schemeClr val="tx1"/>
                </a:solidFill>
              </a:rPr>
              <a:t>: són els primers anticossos que es produeixen davant un antigen. Són pentàmers (5 subunitats).</a:t>
            </a:r>
          </a:p>
          <a:p>
            <a:pPr algn="l">
              <a:buFontTx/>
              <a:buChar char="-"/>
            </a:pPr>
            <a:r>
              <a:rPr lang="ca-ES" b="1" dirty="0" err="1" smtClean="0">
                <a:solidFill>
                  <a:schemeClr val="tx1"/>
                </a:solidFill>
              </a:rPr>
              <a:t>IgA</a:t>
            </a:r>
            <a:r>
              <a:rPr lang="ca-ES" dirty="0" smtClean="0">
                <a:solidFill>
                  <a:schemeClr val="tx1"/>
                </a:solidFill>
              </a:rPr>
              <a:t>: presents en la sang, saliva, llet, llàgrimes, mucus respiratori...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b="1" dirty="0" err="1" smtClean="0">
                <a:solidFill>
                  <a:schemeClr val="tx1"/>
                </a:solidFill>
              </a:rPr>
              <a:t>IgE</a:t>
            </a:r>
            <a:r>
              <a:rPr lang="ca-ES" dirty="0" smtClean="0">
                <a:solidFill>
                  <a:schemeClr val="tx1"/>
                </a:solidFill>
              </a:rPr>
              <a:t>: causants principals dels </a:t>
            </a:r>
            <a:r>
              <a:rPr lang="ca-ES" b="1" dirty="0" smtClean="0">
                <a:solidFill>
                  <a:schemeClr val="tx1"/>
                </a:solidFill>
              </a:rPr>
              <a:t>fenòmens d’al·lèrgia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b="1" dirty="0" err="1" smtClean="0">
                <a:solidFill>
                  <a:schemeClr val="tx1"/>
                </a:solidFill>
              </a:rPr>
              <a:t>IgD</a:t>
            </a:r>
            <a:r>
              <a:rPr lang="ca-ES" dirty="0" smtClean="0">
                <a:solidFill>
                  <a:schemeClr val="tx1"/>
                </a:solidFill>
              </a:rPr>
              <a:t>: anticossos de la superfície de limfòcits B que serveixen com a receptors d’antígens específics.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pic>
        <p:nvPicPr>
          <p:cNvPr id="4" name="3 Imagen" descr="Resultado de imagen de Anticossos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5616625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5 Conector recto"/>
          <p:cNvCxnSpPr/>
          <p:nvPr/>
        </p:nvCxnSpPr>
        <p:spPr>
          <a:xfrm flipH="1" flipV="1">
            <a:off x="6228184" y="620688"/>
            <a:ext cx="14401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"/>
          <p:cNvCxnSpPr/>
          <p:nvPr/>
        </p:nvCxnSpPr>
        <p:spPr>
          <a:xfrm flipH="1" flipV="1">
            <a:off x="6228184" y="4941168"/>
            <a:ext cx="14401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5796136" y="2564904"/>
            <a:ext cx="72008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6.6. La resposta humoral i la resposta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268760"/>
            <a:ext cx="8568952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</a:t>
            </a:r>
            <a:r>
              <a:rPr lang="ca-ES" b="1" dirty="0" smtClean="0">
                <a:solidFill>
                  <a:schemeClr val="tx1"/>
                </a:solidFill>
              </a:rPr>
              <a:t>resposta immunitària </a:t>
            </a:r>
            <a:r>
              <a:rPr lang="ca-ES" dirty="0" smtClean="0">
                <a:solidFill>
                  <a:schemeClr val="tx1"/>
                </a:solidFill>
              </a:rPr>
              <a:t>inclou la resposta humoral i la cel·lular.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Tenen lloc simultàniament.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limfòcits T col·laboradors participen en les dues respostes.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Resposta humoral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908720"/>
            <a:ext cx="8352928" cy="554461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Intervenen els limfòcits B, quan són activats alliberen els anticossos.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anticossos circulen per la sang i la limfa i reaccionen amb els determinants antigènics dels microbis.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 fases: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Fase d’activació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Un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macròfag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→engloba patògens i els degrada en fragments → els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fragments antigènics formen un complex amb la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molècula MHC de tipus II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són exhibits a la superfície cel·lular.</a:t>
            </a: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  <a:cs typeface="Aharon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El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que presenta a la membrana receptors específics per a aquest antigen reconeix el complex.  El </a:t>
            </a:r>
            <a:r>
              <a:rPr lang="ca-ES" dirty="0" err="1" smtClean="0">
                <a:solidFill>
                  <a:schemeClr val="tx1"/>
                </a:solidFill>
                <a:latin typeface="Calibri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presenta una proteïna de superfície anomenada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CD4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que s’uneix amb la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molècula MHC de tipus II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el macròfag allibera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  <a:cs typeface="Aharoni"/>
              </a:rPr>
              <a:t>interleucines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que ajuden a l’activació del </a:t>
            </a:r>
            <a:r>
              <a:rPr lang="ca-ES" dirty="0" err="1" smtClean="0">
                <a:solidFill>
                  <a:schemeClr val="tx1"/>
                </a:solidFill>
                <a:latin typeface="Calibri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 →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s’activa el </a:t>
            </a:r>
            <a:r>
              <a:rPr lang="ca-ES" dirty="0" err="1" smtClean="0">
                <a:solidFill>
                  <a:schemeClr val="tx1"/>
                </a:solidFill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clon de </a:t>
            </a:r>
            <a:r>
              <a:rPr lang="ca-ES" dirty="0" err="1" smtClean="0">
                <a:solidFill>
                  <a:schemeClr val="tx1"/>
                </a:solidFill>
                <a:latin typeface="Calibri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456984" cy="590465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Fase efectora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Un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limfòcit B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que ha incorporat i degradat el mateix patogen exhibeix a la seva superfície complexos </a:t>
            </a:r>
            <a:r>
              <a:rPr lang="ca-ES" b="1" dirty="0" err="1" smtClean="0">
                <a:solidFill>
                  <a:schemeClr val="tx1"/>
                </a:solidFill>
                <a:latin typeface="+mj-lt"/>
                <a:cs typeface="Aharoni"/>
              </a:rPr>
              <a:t>antigen-molècula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 MHC de tipus II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Els limfòcits B presenten els fragments antigènics als 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activats que porten receptors específics per a aquest antigen.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Els </a:t>
            </a:r>
            <a:r>
              <a:rPr lang="ca-ES" dirty="0" err="1" smtClean="0">
                <a:solidFill>
                  <a:schemeClr val="tx1"/>
                </a:solidFill>
                <a:latin typeface="+mj-lt"/>
                <a:cs typeface="Aharoni"/>
              </a:rPr>
              <a:t>Th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s’uneixen als limfòcits B i alliberen </a:t>
            </a:r>
            <a:r>
              <a:rPr lang="ca-ES" b="1" dirty="0" err="1" smtClean="0">
                <a:solidFill>
                  <a:schemeClr val="tx1"/>
                </a:solidFill>
                <a:latin typeface="+mj-lt"/>
                <a:cs typeface="Aharoni"/>
              </a:rPr>
              <a:t>interleucines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que activaran els limfòcits B.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Els limfòcits B activats proliferen i es diferencien en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cèl·lules B de memòria 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i 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cèl·lules plasmàtiques 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secretores d’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anticossos</a:t>
            </a:r>
            <a:r>
              <a:rPr lang="ca-ES" dirty="0" smtClean="0">
                <a:solidFill>
                  <a:schemeClr val="tx1"/>
                </a:solidFill>
                <a:latin typeface="+mj-lt"/>
                <a:cs typeface="Aharoni"/>
              </a:rPr>
              <a:t> específics per a l’antigen.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rrat\Downloads\20220407_205520.jpg"/>
          <p:cNvPicPr/>
          <p:nvPr/>
        </p:nvPicPr>
        <p:blipFill>
          <a:blip r:embed="rId2" cstate="print">
            <a:lum bright="-9000" contrast="11000"/>
          </a:blip>
          <a:srcRect l="11528" t="6047" r="16913" b="2184"/>
          <a:stretch>
            <a:fillRect/>
          </a:stretch>
        </p:blipFill>
        <p:spPr bwMode="auto">
          <a:xfrm>
            <a:off x="214282" y="285728"/>
            <a:ext cx="8643966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Resposta cel·lular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400600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duen a terme els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Eliminen les cèl·lules de l’organisme: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-infectades per virus o altres patògens intracel·lulars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-cèl·lules canceroses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-cèl·lules empeltades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2 fases: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Fase d’activació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Es reconeix quines cèl·lules s’han d’eliminar.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424936" cy="612068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Per exemple, si un virus infecta una cèl·lula, part de la proteïna viral es degradada en fragments. Aquests fragments </a:t>
            </a:r>
            <a:r>
              <a:rPr lang="ca-ES" dirty="0" err="1" smtClean="0">
                <a:solidFill>
                  <a:schemeClr val="tx1"/>
                </a:solidFill>
              </a:rPr>
              <a:t>peptídics</a:t>
            </a:r>
            <a:r>
              <a:rPr lang="ca-ES" dirty="0" smtClean="0">
                <a:solidFill>
                  <a:schemeClr val="tx1"/>
                </a:solidFill>
              </a:rPr>
              <a:t> s’uneixen amb </a:t>
            </a:r>
            <a:r>
              <a:rPr lang="ca-ES" b="1" dirty="0" smtClean="0">
                <a:solidFill>
                  <a:schemeClr val="tx1"/>
                </a:solidFill>
              </a:rPr>
              <a:t>molècules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MHC de tipus I </a:t>
            </a:r>
            <a:r>
              <a:rPr lang="ca-ES" dirty="0" err="1" smtClean="0">
                <a:solidFill>
                  <a:schemeClr val="tx1"/>
                </a:solidFill>
              </a:rPr>
              <a:t>i</a:t>
            </a:r>
            <a:r>
              <a:rPr lang="ca-ES" dirty="0" smtClean="0">
                <a:solidFill>
                  <a:schemeClr val="tx1"/>
                </a:solidFill>
              </a:rPr>
              <a:t> el complex és exhibit sobre la superfície cel·lular.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b="1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, que presenta a la membrana receptors específics per a aquest antigen reconeix el complex.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Unió del complex i el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, gràcies a la proteïna </a:t>
            </a:r>
            <a:r>
              <a:rPr lang="ca-ES" b="1" dirty="0" smtClean="0">
                <a:solidFill>
                  <a:schemeClr val="tx1"/>
                </a:solidFill>
              </a:rPr>
              <a:t>CD8</a:t>
            </a:r>
            <a:r>
              <a:rPr lang="ca-ES" dirty="0" smtClean="0">
                <a:solidFill>
                  <a:schemeClr val="tx1"/>
                </a:solidFill>
              </a:rPr>
              <a:t> del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err="1" smtClean="0">
                <a:solidFill>
                  <a:schemeClr val="tx1"/>
                </a:solidFill>
              </a:rPr>
              <a:t>Th</a:t>
            </a:r>
            <a:r>
              <a:rPr lang="ca-ES" dirty="0" smtClean="0">
                <a:solidFill>
                  <a:schemeClr val="tx1"/>
                </a:solidFill>
              </a:rPr>
              <a:t> que han estat activats pel mateix antigen mitjançant els </a:t>
            </a:r>
            <a:r>
              <a:rPr lang="ca-ES" b="1" dirty="0" smtClean="0">
                <a:solidFill>
                  <a:schemeClr val="tx1"/>
                </a:solidFill>
              </a:rPr>
              <a:t>macròfags</a:t>
            </a:r>
            <a:r>
              <a:rPr lang="ca-ES" dirty="0" smtClean="0">
                <a:solidFill>
                  <a:schemeClr val="tx1"/>
                </a:solidFill>
              </a:rPr>
              <a:t>, alliberen </a:t>
            </a:r>
            <a:r>
              <a:rPr lang="ca-ES" b="1" dirty="0" err="1" smtClean="0">
                <a:solidFill>
                  <a:schemeClr val="tx1"/>
                </a:solidFill>
              </a:rPr>
              <a:t>interleucines</a:t>
            </a:r>
            <a:r>
              <a:rPr lang="ca-ES" dirty="0" smtClean="0">
                <a:solidFill>
                  <a:schemeClr val="tx1"/>
                </a:solidFill>
              </a:rPr>
              <a:t> que provoquen l’activació i la proliferació dels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 específics contra l’antigen.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424936" cy="619268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Fase efectora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b="1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 actius surten del gangli i van cap a la zona infectada.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 es combinen amb les cèl·lules infectades i secreten </a:t>
            </a:r>
            <a:r>
              <a:rPr lang="ca-ES" b="1" dirty="0" err="1" smtClean="0">
                <a:solidFill>
                  <a:schemeClr val="tx1"/>
                </a:solidFill>
              </a:rPr>
              <a:t>citotoxines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que produeixen la lisi de les cèl·lules alterades.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Després de destruir-ne una un </a:t>
            </a:r>
            <a:r>
              <a:rPr lang="ca-ES" dirty="0" err="1" smtClean="0">
                <a:solidFill>
                  <a:schemeClr val="tx1"/>
                </a:solidFill>
              </a:rPr>
              <a:t>Tc</a:t>
            </a:r>
            <a:r>
              <a:rPr lang="ca-ES" dirty="0" smtClean="0">
                <a:solidFill>
                  <a:schemeClr val="tx1"/>
                </a:solidFill>
              </a:rPr>
              <a:t> en pot eliminar d’altres d’infectades.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C:\Users\Montserrat\Downloads\20220407_210053.jpg"/>
          <p:cNvPicPr/>
          <p:nvPr/>
        </p:nvPicPr>
        <p:blipFill>
          <a:blip r:embed="rId2" cstate="print">
            <a:lum bright="3000" contrast="33000"/>
          </a:blip>
          <a:srcRect l="6992" t="1512" r="13984" b="1344"/>
          <a:stretch>
            <a:fillRect/>
          </a:stretch>
        </p:blipFill>
        <p:spPr bwMode="auto">
          <a:xfrm>
            <a:off x="285720" y="571480"/>
            <a:ext cx="8572528" cy="5830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568952" cy="79208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 Mecanismes d’acció del sistema immunitari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12776"/>
            <a:ext cx="8424936" cy="496855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Segons si és el 1r o 2n cop que un antigen entra en contacte amb el sistema immunitari, poden produir-se 2 tipus de resposta: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Resposta immunitària primària 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Resposta immunitària secundària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-Resposta immunitària primària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96752"/>
            <a:ext cx="8280920" cy="5256584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 produeix quan hi ha un primer contacte amb un antigen.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Després d’uns dies apareixen anticossos a la sang de l’animal infectat.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producció d’anticossos és exponencial fins a una fase estacionària en què comencen a davallar.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Anticossos: </a:t>
            </a:r>
            <a:r>
              <a:rPr lang="ca-ES" dirty="0" err="1" smtClean="0">
                <a:solidFill>
                  <a:schemeClr val="tx1"/>
                </a:solidFill>
              </a:rPr>
              <a:t>IgM</a:t>
            </a:r>
            <a:r>
              <a:rPr lang="ca-ES" dirty="0" smtClean="0">
                <a:solidFill>
                  <a:schemeClr val="tx1"/>
                </a:solidFill>
              </a:rPr>
              <a:t> i </a:t>
            </a:r>
            <a:r>
              <a:rPr lang="ca-ES" dirty="0" err="1" smtClean="0">
                <a:solidFill>
                  <a:schemeClr val="tx1"/>
                </a:solidFill>
              </a:rPr>
              <a:t>IgG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Al cap d’unes setmanes pràcticament no n’hi ha a la sang.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Imagen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280920" cy="5760640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</p:pic>
      <p:sp>
        <p:nvSpPr>
          <p:cNvPr id="5" name="4 Rectángulo"/>
          <p:cNvSpPr/>
          <p:nvPr/>
        </p:nvSpPr>
        <p:spPr>
          <a:xfrm>
            <a:off x="5652120" y="4941168"/>
            <a:ext cx="1296144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5 Rectángulo"/>
          <p:cNvSpPr/>
          <p:nvPr/>
        </p:nvSpPr>
        <p:spPr>
          <a:xfrm>
            <a:off x="7020272" y="3645024"/>
            <a:ext cx="936104" cy="122413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6372200" y="4365104"/>
            <a:ext cx="720080" cy="5040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7 Rectángulo"/>
          <p:cNvSpPr/>
          <p:nvPr/>
        </p:nvSpPr>
        <p:spPr>
          <a:xfrm>
            <a:off x="2915816" y="4581128"/>
            <a:ext cx="3384376" cy="2880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cxnSp>
        <p:nvCxnSpPr>
          <p:cNvPr id="10" name="9 Conector recto"/>
          <p:cNvCxnSpPr/>
          <p:nvPr/>
        </p:nvCxnSpPr>
        <p:spPr>
          <a:xfrm>
            <a:off x="2843808" y="4581128"/>
            <a:ext cx="33843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79512" y="188641"/>
            <a:ext cx="8712968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- Resposta immunitària secundària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568952" cy="561662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Passa menys temps entre l’entrada de l’antigen i l’aparició d’anticossos 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Anticossos: </a:t>
            </a:r>
            <a:r>
              <a:rPr lang="ca-ES" dirty="0" err="1" smtClean="0">
                <a:solidFill>
                  <a:schemeClr val="tx1"/>
                </a:solidFill>
              </a:rPr>
              <a:t>IgG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concentració d’anticossos a la sang és més alta i hi poden persistir uns quants anys.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És una resposta més ràpida, més intensa i de durada més llarga.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424936" cy="5832648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característiques de la resposta 2ia indiquen que hi ha una </a:t>
            </a:r>
            <a:r>
              <a:rPr lang="ca-ES" b="1" dirty="0" smtClean="0">
                <a:solidFill>
                  <a:schemeClr val="tx1"/>
                </a:solidFill>
              </a:rPr>
              <a:t>memòria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immunitària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Alguns limfòcits B després d’un primer contacte amb l’antigen es transformen en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cèl·lules de memòria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de llarga durada.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Els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limfòcits B de memòria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circulen contínuament per la sang, detecten ràpidament una nova entrada d’antigen i desencadenen una ràpida producció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d’IgG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Característiques de la resposta immunitària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208912" cy="5184576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</a:rPr>
              <a:t>Especificitat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cada cèl·lula T o anticòs és específic per a un sol determinant antigènic.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Diversitat </a:t>
            </a:r>
            <a:r>
              <a:rPr lang="ca-ES" dirty="0" smtClean="0">
                <a:solidFill>
                  <a:schemeClr val="tx1"/>
                </a:solidFill>
              </a:rPr>
              <a:t>→ el nostre cos pot respondre de forma específica a 10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⁷-10⁹ determinant antigènics diferents, això és degut a la variabilitat en l’estructura dels punts d’unió dels receptors dels limfòcits.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Reconeixement del que és propi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o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autotolerància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reconeix els determinants propis i no els ataca.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Memòria immunitària </a:t>
            </a:r>
            <a:r>
              <a:rPr lang="ca-ES" dirty="0" smtClean="0">
                <a:solidFill>
                  <a:schemeClr val="tx1"/>
                </a:solidFill>
              </a:rPr>
              <a:t>→ cèl·lules de memòria.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err="1" smtClean="0">
                <a:solidFill>
                  <a:schemeClr val="tx1"/>
                </a:solidFill>
              </a:rPr>
              <a:t>Autolimitació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→ el sistema té mecanismes de retroalimentació que li permeten retornar al seu estat de repòs basal un cop eliminat l’antigen que va activar la resposta específica.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7.1. La reacció </a:t>
            </a:r>
            <a:r>
              <a:rPr lang="ca-ES" b="1" dirty="0" err="1" smtClean="0"/>
              <a:t>antigen-anticòs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052736"/>
            <a:ext cx="8424936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Els anticossos s’uneixen als antígens mitjançant enllaços de Van </a:t>
            </a:r>
            <a:r>
              <a:rPr lang="ca-ES" dirty="0" err="1" smtClean="0">
                <a:solidFill>
                  <a:schemeClr val="tx1"/>
                </a:solidFill>
              </a:rPr>
              <a:t>der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dirty="0" err="1" smtClean="0">
                <a:solidFill>
                  <a:schemeClr val="tx1"/>
                </a:solidFill>
              </a:rPr>
              <a:t>Waals</a:t>
            </a:r>
            <a:r>
              <a:rPr lang="ca-ES" dirty="0" smtClean="0">
                <a:solidFill>
                  <a:schemeClr val="tx1"/>
                </a:solidFill>
              </a:rPr>
              <a:t> i forces hidrofòbiques o iòniques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reacció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antigen-anticòs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Es duu a terme entre les porcions variables de les cadenes H i L i els determinants antigènics.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És una reacció reversible (no s’estableix cap enllaç covalent).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260648"/>
            <a:ext cx="8496944" cy="626469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Diferents tipus de reacció </a:t>
            </a:r>
            <a:r>
              <a:rPr lang="ca-ES" dirty="0" err="1" smtClean="0">
                <a:solidFill>
                  <a:schemeClr val="tx1"/>
                </a:solidFill>
              </a:rPr>
              <a:t>antigen-anticòs</a:t>
            </a:r>
            <a:r>
              <a:rPr lang="ca-ES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Reacció de precipitació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els antígens són macromolècules amb diversos determinants i els anticossos s’hi uneixen i formen complexos insolubles que precipiten.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Reacció d’aglutinació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→ els anticossos reaccionen amb molècules d’antígens situats a la superfície de bacteris o altres cèl·lules. Es formen agregats de cèl·lules que sedimenten. Els antígens s’anomenen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aglutinògens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i els anticossos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aglutinines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      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- Aglutinació passiva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s’adhereixen antígens solubles a la membrana de les cèl·lules, i quan els anticossos s’hi uneixen es produeix l’aglutinació de les cèl·lules.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352928" cy="612068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Reacció de neutralització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→ disminució de la capacitat infectant dels virus quan s’uneixen anticossos amb els determinants antigènics de la càpsula vírica.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És reversible, els virus es poden tornar a activar.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Reacció </a:t>
            </a:r>
            <a:r>
              <a:rPr lang="ca-ES" b="1" dirty="0" err="1" smtClean="0">
                <a:solidFill>
                  <a:schemeClr val="tx1"/>
                </a:solidFill>
                <a:cs typeface="Aharoni"/>
              </a:rPr>
              <a:t>d’opsonització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→ els microorganismes són fagocitats més ràpidament quan tenen unides molècules d’anticossos</a:t>
            </a:r>
            <a:r>
              <a:rPr lang="ca-ES" smtClean="0">
                <a:solidFill>
                  <a:schemeClr val="tx1"/>
                </a:solidFill>
                <a:cs typeface="Aharoni"/>
              </a:rPr>
              <a:t>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do de imagen de immunitat natural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5"/>
            <a:ext cx="8496944" cy="612068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1979712" y="908720"/>
            <a:ext cx="432048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7.2. El sistema del complement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124744"/>
            <a:ext cx="8424936" cy="5256584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Una vintena de proteïnes plasmàtiques que es troben sempre en el plasma.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proteïnes provoquen la lisi dels microorganismes amb complexos </a:t>
            </a:r>
            <a:r>
              <a:rPr lang="ca-ES" dirty="0" err="1" smtClean="0">
                <a:solidFill>
                  <a:schemeClr val="tx1"/>
                </a:solidFill>
              </a:rPr>
              <a:t>antigen-anticòs</a:t>
            </a:r>
            <a:r>
              <a:rPr lang="ca-ES" dirty="0" smtClean="0">
                <a:solidFill>
                  <a:schemeClr val="tx1"/>
                </a:solidFill>
              </a:rPr>
              <a:t> adherits.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 cop format el complex antigen-anticòs es </a:t>
            </a:r>
            <a:r>
              <a:rPr lang="ca-ES" dirty="0" smtClean="0">
                <a:solidFill>
                  <a:schemeClr val="tx1"/>
                </a:solidFill>
              </a:rPr>
              <a:t>produeix una cascada de reaccions que acaben formant un enzim </a:t>
            </a:r>
            <a:r>
              <a:rPr lang="ca-ES" dirty="0" smtClean="0">
                <a:solidFill>
                  <a:schemeClr val="tx1"/>
                </a:solidFill>
              </a:rPr>
              <a:t>(proteasa) que </a:t>
            </a:r>
            <a:r>
              <a:rPr lang="ca-ES" dirty="0" smtClean="0">
                <a:solidFill>
                  <a:schemeClr val="tx1"/>
                </a:solidFill>
              </a:rPr>
              <a:t>destrueix la membrana del microorganisme, comportant la lisi d’aquest.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352928" cy="5904656"/>
          </a:xfrm>
        </p:spPr>
        <p:txBody>
          <a:bodyPr>
            <a:normAutofit/>
          </a:bodyPr>
          <a:lstStyle/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sistema del complement també activa la resposta inflamatòria. 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1026" name="Picture 2" descr="G:\ProjectePlantes\Complement_death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4664"/>
            <a:ext cx="5904656" cy="4104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92087"/>
          </a:xfrm>
        </p:spPr>
        <p:txBody>
          <a:bodyPr/>
          <a:lstStyle/>
          <a:p>
            <a:r>
              <a:rPr lang="ca-ES" b="1" dirty="0" smtClean="0"/>
              <a:t>7.3. </a:t>
            </a:r>
            <a:r>
              <a:rPr lang="ca-ES" b="1" dirty="0" err="1" smtClean="0"/>
              <a:t>L’interferó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568952" cy="5400600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rgbClr val="FF0000"/>
                </a:solidFill>
              </a:rPr>
              <a:t>Petites proteïnes plasmàtiques </a:t>
            </a:r>
            <a:r>
              <a:rPr lang="ca-ES" dirty="0" smtClean="0">
                <a:solidFill>
                  <a:schemeClr val="tx1"/>
                </a:solidFill>
              </a:rPr>
              <a:t>produïdes pels limfòcits T, per les cèl·lules </a:t>
            </a:r>
            <a:r>
              <a:rPr lang="ca-ES" dirty="0" err="1" smtClean="0">
                <a:solidFill>
                  <a:schemeClr val="tx1"/>
                </a:solidFill>
              </a:rPr>
              <a:t>NK</a:t>
            </a:r>
            <a:r>
              <a:rPr lang="ca-ES" dirty="0" smtClean="0">
                <a:solidFill>
                  <a:schemeClr val="tx1"/>
                </a:solidFill>
              </a:rPr>
              <a:t>, per leucòcits o fibroblasts que interfereixen principalment en la replicació dels virus a l’interior de les cèl·lules.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Hi ha </a:t>
            </a:r>
            <a:r>
              <a:rPr lang="ca-ES" dirty="0" err="1" smtClean="0">
                <a:solidFill>
                  <a:schemeClr val="tx1"/>
                </a:solidFill>
              </a:rPr>
              <a:t>l’interferó</a:t>
            </a:r>
            <a:r>
              <a:rPr lang="ca-ES" dirty="0" smtClean="0">
                <a:solidFill>
                  <a:schemeClr val="tx1"/>
                </a:solidFill>
              </a:rPr>
              <a:t> alfa, beta i gamma.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+mj-lt"/>
                <a:cs typeface="Aharoni"/>
              </a:rPr>
              <a:t>Interferó alfa i beta 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→ s’alliberen quan leucòcits i fibroblasts queden infectats per virus, s’uneixen a cèl·lules veïnes i les estimulen perquè produeixin enzims anomenats </a:t>
            </a:r>
            <a:r>
              <a:rPr lang="ca-ES" b="1" dirty="0" smtClean="0">
                <a:solidFill>
                  <a:schemeClr val="tx1"/>
                </a:solidFill>
                <a:latin typeface="Calibri"/>
                <a:cs typeface="Aharoni"/>
              </a:rPr>
              <a:t>proteïnes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  <a:cs typeface="Aharoni"/>
              </a:rPr>
              <a:t>antivirals</a:t>
            </a:r>
            <a:r>
              <a:rPr lang="ca-ES" dirty="0" smtClean="0">
                <a:solidFill>
                  <a:schemeClr val="tx1"/>
                </a:solidFill>
                <a:latin typeface="Calibri"/>
                <a:cs typeface="Aharoni"/>
              </a:rPr>
              <a:t>, que actuen bloquejant la replicació dels virus quan siguin infectades per aquests.</a:t>
            </a:r>
            <a:endParaRPr lang="ca-ES" b="1" dirty="0" smtClean="0">
              <a:solidFill>
                <a:schemeClr val="tx1"/>
              </a:solidFill>
              <a:latin typeface="+mj-lt"/>
              <a:cs typeface="Aharoni"/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352928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cs typeface="Aharoni"/>
              </a:rPr>
              <a:t>Interferó gamma </a:t>
            </a:r>
            <a:r>
              <a:rPr lang="ca-ES" dirty="0" smtClean="0">
                <a:solidFill>
                  <a:schemeClr val="tx1"/>
                </a:solidFill>
                <a:cs typeface="Aharoni"/>
              </a:rPr>
              <a:t>→  el produeixen els limfòcits T i les cèl·lules NK sanes quan són sensibilitzades per antígens estranys de virus, bacteris o cèl·lules tumorals.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cs typeface="Aharoni"/>
              </a:rPr>
              <a:t> Sembla que potencia l’efecte de limfòcits, cèl·lules NK i macròfags per destruir les cèl·lules infectades o tumorals.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2533</TotalTime>
  <Words>3988</Words>
  <Application>Microsoft Office PowerPoint</Application>
  <PresentationFormat>Presentación en pantalla (4:3)</PresentationFormat>
  <Paragraphs>393</Paragraphs>
  <Slides>77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77</vt:i4>
      </vt:variant>
    </vt:vector>
  </HeadingPairs>
  <TitlesOfParts>
    <vt:vector size="78" baseType="lpstr">
      <vt:lpstr>Tema de Office</vt:lpstr>
      <vt:lpstr> 10. LES MALALTIES I EL PROCÉS IMMUNITARI</vt:lpstr>
      <vt:lpstr>1. Els microorganismes patògens</vt:lpstr>
      <vt:lpstr>1.1. Alguns conceptes sobre malalties infeccioses (causades per microorganismes, ex: tubercolosi, còlera)</vt:lpstr>
      <vt:lpstr>2. Les malalties infeccioses</vt:lpstr>
      <vt:lpstr>3. El control dels microorganismes </vt:lpstr>
      <vt:lpstr>   </vt:lpstr>
      <vt:lpstr>    </vt:lpstr>
      <vt:lpstr>Els agents antimicrobians químics </vt:lpstr>
      <vt:lpstr>3.3. La quimioteràpia </vt:lpstr>
      <vt:lpstr>   </vt:lpstr>
      <vt:lpstr>    </vt:lpstr>
      <vt:lpstr>   </vt:lpstr>
      <vt:lpstr>4. LA IMMUNITAT </vt:lpstr>
      <vt:lpstr>Tipus d’immunitat</vt:lpstr>
      <vt:lpstr>    </vt:lpstr>
      <vt:lpstr>   </vt:lpstr>
      <vt:lpstr>    </vt:lpstr>
      <vt:lpstr>   </vt:lpstr>
      <vt:lpstr>Presentación de PowerPoint</vt:lpstr>
      <vt:lpstr>Presentación de PowerPoint</vt:lpstr>
      <vt:lpstr>   </vt:lpstr>
      <vt:lpstr>   </vt:lpstr>
      <vt:lpstr>   </vt:lpstr>
      <vt:lpstr>   </vt:lpstr>
      <vt:lpstr>   </vt:lpstr>
      <vt:lpstr>    </vt:lpstr>
      <vt:lpstr>Presentación de PowerPoint</vt:lpstr>
      <vt:lpstr>Els monòcits i els neutròfils són capaços de sortir dels vasos sanguinis  (diapedesi). </vt:lpstr>
      <vt:lpstr>   </vt:lpstr>
      <vt:lpstr>    </vt:lpstr>
      <vt:lpstr>    </vt:lpstr>
      <vt:lpstr>Presentación de PowerPoint</vt:lpstr>
      <vt:lpstr>     </vt:lpstr>
      <vt:lpstr>   </vt:lpstr>
      <vt:lpstr>6. El sistema immunitari</vt:lpstr>
      <vt:lpstr>6.1. Els òrgans limfoides </vt:lpstr>
      <vt:lpstr>Òrgans limfoides primaris</vt:lpstr>
      <vt:lpstr>Òrgans limfoides secundaris</vt:lpstr>
      <vt:lpstr>Presentación de PowerPoint</vt:lpstr>
      <vt:lpstr>6.2. Els limfòcits</vt:lpstr>
      <vt:lpstr>   </vt:lpstr>
      <vt:lpstr>-Limfòcits T o cèl·lules T</vt:lpstr>
      <vt:lpstr>   </vt:lpstr>
      <vt:lpstr>6.3. Les cèl·lules presentadores d’antígens</vt:lpstr>
      <vt:lpstr>   </vt:lpstr>
      <vt:lpstr>     </vt:lpstr>
      <vt:lpstr>6.4. Els antígens</vt:lpstr>
      <vt:lpstr>    </vt:lpstr>
      <vt:lpstr>La presència de determinats antígens en el cos estimula la proliferació dels limfòcits que tenen els receptors específics contra aquests antígens Teoria de la selecció clonal </vt:lpstr>
      <vt:lpstr>Presentación de PowerPoint</vt:lpstr>
      <vt:lpstr>6.5. Els anticossos (Immunoglobulines)</vt:lpstr>
      <vt:lpstr>      </vt:lpstr>
      <vt:lpstr>    </vt:lpstr>
      <vt:lpstr>   </vt:lpstr>
      <vt:lpstr>    </vt:lpstr>
      <vt:lpstr>6.6. La resposta humoral i la resposta cel·lular</vt:lpstr>
      <vt:lpstr>Resposta humoral</vt:lpstr>
      <vt:lpstr>   </vt:lpstr>
      <vt:lpstr>Presentación de PowerPoint</vt:lpstr>
      <vt:lpstr>Resposta cel·lular</vt:lpstr>
      <vt:lpstr>    </vt:lpstr>
      <vt:lpstr>   </vt:lpstr>
      <vt:lpstr>Presentación de PowerPoint</vt:lpstr>
      <vt:lpstr>7. Mecanismes d’acció del sistema immunitari </vt:lpstr>
      <vt:lpstr>-Resposta immunitària primària</vt:lpstr>
      <vt:lpstr>Presentación de PowerPoint</vt:lpstr>
      <vt:lpstr>- Resposta immunitària secundària</vt:lpstr>
      <vt:lpstr>   </vt:lpstr>
      <vt:lpstr>Característiques de la resposta immunitària</vt:lpstr>
      <vt:lpstr>7.1. La reacció antigen-anticòs</vt:lpstr>
      <vt:lpstr>   </vt:lpstr>
      <vt:lpstr>   </vt:lpstr>
      <vt:lpstr>Presentación de PowerPoint</vt:lpstr>
      <vt:lpstr>7.2. El sistema del complement</vt:lpstr>
      <vt:lpstr>   </vt:lpstr>
      <vt:lpstr>7.3. L’interferó</vt:lpstr>
      <vt:lpstr>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10. LES MALALTIES I EL PROCÉS IMMUNITARI</dc:title>
  <dc:creator>montse</dc:creator>
  <cp:lastModifiedBy>profe</cp:lastModifiedBy>
  <cp:revision>219</cp:revision>
  <dcterms:created xsi:type="dcterms:W3CDTF">2018-04-07T18:30:20Z</dcterms:created>
  <dcterms:modified xsi:type="dcterms:W3CDTF">2022-04-19T10:24:44Z</dcterms:modified>
</cp:coreProperties>
</file>