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6a329aca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6a329aca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a6a329aca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a6a329aca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a6a329aca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a6a329aca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6a329aca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6a329aca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6a329aca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6a329aca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6a329acaa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6a329acaa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6a329aca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6a329aca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a6a329aca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a6a329aca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a6a329acaa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a6a329acaa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a6a329acaa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a6a329acaa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a6a329acaa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a6a329acaa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a6a329acaa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a6a329acaa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a6a329acaa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a6a329acaa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a6a329acaa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a6a329acaa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6a329acaa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a6a329acaa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a6a329acaa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a6a329acaa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a6a329acaa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a6a329acaa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a6a329acaa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a6a329acaa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gif"/><Relationship Id="rId4" Type="http://schemas.openxmlformats.org/officeDocument/2006/relationships/image" Target="../media/image15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8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9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 Orògens: monstres de pedra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3325" y="2797175"/>
            <a:ext cx="3794200" cy="20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Vocabulari	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/>
              <a:t>Orògen</a:t>
            </a:r>
            <a:r>
              <a:rPr lang="ca"/>
              <a:t>: grans serralades de muntanyes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ca"/>
              <a:t>Orogènesis</a:t>
            </a:r>
            <a:r>
              <a:rPr lang="ca"/>
              <a:t>: formació de muntanyes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22950" l="13550" r="12243" t="19789"/>
          <a:stretch/>
        </p:blipFill>
        <p:spPr>
          <a:xfrm>
            <a:off x="2144875" y="2053700"/>
            <a:ext cx="5088975" cy="294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3.1 Processos previs a l’orogènesi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9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-Acúmul de sediments (</a:t>
            </a:r>
            <a:r>
              <a:rPr b="1" lang="ca"/>
              <a:t>subsidència</a:t>
            </a:r>
            <a:r>
              <a:rPr lang="ca"/>
              <a:t> - augmenta P i T, formant roques metamòrfiques i magmàtiques)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650" y="2072875"/>
            <a:ext cx="3573700" cy="277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5425" y="2077400"/>
            <a:ext cx="3736957" cy="276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3.2 Inici orogènesis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-Moviment plaques tectòniques (corrents convectius)</a:t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5413" y="1770409"/>
            <a:ext cx="5513175" cy="255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3.3 Trets generals i particularitats dels orògens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Escurçament de l’escorça per compressió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7875" y="2334250"/>
            <a:ext cx="3318175" cy="194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022" y="1598875"/>
            <a:ext cx="3580495" cy="341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3.3 Trets generals i particularitats dels orògens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000075"/>
            <a:ext cx="8520600" cy="10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Es formen: plecs, falles, encavalcaments, etc.</a:t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425" y="1709738"/>
            <a:ext cx="2657475" cy="17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650" y="3679250"/>
            <a:ext cx="3629025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7213" y="3469700"/>
            <a:ext cx="272415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14838" y="1540938"/>
            <a:ext cx="1444725" cy="19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44900" y="3798300"/>
            <a:ext cx="256265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39544" y="1540950"/>
            <a:ext cx="2573358" cy="19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3.3 Trets generals i particularitats dels orògens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152475"/>
            <a:ext cx="8520600" cy="9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Xoc placa oceànica amb continental → orògen tipus </a:t>
            </a:r>
            <a:r>
              <a:rPr b="1" lang="ca"/>
              <a:t>andí </a:t>
            </a:r>
            <a:r>
              <a:rPr lang="ca"/>
              <a:t>(Andes).</a:t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5179" y="1698100"/>
            <a:ext cx="4988750" cy="292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3.3 Trets generals i particularitats dels orògens</a:t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11700" y="1152475"/>
            <a:ext cx="8520600" cy="8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Xoc placa continental i continental (prèviament separat per una placa oceànica) → Serralada </a:t>
            </a:r>
            <a:r>
              <a:rPr b="1" lang="ca"/>
              <a:t>Alpina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https://www.edumedia-sciences.com/es/media/565-formacion-del-himalaya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2875" y="2425783"/>
            <a:ext cx="3768500" cy="24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3.3 Trets generals i particularitats dels orògens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311700" y="1152475"/>
            <a:ext cx="85206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Plegament afavorit per les altes temperatures, augmentant el gruix de l’escorça continental.</a:t>
            </a:r>
            <a:endParaRPr/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5225" y="1886950"/>
            <a:ext cx="4827750" cy="32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3.3 Trets generals i particularitats dels orògens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311700" y="1152475"/>
            <a:ext cx="8520600" cy="8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On la formació de la muntanya ve acompanyat de l’erosió i moviments isostàtics (reajustament del mantell segons la pressió). Presentant una simetria de material abaix del mantell.</a:t>
            </a:r>
            <a:endParaRPr/>
          </a:p>
        </p:txBody>
      </p:sp>
      <p:pic>
        <p:nvPicPr>
          <p:cNvPr id="125" name="Google Shape;125;p22"/>
          <p:cNvPicPr preferRelativeResize="0"/>
          <p:nvPr/>
        </p:nvPicPr>
        <p:blipFill rotWithShape="1">
          <a:blip r:embed="rId3">
            <a:alphaModFix/>
          </a:blip>
          <a:srcRect b="0" l="8082" r="9101" t="26210"/>
          <a:stretch/>
        </p:blipFill>
        <p:spPr>
          <a:xfrm>
            <a:off x="5725350" y="2389375"/>
            <a:ext cx="3418650" cy="228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188975"/>
            <a:ext cx="5420549" cy="1624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3.3 Trets generals i particularitats dels orògens</a:t>
            </a:r>
            <a:endParaRPr/>
          </a:p>
        </p:txBody>
      </p:sp>
      <p:sp>
        <p:nvSpPr>
          <p:cNvPr id="132" name="Google Shape;132;p23"/>
          <p:cNvSpPr txBox="1"/>
          <p:nvPr>
            <p:ph idx="1" type="body"/>
          </p:nvPr>
        </p:nvSpPr>
        <p:spPr>
          <a:xfrm>
            <a:off x="311700" y="1000075"/>
            <a:ext cx="3214500" cy="414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Nivells estructurals: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ca"/>
              <a:t>-Rígid →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ca"/>
              <a:t>-Plàstic →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a"/>
              <a:t>-Augmenta plasticitat → </a:t>
            </a:r>
            <a:endParaRPr/>
          </a:p>
        </p:txBody>
      </p:sp>
      <p:pic>
        <p:nvPicPr>
          <p:cNvPr id="133" name="Google Shape;133;p23"/>
          <p:cNvPicPr preferRelativeResize="0"/>
          <p:nvPr/>
        </p:nvPicPr>
        <p:blipFill rotWithShape="1">
          <a:blip r:embed="rId3">
            <a:alphaModFix/>
          </a:blip>
          <a:srcRect b="2340" l="0" r="0" t="12553"/>
          <a:stretch/>
        </p:blipFill>
        <p:spPr>
          <a:xfrm>
            <a:off x="2932975" y="1152475"/>
            <a:ext cx="6076950" cy="388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3.4 Orògens andins</a:t>
            </a:r>
            <a:endParaRPr/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Destaca: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Erupcions </a:t>
            </a:r>
            <a:r>
              <a:rPr b="1" lang="ca"/>
              <a:t>volcàniques </a:t>
            </a:r>
            <a:r>
              <a:rPr lang="ca"/>
              <a:t>(a causa de la subducció), amb erupcions violentes a l’interior del continent pel material de l’escorça continental.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Formació </a:t>
            </a:r>
            <a:r>
              <a:rPr b="1" lang="ca"/>
              <a:t>batòlits </a:t>
            </a:r>
            <a:r>
              <a:rPr lang="ca"/>
              <a:t>(r.plutòniques)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Metamorfisme </a:t>
            </a:r>
            <a:r>
              <a:rPr b="1" lang="ca"/>
              <a:t>regional </a:t>
            </a:r>
            <a:r>
              <a:rPr lang="ca"/>
              <a:t>(i de contacte) -amb simetria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ca"/>
              <a:t>Granits </a:t>
            </a:r>
            <a:r>
              <a:rPr lang="ca"/>
              <a:t>d’anatèxia al centre de l’orògen.</a:t>
            </a:r>
            <a:endParaRPr/>
          </a:p>
        </p:txBody>
      </p:sp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4913" y="3124200"/>
            <a:ext cx="4029075" cy="20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3.4 Orògens andins</a:t>
            </a:r>
            <a:endParaRPr/>
          </a:p>
        </p:txBody>
      </p:sp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Localització:</a:t>
            </a:r>
            <a:endParaRPr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0450" y="1268550"/>
            <a:ext cx="6413733" cy="3874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3.5 Orògens alpins</a:t>
            </a:r>
            <a:endParaRPr/>
          </a:p>
        </p:txBody>
      </p:sp>
      <p:sp>
        <p:nvSpPr>
          <p:cNvPr id="153" name="Google Shape;153;p26"/>
          <p:cNvSpPr txBox="1"/>
          <p:nvPr>
            <p:ph idx="1" type="body"/>
          </p:nvPr>
        </p:nvSpPr>
        <p:spPr>
          <a:xfrm>
            <a:off x="311700" y="1152475"/>
            <a:ext cx="8520600" cy="15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Destaca: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Escàs magmatisme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Materials conca sedimentària queden plegats (</a:t>
            </a:r>
            <a:r>
              <a:rPr b="1" lang="ca"/>
              <a:t>plecs tombats</a:t>
            </a:r>
            <a:r>
              <a:rPr lang="ca"/>
              <a:t>) i apilats (</a:t>
            </a:r>
            <a:r>
              <a:rPr b="1" lang="ca"/>
              <a:t>mantells de corriment - llarg encavalcament</a:t>
            </a:r>
            <a:r>
              <a:rPr lang="ca"/>
              <a:t>).</a:t>
            </a:r>
            <a:endParaRPr/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438" y="2732263"/>
            <a:ext cx="2028825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 rotWithShape="1">
          <a:blip r:embed="rId4">
            <a:alphaModFix/>
          </a:blip>
          <a:srcRect b="26904" l="0" r="0" t="25000"/>
          <a:stretch/>
        </p:blipFill>
        <p:spPr>
          <a:xfrm>
            <a:off x="3430625" y="2867025"/>
            <a:ext cx="5003449" cy="18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3.5 Orògens alpins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7"/>
          <p:cNvPicPr preferRelativeResize="0"/>
          <p:nvPr/>
        </p:nvPicPr>
        <p:blipFill rotWithShape="1">
          <a:blip r:embed="rId3">
            <a:alphaModFix/>
          </a:blip>
          <a:srcRect b="0" l="0" r="0" t="8650"/>
          <a:stretch/>
        </p:blipFill>
        <p:spPr>
          <a:xfrm>
            <a:off x="1978350" y="1109525"/>
            <a:ext cx="5622801" cy="385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3.5 Orògens alpins</a:t>
            </a:r>
            <a:endParaRPr/>
          </a:p>
        </p:txBody>
      </p:sp>
      <p:sp>
        <p:nvSpPr>
          <p:cNvPr id="167" name="Google Shape;16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Localització: Mediterrani (Alps, Pirineus, Bètiques) i Àsica (Caucas, Himalàia, etc)</a:t>
            </a:r>
            <a:endParaRPr/>
          </a:p>
        </p:txBody>
      </p:sp>
      <p:pic>
        <p:nvPicPr>
          <p:cNvPr id="168" name="Google Shape;16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100" y="1812750"/>
            <a:ext cx="4281375" cy="305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8175" y="1812750"/>
            <a:ext cx="3853238" cy="305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Orògens alpins i andins</a:t>
            </a:r>
            <a:endParaRPr/>
          </a:p>
        </p:txBody>
      </p:sp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No els podem classificar en aquests dos si desconeixem: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Límits de plaques i el moviment relatiu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3.6 Evolució dels orògens</a:t>
            </a:r>
            <a:endParaRPr/>
          </a:p>
        </p:txBody>
      </p:sp>
      <p:sp>
        <p:nvSpPr>
          <p:cNvPr id="181" name="Google Shape;181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Fer una lectura del llibre - pàgina 116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Exercicis</a:t>
            </a:r>
            <a:endParaRPr/>
          </a:p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1, pàgina 117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ca"/>
              <a:t>9 i 10 de la pàgina 122-123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a"/>
              <a:t>11 i 12 de la pàgina 124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