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Oswald"/>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swald-regular.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Oswald-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cd73c1c87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cd73c1c87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cd73c1c87a_0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cd73c1c87a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cdda02ab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cdda02ab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cdda02ab7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cdda02ab7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cdda02ab7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cdda02ab7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2cdda02ab7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cdda02ab7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cdda02ab7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cdda02ab7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cdda02ab7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cdda02ab7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cf97e8871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cf97e8871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cf97e8871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cf97e8871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cf97e8871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cf97e8871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cf97e88713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cf97e88713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cf97e88713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cf97e88713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0"/>
              </a:spcBef>
              <a:spcAft>
                <a:spcPts val="0"/>
              </a:spcAft>
              <a:buClr>
                <a:schemeClr val="dk1"/>
              </a:buClr>
              <a:buSzPts val="1400"/>
              <a:buChar char="○"/>
              <a:defRPr>
                <a:solidFill>
                  <a:schemeClr val="dk1"/>
                </a:solidFill>
              </a:defRPr>
            </a:lvl2pPr>
            <a:lvl3pPr indent="-317500" lvl="2" marL="1371600" rtl="0">
              <a:spcBef>
                <a:spcPts val="0"/>
              </a:spcBef>
              <a:spcAft>
                <a:spcPts val="0"/>
              </a:spcAft>
              <a:buClr>
                <a:schemeClr val="dk1"/>
              </a:buClr>
              <a:buSzPts val="1400"/>
              <a:buChar char="■"/>
              <a:defRPr>
                <a:solidFill>
                  <a:schemeClr val="dk1"/>
                </a:solidFill>
              </a:defRPr>
            </a:lvl3pPr>
            <a:lvl4pPr indent="-317500" lvl="3" marL="1828800" rtl="0">
              <a:spcBef>
                <a:spcPts val="0"/>
              </a:spcBef>
              <a:spcAft>
                <a:spcPts val="0"/>
              </a:spcAft>
              <a:buClr>
                <a:schemeClr val="dk1"/>
              </a:buClr>
              <a:buSzPts val="1400"/>
              <a:buChar char="●"/>
              <a:defRPr>
                <a:solidFill>
                  <a:schemeClr val="dk1"/>
                </a:solidFill>
              </a:defRPr>
            </a:lvl4pPr>
            <a:lvl5pPr indent="-317500" lvl="4" marL="2286000" rtl="0">
              <a:spcBef>
                <a:spcPts val="0"/>
              </a:spcBef>
              <a:spcAft>
                <a:spcPts val="0"/>
              </a:spcAft>
              <a:buClr>
                <a:schemeClr val="dk1"/>
              </a:buClr>
              <a:buSzPts val="1400"/>
              <a:buChar char="○"/>
              <a:defRPr>
                <a:solidFill>
                  <a:schemeClr val="dk1"/>
                </a:solidFill>
              </a:defRPr>
            </a:lvl5pPr>
            <a:lvl6pPr indent="-317500" lvl="5" marL="2743200" rtl="0">
              <a:spcBef>
                <a:spcPts val="0"/>
              </a:spcBef>
              <a:spcAft>
                <a:spcPts val="0"/>
              </a:spcAft>
              <a:buClr>
                <a:schemeClr val="dk1"/>
              </a:buClr>
              <a:buSzPts val="1400"/>
              <a:buChar char="■"/>
              <a:defRPr>
                <a:solidFill>
                  <a:schemeClr val="dk1"/>
                </a:solidFill>
              </a:defRPr>
            </a:lvl6pPr>
            <a:lvl7pPr indent="-317500" lvl="6" marL="3200400" rtl="0">
              <a:spcBef>
                <a:spcPts val="0"/>
              </a:spcBef>
              <a:spcAft>
                <a:spcPts val="0"/>
              </a:spcAft>
              <a:buClr>
                <a:schemeClr val="dk1"/>
              </a:buClr>
              <a:buSzPts val="1400"/>
              <a:buChar char="●"/>
              <a:defRPr>
                <a:solidFill>
                  <a:schemeClr val="dk1"/>
                </a:solidFill>
              </a:defRPr>
            </a:lvl7pPr>
            <a:lvl8pPr indent="-317500" lvl="7" marL="3657600" rtl="0">
              <a:spcBef>
                <a:spcPts val="0"/>
              </a:spcBef>
              <a:spcAft>
                <a:spcPts val="0"/>
              </a:spcAft>
              <a:buClr>
                <a:schemeClr val="dk1"/>
              </a:buClr>
              <a:buSzPts val="1400"/>
              <a:buChar char="○"/>
              <a:defRPr>
                <a:solidFill>
                  <a:schemeClr val="dk1"/>
                </a:solidFill>
              </a:defRPr>
            </a:lvl8pPr>
            <a:lvl9pPr indent="-317500" lvl="8" marL="4114800" rtl="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lt2"/>
              </a:buClr>
              <a:buSzPts val="1800"/>
              <a:buChar char="●"/>
              <a:defRPr sz="1800">
                <a:solidFill>
                  <a:schemeClr val="lt2"/>
                </a:solidFill>
              </a:defRPr>
            </a:lvl1pPr>
            <a:lvl2pPr indent="-317500" lvl="1" marL="914400" rtl="0">
              <a:lnSpc>
                <a:spcPct val="115000"/>
              </a:lnSpc>
              <a:spcBef>
                <a:spcPts val="0"/>
              </a:spcBef>
              <a:spcAft>
                <a:spcPts val="0"/>
              </a:spcAft>
              <a:buClr>
                <a:schemeClr val="lt2"/>
              </a:buClr>
              <a:buSzPts val="1400"/>
              <a:buChar char="○"/>
              <a:defRPr>
                <a:solidFill>
                  <a:schemeClr val="lt2"/>
                </a:solidFill>
              </a:defRPr>
            </a:lvl2pPr>
            <a:lvl3pPr indent="-317500" lvl="2" marL="1371600" rtl="0">
              <a:lnSpc>
                <a:spcPct val="115000"/>
              </a:lnSpc>
              <a:spcBef>
                <a:spcPts val="0"/>
              </a:spcBef>
              <a:spcAft>
                <a:spcPts val="0"/>
              </a:spcAft>
              <a:buClr>
                <a:schemeClr val="lt2"/>
              </a:buClr>
              <a:buSzPts val="1400"/>
              <a:buChar char="■"/>
              <a:defRPr>
                <a:solidFill>
                  <a:schemeClr val="lt2"/>
                </a:solidFill>
              </a:defRPr>
            </a:lvl3pPr>
            <a:lvl4pPr indent="-317500" lvl="3" marL="1828800" rtl="0">
              <a:lnSpc>
                <a:spcPct val="115000"/>
              </a:lnSpc>
              <a:spcBef>
                <a:spcPts val="0"/>
              </a:spcBef>
              <a:spcAft>
                <a:spcPts val="0"/>
              </a:spcAft>
              <a:buClr>
                <a:schemeClr val="lt2"/>
              </a:buClr>
              <a:buSzPts val="1400"/>
              <a:buChar char="●"/>
              <a:defRPr>
                <a:solidFill>
                  <a:schemeClr val="lt2"/>
                </a:solidFill>
              </a:defRPr>
            </a:lvl4pPr>
            <a:lvl5pPr indent="-317500" lvl="4" marL="2286000" rtl="0">
              <a:lnSpc>
                <a:spcPct val="115000"/>
              </a:lnSpc>
              <a:spcBef>
                <a:spcPts val="0"/>
              </a:spcBef>
              <a:spcAft>
                <a:spcPts val="0"/>
              </a:spcAft>
              <a:buClr>
                <a:schemeClr val="lt2"/>
              </a:buClr>
              <a:buSzPts val="1400"/>
              <a:buChar char="○"/>
              <a:defRPr>
                <a:solidFill>
                  <a:schemeClr val="lt2"/>
                </a:solidFill>
              </a:defRPr>
            </a:lvl5pPr>
            <a:lvl6pPr indent="-317500" lvl="5" marL="2743200" rtl="0">
              <a:lnSpc>
                <a:spcPct val="115000"/>
              </a:lnSpc>
              <a:spcBef>
                <a:spcPts val="0"/>
              </a:spcBef>
              <a:spcAft>
                <a:spcPts val="0"/>
              </a:spcAft>
              <a:buClr>
                <a:schemeClr val="lt2"/>
              </a:buClr>
              <a:buSzPts val="1400"/>
              <a:buChar char="■"/>
              <a:defRPr>
                <a:solidFill>
                  <a:schemeClr val="lt2"/>
                </a:solidFill>
              </a:defRPr>
            </a:lvl6pPr>
            <a:lvl7pPr indent="-317500" lvl="6" marL="3200400" rtl="0">
              <a:lnSpc>
                <a:spcPct val="115000"/>
              </a:lnSpc>
              <a:spcBef>
                <a:spcPts val="0"/>
              </a:spcBef>
              <a:spcAft>
                <a:spcPts val="0"/>
              </a:spcAft>
              <a:buClr>
                <a:schemeClr val="lt2"/>
              </a:buClr>
              <a:buSzPts val="1400"/>
              <a:buChar char="●"/>
              <a:defRPr>
                <a:solidFill>
                  <a:schemeClr val="lt2"/>
                </a:solidFill>
              </a:defRPr>
            </a:lvl7pPr>
            <a:lvl8pPr indent="-317500" lvl="7" marL="3657600" rtl="0">
              <a:lnSpc>
                <a:spcPct val="115000"/>
              </a:lnSpc>
              <a:spcBef>
                <a:spcPts val="0"/>
              </a:spcBef>
              <a:spcAft>
                <a:spcPts val="0"/>
              </a:spcAft>
              <a:buClr>
                <a:schemeClr val="lt2"/>
              </a:buClr>
              <a:buSzPts val="1400"/>
              <a:buChar char="○"/>
              <a:defRPr>
                <a:solidFill>
                  <a:schemeClr val="lt2"/>
                </a:solidFill>
              </a:defRPr>
            </a:lvl8pPr>
            <a:lvl9pPr indent="-317500" lvl="8" marL="4114800" rtl="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lt2"/>
                </a:solidFill>
              </a:defRPr>
            </a:lvl1pPr>
            <a:lvl2pPr lvl="1" rtl="0" algn="r">
              <a:buNone/>
              <a:defRPr sz="1000">
                <a:solidFill>
                  <a:schemeClr val="lt2"/>
                </a:solidFill>
              </a:defRPr>
            </a:lvl2pPr>
            <a:lvl3pPr lvl="2" rtl="0" algn="r">
              <a:buNone/>
              <a:defRPr sz="1000">
                <a:solidFill>
                  <a:schemeClr val="lt2"/>
                </a:solidFill>
              </a:defRPr>
            </a:lvl3pPr>
            <a:lvl4pPr lvl="3" rtl="0" algn="r">
              <a:buNone/>
              <a:defRPr sz="1000">
                <a:solidFill>
                  <a:schemeClr val="lt2"/>
                </a:solidFill>
              </a:defRPr>
            </a:lvl4pPr>
            <a:lvl5pPr lvl="4" rtl="0" algn="r">
              <a:buNone/>
              <a:defRPr sz="1000">
                <a:solidFill>
                  <a:schemeClr val="lt2"/>
                </a:solidFill>
              </a:defRPr>
            </a:lvl5pPr>
            <a:lvl6pPr lvl="5" rtl="0" algn="r">
              <a:buNone/>
              <a:defRPr sz="1000">
                <a:solidFill>
                  <a:schemeClr val="lt2"/>
                </a:solidFill>
              </a:defRPr>
            </a:lvl6pPr>
            <a:lvl7pPr lvl="6" rtl="0" algn="r">
              <a:buNone/>
              <a:defRPr sz="1000">
                <a:solidFill>
                  <a:schemeClr val="lt2"/>
                </a:solidFill>
              </a:defRPr>
            </a:lvl7pPr>
            <a:lvl8pPr lvl="7" rtl="0" algn="r">
              <a:buNone/>
              <a:defRPr sz="1000">
                <a:solidFill>
                  <a:schemeClr val="lt2"/>
                </a:solidFill>
              </a:defRPr>
            </a:lvl8pPr>
            <a:lvl9pPr lvl="8" rtl="0" algn="r">
              <a:buNone/>
              <a:defRPr sz="1000">
                <a:solidFill>
                  <a:schemeClr val="lt2"/>
                </a:solidFill>
              </a:defRPr>
            </a:lvl9pPr>
          </a:lstStyle>
          <a:p>
            <a:pPr indent="0" lvl="0" marL="0" rtl="0" algn="r">
              <a:spcBef>
                <a:spcPts val="0"/>
              </a:spcBef>
              <a:spcAft>
                <a:spcPts val="0"/>
              </a:spcAft>
              <a:buNone/>
            </a:pPr>
            <a:fld id="{00000000-1234-1234-1234-123412341234}" type="slidenum">
              <a:rPr lang="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109100" y="207450"/>
            <a:ext cx="5475000" cy="187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ca" sz="3900">
                <a:solidFill>
                  <a:schemeClr val="dk1"/>
                </a:solidFill>
                <a:latin typeface="Oswald"/>
                <a:ea typeface="Oswald"/>
                <a:cs typeface="Oswald"/>
                <a:sym typeface="Oswald"/>
              </a:rPr>
              <a:t>Pot sobreviure la vida en entorns extraterrestres?</a:t>
            </a:r>
            <a:endParaRPr b="1" sz="4000">
              <a:solidFill>
                <a:schemeClr val="dk1"/>
              </a:solidFill>
              <a:latin typeface="Oswald"/>
              <a:ea typeface="Oswald"/>
              <a:cs typeface="Oswald"/>
              <a:sym typeface="Oswald"/>
            </a:endParaRPr>
          </a:p>
        </p:txBody>
      </p:sp>
      <p:sp>
        <p:nvSpPr>
          <p:cNvPr id="55" name="Google Shape;55;p13"/>
          <p:cNvSpPr txBox="1"/>
          <p:nvPr/>
        </p:nvSpPr>
        <p:spPr>
          <a:xfrm>
            <a:off x="109100" y="4196075"/>
            <a:ext cx="51114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ca">
                <a:solidFill>
                  <a:schemeClr val="dk1"/>
                </a:solidFill>
              </a:rPr>
              <a:t>Reptes Científics en Biologia i Geologia</a:t>
            </a:r>
            <a:endParaRPr>
              <a:solidFill>
                <a:schemeClr val="dk1"/>
              </a:solidFill>
            </a:endParaRPr>
          </a:p>
          <a:p>
            <a:pPr indent="0" lvl="0" marL="0" rtl="0" algn="l">
              <a:spcBef>
                <a:spcPts val="0"/>
              </a:spcBef>
              <a:spcAft>
                <a:spcPts val="0"/>
              </a:spcAft>
              <a:buNone/>
            </a:pPr>
            <a:r>
              <a:rPr lang="ca">
                <a:solidFill>
                  <a:schemeClr val="dk1"/>
                </a:solidFill>
              </a:rPr>
              <a:t>1r de Batxillerat</a:t>
            </a:r>
            <a:endParaRPr>
              <a:solidFill>
                <a:schemeClr val="dk1"/>
              </a:solidFill>
            </a:endParaRPr>
          </a:p>
          <a:p>
            <a:pPr indent="0" lvl="0" marL="0" rtl="0" algn="l">
              <a:spcBef>
                <a:spcPts val="0"/>
              </a:spcBef>
              <a:spcAft>
                <a:spcPts val="0"/>
              </a:spcAft>
              <a:buNone/>
            </a:pPr>
            <a:r>
              <a:rPr lang="ca">
                <a:solidFill>
                  <a:schemeClr val="dk1"/>
                </a:solidFill>
              </a:rPr>
              <a:t>Institut Esteve Terradas</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ca" sz="3020"/>
              <a:t>Introducció</a:t>
            </a:r>
            <a:endParaRPr sz="3020"/>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ca" sz="1400">
                <a:solidFill>
                  <a:schemeClr val="dk1"/>
                </a:solidFill>
                <a:highlight>
                  <a:srgbClr val="434343"/>
                </a:highlight>
              </a:rPr>
              <a:t>La Terra és l'únic planeta del sistema solar (i de l’univers) que sabem del cert que alberga vida. De totes maneres, amb la descoberta de nous planetes amb condicions que podrien ser aptes per la vida, cada vegada sembla més improbable que estiguem sols a l’Univers.</a:t>
            </a:r>
            <a:endParaRPr sz="1400">
              <a:solidFill>
                <a:schemeClr val="dk1"/>
              </a:solidFill>
              <a:highlight>
                <a:srgbClr val="434343"/>
              </a:highlight>
            </a:endParaRPr>
          </a:p>
          <a:p>
            <a:pPr indent="0" lvl="0" marL="0" rtl="0" algn="l">
              <a:spcBef>
                <a:spcPts val="1200"/>
              </a:spcBef>
              <a:spcAft>
                <a:spcPts val="0"/>
              </a:spcAft>
              <a:buNone/>
            </a:pPr>
            <a:r>
              <a:t/>
            </a:r>
            <a:endParaRPr sz="1400">
              <a:solidFill>
                <a:schemeClr val="dk1"/>
              </a:solidFill>
              <a:highlight>
                <a:srgbClr val="434343"/>
              </a:highlight>
            </a:endParaRPr>
          </a:p>
          <a:p>
            <a:pPr indent="0" lvl="0" marL="0" rtl="0" algn="l">
              <a:spcBef>
                <a:spcPts val="1200"/>
              </a:spcBef>
              <a:spcAft>
                <a:spcPts val="1200"/>
              </a:spcAft>
              <a:buNone/>
            </a:pPr>
            <a:r>
              <a:t/>
            </a:r>
            <a:endParaRPr sz="1400">
              <a:solidFill>
                <a:schemeClr val="dk1"/>
              </a:solidFill>
              <a:highlight>
                <a:srgbClr val="434343"/>
              </a:highlight>
            </a:endParaRPr>
          </a:p>
        </p:txBody>
      </p:sp>
      <p:pic>
        <p:nvPicPr>
          <p:cNvPr id="62" name="Google Shape;62;p14"/>
          <p:cNvPicPr preferRelativeResize="0"/>
          <p:nvPr/>
        </p:nvPicPr>
        <p:blipFill>
          <a:blip r:embed="rId3">
            <a:alphaModFix/>
          </a:blip>
          <a:stretch>
            <a:fillRect/>
          </a:stretch>
        </p:blipFill>
        <p:spPr>
          <a:xfrm>
            <a:off x="1923506" y="2347031"/>
            <a:ext cx="5297000" cy="1977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ca" sz="3020"/>
              <a:t>Què ha de tenir un planeta per considerar-se habitable?</a:t>
            </a:r>
            <a:endParaRPr sz="3020"/>
          </a:p>
        </p:txBody>
      </p:sp>
      <p:sp>
        <p:nvSpPr>
          <p:cNvPr id="68" name="Google Shape;68;p15"/>
          <p:cNvSpPr txBox="1"/>
          <p:nvPr>
            <p:ph idx="1" type="body"/>
          </p:nvPr>
        </p:nvSpPr>
        <p:spPr>
          <a:xfrm>
            <a:off x="359850" y="1595475"/>
            <a:ext cx="8424300" cy="4052700"/>
          </a:xfrm>
          <a:prstGeom prst="rect">
            <a:avLst/>
          </a:prstGeom>
        </p:spPr>
        <p:txBody>
          <a:bodyPr anchorCtr="0" anchor="t" bIns="91425" lIns="91425" spcFirstLastPara="1" rIns="91425" wrap="square" tIns="91425">
            <a:normAutofit fontScale="40000" lnSpcReduction="10000"/>
          </a:bodyPr>
          <a:lstStyle/>
          <a:p>
            <a:pPr indent="0" lvl="0" marL="0" rtl="0" algn="l">
              <a:spcBef>
                <a:spcPts val="0"/>
              </a:spcBef>
              <a:spcAft>
                <a:spcPts val="0"/>
              </a:spcAft>
              <a:buNone/>
            </a:pPr>
            <a:r>
              <a:rPr lang="ca" sz="3150">
                <a:solidFill>
                  <a:schemeClr val="dk1"/>
                </a:solidFill>
                <a:highlight>
                  <a:srgbClr val="434343"/>
                </a:highlight>
              </a:rPr>
              <a:t>Per tal que un planeta pugui albergar vida tal com la coneixem, ha de complir les següents condicions mínimes:</a:t>
            </a:r>
            <a:endParaRPr sz="3150">
              <a:solidFill>
                <a:schemeClr val="dk1"/>
              </a:solidFill>
              <a:highlight>
                <a:srgbClr val="434343"/>
              </a:highlight>
            </a:endParaRPr>
          </a:p>
          <a:p>
            <a:pPr indent="-308610" lvl="0" marL="457200" rtl="0" algn="l">
              <a:spcBef>
                <a:spcPts val="1200"/>
              </a:spcBef>
              <a:spcAft>
                <a:spcPts val="0"/>
              </a:spcAft>
              <a:buClr>
                <a:schemeClr val="dk1"/>
              </a:buClr>
              <a:buSzPct val="100000"/>
              <a:buChar char="●"/>
            </a:pPr>
            <a:r>
              <a:rPr lang="ca" sz="3150">
                <a:solidFill>
                  <a:schemeClr val="dk1"/>
                </a:solidFill>
                <a:highlight>
                  <a:srgbClr val="434343"/>
                </a:highlight>
              </a:rPr>
              <a:t>Ha de tenir aigua en estat líquid</a:t>
            </a:r>
            <a:endParaRPr sz="3150">
              <a:solidFill>
                <a:schemeClr val="dk1"/>
              </a:solidFill>
              <a:highlight>
                <a:srgbClr val="434343"/>
              </a:highlight>
            </a:endParaRPr>
          </a:p>
          <a:p>
            <a:pPr indent="-308610" lvl="0" marL="457200" rtl="0" algn="l">
              <a:spcBef>
                <a:spcPts val="0"/>
              </a:spcBef>
              <a:spcAft>
                <a:spcPts val="0"/>
              </a:spcAft>
              <a:buClr>
                <a:schemeClr val="dk1"/>
              </a:buClr>
              <a:buSzPct val="100000"/>
              <a:buChar char="●"/>
            </a:pPr>
            <a:r>
              <a:rPr lang="ca" sz="3150">
                <a:solidFill>
                  <a:schemeClr val="dk1"/>
                </a:solidFill>
                <a:highlight>
                  <a:srgbClr val="434343"/>
                </a:highlight>
              </a:rPr>
              <a:t>Ha de tenir certa abundància d’àtoms essencials (C, H, O, N, P ,S)</a:t>
            </a:r>
            <a:endParaRPr sz="3150">
              <a:solidFill>
                <a:schemeClr val="dk1"/>
              </a:solidFill>
              <a:highlight>
                <a:srgbClr val="434343"/>
              </a:highlight>
            </a:endParaRPr>
          </a:p>
          <a:p>
            <a:pPr indent="-308610" lvl="0" marL="457200" rtl="0" algn="l">
              <a:spcBef>
                <a:spcPts val="0"/>
              </a:spcBef>
              <a:spcAft>
                <a:spcPts val="0"/>
              </a:spcAft>
              <a:buClr>
                <a:schemeClr val="dk1"/>
              </a:buClr>
              <a:buSzPct val="100000"/>
              <a:buChar char="●"/>
            </a:pPr>
            <a:r>
              <a:rPr lang="ca" sz="3150">
                <a:solidFill>
                  <a:schemeClr val="dk1"/>
                </a:solidFill>
                <a:highlight>
                  <a:srgbClr val="434343"/>
                </a:highlight>
              </a:rPr>
              <a:t>Ha de tenir un clima estable i un interval de temperatures entre 0ºC i 100ºC per poder tenir aigua en estat líquid</a:t>
            </a:r>
            <a:endParaRPr sz="3150">
              <a:solidFill>
                <a:schemeClr val="dk1"/>
              </a:solidFill>
              <a:highlight>
                <a:srgbClr val="434343"/>
              </a:highlight>
            </a:endParaRPr>
          </a:p>
          <a:p>
            <a:pPr indent="-308610" lvl="0" marL="457200" rtl="0" algn="l">
              <a:spcBef>
                <a:spcPts val="0"/>
              </a:spcBef>
              <a:spcAft>
                <a:spcPts val="0"/>
              </a:spcAft>
              <a:buClr>
                <a:schemeClr val="dk1"/>
              </a:buClr>
              <a:buSzPct val="100000"/>
              <a:buChar char="●"/>
            </a:pPr>
            <a:r>
              <a:rPr lang="ca" sz="3150">
                <a:solidFill>
                  <a:schemeClr val="dk1"/>
                </a:solidFill>
                <a:highlight>
                  <a:srgbClr val="434343"/>
                </a:highlight>
              </a:rPr>
              <a:t>Ha de tenir un camp magnètic </a:t>
            </a:r>
            <a:endParaRPr sz="3150">
              <a:solidFill>
                <a:schemeClr val="dk1"/>
              </a:solidFill>
              <a:highlight>
                <a:srgbClr val="434343"/>
              </a:highlight>
            </a:endParaRPr>
          </a:p>
          <a:p>
            <a:pPr indent="-308610" lvl="0" marL="457200" rtl="0" algn="l">
              <a:spcBef>
                <a:spcPts val="0"/>
              </a:spcBef>
              <a:spcAft>
                <a:spcPts val="0"/>
              </a:spcAft>
              <a:buClr>
                <a:schemeClr val="dk1"/>
              </a:buClr>
              <a:buSzPct val="100000"/>
              <a:buChar char="●"/>
            </a:pPr>
            <a:r>
              <a:rPr lang="ca" sz="3150">
                <a:solidFill>
                  <a:schemeClr val="dk1"/>
                </a:solidFill>
                <a:highlight>
                  <a:srgbClr val="434343"/>
                </a:highlight>
              </a:rPr>
              <a:t>Ha de tenir una superfície i una atmosfera diferenciades per poder contenir aigua líquida</a:t>
            </a:r>
            <a:endParaRPr sz="3150">
              <a:solidFill>
                <a:schemeClr val="dk1"/>
              </a:solidFill>
              <a:highlight>
                <a:srgbClr val="434343"/>
              </a:highlight>
            </a:endParaRPr>
          </a:p>
          <a:p>
            <a:pPr indent="-308610" lvl="0" marL="457200" rtl="0" algn="l">
              <a:spcBef>
                <a:spcPts val="0"/>
              </a:spcBef>
              <a:spcAft>
                <a:spcPts val="0"/>
              </a:spcAft>
              <a:buClr>
                <a:schemeClr val="dk1"/>
              </a:buClr>
              <a:buSzPct val="100000"/>
              <a:buChar char="●"/>
            </a:pPr>
            <a:r>
              <a:rPr lang="ca" sz="3150">
                <a:solidFill>
                  <a:schemeClr val="dk1"/>
                </a:solidFill>
                <a:highlight>
                  <a:srgbClr val="434343"/>
                </a:highlight>
              </a:rPr>
              <a:t>La seva massa ha d’estar entre la meitat de la de la Terra i unes deu vegades la Terra (per sobre d’aquest tamany els planetes acostumen a ser gasosos). </a:t>
            </a:r>
            <a:endParaRPr sz="3150">
              <a:solidFill>
                <a:schemeClr val="dk1"/>
              </a:solidFill>
              <a:highlight>
                <a:srgbClr val="434343"/>
              </a:highlight>
            </a:endParaRPr>
          </a:p>
          <a:p>
            <a:pPr indent="0" lvl="0" marL="0" rtl="0" algn="l">
              <a:spcBef>
                <a:spcPts val="1200"/>
              </a:spcBef>
              <a:spcAft>
                <a:spcPts val="0"/>
              </a:spcAft>
              <a:buNone/>
            </a:pPr>
            <a:r>
              <a:rPr lang="ca" sz="3150">
                <a:solidFill>
                  <a:schemeClr val="dk1"/>
                </a:solidFill>
                <a:highlight>
                  <a:srgbClr val="434343"/>
                </a:highlight>
              </a:rPr>
              <a:t>Diem que un planeta està a la </a:t>
            </a:r>
            <a:r>
              <a:rPr b="1" lang="ca" sz="3150">
                <a:solidFill>
                  <a:schemeClr val="dk1"/>
                </a:solidFill>
                <a:highlight>
                  <a:srgbClr val="434343"/>
                </a:highlight>
              </a:rPr>
              <a:t>“zona habitable”</a:t>
            </a:r>
            <a:r>
              <a:rPr lang="ca" sz="3150">
                <a:solidFill>
                  <a:schemeClr val="dk1"/>
                </a:solidFill>
                <a:highlight>
                  <a:srgbClr val="434343"/>
                </a:highlight>
              </a:rPr>
              <a:t> quan es troba a una distància respecte a la seva estrella que permet l’existència d’aigua en estat líquid.</a:t>
            </a:r>
            <a:endParaRPr sz="3150">
              <a:solidFill>
                <a:schemeClr val="dk1"/>
              </a:solidFill>
              <a:highlight>
                <a:srgbClr val="434343"/>
              </a:highlight>
            </a:endParaRPr>
          </a:p>
          <a:p>
            <a:pPr indent="0" lvl="0" marL="0" rtl="0" algn="l">
              <a:spcBef>
                <a:spcPts val="1200"/>
              </a:spcBef>
              <a:spcAft>
                <a:spcPts val="0"/>
              </a:spcAft>
              <a:buNone/>
            </a:pPr>
            <a:r>
              <a:t/>
            </a:r>
            <a:endParaRPr sz="3150">
              <a:solidFill>
                <a:schemeClr val="dk1"/>
              </a:solidFill>
              <a:highlight>
                <a:srgbClr val="434343"/>
              </a:highlight>
            </a:endParaRPr>
          </a:p>
          <a:p>
            <a:pPr indent="0" lvl="0" marL="0" rtl="0" algn="l">
              <a:spcBef>
                <a:spcPts val="1200"/>
              </a:spcBef>
              <a:spcAft>
                <a:spcPts val="0"/>
              </a:spcAft>
              <a:buNone/>
            </a:pPr>
            <a:r>
              <a:t/>
            </a:r>
            <a:endParaRPr sz="1400">
              <a:solidFill>
                <a:schemeClr val="dk1"/>
              </a:solidFill>
              <a:highlight>
                <a:srgbClr val="434343"/>
              </a:highlight>
            </a:endParaRPr>
          </a:p>
          <a:p>
            <a:pPr indent="0" lvl="0" marL="0" rtl="0" algn="l">
              <a:spcBef>
                <a:spcPts val="1200"/>
              </a:spcBef>
              <a:spcAft>
                <a:spcPts val="0"/>
              </a:spcAft>
              <a:buNone/>
            </a:pPr>
            <a:r>
              <a:t/>
            </a:r>
            <a:endParaRPr sz="1400">
              <a:solidFill>
                <a:schemeClr val="dk1"/>
              </a:solidFill>
              <a:highlight>
                <a:srgbClr val="434343"/>
              </a:highlight>
            </a:endParaRPr>
          </a:p>
          <a:p>
            <a:pPr indent="0" lvl="0" marL="0" rtl="0" algn="l">
              <a:spcBef>
                <a:spcPts val="1200"/>
              </a:spcBef>
              <a:spcAft>
                <a:spcPts val="0"/>
              </a:spcAft>
              <a:buNone/>
            </a:pPr>
            <a:r>
              <a:t/>
            </a:r>
            <a:endParaRPr sz="1400">
              <a:solidFill>
                <a:schemeClr val="dk1"/>
              </a:solidFill>
              <a:highlight>
                <a:srgbClr val="434343"/>
              </a:highlight>
            </a:endParaRPr>
          </a:p>
          <a:p>
            <a:pPr indent="0" lvl="0" marL="0" rtl="0" algn="l">
              <a:spcBef>
                <a:spcPts val="1200"/>
              </a:spcBef>
              <a:spcAft>
                <a:spcPts val="1200"/>
              </a:spcAft>
              <a:buNone/>
            </a:pPr>
            <a:r>
              <a:t/>
            </a:r>
            <a:endParaRPr sz="1400">
              <a:solidFill>
                <a:schemeClr val="dk1"/>
              </a:solidFill>
              <a:highlight>
                <a:srgbClr val="434343"/>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ca" sz="3020"/>
              <a:t>Condicions ambientals Sistema Solar</a:t>
            </a:r>
            <a:endParaRPr sz="3020"/>
          </a:p>
        </p:txBody>
      </p:sp>
      <p:pic>
        <p:nvPicPr>
          <p:cNvPr id="74" name="Google Shape;74;p16"/>
          <p:cNvPicPr preferRelativeResize="0"/>
          <p:nvPr/>
        </p:nvPicPr>
        <p:blipFill>
          <a:blip r:embed="rId3">
            <a:alphaModFix/>
          </a:blip>
          <a:stretch>
            <a:fillRect/>
          </a:stretch>
        </p:blipFill>
        <p:spPr>
          <a:xfrm>
            <a:off x="1659600" y="1141925"/>
            <a:ext cx="2716125" cy="3889000"/>
          </a:xfrm>
          <a:prstGeom prst="rect">
            <a:avLst/>
          </a:prstGeom>
          <a:noFill/>
          <a:ln>
            <a:noFill/>
          </a:ln>
        </p:spPr>
      </p:pic>
      <p:pic>
        <p:nvPicPr>
          <p:cNvPr id="75" name="Google Shape;75;p16"/>
          <p:cNvPicPr preferRelativeResize="0"/>
          <p:nvPr/>
        </p:nvPicPr>
        <p:blipFill>
          <a:blip r:embed="rId4">
            <a:alphaModFix/>
          </a:blip>
          <a:stretch>
            <a:fillRect/>
          </a:stretch>
        </p:blipFill>
        <p:spPr>
          <a:xfrm>
            <a:off x="4572000" y="1158105"/>
            <a:ext cx="2716125" cy="385809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ca" sz="3020"/>
              <a:t>Condicions ambientals Sistema Solar</a:t>
            </a:r>
            <a:endParaRPr sz="3020"/>
          </a:p>
        </p:txBody>
      </p:sp>
      <p:pic>
        <p:nvPicPr>
          <p:cNvPr id="81" name="Google Shape;81;p17"/>
          <p:cNvPicPr preferRelativeResize="0"/>
          <p:nvPr/>
        </p:nvPicPr>
        <p:blipFill>
          <a:blip r:embed="rId3">
            <a:alphaModFix/>
          </a:blip>
          <a:stretch>
            <a:fillRect/>
          </a:stretch>
        </p:blipFill>
        <p:spPr>
          <a:xfrm>
            <a:off x="1649475" y="1180825"/>
            <a:ext cx="2700769" cy="3820975"/>
          </a:xfrm>
          <a:prstGeom prst="rect">
            <a:avLst/>
          </a:prstGeom>
          <a:noFill/>
          <a:ln>
            <a:noFill/>
          </a:ln>
        </p:spPr>
      </p:pic>
      <p:pic>
        <p:nvPicPr>
          <p:cNvPr id="82" name="Google Shape;82;p17"/>
          <p:cNvPicPr preferRelativeResize="0"/>
          <p:nvPr/>
        </p:nvPicPr>
        <p:blipFill>
          <a:blip r:embed="rId4">
            <a:alphaModFix/>
          </a:blip>
          <a:stretch>
            <a:fillRect/>
          </a:stretch>
        </p:blipFill>
        <p:spPr>
          <a:xfrm>
            <a:off x="4571994" y="1180825"/>
            <a:ext cx="2670079" cy="3820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86" name="Shape 86"/>
        <p:cNvGrpSpPr/>
        <p:nvPr/>
      </p:nvGrpSpPr>
      <p:grpSpPr>
        <a:xfrm>
          <a:off x="0" y="0"/>
          <a:ext cx="0" cy="0"/>
          <a:chOff x="0" y="0"/>
          <a:chExt cx="0" cy="0"/>
        </a:xfrm>
      </p:grpSpPr>
      <p:sp>
        <p:nvSpPr>
          <p:cNvPr id="87" name="Google Shape;8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ca" sz="3020"/>
              <a:t>Condicions ambientals Sistema Solar</a:t>
            </a:r>
            <a:endParaRPr sz="3020"/>
          </a:p>
        </p:txBody>
      </p:sp>
      <p:pic>
        <p:nvPicPr>
          <p:cNvPr id="88" name="Google Shape;88;p18"/>
          <p:cNvPicPr preferRelativeResize="0"/>
          <p:nvPr/>
        </p:nvPicPr>
        <p:blipFill>
          <a:blip r:embed="rId3">
            <a:alphaModFix/>
          </a:blip>
          <a:stretch>
            <a:fillRect/>
          </a:stretch>
        </p:blipFill>
        <p:spPr>
          <a:xfrm>
            <a:off x="1702950" y="1223600"/>
            <a:ext cx="2634650" cy="3742400"/>
          </a:xfrm>
          <a:prstGeom prst="rect">
            <a:avLst/>
          </a:prstGeom>
          <a:noFill/>
          <a:ln>
            <a:noFill/>
          </a:ln>
        </p:spPr>
      </p:pic>
      <p:pic>
        <p:nvPicPr>
          <p:cNvPr id="89" name="Google Shape;89;p18"/>
          <p:cNvPicPr preferRelativeResize="0"/>
          <p:nvPr/>
        </p:nvPicPr>
        <p:blipFill>
          <a:blip r:embed="rId4">
            <a:alphaModFix/>
          </a:blip>
          <a:stretch>
            <a:fillRect/>
          </a:stretch>
        </p:blipFill>
        <p:spPr>
          <a:xfrm>
            <a:off x="4561550" y="1223600"/>
            <a:ext cx="2634650" cy="37199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93" name="Shape 93"/>
        <p:cNvGrpSpPr/>
        <p:nvPr/>
      </p:nvGrpSpPr>
      <p:grpSpPr>
        <a:xfrm>
          <a:off x="0" y="0"/>
          <a:ext cx="0" cy="0"/>
          <a:chOff x="0" y="0"/>
          <a:chExt cx="0" cy="0"/>
        </a:xfrm>
      </p:grpSpPr>
      <p:sp>
        <p:nvSpPr>
          <p:cNvPr id="94" name="Google Shape;94;p19"/>
          <p:cNvSpPr txBox="1"/>
          <p:nvPr>
            <p:ph type="title"/>
          </p:nvPr>
        </p:nvSpPr>
        <p:spPr>
          <a:xfrm>
            <a:off x="311700" y="1028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ca" sz="3020"/>
              <a:t>Condicions ambientals Sistema Solar</a:t>
            </a:r>
            <a:endParaRPr sz="3020"/>
          </a:p>
        </p:txBody>
      </p:sp>
      <p:pic>
        <p:nvPicPr>
          <p:cNvPr id="95" name="Google Shape;95;p19"/>
          <p:cNvPicPr preferRelativeResize="0"/>
          <p:nvPr/>
        </p:nvPicPr>
        <p:blipFill>
          <a:blip r:embed="rId3">
            <a:alphaModFix/>
          </a:blip>
          <a:stretch>
            <a:fillRect/>
          </a:stretch>
        </p:blipFill>
        <p:spPr>
          <a:xfrm>
            <a:off x="2302125" y="850425"/>
            <a:ext cx="4539751" cy="41193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99" name="Shape 99"/>
        <p:cNvGrpSpPr/>
        <p:nvPr/>
      </p:nvGrpSpPr>
      <p:grpSpPr>
        <a:xfrm>
          <a:off x="0" y="0"/>
          <a:ext cx="0" cy="0"/>
          <a:chOff x="0" y="0"/>
          <a:chExt cx="0" cy="0"/>
        </a:xfrm>
      </p:grpSpPr>
      <p:sp>
        <p:nvSpPr>
          <p:cNvPr id="100" name="Google Shape;100;p20"/>
          <p:cNvSpPr txBox="1"/>
          <p:nvPr>
            <p:ph type="title"/>
          </p:nvPr>
        </p:nvSpPr>
        <p:spPr>
          <a:xfrm>
            <a:off x="375825" y="252575"/>
            <a:ext cx="8520600" cy="135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ca" sz="3000"/>
              <a:t>Quin tipus d’organisme esperaríeu </a:t>
            </a:r>
            <a:endParaRPr sz="3000"/>
          </a:p>
          <a:p>
            <a:pPr indent="0" lvl="0" marL="0" rtl="0" algn="ctr">
              <a:spcBef>
                <a:spcPts val="0"/>
              </a:spcBef>
              <a:spcAft>
                <a:spcPts val="0"/>
              </a:spcAft>
              <a:buSzPts val="990"/>
              <a:buNone/>
            </a:pPr>
            <a:r>
              <a:rPr lang="ca" sz="3000"/>
              <a:t>trobar en llocs així?</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None/>
            </a:pPr>
            <a:r>
              <a:t/>
            </a:r>
            <a:endParaRPr sz="3000"/>
          </a:p>
          <a:p>
            <a:pPr indent="0" lvl="0" marL="0" rtl="0" algn="ctr">
              <a:spcBef>
                <a:spcPts val="0"/>
              </a:spcBef>
              <a:spcAft>
                <a:spcPts val="0"/>
              </a:spcAft>
              <a:buSzPts val="990"/>
              <a:buNone/>
            </a:pPr>
            <a:r>
              <a:t/>
            </a:r>
            <a:endParaRPr sz="3000"/>
          </a:p>
        </p:txBody>
      </p:sp>
      <p:sp>
        <p:nvSpPr>
          <p:cNvPr id="101" name="Google Shape;101;p20"/>
          <p:cNvSpPr txBox="1"/>
          <p:nvPr/>
        </p:nvSpPr>
        <p:spPr>
          <a:xfrm>
            <a:off x="290850" y="1458550"/>
            <a:ext cx="4533900" cy="296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La cerca de vida fora de la Terra se centra en la cerca de microorganismes o signes de la seva existència en el passat.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Les possibilitats de trobar organismes primitius són majors que si busquem espècies més complexes. Això és degut a que la Terra té 4500 milions d’anys i les espècies que no considerem primitives no van evolucionar fins fa uns 500 milions d’anys. És a dir, que en  gran part de la història de la vida al nostre planeta, la Terra només ha estat habitada per microorganismes.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A més a més, quan busquem vida extraterrestre també estem buscant espècies dependents de l’aigua i basades en l’ADN, ja que tota la vida a la Terra compleix aquestes dues condicions.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102" name="Google Shape;102;p20"/>
          <p:cNvPicPr preferRelativeResize="0"/>
          <p:nvPr/>
        </p:nvPicPr>
        <p:blipFill>
          <a:blip r:embed="rId3">
            <a:alphaModFix/>
          </a:blip>
          <a:stretch>
            <a:fillRect/>
          </a:stretch>
        </p:blipFill>
        <p:spPr>
          <a:xfrm>
            <a:off x="5479750" y="1658938"/>
            <a:ext cx="2595875" cy="2561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06" name="Shape 106"/>
        <p:cNvGrpSpPr/>
        <p:nvPr/>
      </p:nvGrpSpPr>
      <p:grpSpPr>
        <a:xfrm>
          <a:off x="0" y="0"/>
          <a:ext cx="0" cy="0"/>
          <a:chOff x="0" y="0"/>
          <a:chExt cx="0" cy="0"/>
        </a:xfrm>
      </p:grpSpPr>
      <p:sp>
        <p:nvSpPr>
          <p:cNvPr id="107" name="Google Shape;107;p21"/>
          <p:cNvSpPr txBox="1"/>
          <p:nvPr>
            <p:ph type="title"/>
          </p:nvPr>
        </p:nvSpPr>
        <p:spPr>
          <a:xfrm>
            <a:off x="375825" y="744475"/>
            <a:ext cx="8520600" cy="129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ca" sz="3000"/>
              <a:t>Creieu que hi ha algun organisme a la Terra que sigui capaç de suportar aquestes condicions?</a:t>
            </a:r>
            <a:endParaRPr sz="3000"/>
          </a:p>
        </p:txBody>
      </p:sp>
      <p:sp>
        <p:nvSpPr>
          <p:cNvPr id="108" name="Google Shape;108;p21"/>
          <p:cNvSpPr txBox="1"/>
          <p:nvPr/>
        </p:nvSpPr>
        <p:spPr>
          <a:xfrm>
            <a:off x="551550" y="2718825"/>
            <a:ext cx="80409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ca" sz="3000">
                <a:solidFill>
                  <a:schemeClr val="dk1"/>
                </a:solidFill>
              </a:rPr>
              <a:t>Quins hàbitats de la Terra poden presentar condicions ambientals  similars a les exposades anteriorment?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12" name="Shape 112"/>
        <p:cNvGrpSpPr/>
        <p:nvPr/>
      </p:nvGrpSpPr>
      <p:grpSpPr>
        <a:xfrm>
          <a:off x="0" y="0"/>
          <a:ext cx="0" cy="0"/>
          <a:chOff x="0" y="0"/>
          <a:chExt cx="0" cy="0"/>
        </a:xfrm>
      </p:grpSpPr>
      <p:sp>
        <p:nvSpPr>
          <p:cNvPr id="113" name="Google Shape;113;p22"/>
          <p:cNvSpPr txBox="1"/>
          <p:nvPr>
            <p:ph type="title"/>
          </p:nvPr>
        </p:nvSpPr>
        <p:spPr>
          <a:xfrm>
            <a:off x="375825" y="252575"/>
            <a:ext cx="8520600" cy="65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ca" sz="3000"/>
              <a:t>La vida en entorns extrems</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None/>
            </a:pPr>
            <a:r>
              <a:t/>
            </a:r>
            <a:endParaRPr sz="3000"/>
          </a:p>
          <a:p>
            <a:pPr indent="0" lvl="0" marL="0" rtl="0" algn="ctr">
              <a:spcBef>
                <a:spcPts val="0"/>
              </a:spcBef>
              <a:spcAft>
                <a:spcPts val="0"/>
              </a:spcAft>
              <a:buSzPts val="990"/>
              <a:buNone/>
            </a:pPr>
            <a:r>
              <a:t/>
            </a:r>
            <a:endParaRPr sz="3000"/>
          </a:p>
        </p:txBody>
      </p:sp>
      <p:sp>
        <p:nvSpPr>
          <p:cNvPr id="114" name="Google Shape;114;p22"/>
          <p:cNvSpPr txBox="1"/>
          <p:nvPr/>
        </p:nvSpPr>
        <p:spPr>
          <a:xfrm>
            <a:off x="290850" y="1458550"/>
            <a:ext cx="4533900" cy="296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La vida a la Terra s’adapta a una diversitat extraordinària de condicions, inclús a les que l’ésser humà ha considerat inòspites.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A mesura que investiguem, trobem vida en llocs més </a:t>
            </a:r>
            <a:r>
              <a:rPr lang="ca" sz="1200">
                <a:solidFill>
                  <a:schemeClr val="dk1"/>
                </a:solidFill>
              </a:rPr>
              <a:t>sorprenents, com en roques poroses de l’Antàrtida o fonts termals volcàniques.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L’estudi de la vida en aquests entorns tan hostils ens pot donar pistes de si la vida podria sobreviure o no en entorns extraterrestres de condicions similars.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115" name="Google Shape;115;p22"/>
          <p:cNvPicPr preferRelativeResize="0"/>
          <p:nvPr/>
        </p:nvPicPr>
        <p:blipFill>
          <a:blip r:embed="rId3">
            <a:alphaModFix/>
          </a:blip>
          <a:stretch>
            <a:fillRect/>
          </a:stretch>
        </p:blipFill>
        <p:spPr>
          <a:xfrm>
            <a:off x="4966450" y="1458550"/>
            <a:ext cx="3614450" cy="2558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19" name="Shape 119"/>
        <p:cNvGrpSpPr/>
        <p:nvPr/>
      </p:nvGrpSpPr>
      <p:grpSpPr>
        <a:xfrm>
          <a:off x="0" y="0"/>
          <a:ext cx="0" cy="0"/>
          <a:chOff x="0" y="0"/>
          <a:chExt cx="0" cy="0"/>
        </a:xfrm>
      </p:grpSpPr>
      <p:sp>
        <p:nvSpPr>
          <p:cNvPr id="120" name="Google Shape;120;p23"/>
          <p:cNvSpPr txBox="1"/>
          <p:nvPr>
            <p:ph type="title"/>
          </p:nvPr>
        </p:nvSpPr>
        <p:spPr>
          <a:xfrm>
            <a:off x="375825" y="252575"/>
            <a:ext cx="8520600" cy="65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ca" sz="3000"/>
              <a:t>Entorns Anàlegs</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None/>
            </a:pPr>
            <a:r>
              <a:t/>
            </a:r>
            <a:endParaRPr sz="3000"/>
          </a:p>
          <a:p>
            <a:pPr indent="0" lvl="0" marL="0" rtl="0" algn="ctr">
              <a:spcBef>
                <a:spcPts val="0"/>
              </a:spcBef>
              <a:spcAft>
                <a:spcPts val="0"/>
              </a:spcAft>
              <a:buSzPts val="990"/>
              <a:buNone/>
            </a:pPr>
            <a:r>
              <a:t/>
            </a:r>
            <a:endParaRPr sz="3000"/>
          </a:p>
        </p:txBody>
      </p:sp>
      <p:sp>
        <p:nvSpPr>
          <p:cNvPr id="121" name="Google Shape;121;p23"/>
          <p:cNvSpPr txBox="1"/>
          <p:nvPr/>
        </p:nvSpPr>
        <p:spPr>
          <a:xfrm>
            <a:off x="514875" y="1169850"/>
            <a:ext cx="3369000" cy="165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ca" sz="1200">
                <a:solidFill>
                  <a:schemeClr val="dk1"/>
                </a:solidFill>
              </a:rPr>
              <a:t>Els entorns anàlegs són entorns terrestres que presenten una sèrie de condicions similars a àrees d’interès fora de la Terra.</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Les valls seques de l’Antàrtida es consideren l’entorn terrestre més semblant a Mart actualment. Mentre que el riu Tinto de Huelva es considera similar al que sembla que podria haver estat un caudal fluvial a Mart en el passat. El riu Tinto es tracta d’un sistema fluvial de color vermell intens </a:t>
            </a:r>
            <a:r>
              <a:rPr lang="ca" sz="1200">
                <a:solidFill>
                  <a:schemeClr val="dk1"/>
                </a:solidFill>
              </a:rPr>
              <a:t>d'aigües</a:t>
            </a:r>
            <a:r>
              <a:rPr lang="ca" sz="1200">
                <a:solidFill>
                  <a:schemeClr val="dk1"/>
                </a:solidFill>
              </a:rPr>
              <a:t> molt àcides i amb roques riques en ferro. Per tant, es considera un entorn que emula les condicions necessàries per precipitar minerals com la jarosita que s’han detectat a Mart.</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El conjunt d’organismes que habiten en aquests i altres entorns extrems s’anomenen extremòfils.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122" name="Google Shape;122;p23"/>
          <p:cNvPicPr preferRelativeResize="0"/>
          <p:nvPr/>
        </p:nvPicPr>
        <p:blipFill>
          <a:blip r:embed="rId3">
            <a:alphaModFix/>
          </a:blip>
          <a:stretch>
            <a:fillRect/>
          </a:stretch>
        </p:blipFill>
        <p:spPr>
          <a:xfrm>
            <a:off x="4572000" y="1575455"/>
            <a:ext cx="4188325" cy="235329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6" name="Shape 126"/>
        <p:cNvGrpSpPr/>
        <p:nvPr/>
      </p:nvGrpSpPr>
      <p:grpSpPr>
        <a:xfrm>
          <a:off x="0" y="0"/>
          <a:ext cx="0" cy="0"/>
          <a:chOff x="0" y="0"/>
          <a:chExt cx="0" cy="0"/>
        </a:xfrm>
      </p:grpSpPr>
      <p:sp>
        <p:nvSpPr>
          <p:cNvPr id="127" name="Google Shape;127;p24"/>
          <p:cNvSpPr txBox="1"/>
          <p:nvPr>
            <p:ph type="title"/>
          </p:nvPr>
        </p:nvSpPr>
        <p:spPr>
          <a:xfrm>
            <a:off x="375825" y="252575"/>
            <a:ext cx="8520600" cy="65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ca" sz="3000"/>
              <a:t>Organismes Extremòfils</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None/>
            </a:pPr>
            <a:r>
              <a:t/>
            </a:r>
            <a:endParaRPr sz="3000"/>
          </a:p>
          <a:p>
            <a:pPr indent="0" lvl="0" marL="0" rtl="0" algn="ctr">
              <a:spcBef>
                <a:spcPts val="0"/>
              </a:spcBef>
              <a:spcAft>
                <a:spcPts val="0"/>
              </a:spcAft>
              <a:buSzPts val="990"/>
              <a:buNone/>
            </a:pPr>
            <a:r>
              <a:t/>
            </a:r>
            <a:endParaRPr sz="3000"/>
          </a:p>
        </p:txBody>
      </p:sp>
      <p:sp>
        <p:nvSpPr>
          <p:cNvPr id="128" name="Google Shape;128;p24"/>
          <p:cNvSpPr txBox="1"/>
          <p:nvPr/>
        </p:nvSpPr>
        <p:spPr>
          <a:xfrm>
            <a:off x="312225" y="1522700"/>
            <a:ext cx="4533900" cy="296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ca" sz="1200">
                <a:solidFill>
                  <a:schemeClr val="dk1"/>
                </a:solidFill>
              </a:rPr>
              <a:t>Els extremòfils són organismes que viuen en condicions físiques o geoquímiques extremes que son perjudicials per la major part de la vida de la Terra.</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Es tracta de microorganismes uni o pluricel·lulars que poden sobreviure en una gran varietat de condicions extremes com entorn àcids, amb una alta concentració de sal, amb temperatures extremadament altes o baixes, o amb pressions molt elevades entre d’altres.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Els extremòfils es classifiquen en funció de la condició extrema que poden soportar (termòfils, acidòfils, psicròfils, etc.)</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129" name="Google Shape;129;p24"/>
          <p:cNvPicPr preferRelativeResize="0"/>
          <p:nvPr/>
        </p:nvPicPr>
        <p:blipFill>
          <a:blip r:embed="rId3">
            <a:alphaModFix/>
          </a:blip>
          <a:stretch>
            <a:fillRect/>
          </a:stretch>
        </p:blipFill>
        <p:spPr>
          <a:xfrm>
            <a:off x="5191000" y="1673913"/>
            <a:ext cx="3289900" cy="2189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33" name="Shape 133"/>
        <p:cNvGrpSpPr/>
        <p:nvPr/>
      </p:nvGrpSpPr>
      <p:grpSpPr>
        <a:xfrm>
          <a:off x="0" y="0"/>
          <a:ext cx="0" cy="0"/>
          <a:chOff x="0" y="0"/>
          <a:chExt cx="0" cy="0"/>
        </a:xfrm>
      </p:grpSpPr>
      <p:sp>
        <p:nvSpPr>
          <p:cNvPr id="134" name="Google Shape;134;p25"/>
          <p:cNvSpPr txBox="1"/>
          <p:nvPr>
            <p:ph type="title"/>
          </p:nvPr>
        </p:nvSpPr>
        <p:spPr>
          <a:xfrm>
            <a:off x="375825" y="252575"/>
            <a:ext cx="8520600" cy="65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ca" sz="3000"/>
              <a:t>Organismes Extremòfils</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None/>
            </a:pPr>
            <a:r>
              <a:t/>
            </a:r>
            <a:endParaRPr sz="3000"/>
          </a:p>
          <a:p>
            <a:pPr indent="0" lvl="0" marL="0" rtl="0" algn="ctr">
              <a:spcBef>
                <a:spcPts val="0"/>
              </a:spcBef>
              <a:spcAft>
                <a:spcPts val="0"/>
              </a:spcAft>
              <a:buSzPts val="990"/>
              <a:buNone/>
            </a:pPr>
            <a:r>
              <a:t/>
            </a:r>
            <a:endParaRPr sz="3000"/>
          </a:p>
        </p:txBody>
      </p:sp>
      <p:pic>
        <p:nvPicPr>
          <p:cNvPr id="135" name="Google Shape;135;p25"/>
          <p:cNvPicPr preferRelativeResize="0"/>
          <p:nvPr/>
        </p:nvPicPr>
        <p:blipFill>
          <a:blip r:embed="rId3">
            <a:alphaModFix/>
          </a:blip>
          <a:stretch>
            <a:fillRect/>
          </a:stretch>
        </p:blipFill>
        <p:spPr>
          <a:xfrm>
            <a:off x="1848125" y="1159175"/>
            <a:ext cx="5576001" cy="3485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39" name="Shape 139"/>
        <p:cNvGrpSpPr/>
        <p:nvPr/>
      </p:nvGrpSpPr>
      <p:grpSpPr>
        <a:xfrm>
          <a:off x="0" y="0"/>
          <a:ext cx="0" cy="0"/>
          <a:chOff x="0" y="0"/>
          <a:chExt cx="0" cy="0"/>
        </a:xfrm>
      </p:grpSpPr>
      <p:sp>
        <p:nvSpPr>
          <p:cNvPr id="140" name="Google Shape;140;p26"/>
          <p:cNvSpPr txBox="1"/>
          <p:nvPr>
            <p:ph type="title"/>
          </p:nvPr>
        </p:nvSpPr>
        <p:spPr>
          <a:xfrm>
            <a:off x="311650" y="252575"/>
            <a:ext cx="3775200" cy="65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990"/>
              <a:buFont typeface="Arial"/>
              <a:buNone/>
            </a:pPr>
            <a:r>
              <a:rPr lang="ca" sz="3000"/>
              <a:t>La vida pot resistir condicions extremes</a:t>
            </a:r>
            <a:endParaRPr sz="3000"/>
          </a:p>
          <a:p>
            <a:pPr indent="0" lvl="0" marL="0" rtl="0" algn="ctr">
              <a:spcBef>
                <a:spcPts val="0"/>
              </a:spcBef>
              <a:spcAft>
                <a:spcPts val="0"/>
              </a:spcAft>
              <a:buClr>
                <a:srgbClr val="000000"/>
              </a:buClr>
              <a:buSzPts val="990"/>
              <a:buFont typeface="Arial"/>
              <a:buNone/>
            </a:pPr>
            <a:r>
              <a:t/>
            </a:r>
            <a:endParaRPr sz="3000"/>
          </a:p>
        </p:txBody>
      </p:sp>
      <p:pic>
        <p:nvPicPr>
          <p:cNvPr id="141" name="Google Shape;141;p26"/>
          <p:cNvPicPr preferRelativeResize="0"/>
          <p:nvPr/>
        </p:nvPicPr>
        <p:blipFill>
          <a:blip r:embed="rId3">
            <a:alphaModFix/>
          </a:blip>
          <a:stretch>
            <a:fillRect/>
          </a:stretch>
        </p:blipFill>
        <p:spPr>
          <a:xfrm>
            <a:off x="5027575" y="252576"/>
            <a:ext cx="3775199" cy="2349024"/>
          </a:xfrm>
          <a:prstGeom prst="rect">
            <a:avLst/>
          </a:prstGeom>
          <a:noFill/>
          <a:ln>
            <a:noFill/>
          </a:ln>
        </p:spPr>
      </p:pic>
      <p:pic>
        <p:nvPicPr>
          <p:cNvPr id="142" name="Google Shape;142;p26"/>
          <p:cNvPicPr preferRelativeResize="0"/>
          <p:nvPr/>
        </p:nvPicPr>
        <p:blipFill>
          <a:blip r:embed="rId4">
            <a:alphaModFix/>
          </a:blip>
          <a:stretch>
            <a:fillRect/>
          </a:stretch>
        </p:blipFill>
        <p:spPr>
          <a:xfrm>
            <a:off x="5027575" y="2758300"/>
            <a:ext cx="3775199" cy="2224801"/>
          </a:xfrm>
          <a:prstGeom prst="rect">
            <a:avLst/>
          </a:prstGeom>
          <a:noFill/>
          <a:ln>
            <a:noFill/>
          </a:ln>
        </p:spPr>
      </p:pic>
      <p:sp>
        <p:nvSpPr>
          <p:cNvPr id="143" name="Google Shape;143;p26"/>
          <p:cNvSpPr txBox="1"/>
          <p:nvPr/>
        </p:nvSpPr>
        <p:spPr>
          <a:xfrm>
            <a:off x="429250" y="1561225"/>
            <a:ext cx="35400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ca" sz="1200">
                <a:solidFill>
                  <a:schemeClr val="dk1"/>
                </a:solidFill>
              </a:rPr>
              <a:t>Els tardígrads o “ossos d’aigua” són un animal microscòpic del grup dels panartròpodes i són considerats un dels éssers vius coneguts més resistents.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Poden sobreviure a temperatures de -200ºC a 150ºC, a altes dosis de radiació, a pressions elevades, a la deshidratació prolongada (poden entrar en una mena de </a:t>
            </a:r>
            <a:r>
              <a:rPr lang="ca" sz="1200">
                <a:solidFill>
                  <a:schemeClr val="dk1"/>
                </a:solidFill>
              </a:rPr>
              <a:t>període</a:t>
            </a:r>
            <a:r>
              <a:rPr lang="ca" sz="1200">
                <a:solidFill>
                  <a:schemeClr val="dk1"/>
                </a:solidFill>
              </a:rPr>
              <a:t> d’hibernació sense aigua durant anys)i al buit de l’espai.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ca" sz="1200">
                <a:solidFill>
                  <a:schemeClr val="dk1"/>
                </a:solidFill>
              </a:rPr>
              <a:t>L’any 2007 l’Agència Espacial Europea va enviar una sonda amb un grup de tardígrads a l’espai i es va comprovar que van sobreviure i mantenir la seva capacitat reproductiva.</a:t>
            </a:r>
            <a:endParaRPr sz="12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