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ca-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30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5" name="14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9 Rectángulo redondeado"/>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4 Título"/>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s-ES" smtClean="0"/>
              <a:t>Haga clic para modificar el estilo de título del patrón</a:t>
            </a:r>
            <a:endParaRPr kumimoji="0" lang="en-US"/>
          </a:p>
        </p:txBody>
      </p:sp>
      <p:sp>
        <p:nvSpPr>
          <p:cNvPr id="20" name="19 Subtítulo"/>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sp>
        <p:nvSpPr>
          <p:cNvPr id="19" name="18 Marcador de fecha"/>
          <p:cNvSpPr>
            <a:spLocks noGrp="1"/>
          </p:cNvSpPr>
          <p:nvPr>
            <p:ph type="dt" sz="half" idx="10"/>
          </p:nvPr>
        </p:nvSpPr>
        <p:spPr/>
        <p:txBody>
          <a:bodyPr/>
          <a:lstStyle>
            <a:extLst/>
          </a:lstStyle>
          <a:p>
            <a:fld id="{7E3ECF6F-D981-4B08-8297-DB35F8CDDDB6}" type="datetimeFigureOut">
              <a:rPr lang="ca-ES" smtClean="0"/>
              <a:t>18/09/2013</a:t>
            </a:fld>
            <a:endParaRPr lang="ca-ES"/>
          </a:p>
        </p:txBody>
      </p:sp>
      <p:sp>
        <p:nvSpPr>
          <p:cNvPr id="8" name="7 Marcador de pie de página"/>
          <p:cNvSpPr>
            <a:spLocks noGrp="1"/>
          </p:cNvSpPr>
          <p:nvPr>
            <p:ph type="ftr" sz="quarter" idx="11"/>
          </p:nvPr>
        </p:nvSpPr>
        <p:spPr/>
        <p:txBody>
          <a:bodyPr/>
          <a:lstStyle>
            <a:extLst/>
          </a:lstStyle>
          <a:p>
            <a:endParaRPr lang="ca-ES"/>
          </a:p>
        </p:txBody>
      </p:sp>
      <p:sp>
        <p:nvSpPr>
          <p:cNvPr id="11" name="10 Marcador de número de diapositiva"/>
          <p:cNvSpPr>
            <a:spLocks noGrp="1"/>
          </p:cNvSpPr>
          <p:nvPr>
            <p:ph type="sldNum" sz="quarter" idx="12"/>
          </p:nvPr>
        </p:nvSpPr>
        <p:spPr/>
        <p:txBody>
          <a:bodyPr/>
          <a:lstStyle>
            <a:extLst/>
          </a:lstStyle>
          <a:p>
            <a:fld id="{A79A31E3-B643-4E1F-A246-A6E41EF53405}" type="slidenum">
              <a:rPr lang="ca-ES" smtClean="0"/>
              <a:t>‹Nº›</a:t>
            </a:fld>
            <a:endParaRPr lang="ca-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a:xfrm>
            <a:off x="502920" y="530352"/>
            <a:ext cx="8183880" cy="4187952"/>
          </a:xfrm>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7E3ECF6F-D981-4B08-8297-DB35F8CDDDB6}" type="datetimeFigureOut">
              <a:rPr lang="ca-ES" smtClean="0"/>
              <a:t>18/09/2013</a:t>
            </a:fld>
            <a:endParaRPr lang="ca-ES"/>
          </a:p>
        </p:txBody>
      </p:sp>
      <p:sp>
        <p:nvSpPr>
          <p:cNvPr id="5" name="4 Marcador de pie de página"/>
          <p:cNvSpPr>
            <a:spLocks noGrp="1"/>
          </p:cNvSpPr>
          <p:nvPr>
            <p:ph type="ftr" sz="quarter" idx="11"/>
          </p:nvPr>
        </p:nvSpPr>
        <p:spPr/>
        <p:txBody>
          <a:bodyPr/>
          <a:lstStyle>
            <a:extLst/>
          </a:lstStyle>
          <a:p>
            <a:endParaRPr lang="ca-ES"/>
          </a:p>
        </p:txBody>
      </p:sp>
      <p:sp>
        <p:nvSpPr>
          <p:cNvPr id="6" name="5 Marcador de número de diapositiva"/>
          <p:cNvSpPr>
            <a:spLocks noGrp="1"/>
          </p:cNvSpPr>
          <p:nvPr>
            <p:ph type="sldNum" sz="quarter" idx="12"/>
          </p:nvPr>
        </p:nvSpPr>
        <p:spPr/>
        <p:txBody>
          <a:bodyPr/>
          <a:lstStyle>
            <a:extLst/>
          </a:lstStyle>
          <a:p>
            <a:fld id="{A79A31E3-B643-4E1F-A246-A6E41EF53405}" type="slidenum">
              <a:rPr lang="ca-ES" smtClean="0"/>
              <a:t>‹Nº›</a:t>
            </a:fld>
            <a:endParaRPr lang="ca-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14" name="13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10 Rectángulo redondeado"/>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Título"/>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extLst/>
          </a:lstStyle>
          <a:p>
            <a:fld id="{7E3ECF6F-D981-4B08-8297-DB35F8CDDDB6}" type="datetimeFigureOut">
              <a:rPr lang="ca-ES" smtClean="0"/>
              <a:t>18/09/2013</a:t>
            </a:fld>
            <a:endParaRPr lang="ca-ES"/>
          </a:p>
        </p:txBody>
      </p:sp>
      <p:sp>
        <p:nvSpPr>
          <p:cNvPr id="5" name="4 Marcador de pie de página"/>
          <p:cNvSpPr>
            <a:spLocks noGrp="1"/>
          </p:cNvSpPr>
          <p:nvPr>
            <p:ph type="ftr" sz="quarter" idx="11"/>
          </p:nvPr>
        </p:nvSpPr>
        <p:spPr/>
        <p:txBody>
          <a:bodyPr/>
          <a:lstStyle>
            <a:extLst/>
          </a:lstStyle>
          <a:p>
            <a:endParaRPr lang="ca-ES"/>
          </a:p>
        </p:txBody>
      </p:sp>
      <p:sp>
        <p:nvSpPr>
          <p:cNvPr id="6" name="5 Marcador de número de diapositiva"/>
          <p:cNvSpPr>
            <a:spLocks noGrp="1"/>
          </p:cNvSpPr>
          <p:nvPr>
            <p:ph type="sldNum" sz="quarter" idx="12"/>
          </p:nvPr>
        </p:nvSpPr>
        <p:spPr/>
        <p:txBody>
          <a:bodyPr/>
          <a:lstStyle>
            <a:extLst/>
          </a:lstStyle>
          <a:p>
            <a:fld id="{A79A31E3-B643-4E1F-A246-A6E41EF53405}" type="slidenum">
              <a:rPr lang="ca-ES" smtClean="0"/>
              <a:t>‹Nº›</a:t>
            </a:fld>
            <a:endParaRPr lang="ca-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7E3ECF6F-D981-4B08-8297-DB35F8CDDDB6}" type="datetimeFigureOut">
              <a:rPr lang="ca-ES" smtClean="0"/>
              <a:t>18/09/2013</a:t>
            </a:fld>
            <a:endParaRPr lang="ca-ES"/>
          </a:p>
        </p:txBody>
      </p:sp>
      <p:sp>
        <p:nvSpPr>
          <p:cNvPr id="6" name="5 Marcador de pie de página"/>
          <p:cNvSpPr>
            <a:spLocks noGrp="1"/>
          </p:cNvSpPr>
          <p:nvPr>
            <p:ph type="ftr" sz="quarter" idx="11"/>
          </p:nvPr>
        </p:nvSpPr>
        <p:spPr/>
        <p:txBody>
          <a:bodyPr/>
          <a:lstStyle>
            <a:extLst/>
          </a:lstStyle>
          <a:p>
            <a:endParaRPr lang="ca-ES"/>
          </a:p>
        </p:txBody>
      </p:sp>
      <p:sp>
        <p:nvSpPr>
          <p:cNvPr id="7" name="6 Marcador de número de diapositiva"/>
          <p:cNvSpPr>
            <a:spLocks noGrp="1"/>
          </p:cNvSpPr>
          <p:nvPr>
            <p:ph type="sldNum" sz="quarter" idx="12"/>
          </p:nvPr>
        </p:nvSpPr>
        <p:spPr/>
        <p:txBody>
          <a:bodyPr/>
          <a:lstStyle>
            <a:extLst/>
          </a:lstStyle>
          <a:p>
            <a:fld id="{A79A31E3-B643-4E1F-A246-A6E41EF53405}" type="slidenum">
              <a:rPr lang="ca-ES" smtClean="0"/>
              <a:t>‹Nº›</a:t>
            </a:fld>
            <a:endParaRPr lang="ca-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nchor="b"/>
          <a:lstStyle>
            <a:lvl1pPr>
              <a:defRPr b="1"/>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extLst/>
          </a:lstStyle>
          <a:p>
            <a:fld id="{7E3ECF6F-D981-4B08-8297-DB35F8CDDDB6}" type="datetimeFigureOut">
              <a:rPr lang="ca-ES" smtClean="0"/>
              <a:t>18/09/2013</a:t>
            </a:fld>
            <a:endParaRPr lang="ca-ES"/>
          </a:p>
        </p:txBody>
      </p:sp>
      <p:sp>
        <p:nvSpPr>
          <p:cNvPr id="8" name="7 Marcador de pie de página"/>
          <p:cNvSpPr>
            <a:spLocks noGrp="1"/>
          </p:cNvSpPr>
          <p:nvPr>
            <p:ph type="ftr" sz="quarter" idx="11"/>
          </p:nvPr>
        </p:nvSpPr>
        <p:spPr/>
        <p:txBody>
          <a:bodyPr/>
          <a:lstStyle>
            <a:extLst/>
          </a:lstStyle>
          <a:p>
            <a:endParaRPr lang="ca-ES"/>
          </a:p>
        </p:txBody>
      </p:sp>
      <p:sp>
        <p:nvSpPr>
          <p:cNvPr id="9" name="8 Marcador de número de diapositiva"/>
          <p:cNvSpPr>
            <a:spLocks noGrp="1"/>
          </p:cNvSpPr>
          <p:nvPr>
            <p:ph type="sldNum" sz="quarter" idx="12"/>
          </p:nvPr>
        </p:nvSpPr>
        <p:spPr/>
        <p:txBody>
          <a:bodyPr/>
          <a:lstStyle>
            <a:extLst/>
          </a:lstStyle>
          <a:p>
            <a:fld id="{A79A31E3-B643-4E1F-A246-A6E41EF53405}" type="slidenum">
              <a:rPr lang="ca-ES" smtClean="0"/>
              <a:t>‹Nº›</a:t>
            </a:fld>
            <a:endParaRPr lang="ca-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extLst/>
          </a:lstStyle>
          <a:p>
            <a:fld id="{7E3ECF6F-D981-4B08-8297-DB35F8CDDDB6}" type="datetimeFigureOut">
              <a:rPr lang="ca-ES" smtClean="0"/>
              <a:t>18/09/2013</a:t>
            </a:fld>
            <a:endParaRPr lang="ca-ES"/>
          </a:p>
        </p:txBody>
      </p:sp>
      <p:sp>
        <p:nvSpPr>
          <p:cNvPr id="4" name="3 Marcador de pie de página"/>
          <p:cNvSpPr>
            <a:spLocks noGrp="1"/>
          </p:cNvSpPr>
          <p:nvPr>
            <p:ph type="ftr" sz="quarter" idx="11"/>
          </p:nvPr>
        </p:nvSpPr>
        <p:spPr/>
        <p:txBody>
          <a:bodyPr/>
          <a:lstStyle>
            <a:extLst/>
          </a:lstStyle>
          <a:p>
            <a:endParaRPr lang="ca-ES"/>
          </a:p>
        </p:txBody>
      </p:sp>
      <p:sp>
        <p:nvSpPr>
          <p:cNvPr id="5" name="4 Marcador de número de diapositiva"/>
          <p:cNvSpPr>
            <a:spLocks noGrp="1"/>
          </p:cNvSpPr>
          <p:nvPr>
            <p:ph type="sldNum" sz="quarter" idx="12"/>
          </p:nvPr>
        </p:nvSpPr>
        <p:spPr/>
        <p:txBody>
          <a:bodyPr/>
          <a:lstStyle>
            <a:extLst/>
          </a:lstStyle>
          <a:p>
            <a:fld id="{A79A31E3-B643-4E1F-A246-A6E41EF53405}" type="slidenum">
              <a:rPr lang="ca-ES" smtClean="0"/>
              <a:t>‹Nº›</a:t>
            </a:fld>
            <a:endParaRPr lang="ca-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Marcador de fecha"/>
          <p:cNvSpPr>
            <a:spLocks noGrp="1"/>
          </p:cNvSpPr>
          <p:nvPr>
            <p:ph type="dt" sz="half" idx="10"/>
          </p:nvPr>
        </p:nvSpPr>
        <p:spPr/>
        <p:txBody>
          <a:bodyPr/>
          <a:lstStyle>
            <a:extLst/>
          </a:lstStyle>
          <a:p>
            <a:fld id="{7E3ECF6F-D981-4B08-8297-DB35F8CDDDB6}" type="datetimeFigureOut">
              <a:rPr lang="ca-ES" smtClean="0"/>
              <a:t>18/09/2013</a:t>
            </a:fld>
            <a:endParaRPr lang="ca-ES"/>
          </a:p>
        </p:txBody>
      </p:sp>
      <p:sp>
        <p:nvSpPr>
          <p:cNvPr id="3" name="2 Marcador de pie de página"/>
          <p:cNvSpPr>
            <a:spLocks noGrp="1"/>
          </p:cNvSpPr>
          <p:nvPr>
            <p:ph type="ftr" sz="quarter" idx="11"/>
          </p:nvPr>
        </p:nvSpPr>
        <p:spPr/>
        <p:txBody>
          <a:bodyPr/>
          <a:lstStyle>
            <a:extLst/>
          </a:lstStyle>
          <a:p>
            <a:endParaRPr lang="ca-ES"/>
          </a:p>
        </p:txBody>
      </p:sp>
      <p:sp>
        <p:nvSpPr>
          <p:cNvPr id="4" name="3 Marcador de número de diapositiva"/>
          <p:cNvSpPr>
            <a:spLocks noGrp="1"/>
          </p:cNvSpPr>
          <p:nvPr>
            <p:ph type="sldNum" sz="quarter" idx="12"/>
          </p:nvPr>
        </p:nvSpPr>
        <p:spPr/>
        <p:txBody>
          <a:bodyPr/>
          <a:lstStyle>
            <a:extLst/>
          </a:lstStyle>
          <a:p>
            <a:fld id="{A79A31E3-B643-4E1F-A246-A6E41EF53405}" type="slidenum">
              <a:rPr lang="ca-ES" smtClean="0"/>
              <a:t>‹Nº›</a:t>
            </a:fld>
            <a:endParaRPr lang="ca-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7E3ECF6F-D981-4B08-8297-DB35F8CDDDB6}" type="datetimeFigureOut">
              <a:rPr lang="ca-ES" smtClean="0"/>
              <a:t>18/09/2013</a:t>
            </a:fld>
            <a:endParaRPr lang="ca-ES"/>
          </a:p>
        </p:txBody>
      </p:sp>
      <p:sp>
        <p:nvSpPr>
          <p:cNvPr id="6" name="5 Marcador de pie de página"/>
          <p:cNvSpPr>
            <a:spLocks noGrp="1"/>
          </p:cNvSpPr>
          <p:nvPr>
            <p:ph type="ftr" sz="quarter" idx="11"/>
          </p:nvPr>
        </p:nvSpPr>
        <p:spPr/>
        <p:txBody>
          <a:bodyPr/>
          <a:lstStyle>
            <a:extLst/>
          </a:lstStyle>
          <a:p>
            <a:endParaRPr lang="ca-ES"/>
          </a:p>
        </p:txBody>
      </p:sp>
      <p:sp>
        <p:nvSpPr>
          <p:cNvPr id="7" name="6 Marcador de número de diapositiva"/>
          <p:cNvSpPr>
            <a:spLocks noGrp="1"/>
          </p:cNvSpPr>
          <p:nvPr>
            <p:ph type="sldNum" sz="quarter" idx="12"/>
          </p:nvPr>
        </p:nvSpPr>
        <p:spPr/>
        <p:txBody>
          <a:bodyPr/>
          <a:lstStyle>
            <a:extLst/>
          </a:lstStyle>
          <a:p>
            <a:fld id="{A79A31E3-B643-4E1F-A246-A6E41EF53405}" type="slidenum">
              <a:rPr lang="ca-ES" smtClean="0"/>
              <a:t>‹Nº›</a:t>
            </a:fld>
            <a:endParaRPr lang="ca-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5" name="14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10 Redondear rectángulo de esquina sencilla"/>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Título"/>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7E3ECF6F-D981-4B08-8297-DB35F8CDDDB6}" type="datetimeFigureOut">
              <a:rPr lang="ca-ES" smtClean="0"/>
              <a:t>18/09/2013</a:t>
            </a:fld>
            <a:endParaRPr lang="ca-ES"/>
          </a:p>
        </p:txBody>
      </p:sp>
      <p:sp>
        <p:nvSpPr>
          <p:cNvPr id="6" name="5 Marcador de pie de página"/>
          <p:cNvSpPr>
            <a:spLocks noGrp="1"/>
          </p:cNvSpPr>
          <p:nvPr>
            <p:ph type="ftr" sz="quarter" idx="11"/>
          </p:nvPr>
        </p:nvSpPr>
        <p:spPr/>
        <p:txBody>
          <a:bodyPr/>
          <a:lstStyle>
            <a:extLst/>
          </a:lstStyle>
          <a:p>
            <a:endParaRPr lang="ca-ES"/>
          </a:p>
        </p:txBody>
      </p:sp>
      <p:sp>
        <p:nvSpPr>
          <p:cNvPr id="7" name="6 Marcador de número de diapositiva"/>
          <p:cNvSpPr>
            <a:spLocks noGrp="1"/>
          </p:cNvSpPr>
          <p:nvPr>
            <p:ph type="sldNum" sz="quarter" idx="12"/>
          </p:nvPr>
        </p:nvSpPr>
        <p:spPr/>
        <p:txBody>
          <a:bodyPr/>
          <a:lstStyle>
            <a:extLst/>
          </a:lstStyle>
          <a:p>
            <a:fld id="{A79A31E3-B643-4E1F-A246-A6E41EF53405}" type="slidenum">
              <a:rPr lang="ca-ES" smtClean="0"/>
              <a:t>‹Nº›</a:t>
            </a:fld>
            <a:endParaRPr lang="ca-ES"/>
          </a:p>
        </p:txBody>
      </p:sp>
      <p:sp>
        <p:nvSpPr>
          <p:cNvPr id="3" name="2 Marcador de posición de imagen"/>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s-ES" smtClean="0"/>
              <a:t>Haga clic en el icono para agregar una imagen</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502920" y="530352"/>
            <a:ext cx="8183880" cy="4187952"/>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7E3ECF6F-D981-4B08-8297-DB35F8CDDDB6}" type="datetimeFigureOut">
              <a:rPr lang="ca-ES" smtClean="0"/>
              <a:t>18/09/2013</a:t>
            </a:fld>
            <a:endParaRPr lang="ca-ES"/>
          </a:p>
        </p:txBody>
      </p:sp>
      <p:sp>
        <p:nvSpPr>
          <p:cNvPr id="5" name="4 Marcador de pie de página"/>
          <p:cNvSpPr>
            <a:spLocks noGrp="1"/>
          </p:cNvSpPr>
          <p:nvPr>
            <p:ph type="ftr" sz="quarter" idx="11"/>
          </p:nvPr>
        </p:nvSpPr>
        <p:spPr/>
        <p:txBody>
          <a:bodyPr/>
          <a:lstStyle>
            <a:extLst/>
          </a:lstStyle>
          <a:p>
            <a:endParaRPr lang="ca-ES"/>
          </a:p>
        </p:txBody>
      </p:sp>
      <p:sp>
        <p:nvSpPr>
          <p:cNvPr id="6" name="5 Marcador de número de diapositiva"/>
          <p:cNvSpPr>
            <a:spLocks noGrp="1"/>
          </p:cNvSpPr>
          <p:nvPr>
            <p:ph type="sldNum" sz="quarter" idx="12"/>
          </p:nvPr>
        </p:nvSpPr>
        <p:spPr/>
        <p:txBody>
          <a:bodyPr/>
          <a:lstStyle>
            <a:extLst/>
          </a:lstStyle>
          <a:p>
            <a:fld id="{A79A31E3-B643-4E1F-A246-A6E41EF53405}" type="slidenum">
              <a:rPr lang="ca-ES" smtClean="0"/>
              <a:t>‹Nº›</a:t>
            </a:fld>
            <a:endParaRPr lang="ca-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533404"/>
            <a:ext cx="1981200" cy="5257799"/>
          </a:xfrm>
        </p:spPr>
        <p:txBody>
          <a:bodyPr vert="eaVert"/>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533400" y="533402"/>
            <a:ext cx="5943600" cy="5257801"/>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7E3ECF6F-D981-4B08-8297-DB35F8CDDDB6}" type="datetimeFigureOut">
              <a:rPr lang="ca-ES" smtClean="0"/>
              <a:t>18/09/2013</a:t>
            </a:fld>
            <a:endParaRPr lang="ca-ES"/>
          </a:p>
        </p:txBody>
      </p:sp>
      <p:sp>
        <p:nvSpPr>
          <p:cNvPr id="5" name="4 Marcador de pie de página"/>
          <p:cNvSpPr>
            <a:spLocks noGrp="1"/>
          </p:cNvSpPr>
          <p:nvPr>
            <p:ph type="ftr" sz="quarter" idx="11"/>
          </p:nvPr>
        </p:nvSpPr>
        <p:spPr/>
        <p:txBody>
          <a:bodyPr/>
          <a:lstStyle>
            <a:extLst/>
          </a:lstStyle>
          <a:p>
            <a:endParaRPr lang="ca-ES"/>
          </a:p>
        </p:txBody>
      </p:sp>
      <p:sp>
        <p:nvSpPr>
          <p:cNvPr id="6" name="5 Marcador de número de diapositiva"/>
          <p:cNvSpPr>
            <a:spLocks noGrp="1"/>
          </p:cNvSpPr>
          <p:nvPr>
            <p:ph type="sldNum" sz="quarter" idx="12"/>
          </p:nvPr>
        </p:nvSpPr>
        <p:spPr/>
        <p:txBody>
          <a:bodyPr/>
          <a:lstStyle>
            <a:extLst/>
          </a:lstStyle>
          <a:p>
            <a:fld id="{A79A31E3-B643-4E1F-A246-A6E41EF53405}" type="slidenum">
              <a:rPr lang="ca-ES" smtClean="0"/>
              <a:t>‹Nº›</a:t>
            </a:fld>
            <a:endParaRPr lang="ca-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8 Rectángulo redondeado"/>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12 Marcador de título"/>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s-ES" smtClean="0"/>
              <a:t>Haga clic para modificar el estilo de título del patrón</a:t>
            </a:r>
            <a:endParaRPr kumimoji="0" lang="en-US"/>
          </a:p>
        </p:txBody>
      </p:sp>
      <p:sp>
        <p:nvSpPr>
          <p:cNvPr id="4" name="3 Marcador de texto"/>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25" name="24 Marcador de fecha"/>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7E3ECF6F-D981-4B08-8297-DB35F8CDDDB6}" type="datetimeFigureOut">
              <a:rPr lang="ca-ES" smtClean="0"/>
              <a:t>18/09/2013</a:t>
            </a:fld>
            <a:endParaRPr lang="ca-ES"/>
          </a:p>
        </p:txBody>
      </p:sp>
      <p:sp>
        <p:nvSpPr>
          <p:cNvPr id="18" name="17 Marcador de pie de página"/>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ca-ES"/>
          </a:p>
        </p:txBody>
      </p:sp>
      <p:sp>
        <p:nvSpPr>
          <p:cNvPr id="5" name="4 Marcador de número de diapositiva"/>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A79A31E3-B643-4E1F-A246-A6E41EF53405}" type="slidenum">
              <a:rPr lang="ca-ES" smtClean="0"/>
              <a:t>‹Nº›</a:t>
            </a:fld>
            <a:endParaRPr lang="ca-E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3.udg.edu/sling/portal/criteris/puntuacio/signes_puntuacio.htm" TargetMode="External"/><Relationship Id="rId2" Type="http://schemas.openxmlformats.org/officeDocument/2006/relationships/hyperlink" Target="http://www.xtec.cat/~ibalague/aula/tecniques/idea/ideesap.htm" TargetMode="External"/><Relationship Id="rId1" Type="http://schemas.openxmlformats.org/officeDocument/2006/relationships/slideLayout" Target="../slideLayouts/slideLayout2.xml"/><Relationship Id="rId4" Type="http://schemas.openxmlformats.org/officeDocument/2006/relationships/hyperlink" Target="http://mutis2.upf.es/cr/catacd/conetxt.htm"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smtClean="0"/>
              <a:t>El resum</a:t>
            </a:r>
            <a:endParaRPr lang="ca-ES" dirty="0"/>
          </a:p>
        </p:txBody>
      </p:sp>
      <p:sp>
        <p:nvSpPr>
          <p:cNvPr id="3" name="2 Subtítulo"/>
          <p:cNvSpPr>
            <a:spLocks noGrp="1"/>
          </p:cNvSpPr>
          <p:nvPr>
            <p:ph type="subTitle" idx="1"/>
          </p:nvPr>
        </p:nvSpPr>
        <p:spPr/>
        <p:txBody>
          <a:bodyPr/>
          <a:lstStyle/>
          <a:p>
            <a:endParaRPr lang="ca-ES"/>
          </a:p>
        </p:txBody>
      </p:sp>
    </p:spTree>
    <p:extLst>
      <p:ext uri="{BB962C8B-B14F-4D97-AF65-F5344CB8AC3E}">
        <p14:creationId xmlns:p14="http://schemas.microsoft.com/office/powerpoint/2010/main" val="1275116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196752"/>
            <a:ext cx="8229600" cy="4929411"/>
          </a:xfrm>
        </p:spPr>
        <p:txBody>
          <a:bodyPr>
            <a:normAutofit/>
          </a:bodyPr>
          <a:lstStyle/>
          <a:p>
            <a:pPr marL="0" indent="0">
              <a:buNone/>
            </a:pPr>
            <a:r>
              <a:rPr lang="ca-ES" sz="3200" dirty="0"/>
              <a:t>Resumir és reduir un text a 1/4 part dels seus mots, aproximadament. Amb el resum s'ha d'aconseguir reproduir fidelment (</a:t>
            </a:r>
            <a:r>
              <a:rPr lang="ca-ES" sz="3200" b="1" dirty="0"/>
              <a:t>no copiar</a:t>
            </a:r>
            <a:r>
              <a:rPr lang="ca-ES" sz="3200" dirty="0"/>
              <a:t>) el contingut i l'organització d'un text original, però de manera reduïda. Cal, doncs, saber-hi distingir </a:t>
            </a:r>
            <a:r>
              <a:rPr lang="ca-ES" sz="3200" dirty="0" smtClean="0"/>
              <a:t>la </a:t>
            </a:r>
            <a:r>
              <a:rPr lang="ca-ES" sz="3200" dirty="0"/>
              <a:t>informació </a:t>
            </a:r>
            <a:r>
              <a:rPr lang="ca-ES" sz="3200" dirty="0" smtClean="0"/>
              <a:t>essencial.</a:t>
            </a:r>
            <a:endParaRPr lang="ca-ES" sz="3200" dirty="0"/>
          </a:p>
        </p:txBody>
      </p:sp>
    </p:spTree>
    <p:extLst>
      <p:ext uri="{BB962C8B-B14F-4D97-AF65-F5344CB8AC3E}">
        <p14:creationId xmlns:p14="http://schemas.microsoft.com/office/powerpoint/2010/main" val="13889073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55576" y="332656"/>
            <a:ext cx="8229600" cy="580926"/>
          </a:xfrm>
        </p:spPr>
        <p:txBody>
          <a:bodyPr>
            <a:normAutofit/>
          </a:bodyPr>
          <a:lstStyle/>
          <a:p>
            <a:r>
              <a:rPr lang="es-ES" sz="2400" b="1" dirty="0" err="1" smtClean="0"/>
              <a:t>Què</a:t>
            </a:r>
            <a:r>
              <a:rPr lang="es-ES" sz="2400" b="1" dirty="0" smtClean="0"/>
              <a:t> cal </a:t>
            </a:r>
            <a:r>
              <a:rPr lang="es-ES" sz="2400" b="1" dirty="0" err="1" smtClean="0"/>
              <a:t>tenir</a:t>
            </a:r>
            <a:r>
              <a:rPr lang="es-ES" sz="2400" b="1" dirty="0" smtClean="0"/>
              <a:t> en </a:t>
            </a:r>
            <a:r>
              <a:rPr lang="es-ES" sz="2400" b="1" dirty="0" err="1" smtClean="0"/>
              <a:t>compte</a:t>
            </a:r>
            <a:r>
              <a:rPr lang="es-ES" sz="2400" b="1" dirty="0" smtClean="0"/>
              <a:t> a </a:t>
            </a:r>
            <a:r>
              <a:rPr lang="es-ES" sz="2400" b="1" dirty="0" err="1" smtClean="0"/>
              <a:t>l'hora</a:t>
            </a:r>
            <a:r>
              <a:rPr lang="es-ES" sz="2400" b="1" dirty="0" smtClean="0"/>
              <a:t> de resumir?</a:t>
            </a:r>
            <a:endParaRPr lang="ca-ES" sz="2400" dirty="0"/>
          </a:p>
        </p:txBody>
      </p:sp>
      <p:sp>
        <p:nvSpPr>
          <p:cNvPr id="3" name="2 Marcador de contenido"/>
          <p:cNvSpPr>
            <a:spLocks noGrp="1"/>
          </p:cNvSpPr>
          <p:nvPr>
            <p:ph idx="1"/>
          </p:nvPr>
        </p:nvSpPr>
        <p:spPr>
          <a:xfrm>
            <a:off x="251520" y="980728"/>
            <a:ext cx="8640960" cy="5184576"/>
          </a:xfrm>
        </p:spPr>
        <p:txBody>
          <a:bodyPr>
            <a:normAutofit/>
          </a:bodyPr>
          <a:lstStyle/>
          <a:p>
            <a:pPr marL="514350" indent="-514350">
              <a:buFont typeface="+mj-lt"/>
              <a:buAutoNum type="arabicPeriod"/>
            </a:pPr>
            <a:r>
              <a:rPr lang="es-ES" dirty="0" err="1" smtClean="0"/>
              <a:t>Centra’t</a:t>
            </a:r>
            <a:r>
              <a:rPr lang="es-ES" dirty="0" smtClean="0"/>
              <a:t> </a:t>
            </a:r>
            <a:r>
              <a:rPr lang="es-ES" dirty="0"/>
              <a:t>en la </a:t>
            </a:r>
            <a:r>
              <a:rPr lang="es-ES" b="1" dirty="0" err="1"/>
              <a:t>informació</a:t>
            </a:r>
            <a:r>
              <a:rPr lang="es-ES" dirty="0"/>
              <a:t> que hi ha en el </a:t>
            </a:r>
            <a:r>
              <a:rPr lang="es-ES" dirty="0" err="1"/>
              <a:t>text</a:t>
            </a:r>
            <a:r>
              <a:rPr lang="es-ES" dirty="0"/>
              <a:t> original: es </a:t>
            </a:r>
            <a:r>
              <a:rPr lang="es-ES" dirty="0" err="1"/>
              <a:t>tracta</a:t>
            </a:r>
            <a:r>
              <a:rPr lang="es-ES" dirty="0"/>
              <a:t> de </a:t>
            </a:r>
            <a:r>
              <a:rPr lang="es-ES" dirty="0" err="1"/>
              <a:t>reproduir</a:t>
            </a:r>
            <a:r>
              <a:rPr lang="es-ES" dirty="0"/>
              <a:t> </a:t>
            </a:r>
            <a:r>
              <a:rPr lang="es-ES" dirty="0" err="1"/>
              <a:t>aquesta</a:t>
            </a:r>
            <a:r>
              <a:rPr lang="es-ES" dirty="0"/>
              <a:t> </a:t>
            </a:r>
            <a:r>
              <a:rPr lang="es-ES" dirty="0" err="1"/>
              <a:t>informació</a:t>
            </a:r>
            <a:r>
              <a:rPr lang="es-ES" dirty="0"/>
              <a:t>, </a:t>
            </a:r>
            <a:r>
              <a:rPr lang="es-ES" dirty="0" err="1"/>
              <a:t>però</a:t>
            </a:r>
            <a:r>
              <a:rPr lang="es-ES" dirty="0"/>
              <a:t> </a:t>
            </a:r>
            <a:r>
              <a:rPr lang="es-ES" b="1" dirty="0" err="1"/>
              <a:t>amb</a:t>
            </a:r>
            <a:r>
              <a:rPr lang="es-ES" b="1" dirty="0"/>
              <a:t> </a:t>
            </a:r>
            <a:r>
              <a:rPr lang="es-ES" b="1" dirty="0" err="1"/>
              <a:t>menys</a:t>
            </a:r>
            <a:r>
              <a:rPr lang="es-ES" b="1" dirty="0"/>
              <a:t> </a:t>
            </a:r>
            <a:r>
              <a:rPr lang="es-ES" b="1" dirty="0" err="1"/>
              <a:t>paraules</a:t>
            </a:r>
            <a:r>
              <a:rPr lang="es-ES" dirty="0"/>
              <a:t>; no </a:t>
            </a:r>
            <a:r>
              <a:rPr lang="es-ES" dirty="0" err="1"/>
              <a:t>s'ha</a:t>
            </a:r>
            <a:r>
              <a:rPr lang="es-ES" dirty="0"/>
              <a:t> de </a:t>
            </a:r>
            <a:r>
              <a:rPr lang="es-ES" dirty="0" err="1"/>
              <a:t>fer</a:t>
            </a:r>
            <a:r>
              <a:rPr lang="es-ES" dirty="0"/>
              <a:t> </a:t>
            </a:r>
            <a:r>
              <a:rPr lang="es-ES" dirty="0" err="1"/>
              <a:t>interpretacions</a:t>
            </a:r>
            <a:r>
              <a:rPr lang="es-ES" dirty="0"/>
              <a:t> </a:t>
            </a:r>
            <a:r>
              <a:rPr lang="es-ES" dirty="0" err="1"/>
              <a:t>personals</a:t>
            </a:r>
            <a:r>
              <a:rPr lang="es-ES" dirty="0"/>
              <a:t> sobre el </a:t>
            </a:r>
            <a:r>
              <a:rPr lang="es-ES" dirty="0" err="1"/>
              <a:t>contingut</a:t>
            </a:r>
            <a:r>
              <a:rPr lang="es-ES" dirty="0"/>
              <a:t> del </a:t>
            </a:r>
            <a:r>
              <a:rPr lang="es-ES" dirty="0" err="1"/>
              <a:t>text</a:t>
            </a:r>
            <a:r>
              <a:rPr lang="es-ES" dirty="0"/>
              <a:t>.</a:t>
            </a:r>
          </a:p>
          <a:p>
            <a:pPr marL="514350" indent="-514350">
              <a:buFont typeface="+mj-lt"/>
              <a:buAutoNum type="arabicPeriod"/>
            </a:pPr>
            <a:r>
              <a:rPr lang="es-ES" dirty="0" smtClean="0"/>
              <a:t>Hi </a:t>
            </a:r>
            <a:r>
              <a:rPr lang="es-ES" dirty="0"/>
              <a:t>ha </a:t>
            </a:r>
            <a:r>
              <a:rPr lang="es-ES" dirty="0" err="1"/>
              <a:t>d'haver</a:t>
            </a:r>
            <a:r>
              <a:rPr lang="es-ES" dirty="0"/>
              <a:t> totes les </a:t>
            </a:r>
            <a:r>
              <a:rPr lang="es-ES" b="1" dirty="0"/>
              <a:t>idees </a:t>
            </a:r>
            <a:r>
              <a:rPr lang="es-ES" b="1" dirty="0" err="1"/>
              <a:t>principals</a:t>
            </a:r>
            <a:r>
              <a:rPr lang="es-ES" dirty="0"/>
              <a:t> del </a:t>
            </a:r>
            <a:r>
              <a:rPr lang="es-ES" dirty="0" err="1"/>
              <a:t>text</a:t>
            </a:r>
            <a:r>
              <a:rPr lang="es-ES" dirty="0"/>
              <a:t> original, </a:t>
            </a:r>
            <a:r>
              <a:rPr lang="es-ES" dirty="0" err="1"/>
              <a:t>interpretades</a:t>
            </a:r>
            <a:r>
              <a:rPr lang="es-ES" dirty="0"/>
              <a:t> </a:t>
            </a:r>
            <a:r>
              <a:rPr lang="es-ES" dirty="0" err="1"/>
              <a:t>correctament</a:t>
            </a:r>
            <a:r>
              <a:rPr lang="es-ES" dirty="0"/>
              <a:t>.</a:t>
            </a:r>
          </a:p>
          <a:p>
            <a:pPr marL="514350" indent="-514350">
              <a:buFont typeface="+mj-lt"/>
              <a:buAutoNum type="arabicPeriod"/>
            </a:pPr>
            <a:r>
              <a:rPr lang="es-ES" dirty="0" smtClean="0"/>
              <a:t>Cal </a:t>
            </a:r>
            <a:r>
              <a:rPr lang="es-ES" dirty="0"/>
              <a:t>articular i </a:t>
            </a:r>
            <a:r>
              <a:rPr lang="es-ES" b="1" dirty="0" err="1"/>
              <a:t>connectar</a:t>
            </a:r>
            <a:r>
              <a:rPr lang="es-ES" dirty="0"/>
              <a:t> les idees </a:t>
            </a:r>
            <a:r>
              <a:rPr lang="es-ES" dirty="0" err="1"/>
              <a:t>amb</a:t>
            </a:r>
            <a:r>
              <a:rPr lang="es-ES" dirty="0"/>
              <a:t> </a:t>
            </a:r>
            <a:r>
              <a:rPr lang="es-ES" b="1" dirty="0" err="1"/>
              <a:t>mots</a:t>
            </a:r>
            <a:r>
              <a:rPr lang="es-ES" b="1" dirty="0"/>
              <a:t> de </a:t>
            </a:r>
            <a:r>
              <a:rPr lang="es-ES" b="1" dirty="0" err="1"/>
              <a:t>lligam</a:t>
            </a:r>
            <a:r>
              <a:rPr lang="es-ES" dirty="0"/>
              <a:t> (</a:t>
            </a:r>
            <a:r>
              <a:rPr lang="es-ES" dirty="0" err="1"/>
              <a:t>marcadors</a:t>
            </a:r>
            <a:r>
              <a:rPr lang="es-ES" dirty="0"/>
              <a:t> </a:t>
            </a:r>
            <a:r>
              <a:rPr lang="es-ES" dirty="0" err="1"/>
              <a:t>textuals</a:t>
            </a:r>
            <a:r>
              <a:rPr lang="es-ES" dirty="0"/>
              <a:t>, </a:t>
            </a:r>
            <a:r>
              <a:rPr lang="es-ES" dirty="0" err="1"/>
              <a:t>connectors</a:t>
            </a:r>
            <a:r>
              <a:rPr lang="es-ES" dirty="0"/>
              <a:t>) i </a:t>
            </a:r>
            <a:r>
              <a:rPr lang="es-ES" dirty="0" err="1"/>
              <a:t>amb</a:t>
            </a:r>
            <a:r>
              <a:rPr lang="es-ES" dirty="0"/>
              <a:t> la </a:t>
            </a:r>
            <a:r>
              <a:rPr lang="es-ES" b="1" dirty="0" err="1"/>
              <a:t>puntuació</a:t>
            </a:r>
            <a:r>
              <a:rPr lang="es-ES" dirty="0"/>
              <a:t> </a:t>
            </a:r>
            <a:r>
              <a:rPr lang="es-ES" dirty="0" err="1" smtClean="0"/>
              <a:t>adient</a:t>
            </a:r>
            <a:r>
              <a:rPr lang="es-ES" dirty="0" smtClean="0"/>
              <a:t>.</a:t>
            </a:r>
            <a:endParaRPr lang="es-ES" dirty="0"/>
          </a:p>
        </p:txBody>
      </p:sp>
    </p:spTree>
    <p:extLst>
      <p:ext uri="{BB962C8B-B14F-4D97-AF65-F5344CB8AC3E}">
        <p14:creationId xmlns:p14="http://schemas.microsoft.com/office/powerpoint/2010/main" val="32299157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11560" y="188640"/>
            <a:ext cx="8183880" cy="691520"/>
          </a:xfrm>
        </p:spPr>
        <p:txBody>
          <a:bodyPr>
            <a:normAutofit/>
          </a:bodyPr>
          <a:lstStyle/>
          <a:p>
            <a:r>
              <a:rPr lang="ca-ES" sz="2800" b="1" u="sng" dirty="0"/>
              <a:t>Passos a seguir per fer un bon resum:</a:t>
            </a:r>
            <a:endParaRPr lang="ca-ES" sz="2800" dirty="0"/>
          </a:p>
        </p:txBody>
      </p:sp>
      <p:sp>
        <p:nvSpPr>
          <p:cNvPr id="3" name="2 Marcador de contenido"/>
          <p:cNvSpPr>
            <a:spLocks noGrp="1"/>
          </p:cNvSpPr>
          <p:nvPr>
            <p:ph idx="1"/>
          </p:nvPr>
        </p:nvSpPr>
        <p:spPr>
          <a:xfrm>
            <a:off x="395536" y="908720"/>
            <a:ext cx="8183880" cy="5328592"/>
          </a:xfrm>
        </p:spPr>
        <p:txBody>
          <a:bodyPr>
            <a:noAutofit/>
          </a:bodyPr>
          <a:lstStyle/>
          <a:p>
            <a:r>
              <a:rPr lang="ca-ES" sz="2100" dirty="0" smtClean="0"/>
              <a:t>Realitzar </a:t>
            </a:r>
            <a:r>
              <a:rPr lang="ca-ES" sz="2100" dirty="0"/>
              <a:t>una lectura comprensiva del text i subratllar </a:t>
            </a:r>
            <a:r>
              <a:rPr lang="ca-ES" sz="2100" b="1" u="sng" dirty="0">
                <a:hlinkClick r:id="rId2"/>
              </a:rPr>
              <a:t>les idees principals</a:t>
            </a:r>
            <a:r>
              <a:rPr lang="ca-ES" sz="2100" dirty="0"/>
              <a:t>.</a:t>
            </a:r>
          </a:p>
          <a:p>
            <a:r>
              <a:rPr lang="ca-ES" sz="2100" dirty="0" smtClean="0"/>
              <a:t>Utilitzar </a:t>
            </a:r>
            <a:r>
              <a:rPr lang="ca-ES" sz="2100" dirty="0"/>
              <a:t>les pròpies paraules, no les del text.</a:t>
            </a:r>
          </a:p>
          <a:p>
            <a:r>
              <a:rPr lang="ca-ES" sz="2100" dirty="0" smtClean="0"/>
              <a:t>Només </a:t>
            </a:r>
            <a:r>
              <a:rPr lang="ca-ES" sz="2100" dirty="0"/>
              <a:t>utilitzarem literalment frases del text original quan siguin definicions i, sempre, entre cometes i fent al·lusió al text.</a:t>
            </a:r>
          </a:p>
          <a:p>
            <a:r>
              <a:rPr lang="ca-ES" sz="2100" dirty="0" smtClean="0"/>
              <a:t>Utilitza </a:t>
            </a:r>
            <a:r>
              <a:rPr lang="ca-ES" sz="2100" b="1" u="sng" dirty="0">
                <a:hlinkClick r:id="rId3"/>
              </a:rPr>
              <a:t>els signes de puntuació</a:t>
            </a:r>
            <a:r>
              <a:rPr lang="ca-ES" sz="2100" b="1" dirty="0"/>
              <a:t> </a:t>
            </a:r>
            <a:r>
              <a:rPr lang="ca-ES" sz="2100" dirty="0" smtClean="0"/>
              <a:t>i </a:t>
            </a:r>
            <a:r>
              <a:rPr lang="ca-ES" sz="2100" b="1" u="sng" dirty="0" smtClean="0">
                <a:hlinkClick r:id="rId4"/>
              </a:rPr>
              <a:t>connectors</a:t>
            </a:r>
            <a:r>
              <a:rPr lang="ca-ES" sz="2100" b="1" u="sng" dirty="0" smtClean="0"/>
              <a:t> </a:t>
            </a:r>
            <a:r>
              <a:rPr lang="ca-ES" sz="2100" dirty="0" smtClean="0"/>
              <a:t>els per </a:t>
            </a:r>
            <a:r>
              <a:rPr lang="ca-ES" sz="2100" dirty="0"/>
              <a:t>donar sentit, ordre i coherència al text. Per exemple: el punt i seguit i el punt i a part per diferenciar les idees.</a:t>
            </a:r>
          </a:p>
          <a:p>
            <a:r>
              <a:rPr lang="ca-ES" sz="2100" dirty="0" smtClean="0"/>
              <a:t>Intentar </a:t>
            </a:r>
            <a:r>
              <a:rPr lang="ca-ES" sz="2100" dirty="0"/>
              <a:t>resumir, en el primer paràgraf, la idea global del text. En els següents paràgrafs, desenvolupar les idees principals del </a:t>
            </a:r>
            <a:r>
              <a:rPr lang="ca-ES" sz="2100" dirty="0" smtClean="0"/>
              <a:t>mateix.</a:t>
            </a:r>
            <a:endParaRPr lang="ca-ES" sz="2100" dirty="0"/>
          </a:p>
          <a:p>
            <a:r>
              <a:rPr lang="ca-ES" sz="2100" dirty="0" smtClean="0"/>
              <a:t>Quan </a:t>
            </a:r>
            <a:r>
              <a:rPr lang="ca-ES" sz="2100" dirty="0"/>
              <a:t>haurem escrit el nostre “resum” caldrà repassar-lo per comprovar l’ortografia i les “principals faltes de gramàtica” que solem fer</a:t>
            </a:r>
            <a:r>
              <a:rPr lang="ca-ES" sz="2100" dirty="0" smtClean="0"/>
              <a:t>.</a:t>
            </a:r>
            <a:endParaRPr lang="ca-ES" sz="2100" dirty="0"/>
          </a:p>
        </p:txBody>
      </p:sp>
    </p:spTree>
    <p:extLst>
      <p:ext uri="{BB962C8B-B14F-4D97-AF65-F5344CB8AC3E}">
        <p14:creationId xmlns:p14="http://schemas.microsoft.com/office/powerpoint/2010/main" val="8256470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649491"/>
          </a:xfrm>
        </p:spPr>
        <p:txBody>
          <a:bodyPr>
            <a:normAutofit/>
          </a:bodyPr>
          <a:lstStyle/>
          <a:p>
            <a:pPr marL="0" indent="0">
              <a:buNone/>
            </a:pPr>
            <a:r>
              <a:rPr lang="ca-ES" sz="3600" b="1" dirty="0"/>
              <a:t>HEM D’EVITAR:</a:t>
            </a:r>
            <a:endParaRPr lang="ca-ES" sz="3600" dirty="0"/>
          </a:p>
          <a:p>
            <a:pPr marL="0" indent="0">
              <a:buNone/>
            </a:pPr>
            <a:r>
              <a:rPr lang="ca-ES" sz="3200" dirty="0"/>
              <a:t>- Copiar fragments del text.</a:t>
            </a:r>
          </a:p>
          <a:p>
            <a:pPr marL="0" indent="0">
              <a:buNone/>
            </a:pPr>
            <a:r>
              <a:rPr lang="ca-ES" sz="3200" dirty="0"/>
              <a:t>- Expressar opinions personals.</a:t>
            </a:r>
          </a:p>
          <a:p>
            <a:pPr marL="0" indent="0">
              <a:buNone/>
            </a:pPr>
            <a:r>
              <a:rPr lang="ca-ES" sz="3200" dirty="0"/>
              <a:t>- En cap cas escriurem frases de l’ordre “l’autor diu”, “el text diu”… i semblants.</a:t>
            </a:r>
          </a:p>
          <a:p>
            <a:pPr marL="0" indent="0">
              <a:buNone/>
            </a:pPr>
            <a:r>
              <a:rPr lang="ca-ES" sz="3200" dirty="0"/>
              <a:t>- Que el resum sigui tan extens com el text original.</a:t>
            </a:r>
          </a:p>
          <a:p>
            <a:pPr marL="0" indent="0">
              <a:buNone/>
            </a:pPr>
            <a:r>
              <a:rPr lang="ca-ES" sz="3200" dirty="0"/>
              <a:t>- Insistir en </a:t>
            </a:r>
            <a:r>
              <a:rPr lang="ca-ES" sz="3200" dirty="0" smtClean="0"/>
              <a:t>aspectes </a:t>
            </a:r>
            <a:r>
              <a:rPr lang="ca-ES" sz="3200" dirty="0"/>
              <a:t>secundaris que facin oblidar les idees principals</a:t>
            </a:r>
            <a:r>
              <a:rPr lang="ca-ES" sz="3200" dirty="0" smtClean="0"/>
              <a:t>.</a:t>
            </a:r>
            <a:endParaRPr lang="ca-ES" sz="3200" dirty="0"/>
          </a:p>
        </p:txBody>
      </p:sp>
    </p:spTree>
    <p:extLst>
      <p:ext uri="{BB962C8B-B14F-4D97-AF65-F5344CB8AC3E}">
        <p14:creationId xmlns:p14="http://schemas.microsoft.com/office/powerpoint/2010/main" val="8917488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0"/>
            <a:ext cx="8496944" cy="6669360"/>
          </a:xfrm>
        </p:spPr>
        <p:txBody>
          <a:bodyPr>
            <a:noAutofit/>
          </a:bodyPr>
          <a:lstStyle/>
          <a:p>
            <a:pPr marL="0" indent="0">
              <a:buNone/>
            </a:pPr>
            <a:r>
              <a:rPr lang="ca-ES" sz="1600" b="1" dirty="0" smtClean="0"/>
              <a:t>L’Església </a:t>
            </a:r>
            <a:r>
              <a:rPr lang="ca-ES" sz="1600" b="1" dirty="0"/>
              <a:t>de Poblet</a:t>
            </a:r>
            <a:endParaRPr lang="ca-ES" sz="1600" dirty="0"/>
          </a:p>
          <a:p>
            <a:pPr marL="0" indent="0">
              <a:buNone/>
            </a:pPr>
            <a:r>
              <a:rPr lang="ca-ES" sz="1700" dirty="0"/>
              <a:t>L’església de poble, com la majoria d’esglésies gòtiques, té una volta altíssima i sovint un es pregunta com s’ho feien per fer edificis tan alts sense els mitjans que tenim avui dia. </a:t>
            </a:r>
            <a:r>
              <a:rPr lang="ca-ES" sz="1700" u="sng" dirty="0"/>
              <a:t>Quan es va construir l’església de Poblet, els frares l’havien pensada tan alta que no es podien construir bastides que arribessin tan amunt.</a:t>
            </a:r>
            <a:r>
              <a:rPr lang="ca-ES" sz="1700" dirty="0"/>
              <a:t> Per això van inventar un sistema molt enginyós. </a:t>
            </a:r>
            <a:r>
              <a:rPr lang="ca-ES" sz="1700" u="sng" dirty="0"/>
              <a:t>Van posar un primer nivell de pedres i van farcir de terra tot l’espai interior</a:t>
            </a:r>
            <a:r>
              <a:rPr lang="ca-ES" sz="1700" dirty="0"/>
              <a:t>. Així, quan van haver de passar </a:t>
            </a:r>
            <a:r>
              <a:rPr lang="ca-ES" sz="1700" u="sng" dirty="0"/>
              <a:t>a la segona fila de pedres, ho van fer damunt de terreny sòlid</a:t>
            </a:r>
            <a:r>
              <a:rPr lang="ca-ES" sz="1700" dirty="0"/>
              <a:t>, sense necessitat d’aixecar cap bastida. Van anar continuant amb aquest sistema, </a:t>
            </a:r>
            <a:r>
              <a:rPr lang="ca-ES" sz="1700" u="sng" dirty="0"/>
              <a:t>fins que van tenir les parts de l’església alçades</a:t>
            </a:r>
            <a:r>
              <a:rPr lang="ca-ES" sz="1700" dirty="0"/>
              <a:t>: filada de pedres i farcit de terra, filada de pedres i torna a farcir. </a:t>
            </a:r>
            <a:r>
              <a:rPr lang="ca-ES" sz="1700" u="sng" dirty="0"/>
              <a:t>Quan va estar enllestida, es van adonar que quedava plena de terra</a:t>
            </a:r>
            <a:r>
              <a:rPr lang="ca-ES" sz="1700" dirty="0"/>
              <a:t>. </a:t>
            </a:r>
            <a:r>
              <a:rPr lang="ca-ES" sz="1700" u="sng" dirty="0"/>
              <a:t>On s’havia de ficar la gent</a:t>
            </a:r>
            <a:r>
              <a:rPr lang="ca-ES" sz="1700" dirty="0"/>
              <a:t> par anar a missa, si tot l’interior n’era ple? Però un frare ja havia pensat </a:t>
            </a:r>
            <a:r>
              <a:rPr lang="ca-ES" sz="1700" u="sng" dirty="0"/>
              <a:t>la solució</a:t>
            </a:r>
            <a:r>
              <a:rPr lang="ca-ES" sz="1700" dirty="0"/>
              <a:t> mentre la construïen: </a:t>
            </a:r>
            <a:r>
              <a:rPr lang="ca-ES" sz="1700" u="sng" dirty="0"/>
              <a:t>havia barrejat monedes de coure</a:t>
            </a:r>
            <a:r>
              <a:rPr lang="ca-ES" sz="1700" dirty="0"/>
              <a:t> (aquelles que s’anomenaven </a:t>
            </a:r>
            <a:r>
              <a:rPr lang="ca-ES" sz="1700" u="sng" dirty="0"/>
              <a:t>santes creus</a:t>
            </a:r>
            <a:r>
              <a:rPr lang="ca-ES" sz="1700" dirty="0"/>
              <a:t> perquè tenien una creu a cada cara) </a:t>
            </a:r>
            <a:r>
              <a:rPr lang="ca-ES" sz="1700" u="sng" dirty="0"/>
              <a:t>entremig de la terra</a:t>
            </a:r>
            <a:r>
              <a:rPr lang="ca-ES" sz="1700" dirty="0"/>
              <a:t> que feien servir per farcir l’interior. Només va caldre que escampés que entremig de la terra hi havia monedes i que </a:t>
            </a:r>
            <a:r>
              <a:rPr lang="ca-ES" sz="1700" u="sng" dirty="0"/>
              <a:t>aquell que les trobés se les podia quedar</a:t>
            </a:r>
            <a:r>
              <a:rPr lang="ca-ES" sz="1700" dirty="0"/>
              <a:t> perquè tot allò s’omplís de gent disposada a esgarrapar per endur-se una d’aquelles santes creus. I, és clar, </a:t>
            </a:r>
            <a:r>
              <a:rPr lang="ca-ES" sz="1700" u="sng" dirty="0"/>
              <a:t>en quatre dies la nau de l’església va quedar buida</a:t>
            </a:r>
            <a:r>
              <a:rPr lang="ca-ES" sz="1700" dirty="0"/>
              <a:t>. Però vet aquí que, barrejats entre la gent, hi havia tot </a:t>
            </a:r>
            <a:r>
              <a:rPr lang="ca-ES" sz="1700" u="sng" dirty="0"/>
              <a:t>un convent de frares</a:t>
            </a:r>
            <a:r>
              <a:rPr lang="ca-ES" sz="1700" dirty="0"/>
              <a:t> vestits de captaires que </a:t>
            </a:r>
            <a:r>
              <a:rPr lang="ca-ES" sz="1700" u="sng" dirty="0"/>
              <a:t>s’afanyaven a buscar tantes monedes com podien per poder-se fer, ells mateixos, un monestir</a:t>
            </a:r>
            <a:r>
              <a:rPr lang="ca-ES" sz="1700" dirty="0"/>
              <a:t>. I tant s’hi va afanyar, que </a:t>
            </a:r>
            <a:r>
              <a:rPr lang="ca-ES" sz="1700" u="sng" dirty="0"/>
              <a:t>es van poder construir un monestir</a:t>
            </a:r>
            <a:r>
              <a:rPr lang="ca-ES" sz="1700" dirty="0"/>
              <a:t> molt a prop que va batejar amb el nom de les monedes: </a:t>
            </a:r>
            <a:r>
              <a:rPr lang="ca-ES" sz="1700" u="sng" dirty="0"/>
              <a:t>Santes Creus</a:t>
            </a:r>
            <a:r>
              <a:rPr lang="ca-ES" sz="1700" dirty="0"/>
              <a:t>. </a:t>
            </a:r>
          </a:p>
        </p:txBody>
      </p:sp>
    </p:spTree>
    <p:extLst>
      <p:ext uri="{BB962C8B-B14F-4D97-AF65-F5344CB8AC3E}">
        <p14:creationId xmlns:p14="http://schemas.microsoft.com/office/powerpoint/2010/main" val="16385522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976664"/>
          </a:xfrm>
        </p:spPr>
        <p:txBody>
          <a:bodyPr>
            <a:normAutofit fontScale="77500" lnSpcReduction="20000"/>
          </a:bodyPr>
          <a:lstStyle/>
          <a:p>
            <a:pPr marL="0" indent="0">
              <a:buNone/>
            </a:pPr>
            <a:r>
              <a:rPr lang="ca-ES" b="1" dirty="0"/>
              <a:t>Resum</a:t>
            </a:r>
            <a:endParaRPr lang="ca-ES" dirty="0"/>
          </a:p>
          <a:p>
            <a:pPr marL="0" indent="0">
              <a:buNone/>
            </a:pPr>
            <a:r>
              <a:rPr lang="ca-ES" dirty="0"/>
              <a:t>Quan es va construir l’església de Poblet, els frares l’havien pensada tan alta que no es podien construir bastides que arribessin tan amunt, i  van haver d’inventar un altre sistema. Van posar un primer nivell de pedres i van farcir de terra tot l’espai interior. En passar a la segona fila de pedres, ho van fer damunt de terreny sòlid, sense cap bastida. Van continuar així fins que van tenir les parts de l’església alçades.</a:t>
            </a:r>
          </a:p>
          <a:p>
            <a:pPr marL="0" indent="0">
              <a:buNone/>
            </a:pPr>
            <a:r>
              <a:rPr lang="ca-ES" dirty="0"/>
              <a:t>Quan va estar enllestida, es van adonar que quedava plena de terra. On s’havia de ficar la gent? Un frare tenia la solució: havia barrejat monedes de coure (anomenades santes creus) entremig de la terra.</a:t>
            </a:r>
          </a:p>
          <a:p>
            <a:pPr marL="0" indent="0">
              <a:buNone/>
            </a:pPr>
            <a:r>
              <a:rPr lang="ca-ES" dirty="0"/>
              <a:t>Quan va fer córrer que a la terra hi havia monedes i que aquell que les trobés se les podia quedar, en quatre dies la nau de l’església va quedar buida.  Entre la gent hi havia frares vestits de captaires que buscaven tantes monedes com podien per fer-se  un monestir, construït amb el nom de Santes Creus</a:t>
            </a:r>
            <a:r>
              <a:rPr lang="ca-ES" dirty="0" smtClean="0"/>
              <a:t>.</a:t>
            </a:r>
            <a:endParaRPr lang="ca-ES" dirty="0"/>
          </a:p>
        </p:txBody>
      </p:sp>
    </p:spTree>
    <p:extLst>
      <p:ext uri="{BB962C8B-B14F-4D97-AF65-F5344CB8AC3E}">
        <p14:creationId xmlns:p14="http://schemas.microsoft.com/office/powerpoint/2010/main" val="191778733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o">
  <a:themeElements>
    <a:clrScheme name="Aspect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o">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specto">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24</TotalTime>
  <Words>701</Words>
  <Application>Microsoft Office PowerPoint</Application>
  <PresentationFormat>Presentación en pantalla (4:3)</PresentationFormat>
  <Paragraphs>25</Paragraphs>
  <Slides>7</Slides>
  <Notes>0</Notes>
  <HiddenSlides>0</HiddenSlides>
  <MMClips>0</MMClips>
  <ScaleCrop>false</ScaleCrop>
  <HeadingPairs>
    <vt:vector size="4" baseType="variant">
      <vt:variant>
        <vt:lpstr>Tema</vt:lpstr>
      </vt:variant>
      <vt:variant>
        <vt:i4>1</vt:i4>
      </vt:variant>
      <vt:variant>
        <vt:lpstr>Títulos de diapositiva</vt:lpstr>
      </vt:variant>
      <vt:variant>
        <vt:i4>7</vt:i4>
      </vt:variant>
    </vt:vector>
  </HeadingPairs>
  <TitlesOfParts>
    <vt:vector size="8" baseType="lpstr">
      <vt:lpstr>Aspecto</vt:lpstr>
      <vt:lpstr>El resum</vt:lpstr>
      <vt:lpstr>Presentación de PowerPoint</vt:lpstr>
      <vt:lpstr>Què cal tenir en compte a l'hora de resumir?</vt:lpstr>
      <vt:lpstr>Passos a seguir per fer un bon resum:</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resum</dc:title>
  <dc:creator>Paco</dc:creator>
  <cp:lastModifiedBy>Paco</cp:lastModifiedBy>
  <cp:revision>6</cp:revision>
  <dcterms:created xsi:type="dcterms:W3CDTF">2013-09-17T20:43:35Z</dcterms:created>
  <dcterms:modified xsi:type="dcterms:W3CDTF">2013-09-18T15:10:30Z</dcterms:modified>
</cp:coreProperties>
</file>