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>
      <p:cViewPr varScale="1">
        <p:scale>
          <a:sx n="136" d="100"/>
          <a:sy n="136" d="100"/>
        </p:scale>
        <p:origin x="960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3046F-E62B-8349-837E-BD5BDB49B647}" type="datetimeFigureOut">
              <a:rPr lang="es-ES" smtClean="0"/>
              <a:t>16/10/22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765F0-CCE7-E24C-90E8-1B2BEAE68F5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301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b="1" i="0" u="none" strike="noStrike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Productivitat</a:t>
            </a:r>
            <a:r>
              <a:rPr lang="es-ES" sz="1800" b="0" i="0" u="none" strike="noStrike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s-ES" sz="1800" b="0" i="0" u="none" strike="noStrike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Relació</a:t>
            </a:r>
            <a:r>
              <a:rPr lang="es-ES" sz="1800" b="0" i="0" u="none" strike="noStrike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entre la </a:t>
            </a:r>
            <a:r>
              <a:rPr lang="es-ES" sz="1800" b="0" i="0" u="none" strike="noStrike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quantitat</a:t>
            </a:r>
            <a:r>
              <a:rPr lang="es-ES" sz="1800" b="0" i="0" u="none" strike="noStrike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s-ES" sz="1800" b="0" i="0" u="none" strike="noStrike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béns</a:t>
            </a:r>
            <a:r>
              <a:rPr lang="es-ES" sz="1800" b="0" i="0" u="none" strike="noStrike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i </a:t>
            </a:r>
            <a:r>
              <a:rPr lang="es-ES" sz="1800" b="0" i="0" u="none" strike="noStrike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serveis</a:t>
            </a:r>
            <a:r>
              <a:rPr lang="es-ES" sz="1800" b="0" i="0" u="none" strike="noStrike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1800" b="0" i="0" u="none" strike="noStrike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produïts</a:t>
            </a:r>
            <a:r>
              <a:rPr lang="es-ES" sz="1800" b="0" i="0" u="none" strike="noStrike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i </a:t>
            </a:r>
            <a:r>
              <a:rPr lang="es-ES" sz="1800" b="0" i="0" u="none" strike="noStrike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els</a:t>
            </a:r>
            <a:r>
              <a:rPr lang="es-ES" sz="1800" b="0" i="0" u="none" strike="noStrike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recursos </a:t>
            </a:r>
            <a:r>
              <a:rPr lang="es-ES" sz="1800" b="0" i="0" u="none" strike="noStrike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esmerçats</a:t>
            </a:r>
            <a:r>
              <a:rPr lang="es-ES" sz="1800" b="0" i="0" u="none" strike="noStrike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en la </a:t>
            </a:r>
            <a:r>
              <a:rPr lang="es-ES" sz="1800" b="0" i="0" u="none" strike="noStrike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seva</a:t>
            </a:r>
            <a:r>
              <a:rPr lang="es-ES" sz="1800" b="0" i="0" u="none" strike="noStrike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1800" b="0" i="0" u="none" strike="noStrike" dirty="0" err="1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producció</a:t>
            </a:r>
            <a:r>
              <a:rPr lang="es-ES" sz="1800" b="0" i="0" u="none" strike="noStrike" dirty="0">
                <a:solidFill>
                  <a:srgbClr val="414141"/>
                </a:solidFill>
                <a:effectLst/>
                <a:latin typeface="Arial" panose="020B0604020202020204" pitchFamily="34" charset="0"/>
              </a:rPr>
              <a:t>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765F0-CCE7-E24C-90E8-1B2BEAE68F51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3774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s-E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Important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No </a:t>
            </a:r>
            <a:r>
              <a:rPr lang="es-E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confonguis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els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termes </a:t>
            </a:r>
            <a:r>
              <a:rPr lang="es-E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productivitat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 </a:t>
            </a:r>
            <a:r>
              <a:rPr lang="es-E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producció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La </a:t>
            </a:r>
            <a:r>
              <a:rPr lang="es-ES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producció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és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una mesura absoluta (km, m o €) i la </a:t>
            </a:r>
            <a:r>
              <a:rPr lang="es-ES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productivitat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és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una mesura que relaciona </a:t>
            </a:r>
            <a:r>
              <a:rPr lang="es-E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dues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variables </a:t>
            </a:r>
            <a:r>
              <a:rPr lang="es-E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diferents</a:t>
            </a: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(Km/h, m/s o €/hora)</a:t>
            </a:r>
            <a:endParaRPr lang="es-ES" b="0" dirty="0">
              <a:effectLst/>
            </a:endParaRPr>
          </a:p>
          <a:p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765F0-CCE7-E24C-90E8-1B2BEAE68F51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6516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451" y="2051314"/>
            <a:ext cx="1708466" cy="241742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07083" y="2030345"/>
            <a:ext cx="2784309" cy="287431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3428" y="1958337"/>
            <a:ext cx="3115613" cy="29208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4725" y="383123"/>
            <a:ext cx="4999355" cy="409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4725" y="383123"/>
            <a:ext cx="7858759" cy="409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0237" y="2443337"/>
            <a:ext cx="8144509" cy="2146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1331" y="653511"/>
            <a:ext cx="5338445" cy="14522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1995" marR="5080" indent="-709930">
              <a:lnSpc>
                <a:spcPct val="100600"/>
              </a:lnSpc>
              <a:spcBef>
                <a:spcPts val="95"/>
              </a:spcBef>
            </a:pPr>
            <a:r>
              <a:rPr sz="4650" b="0" dirty="0">
                <a:latin typeface="Arial"/>
                <a:cs typeface="Arial"/>
              </a:rPr>
              <a:t>UD2</a:t>
            </a:r>
            <a:r>
              <a:rPr sz="4650" b="0" spc="-25" dirty="0">
                <a:latin typeface="Arial"/>
                <a:cs typeface="Arial"/>
              </a:rPr>
              <a:t> </a:t>
            </a:r>
            <a:r>
              <a:rPr sz="4650" b="0" dirty="0">
                <a:latin typeface="Arial"/>
                <a:cs typeface="Arial"/>
              </a:rPr>
              <a:t>PRODUCCIÓ</a:t>
            </a:r>
            <a:r>
              <a:rPr sz="4650" b="0" spc="-25" dirty="0">
                <a:latin typeface="Arial"/>
                <a:cs typeface="Arial"/>
              </a:rPr>
              <a:t> </a:t>
            </a:r>
            <a:r>
              <a:rPr sz="4650" b="0" spc="-50" dirty="0">
                <a:latin typeface="Arial"/>
                <a:cs typeface="Arial"/>
              </a:rPr>
              <a:t>I </a:t>
            </a:r>
            <a:r>
              <a:rPr sz="4650" b="0" spc="-10" dirty="0">
                <a:latin typeface="Arial"/>
                <a:cs typeface="Arial"/>
              </a:rPr>
              <a:t>CREIXEMENT</a:t>
            </a:r>
            <a:endParaRPr sz="46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6115" y="2742964"/>
            <a:ext cx="4999990" cy="1872614"/>
          </a:xfrm>
          <a:prstGeom prst="rect">
            <a:avLst/>
          </a:prstGeom>
        </p:spPr>
        <p:txBody>
          <a:bodyPr vert="horz" wrap="square" lIns="0" tIns="168910" rIns="0" bIns="0" rtlCol="0">
            <a:spAutoFit/>
          </a:bodyPr>
          <a:lstStyle/>
          <a:p>
            <a:pPr marL="454659" indent="-442595">
              <a:lnSpc>
                <a:spcPct val="100000"/>
              </a:lnSpc>
              <a:spcBef>
                <a:spcPts val="1330"/>
              </a:spcBef>
              <a:buAutoNum type="arabicPeriod"/>
              <a:tabLst>
                <a:tab pos="454659" algn="l"/>
                <a:tab pos="455295" algn="l"/>
              </a:tabLst>
            </a:pPr>
            <a:r>
              <a:rPr sz="2000" dirty="0">
                <a:solidFill>
                  <a:srgbClr val="595959"/>
                </a:solidFill>
                <a:latin typeface="Arial"/>
                <a:cs typeface="Arial"/>
              </a:rPr>
              <a:t>Els</a:t>
            </a:r>
            <a:r>
              <a:rPr sz="2000" spc="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95959"/>
                </a:solidFill>
                <a:latin typeface="Arial"/>
                <a:cs typeface="Arial"/>
              </a:rPr>
              <a:t>factors</a:t>
            </a:r>
            <a:r>
              <a:rPr sz="2000" spc="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95959"/>
                </a:solidFill>
                <a:latin typeface="Arial"/>
                <a:cs typeface="Arial"/>
              </a:rPr>
              <a:t>de</a:t>
            </a:r>
            <a:r>
              <a:rPr sz="2000" spc="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595959"/>
                </a:solidFill>
                <a:latin typeface="Arial"/>
                <a:cs typeface="Arial"/>
              </a:rPr>
              <a:t>producció</a:t>
            </a:r>
            <a:endParaRPr sz="2000">
              <a:latin typeface="Arial"/>
              <a:cs typeface="Arial"/>
            </a:endParaRPr>
          </a:p>
          <a:p>
            <a:pPr marL="454659" indent="-442595">
              <a:lnSpc>
                <a:spcPct val="100000"/>
              </a:lnSpc>
              <a:spcBef>
                <a:spcPts val="1235"/>
              </a:spcBef>
              <a:buAutoNum type="arabicPeriod"/>
              <a:tabLst>
                <a:tab pos="454659" algn="l"/>
                <a:tab pos="455295" algn="l"/>
              </a:tabLst>
            </a:pPr>
            <a:r>
              <a:rPr sz="2000" dirty="0">
                <a:solidFill>
                  <a:srgbClr val="595959"/>
                </a:solidFill>
                <a:latin typeface="Arial"/>
                <a:cs typeface="Arial"/>
              </a:rPr>
              <a:t>Els</a:t>
            </a:r>
            <a:r>
              <a:rPr sz="2000" spc="3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95959"/>
                </a:solidFill>
                <a:latin typeface="Arial"/>
                <a:cs typeface="Arial"/>
              </a:rPr>
              <a:t>sectors</a:t>
            </a:r>
            <a:r>
              <a:rPr sz="2000" spc="3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595959"/>
                </a:solidFill>
                <a:latin typeface="Arial"/>
                <a:cs typeface="Arial"/>
              </a:rPr>
              <a:t>econòmics</a:t>
            </a:r>
            <a:endParaRPr sz="2000">
              <a:latin typeface="Arial"/>
              <a:cs typeface="Arial"/>
            </a:endParaRPr>
          </a:p>
          <a:p>
            <a:pPr marL="454659" indent="-442595">
              <a:lnSpc>
                <a:spcPct val="100000"/>
              </a:lnSpc>
              <a:spcBef>
                <a:spcPts val="1240"/>
              </a:spcBef>
              <a:buAutoNum type="arabicPeriod"/>
              <a:tabLst>
                <a:tab pos="454659" algn="l"/>
                <a:tab pos="455295" algn="l"/>
              </a:tabLst>
            </a:pPr>
            <a:r>
              <a:rPr sz="2000" dirty="0">
                <a:solidFill>
                  <a:srgbClr val="595959"/>
                </a:solidFill>
                <a:latin typeface="Arial"/>
                <a:cs typeface="Arial"/>
              </a:rPr>
              <a:t>La</a:t>
            </a:r>
            <a:r>
              <a:rPr sz="2000" spc="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95959"/>
                </a:solidFill>
                <a:latin typeface="Arial"/>
                <a:cs typeface="Arial"/>
              </a:rPr>
              <a:t>frontera</a:t>
            </a:r>
            <a:r>
              <a:rPr sz="2000" spc="3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95959"/>
                </a:solidFill>
                <a:latin typeface="Arial"/>
                <a:cs typeface="Arial"/>
              </a:rPr>
              <a:t>de</a:t>
            </a:r>
            <a:r>
              <a:rPr sz="2000" spc="3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95959"/>
                </a:solidFill>
                <a:latin typeface="Arial"/>
                <a:cs typeface="Arial"/>
              </a:rPr>
              <a:t>possibilitats</a:t>
            </a:r>
            <a:r>
              <a:rPr sz="2000" spc="3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95959"/>
                </a:solidFill>
                <a:latin typeface="Arial"/>
                <a:cs typeface="Arial"/>
              </a:rPr>
              <a:t>de</a:t>
            </a:r>
            <a:r>
              <a:rPr sz="2000" spc="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595959"/>
                </a:solidFill>
                <a:latin typeface="Arial"/>
                <a:cs typeface="Arial"/>
              </a:rPr>
              <a:t>producció</a:t>
            </a:r>
            <a:endParaRPr sz="2000">
              <a:latin typeface="Arial"/>
              <a:cs typeface="Arial"/>
            </a:endParaRPr>
          </a:p>
          <a:p>
            <a:pPr marL="454659" indent="-442595">
              <a:lnSpc>
                <a:spcPct val="100000"/>
              </a:lnSpc>
              <a:spcBef>
                <a:spcPts val="1235"/>
              </a:spcBef>
              <a:buAutoNum type="arabicPeriod"/>
              <a:tabLst>
                <a:tab pos="454659" algn="l"/>
                <a:tab pos="455295" algn="l"/>
              </a:tabLst>
            </a:pPr>
            <a:r>
              <a:rPr sz="2000" dirty="0">
                <a:solidFill>
                  <a:srgbClr val="595959"/>
                </a:solidFill>
                <a:latin typeface="Arial"/>
                <a:cs typeface="Arial"/>
              </a:rPr>
              <a:t>El</a:t>
            </a:r>
            <a:r>
              <a:rPr sz="2000" spc="5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95959"/>
                </a:solidFill>
                <a:latin typeface="Arial"/>
                <a:cs typeface="Arial"/>
              </a:rPr>
              <a:t>creixement</a:t>
            </a:r>
            <a:r>
              <a:rPr sz="2000" spc="5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595959"/>
                </a:solidFill>
                <a:latin typeface="Arial"/>
                <a:cs typeface="Arial"/>
              </a:rPr>
              <a:t>econòmic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505248"/>
            <a:ext cx="2800350" cy="409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b="0" i="1" dirty="0">
                <a:latin typeface="Arial"/>
                <a:cs typeface="Arial"/>
              </a:rPr>
              <a:t>Què</a:t>
            </a:r>
            <a:r>
              <a:rPr b="0" i="1" spc="-5" dirty="0">
                <a:latin typeface="Arial"/>
                <a:cs typeface="Arial"/>
              </a:rPr>
              <a:t> </a:t>
            </a:r>
            <a:r>
              <a:rPr b="0" i="1" dirty="0">
                <a:latin typeface="Arial"/>
                <a:cs typeface="Arial"/>
              </a:rPr>
              <a:t>sabeu</a:t>
            </a:r>
            <a:r>
              <a:rPr b="0" i="1" spc="-5" dirty="0">
                <a:latin typeface="Arial"/>
                <a:cs typeface="Arial"/>
              </a:rPr>
              <a:t> </a:t>
            </a:r>
            <a:r>
              <a:rPr b="0" i="1" spc="-10" dirty="0">
                <a:latin typeface="Arial"/>
                <a:cs typeface="Arial"/>
              </a:rPr>
              <a:t>sobre…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04450" y="1242548"/>
            <a:ext cx="5271770" cy="2800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595959"/>
                </a:solidFill>
                <a:latin typeface="Arial"/>
                <a:cs typeface="Arial"/>
              </a:rPr>
              <a:t>El</a:t>
            </a:r>
            <a:r>
              <a:rPr sz="2200" spc="-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595959"/>
                </a:solidFill>
                <a:latin typeface="Arial"/>
                <a:cs typeface="Arial"/>
              </a:rPr>
              <a:t>creixement</a:t>
            </a:r>
            <a:r>
              <a:rPr sz="2200" spc="-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595959"/>
                </a:solidFill>
                <a:latin typeface="Arial"/>
                <a:cs typeface="Arial"/>
              </a:rPr>
              <a:t>econòmic?</a:t>
            </a:r>
            <a:endParaRPr sz="2200">
              <a:latin typeface="Arial"/>
              <a:cs typeface="Arial"/>
            </a:endParaRPr>
          </a:p>
          <a:p>
            <a:pPr marL="12700" marR="2115820">
              <a:lnSpc>
                <a:spcPct val="242499"/>
              </a:lnSpc>
            </a:pPr>
            <a:r>
              <a:rPr sz="2200" dirty="0">
                <a:solidFill>
                  <a:srgbClr val="595959"/>
                </a:solidFill>
                <a:latin typeface="Arial"/>
                <a:cs typeface="Arial"/>
              </a:rPr>
              <a:t>Els</a:t>
            </a:r>
            <a:r>
              <a:rPr sz="22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595959"/>
                </a:solidFill>
                <a:latin typeface="Arial"/>
                <a:cs typeface="Arial"/>
              </a:rPr>
              <a:t>factors</a:t>
            </a:r>
            <a:r>
              <a:rPr sz="22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595959"/>
                </a:solidFill>
                <a:latin typeface="Arial"/>
                <a:cs typeface="Arial"/>
              </a:rPr>
              <a:t>de</a:t>
            </a:r>
            <a:r>
              <a:rPr sz="22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595959"/>
                </a:solidFill>
                <a:latin typeface="Arial"/>
                <a:cs typeface="Arial"/>
              </a:rPr>
              <a:t>producció? </a:t>
            </a:r>
            <a:r>
              <a:rPr sz="2200" dirty="0">
                <a:solidFill>
                  <a:srgbClr val="595959"/>
                </a:solidFill>
                <a:latin typeface="Arial"/>
                <a:cs typeface="Arial"/>
              </a:rPr>
              <a:t>Els</a:t>
            </a:r>
            <a:r>
              <a:rPr sz="22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595959"/>
                </a:solidFill>
                <a:latin typeface="Arial"/>
                <a:cs typeface="Arial"/>
              </a:rPr>
              <a:t>sectors</a:t>
            </a:r>
            <a:r>
              <a:rPr sz="2200" spc="-1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595959"/>
                </a:solidFill>
                <a:latin typeface="Arial"/>
                <a:cs typeface="Arial"/>
              </a:rPr>
              <a:t>econòmics?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solidFill>
                  <a:srgbClr val="595959"/>
                </a:solidFill>
                <a:latin typeface="Arial"/>
                <a:cs typeface="Arial"/>
              </a:rPr>
              <a:t>La</a:t>
            </a:r>
            <a:r>
              <a:rPr sz="2200" spc="-3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595959"/>
                </a:solidFill>
                <a:latin typeface="Arial"/>
                <a:cs typeface="Arial"/>
              </a:rPr>
              <a:t>Frontera</a:t>
            </a:r>
            <a:r>
              <a:rPr sz="2200" spc="-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595959"/>
                </a:solidFill>
                <a:latin typeface="Arial"/>
                <a:cs typeface="Arial"/>
              </a:rPr>
              <a:t>de</a:t>
            </a:r>
            <a:r>
              <a:rPr sz="2200" spc="-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595959"/>
                </a:solidFill>
                <a:latin typeface="Arial"/>
                <a:cs typeface="Arial"/>
              </a:rPr>
              <a:t>Possibilitats</a:t>
            </a:r>
            <a:r>
              <a:rPr sz="2200" spc="-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595959"/>
                </a:solidFill>
                <a:latin typeface="Arial"/>
                <a:cs typeface="Arial"/>
              </a:rPr>
              <a:t>de</a:t>
            </a:r>
            <a:r>
              <a:rPr sz="22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595959"/>
                </a:solidFill>
                <a:latin typeface="Arial"/>
                <a:cs typeface="Arial"/>
              </a:rPr>
              <a:t>Producció?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ELS</a:t>
            </a:r>
            <a:r>
              <a:rPr spc="-55" dirty="0"/>
              <a:t> </a:t>
            </a:r>
            <a:r>
              <a:rPr spc="-10" dirty="0"/>
              <a:t>FACTORS</a:t>
            </a:r>
            <a:r>
              <a:rPr spc="-55" dirty="0"/>
              <a:t> </a:t>
            </a:r>
            <a:r>
              <a:rPr dirty="0"/>
              <a:t>DE</a:t>
            </a:r>
            <a:r>
              <a:rPr spc="-50" dirty="0"/>
              <a:t> </a:t>
            </a:r>
            <a:r>
              <a:rPr spc="-10" dirty="0"/>
              <a:t>PRODUCCIÓ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1699" y="2571750"/>
            <a:ext cx="8521065" cy="774700"/>
          </a:xfrm>
          <a:prstGeom prst="rect">
            <a:avLst/>
          </a:prstGeom>
          <a:solidFill>
            <a:srgbClr val="C9DAF7"/>
          </a:solidFill>
        </p:spPr>
        <p:txBody>
          <a:bodyPr vert="horz" wrap="square" lIns="0" tIns="35560" rIns="0" bIns="0" rtlCol="0">
            <a:spAutoFit/>
          </a:bodyPr>
          <a:lstStyle/>
          <a:p>
            <a:pPr marL="85725" marR="386715">
              <a:lnSpc>
                <a:spcPct val="114999"/>
              </a:lnSpc>
              <a:spcBef>
                <a:spcPts val="280"/>
              </a:spcBef>
            </a:pPr>
            <a:r>
              <a:rPr sz="1800" dirty="0">
                <a:latin typeface="Arial"/>
                <a:cs typeface="Arial"/>
              </a:rPr>
              <a:t>Els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recursos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productius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factors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producció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són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elements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bàsics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que </a:t>
            </a:r>
            <a:r>
              <a:rPr sz="1800" dirty="0">
                <a:latin typeface="Arial"/>
                <a:cs typeface="Arial"/>
              </a:rPr>
              <a:t>s’empren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producció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4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distribució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béns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spc="-10" dirty="0">
                <a:latin typeface="Arial"/>
                <a:cs typeface="Arial"/>
              </a:rPr>
              <a:t> serveis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1925" y="1055597"/>
            <a:ext cx="735203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La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producció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està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centre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tota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activitat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econòmica.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Per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poder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consumir, </a:t>
            </a:r>
            <a:r>
              <a:rPr sz="1600" dirty="0">
                <a:latin typeface="Arial"/>
                <a:cs typeface="Arial"/>
              </a:rPr>
              <a:t>necessitem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produir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els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béns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serveis.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Però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quantitat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qualitat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del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produeix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estan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condicionades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pels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mitjans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50" dirty="0">
                <a:latin typeface="Arial"/>
                <a:cs typeface="Arial"/>
              </a:rPr>
              <a:t>o </a:t>
            </a:r>
            <a:r>
              <a:rPr sz="1600" dirty="0">
                <a:latin typeface="Arial"/>
                <a:cs typeface="Arial"/>
              </a:rPr>
              <a:t>recursos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empreses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tinguin.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1925" y="3606897"/>
            <a:ext cx="5850255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2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Els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factors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producció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classifiquen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funció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del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seu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origen:</a:t>
            </a:r>
            <a:endParaRPr sz="1600">
              <a:latin typeface="Arial"/>
              <a:cs typeface="Arial"/>
            </a:endParaRPr>
          </a:p>
          <a:p>
            <a:pPr marL="469900" indent="-300990">
              <a:lnSpc>
                <a:spcPts val="2039"/>
              </a:lnSpc>
              <a:buChar char="-"/>
              <a:tabLst>
                <a:tab pos="469265" algn="l"/>
                <a:tab pos="469900" algn="l"/>
              </a:tabLst>
            </a:pPr>
            <a:r>
              <a:rPr sz="1700" b="1" dirty="0">
                <a:latin typeface="Arial"/>
                <a:cs typeface="Arial"/>
              </a:rPr>
              <a:t>Recursos</a:t>
            </a:r>
            <a:r>
              <a:rPr sz="1700" b="1" spc="-5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naturals</a:t>
            </a:r>
            <a:r>
              <a:rPr sz="1700" b="1" spc="-40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(terra)</a:t>
            </a:r>
            <a:endParaRPr sz="1700">
              <a:latin typeface="Arial"/>
              <a:cs typeface="Arial"/>
            </a:endParaRPr>
          </a:p>
          <a:p>
            <a:pPr marL="469900" indent="-300990">
              <a:lnSpc>
                <a:spcPct val="100000"/>
              </a:lnSpc>
              <a:spcBef>
                <a:spcPts val="305"/>
              </a:spcBef>
              <a:buChar char="-"/>
              <a:tabLst>
                <a:tab pos="469265" algn="l"/>
                <a:tab pos="469900" algn="l"/>
              </a:tabLst>
            </a:pPr>
            <a:r>
              <a:rPr sz="1700" b="1" spc="-10" dirty="0">
                <a:latin typeface="Arial"/>
                <a:cs typeface="Arial"/>
              </a:rPr>
              <a:t>Treball</a:t>
            </a:r>
            <a:endParaRPr sz="1700">
              <a:latin typeface="Arial"/>
              <a:cs typeface="Arial"/>
            </a:endParaRPr>
          </a:p>
          <a:p>
            <a:pPr marL="469900" indent="-300990">
              <a:lnSpc>
                <a:spcPct val="100000"/>
              </a:lnSpc>
              <a:spcBef>
                <a:spcPts val="305"/>
              </a:spcBef>
              <a:buChar char="-"/>
              <a:tabLst>
                <a:tab pos="469265" algn="l"/>
                <a:tab pos="469900" algn="l"/>
              </a:tabLst>
            </a:pPr>
            <a:r>
              <a:rPr sz="1700" b="1" dirty="0">
                <a:latin typeface="Arial"/>
                <a:cs typeface="Arial"/>
              </a:rPr>
              <a:t>Béns</a:t>
            </a:r>
            <a:r>
              <a:rPr sz="1700" b="1" spc="-1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de</a:t>
            </a:r>
            <a:r>
              <a:rPr sz="1700" b="1" spc="-15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capital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83123"/>
            <a:ext cx="7254875" cy="793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b="0" i="1" dirty="0">
                <a:latin typeface="Arial"/>
                <a:cs typeface="Arial"/>
              </a:rPr>
              <a:t>Els</a:t>
            </a:r>
            <a:r>
              <a:rPr b="0" i="1" spc="-25" dirty="0">
                <a:latin typeface="Arial"/>
                <a:cs typeface="Arial"/>
              </a:rPr>
              <a:t> </a:t>
            </a:r>
            <a:r>
              <a:rPr b="0" i="1" dirty="0">
                <a:latin typeface="Arial"/>
                <a:cs typeface="Arial"/>
              </a:rPr>
              <a:t>factors</a:t>
            </a:r>
            <a:r>
              <a:rPr b="0" i="1" spc="-25" dirty="0">
                <a:latin typeface="Arial"/>
                <a:cs typeface="Arial"/>
              </a:rPr>
              <a:t> </a:t>
            </a:r>
            <a:r>
              <a:rPr b="0" i="1" dirty="0">
                <a:latin typeface="Arial"/>
                <a:cs typeface="Arial"/>
              </a:rPr>
              <a:t>de</a:t>
            </a:r>
            <a:r>
              <a:rPr b="0" i="1" spc="-25" dirty="0">
                <a:latin typeface="Arial"/>
                <a:cs typeface="Arial"/>
              </a:rPr>
              <a:t> </a:t>
            </a:r>
            <a:r>
              <a:rPr b="0" i="1" dirty="0">
                <a:latin typeface="Arial"/>
                <a:cs typeface="Arial"/>
              </a:rPr>
              <a:t>producció:</a:t>
            </a:r>
            <a:r>
              <a:rPr b="0" i="1" spc="-10" dirty="0">
                <a:latin typeface="Arial"/>
                <a:cs typeface="Arial"/>
              </a:rPr>
              <a:t> </a:t>
            </a:r>
            <a:r>
              <a:rPr dirty="0"/>
              <a:t>RECURSOS</a:t>
            </a:r>
            <a:r>
              <a:rPr spc="-20" dirty="0"/>
              <a:t> </a:t>
            </a:r>
            <a:r>
              <a:rPr spc="-10" dirty="0"/>
              <a:t>NATURALS (TERRA)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1489223"/>
            <a:ext cx="7588250" cy="290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Factors</a:t>
            </a:r>
            <a:r>
              <a:rPr sz="2000" b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que</a:t>
            </a:r>
            <a:r>
              <a:rPr sz="2000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provenen</a:t>
            </a:r>
            <a:r>
              <a:rPr sz="2000" b="1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sz="2000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la</a:t>
            </a:r>
            <a:r>
              <a:rPr sz="2000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00FF"/>
                </a:solidFill>
                <a:latin typeface="Arial"/>
                <a:cs typeface="Arial"/>
              </a:rPr>
              <a:t>natura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Arial"/>
              <a:cs typeface="Arial"/>
            </a:endParaRPr>
          </a:p>
          <a:p>
            <a:pPr marL="12700" marR="5080">
              <a:lnSpc>
                <a:spcPts val="2280"/>
              </a:lnSpc>
            </a:pPr>
            <a:r>
              <a:rPr sz="2000" dirty="0">
                <a:latin typeface="Arial"/>
                <a:cs typeface="Arial"/>
              </a:rPr>
              <a:t>Inclou: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terreny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cultivable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i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urbà,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recursos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del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sòl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i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del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mar,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minerals, pesca…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E</a:t>
            </a:r>
            <a:r>
              <a:rPr sz="2000" i="1" dirty="0">
                <a:latin typeface="Arial"/>
                <a:cs typeface="Arial"/>
              </a:rPr>
              <a:t>s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poden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classificar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en:</a:t>
            </a:r>
            <a:endParaRPr sz="2000">
              <a:latin typeface="Arial"/>
              <a:cs typeface="Arial"/>
            </a:endParaRPr>
          </a:p>
          <a:p>
            <a:pPr marL="469900" indent="-313690">
              <a:lnSpc>
                <a:spcPts val="2340"/>
              </a:lnSpc>
              <a:spcBef>
                <a:spcPts val="1080"/>
              </a:spcBef>
              <a:buChar char="-"/>
              <a:tabLst>
                <a:tab pos="469265" algn="l"/>
                <a:tab pos="469900" algn="l"/>
              </a:tabLst>
            </a:pPr>
            <a:r>
              <a:rPr sz="2000" dirty="0">
                <a:latin typeface="Arial"/>
                <a:cs typeface="Arial"/>
              </a:rPr>
              <a:t>Recursos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renovables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(sol,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vent)</a:t>
            </a:r>
            <a:endParaRPr sz="2000">
              <a:latin typeface="Arial"/>
              <a:cs typeface="Arial"/>
            </a:endParaRPr>
          </a:p>
          <a:p>
            <a:pPr marL="469900" indent="-313690">
              <a:lnSpc>
                <a:spcPts val="2340"/>
              </a:lnSpc>
              <a:buChar char="-"/>
              <a:tabLst>
                <a:tab pos="469265" algn="l"/>
                <a:tab pos="469900" algn="l"/>
              </a:tabLst>
            </a:pPr>
            <a:r>
              <a:rPr sz="2000" dirty="0">
                <a:latin typeface="Arial"/>
                <a:cs typeface="Arial"/>
              </a:rPr>
              <a:t>Recursos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no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renovables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(carbó,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petroli,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gas)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b="0" i="1" dirty="0">
                <a:latin typeface="Arial"/>
                <a:cs typeface="Arial"/>
              </a:rPr>
              <a:t>Els</a:t>
            </a:r>
            <a:r>
              <a:rPr b="0" i="1" spc="-25" dirty="0">
                <a:latin typeface="Arial"/>
                <a:cs typeface="Arial"/>
              </a:rPr>
              <a:t> </a:t>
            </a:r>
            <a:r>
              <a:rPr b="0" i="1" dirty="0">
                <a:latin typeface="Arial"/>
                <a:cs typeface="Arial"/>
              </a:rPr>
              <a:t>factors</a:t>
            </a:r>
            <a:r>
              <a:rPr b="0" i="1" spc="-20" dirty="0">
                <a:latin typeface="Arial"/>
                <a:cs typeface="Arial"/>
              </a:rPr>
              <a:t> </a:t>
            </a:r>
            <a:r>
              <a:rPr b="0" i="1" dirty="0">
                <a:latin typeface="Arial"/>
                <a:cs typeface="Arial"/>
              </a:rPr>
              <a:t>de</a:t>
            </a:r>
            <a:r>
              <a:rPr b="0" i="1" spc="-25" dirty="0">
                <a:latin typeface="Arial"/>
                <a:cs typeface="Arial"/>
              </a:rPr>
              <a:t> </a:t>
            </a:r>
            <a:r>
              <a:rPr b="0" i="1" dirty="0">
                <a:latin typeface="Arial"/>
                <a:cs typeface="Arial"/>
              </a:rPr>
              <a:t>producció: </a:t>
            </a:r>
            <a:r>
              <a:rPr spc="-10" dirty="0"/>
              <a:t>TREBALL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1699" y="1152475"/>
            <a:ext cx="8521065" cy="815975"/>
          </a:xfrm>
          <a:prstGeom prst="rect">
            <a:avLst/>
          </a:prstGeom>
          <a:solidFill>
            <a:srgbClr val="C9DAF7"/>
          </a:solidFill>
        </p:spPr>
        <p:txBody>
          <a:bodyPr vert="horz" wrap="square" lIns="0" tIns="34925" rIns="0" bIns="0" rtlCol="0">
            <a:spAutoFit/>
          </a:bodyPr>
          <a:lstStyle/>
          <a:p>
            <a:pPr marL="85725" marR="934719">
              <a:lnSpc>
                <a:spcPct val="114999"/>
              </a:lnSpc>
              <a:spcBef>
                <a:spcPts val="275"/>
              </a:spcBef>
            </a:pPr>
            <a:r>
              <a:rPr sz="1800" dirty="0">
                <a:latin typeface="Arial"/>
                <a:cs typeface="Arial"/>
              </a:rPr>
              <a:t>Activitat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humana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remunerada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física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intel·lectual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que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intervé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procés productiu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6475" y="2446949"/>
            <a:ext cx="7188200" cy="1939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3390" marR="1749425" indent="-823594">
              <a:lnSpc>
                <a:spcPct val="100000"/>
              </a:lnSpc>
              <a:spcBef>
                <a:spcPts val="100"/>
              </a:spcBef>
            </a:pPr>
            <a:r>
              <a:rPr sz="2200" i="1" dirty="0">
                <a:solidFill>
                  <a:srgbClr val="00B050"/>
                </a:solidFill>
                <a:latin typeface="Arial"/>
                <a:cs typeface="Arial"/>
              </a:rPr>
              <a:t>És</a:t>
            </a:r>
            <a:r>
              <a:rPr sz="2200" i="1" spc="-20" dirty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sz="2200" i="1" dirty="0">
                <a:solidFill>
                  <a:srgbClr val="00B050"/>
                </a:solidFill>
                <a:latin typeface="Arial"/>
                <a:cs typeface="Arial"/>
              </a:rPr>
              <a:t>possible</a:t>
            </a:r>
            <a:r>
              <a:rPr sz="2200" i="1" spc="-15" dirty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sz="2200" i="1" dirty="0">
                <a:solidFill>
                  <a:srgbClr val="00B050"/>
                </a:solidFill>
                <a:latin typeface="Arial"/>
                <a:cs typeface="Arial"/>
              </a:rPr>
              <a:t>un</a:t>
            </a:r>
            <a:r>
              <a:rPr sz="2200" i="1" spc="-15" dirty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sz="2200" i="1" dirty="0">
                <a:solidFill>
                  <a:srgbClr val="00B050"/>
                </a:solidFill>
                <a:latin typeface="Arial"/>
                <a:cs typeface="Arial"/>
              </a:rPr>
              <a:t>món</a:t>
            </a:r>
            <a:r>
              <a:rPr sz="2200" i="1" spc="-15" dirty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sz="2200" i="1" spc="-10" dirty="0">
                <a:solidFill>
                  <a:srgbClr val="00B050"/>
                </a:solidFill>
                <a:latin typeface="Arial"/>
                <a:cs typeface="Arial"/>
              </a:rPr>
              <a:t>sense treballadors?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Arial"/>
                <a:cs typeface="Arial"/>
              </a:rPr>
              <a:t>Encara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que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les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societats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modernes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estiguin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molt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mecanitzades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o </a:t>
            </a:r>
            <a:r>
              <a:rPr sz="1800" dirty="0">
                <a:latin typeface="Arial"/>
                <a:cs typeface="Arial"/>
              </a:rPr>
              <a:t>informatitzades,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és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possible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fer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anar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ordinador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recol·lectar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una </a:t>
            </a:r>
            <a:r>
              <a:rPr sz="1800" dirty="0">
                <a:latin typeface="Arial"/>
                <a:cs typeface="Arial"/>
              </a:rPr>
              <a:t>collita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sense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intervenció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d’una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persona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com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mínim.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b="0" i="1" dirty="0">
                <a:latin typeface="Arial"/>
                <a:cs typeface="Arial"/>
              </a:rPr>
              <a:t>Els</a:t>
            </a:r>
            <a:r>
              <a:rPr b="0" i="1" spc="-30" dirty="0">
                <a:latin typeface="Arial"/>
                <a:cs typeface="Arial"/>
              </a:rPr>
              <a:t> </a:t>
            </a:r>
            <a:r>
              <a:rPr b="0" i="1" dirty="0">
                <a:latin typeface="Arial"/>
                <a:cs typeface="Arial"/>
              </a:rPr>
              <a:t>factors</a:t>
            </a:r>
            <a:r>
              <a:rPr b="0" i="1" spc="-20" dirty="0">
                <a:latin typeface="Arial"/>
                <a:cs typeface="Arial"/>
              </a:rPr>
              <a:t> </a:t>
            </a:r>
            <a:r>
              <a:rPr b="0" i="1" dirty="0">
                <a:latin typeface="Arial"/>
                <a:cs typeface="Arial"/>
              </a:rPr>
              <a:t>de</a:t>
            </a:r>
            <a:r>
              <a:rPr b="0" i="1" spc="-15" dirty="0">
                <a:latin typeface="Arial"/>
                <a:cs typeface="Arial"/>
              </a:rPr>
              <a:t> </a:t>
            </a:r>
            <a:r>
              <a:rPr b="0" i="1" dirty="0">
                <a:latin typeface="Arial"/>
                <a:cs typeface="Arial"/>
              </a:rPr>
              <a:t>producció: </a:t>
            </a:r>
            <a:r>
              <a:rPr dirty="0"/>
              <a:t>BÉNS</a:t>
            </a:r>
            <a:r>
              <a:rPr spc="-20" dirty="0"/>
              <a:t> </a:t>
            </a:r>
            <a:r>
              <a:rPr dirty="0"/>
              <a:t>DE</a:t>
            </a:r>
            <a:r>
              <a:rPr spc="-15" dirty="0"/>
              <a:t> </a:t>
            </a:r>
            <a:r>
              <a:rPr spc="-10" dirty="0"/>
              <a:t>CAPITAL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19450" y="2194048"/>
            <a:ext cx="6903720" cy="2192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latin typeface="Arial"/>
                <a:cs typeface="Arial"/>
              </a:rPr>
              <a:t>Es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divideixen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dos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grans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grups:</a:t>
            </a:r>
            <a:endParaRPr sz="1900">
              <a:latin typeface="Arial"/>
              <a:cs typeface="Arial"/>
            </a:endParaRPr>
          </a:p>
          <a:p>
            <a:pPr marL="469900" indent="-309245">
              <a:lnSpc>
                <a:spcPct val="100000"/>
              </a:lnSpc>
              <a:spcBef>
                <a:spcPts val="1540"/>
              </a:spcBef>
              <a:buChar char="-"/>
              <a:tabLst>
                <a:tab pos="469265" algn="l"/>
                <a:tab pos="469900" algn="l"/>
              </a:tabLst>
            </a:pPr>
            <a:r>
              <a:rPr sz="1900" b="1" spc="-10" dirty="0">
                <a:latin typeface="Arial"/>
                <a:cs typeface="Arial"/>
              </a:rPr>
              <a:t>Diners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-"/>
            </a:pPr>
            <a:endParaRPr sz="2650">
              <a:latin typeface="Arial"/>
              <a:cs typeface="Arial"/>
            </a:endParaRPr>
          </a:p>
          <a:p>
            <a:pPr marL="469900" marR="5080" indent="-309245">
              <a:lnSpc>
                <a:spcPct val="114999"/>
              </a:lnSpc>
              <a:spcBef>
                <a:spcPts val="5"/>
              </a:spcBef>
              <a:buFont typeface="Arial"/>
              <a:buChar char="-"/>
              <a:tabLst>
                <a:tab pos="469265" algn="l"/>
                <a:tab pos="469900" algn="l"/>
              </a:tabLst>
            </a:pPr>
            <a:r>
              <a:rPr sz="1900" b="1" dirty="0">
                <a:latin typeface="Arial"/>
                <a:cs typeface="Arial"/>
              </a:rPr>
              <a:t>Elements</a:t>
            </a:r>
            <a:r>
              <a:rPr sz="1900" b="1" spc="-3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físics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o</a:t>
            </a:r>
            <a:r>
              <a:rPr sz="1900" b="1" spc="-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equips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s’utilitzen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producció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la </a:t>
            </a:r>
            <a:r>
              <a:rPr sz="1900" dirty="0">
                <a:latin typeface="Arial"/>
                <a:cs typeface="Arial"/>
              </a:rPr>
              <a:t>distribució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dels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béns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sereis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(per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exemple: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edificis, </a:t>
            </a:r>
            <a:r>
              <a:rPr sz="1900" dirty="0">
                <a:latin typeface="Arial"/>
                <a:cs typeface="Arial"/>
              </a:rPr>
              <a:t>maquinària,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mobiliari,</a:t>
            </a:r>
            <a:r>
              <a:rPr sz="1900" spc="-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ordinadors…)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35549" y="1138899"/>
            <a:ext cx="4519930" cy="639445"/>
          </a:xfrm>
          <a:prstGeom prst="rect">
            <a:avLst/>
          </a:prstGeom>
          <a:solidFill>
            <a:srgbClr val="C9DAF7"/>
          </a:solidFill>
        </p:spPr>
        <p:txBody>
          <a:bodyPr vert="horz" wrap="square" lIns="0" tIns="7556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595"/>
              </a:spcBef>
            </a:pPr>
            <a:r>
              <a:rPr sz="2000" dirty="0">
                <a:latin typeface="Arial"/>
                <a:cs typeface="Arial"/>
              </a:rPr>
              <a:t>Béns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que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són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titularitat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l’empresa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0568" y="211162"/>
            <a:ext cx="64071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Verdana"/>
                <a:cs typeface="Verdana"/>
              </a:rPr>
              <a:t>Identifica</a:t>
            </a:r>
            <a:r>
              <a:rPr sz="2800" spc="-3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els</a:t>
            </a:r>
            <a:r>
              <a:rPr sz="2800" spc="-3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factors</a:t>
            </a:r>
            <a:r>
              <a:rPr sz="2800" spc="-3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productius</a:t>
            </a:r>
            <a:endParaRPr sz="28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35674" y="3175675"/>
            <a:ext cx="3966049" cy="18359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524" y="726948"/>
            <a:ext cx="3590392" cy="23848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38450" y="726948"/>
            <a:ext cx="3512474" cy="23848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5875" y="524798"/>
            <a:ext cx="6969759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900" b="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Classifica</a:t>
            </a:r>
            <a:r>
              <a:rPr sz="1900" b="0" spc="-30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els</a:t>
            </a:r>
            <a:r>
              <a:rPr sz="1900" b="0" spc="-20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següents</a:t>
            </a:r>
            <a:r>
              <a:rPr sz="1900" b="0" spc="-20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recursos</a:t>
            </a:r>
            <a:r>
              <a:rPr sz="1900" b="0" spc="-20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que</a:t>
            </a:r>
            <a:r>
              <a:rPr sz="1900" b="0" spc="-20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utilitza</a:t>
            </a:r>
            <a:r>
              <a:rPr sz="1900" b="0" spc="-20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una</a:t>
            </a:r>
            <a:r>
              <a:rPr sz="1900" b="0" spc="-20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carpinteria</a:t>
            </a:r>
            <a:r>
              <a:rPr sz="1900" b="0" spc="-20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per</a:t>
            </a:r>
            <a:r>
              <a:rPr sz="1900" b="0" spc="-20" dirty="0">
                <a:latin typeface="Arial"/>
                <a:cs typeface="Arial"/>
              </a:rPr>
              <a:t> </a:t>
            </a:r>
            <a:r>
              <a:rPr sz="1900" b="0" spc="-50" dirty="0">
                <a:latin typeface="Arial"/>
                <a:cs typeface="Arial"/>
              </a:rPr>
              <a:t>a </a:t>
            </a:r>
            <a:r>
              <a:rPr sz="1900" b="0" dirty="0">
                <a:latin typeface="Arial"/>
                <a:cs typeface="Arial"/>
              </a:rPr>
              <a:t>fabricar</a:t>
            </a:r>
            <a:r>
              <a:rPr sz="1900" b="0" spc="-30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i</a:t>
            </a:r>
            <a:r>
              <a:rPr sz="1900" b="0" spc="-25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vendre</a:t>
            </a:r>
            <a:r>
              <a:rPr sz="1900" b="0" spc="-25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mobiliari</a:t>
            </a:r>
            <a:r>
              <a:rPr sz="1900" b="0" spc="-30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en</a:t>
            </a:r>
            <a:r>
              <a:rPr sz="1900" b="0" spc="-25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Recursos</a:t>
            </a:r>
            <a:r>
              <a:rPr sz="1900" b="0" spc="-25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naturals,</a:t>
            </a:r>
            <a:r>
              <a:rPr sz="1900" b="0" spc="-60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Treball</a:t>
            </a:r>
            <a:r>
              <a:rPr sz="1900" b="0" spc="-25" dirty="0">
                <a:latin typeface="Arial"/>
                <a:cs typeface="Arial"/>
              </a:rPr>
              <a:t> </a:t>
            </a:r>
            <a:r>
              <a:rPr sz="1900" b="0" dirty="0">
                <a:latin typeface="Arial"/>
                <a:cs typeface="Arial"/>
              </a:rPr>
              <a:t>i</a:t>
            </a:r>
            <a:r>
              <a:rPr sz="1900" b="0" spc="-25" dirty="0">
                <a:latin typeface="Arial"/>
                <a:cs typeface="Arial"/>
              </a:rPr>
              <a:t> </a:t>
            </a:r>
            <a:r>
              <a:rPr sz="1900" b="0" spc="-10" dirty="0">
                <a:latin typeface="Arial"/>
                <a:cs typeface="Arial"/>
              </a:rPr>
              <a:t>Capital:</a:t>
            </a:r>
            <a:endParaRPr sz="19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78087" y="1774562"/>
          <a:ext cx="7750809" cy="2024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0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0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13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700" spc="-10" dirty="0">
                          <a:latin typeface="Arial"/>
                          <a:cs typeface="Arial"/>
                        </a:rPr>
                        <a:t>Madera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700" spc="-10" dirty="0">
                          <a:latin typeface="Arial"/>
                          <a:cs typeface="Arial"/>
                        </a:rPr>
                        <a:t>Martell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700" spc="-10" dirty="0">
                          <a:latin typeface="Arial"/>
                          <a:cs typeface="Arial"/>
                        </a:rPr>
                        <a:t>Carpinter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Cola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blanca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700" spc="-10" dirty="0">
                          <a:latin typeface="Arial"/>
                          <a:cs typeface="Arial"/>
                        </a:rPr>
                        <a:t>Ordinador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700" spc="-10" dirty="0">
                          <a:latin typeface="Arial"/>
                          <a:cs typeface="Arial"/>
                        </a:rPr>
                        <a:t>Furgoneta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40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700" spc="-10" dirty="0">
                          <a:latin typeface="Arial"/>
                          <a:cs typeface="Arial"/>
                        </a:rPr>
                        <a:t>Claus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110299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Treballador</a:t>
                      </a:r>
                      <a:r>
                        <a:rPr sz="17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pràctiques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Energia</a:t>
                      </a:r>
                      <a:r>
                        <a:rPr sz="1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elèctrica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700" spc="-25" dirty="0">
                          <a:latin typeface="Arial"/>
                          <a:cs typeface="Arial"/>
                        </a:rPr>
                        <a:t>Taules</a:t>
                      </a:r>
                      <a:r>
                        <a:rPr sz="17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dels</a:t>
                      </a:r>
                      <a:r>
                        <a:rPr sz="17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treballadors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700" spc="-10" dirty="0">
                          <a:latin typeface="Arial"/>
                          <a:cs typeface="Arial"/>
                        </a:rPr>
                        <a:t>Local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700" spc="-10" dirty="0">
                          <a:latin typeface="Arial"/>
                          <a:cs typeface="Arial"/>
                        </a:rPr>
                        <a:t>Gasolina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68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46925" y="4149339"/>
            <a:ext cx="7061834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700" b="1" i="1" dirty="0">
                <a:latin typeface="Arial"/>
                <a:cs typeface="Arial"/>
              </a:rPr>
              <a:t>De</a:t>
            </a:r>
            <a:r>
              <a:rPr sz="1700" b="1" i="1" spc="-30" dirty="0">
                <a:latin typeface="Arial"/>
                <a:cs typeface="Arial"/>
              </a:rPr>
              <a:t> </a:t>
            </a:r>
            <a:r>
              <a:rPr sz="1700" b="1" i="1" dirty="0">
                <a:latin typeface="Arial"/>
                <a:cs typeface="Arial"/>
              </a:rPr>
              <a:t>tots</a:t>
            </a:r>
            <a:r>
              <a:rPr sz="1700" b="1" i="1" spc="-15" dirty="0">
                <a:latin typeface="Arial"/>
                <a:cs typeface="Arial"/>
              </a:rPr>
              <a:t> </a:t>
            </a:r>
            <a:r>
              <a:rPr sz="1700" b="1" i="1" dirty="0">
                <a:latin typeface="Arial"/>
                <a:cs typeface="Arial"/>
              </a:rPr>
              <a:t>els</a:t>
            </a:r>
            <a:r>
              <a:rPr sz="1700" b="1" i="1" spc="-15" dirty="0">
                <a:latin typeface="Arial"/>
                <a:cs typeface="Arial"/>
              </a:rPr>
              <a:t> </a:t>
            </a:r>
            <a:r>
              <a:rPr sz="1700" b="1" i="1" dirty="0">
                <a:latin typeface="Arial"/>
                <a:cs typeface="Arial"/>
              </a:rPr>
              <a:t>factors,</a:t>
            </a:r>
            <a:r>
              <a:rPr sz="1700" b="1" i="1" spc="-20" dirty="0">
                <a:latin typeface="Arial"/>
                <a:cs typeface="Arial"/>
              </a:rPr>
              <a:t> </a:t>
            </a:r>
            <a:r>
              <a:rPr sz="1700" b="1" i="1" dirty="0">
                <a:latin typeface="Arial"/>
                <a:cs typeface="Arial"/>
              </a:rPr>
              <a:t>quin</a:t>
            </a:r>
            <a:r>
              <a:rPr sz="1700" b="1" i="1" spc="-15" dirty="0">
                <a:latin typeface="Arial"/>
                <a:cs typeface="Arial"/>
              </a:rPr>
              <a:t> </a:t>
            </a:r>
            <a:r>
              <a:rPr sz="1700" b="1" i="1" dirty="0">
                <a:latin typeface="Arial"/>
                <a:cs typeface="Arial"/>
              </a:rPr>
              <a:t>creus</a:t>
            </a:r>
            <a:r>
              <a:rPr sz="1700" b="1" i="1" spc="-15" dirty="0">
                <a:latin typeface="Arial"/>
                <a:cs typeface="Arial"/>
              </a:rPr>
              <a:t> </a:t>
            </a:r>
            <a:r>
              <a:rPr sz="1700" b="1" i="1" dirty="0">
                <a:latin typeface="Arial"/>
                <a:cs typeface="Arial"/>
              </a:rPr>
              <a:t>que</a:t>
            </a:r>
            <a:r>
              <a:rPr sz="1700" b="1" i="1" spc="-20" dirty="0">
                <a:latin typeface="Arial"/>
                <a:cs typeface="Arial"/>
              </a:rPr>
              <a:t> </a:t>
            </a:r>
            <a:r>
              <a:rPr sz="1700" b="1" i="1" dirty="0">
                <a:latin typeface="Arial"/>
                <a:cs typeface="Arial"/>
              </a:rPr>
              <a:t>és</a:t>
            </a:r>
            <a:r>
              <a:rPr sz="1700" b="1" i="1" spc="-15" dirty="0">
                <a:latin typeface="Arial"/>
                <a:cs typeface="Arial"/>
              </a:rPr>
              <a:t> </a:t>
            </a:r>
            <a:r>
              <a:rPr sz="1700" b="1" i="1" dirty="0">
                <a:latin typeface="Arial"/>
                <a:cs typeface="Arial"/>
              </a:rPr>
              <a:t>el</a:t>
            </a:r>
            <a:r>
              <a:rPr sz="1700" b="1" i="1" spc="-15" dirty="0">
                <a:latin typeface="Arial"/>
                <a:cs typeface="Arial"/>
              </a:rPr>
              <a:t> </a:t>
            </a:r>
            <a:r>
              <a:rPr sz="1700" b="1" i="1" dirty="0">
                <a:latin typeface="Arial"/>
                <a:cs typeface="Arial"/>
              </a:rPr>
              <a:t>més</a:t>
            </a:r>
            <a:r>
              <a:rPr sz="1700" b="1" i="1" spc="-20" dirty="0">
                <a:latin typeface="Arial"/>
                <a:cs typeface="Arial"/>
              </a:rPr>
              <a:t> </a:t>
            </a:r>
            <a:r>
              <a:rPr sz="1700" b="1" i="1" dirty="0">
                <a:latin typeface="Arial"/>
                <a:cs typeface="Arial"/>
              </a:rPr>
              <a:t>important</a:t>
            </a:r>
            <a:r>
              <a:rPr sz="1700" b="1" i="1" spc="-15" dirty="0">
                <a:latin typeface="Arial"/>
                <a:cs typeface="Arial"/>
              </a:rPr>
              <a:t> </a:t>
            </a:r>
            <a:r>
              <a:rPr sz="1700" b="1" i="1" dirty="0">
                <a:latin typeface="Arial"/>
                <a:cs typeface="Arial"/>
              </a:rPr>
              <a:t>per</a:t>
            </a:r>
            <a:r>
              <a:rPr sz="1700" b="1" i="1" spc="-15" dirty="0">
                <a:latin typeface="Arial"/>
                <a:cs typeface="Arial"/>
              </a:rPr>
              <a:t> </a:t>
            </a:r>
            <a:r>
              <a:rPr sz="1700" b="1" i="1" dirty="0">
                <a:latin typeface="Arial"/>
                <a:cs typeface="Arial"/>
              </a:rPr>
              <a:t>a</a:t>
            </a:r>
            <a:r>
              <a:rPr sz="1700" b="1" i="1" spc="-15" dirty="0">
                <a:latin typeface="Arial"/>
                <a:cs typeface="Arial"/>
              </a:rPr>
              <a:t> </a:t>
            </a:r>
            <a:r>
              <a:rPr sz="1700" b="1" i="1" spc="-10" dirty="0">
                <a:latin typeface="Arial"/>
                <a:cs typeface="Arial"/>
              </a:rPr>
              <a:t>fabricar </a:t>
            </a:r>
            <a:r>
              <a:rPr sz="1700" b="1" i="1" dirty="0">
                <a:latin typeface="Arial"/>
                <a:cs typeface="Arial"/>
              </a:rPr>
              <a:t>un</a:t>
            </a:r>
            <a:r>
              <a:rPr sz="1700" b="1" i="1" spc="-15" dirty="0">
                <a:latin typeface="Arial"/>
                <a:cs typeface="Arial"/>
              </a:rPr>
              <a:t> </a:t>
            </a:r>
            <a:r>
              <a:rPr sz="1700" b="1" i="1" dirty="0">
                <a:latin typeface="Arial"/>
                <a:cs typeface="Arial"/>
              </a:rPr>
              <a:t>bon</a:t>
            </a:r>
            <a:r>
              <a:rPr sz="1700" b="1" i="1" spc="-10" dirty="0">
                <a:latin typeface="Arial"/>
                <a:cs typeface="Arial"/>
              </a:rPr>
              <a:t> moble?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LA</a:t>
            </a:r>
            <a:r>
              <a:rPr spc="-130" dirty="0"/>
              <a:t> </a:t>
            </a:r>
            <a:r>
              <a:rPr dirty="0"/>
              <a:t>COMBINACIÓ</a:t>
            </a:r>
            <a:r>
              <a:rPr spc="-20" dirty="0"/>
              <a:t> </a:t>
            </a:r>
            <a:r>
              <a:rPr dirty="0"/>
              <a:t>DELS</a:t>
            </a:r>
            <a:r>
              <a:rPr spc="-25" dirty="0"/>
              <a:t> </a:t>
            </a:r>
            <a:r>
              <a:rPr dirty="0"/>
              <a:t>RECURSOS</a:t>
            </a:r>
            <a:r>
              <a:rPr spc="-20" dirty="0"/>
              <a:t> </a:t>
            </a:r>
            <a:r>
              <a:rPr spc="-10" dirty="0"/>
              <a:t>PRODUCTIUS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1175208"/>
            <a:ext cx="8166100" cy="1124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La</a:t>
            </a:r>
            <a:r>
              <a:rPr sz="1800" spc="-3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quantitat</a:t>
            </a:r>
            <a:r>
              <a:rPr sz="1800" spc="-1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de</a:t>
            </a:r>
            <a:r>
              <a:rPr sz="18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béns</a:t>
            </a:r>
            <a:r>
              <a:rPr sz="1800" spc="-1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i</a:t>
            </a:r>
            <a:r>
              <a:rPr sz="18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serveis</a:t>
            </a:r>
            <a:r>
              <a:rPr sz="1800" spc="-1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que</a:t>
            </a:r>
            <a:r>
              <a:rPr sz="18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pot</a:t>
            </a:r>
            <a:r>
              <a:rPr sz="1800" spc="-1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produir</a:t>
            </a:r>
            <a:r>
              <a:rPr sz="1800" spc="-1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un</a:t>
            </a:r>
            <a:r>
              <a:rPr sz="18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país</a:t>
            </a:r>
            <a:r>
              <a:rPr sz="1800" spc="-1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no</a:t>
            </a:r>
            <a:r>
              <a:rPr sz="18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depèn</a:t>
            </a:r>
            <a:r>
              <a:rPr sz="1800" spc="-1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sols</a:t>
            </a:r>
            <a:r>
              <a:rPr sz="18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del</a:t>
            </a:r>
            <a:r>
              <a:rPr sz="1800" spc="-1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nivell</a:t>
            </a:r>
            <a:r>
              <a:rPr sz="1800" spc="-1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595959"/>
                </a:solidFill>
                <a:latin typeface="Arial"/>
                <a:cs typeface="Arial"/>
              </a:rPr>
              <a:t>de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recursos</a:t>
            </a:r>
            <a:r>
              <a:rPr sz="18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de</a:t>
            </a:r>
            <a:r>
              <a:rPr sz="1800" spc="-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què</a:t>
            </a:r>
            <a:r>
              <a:rPr sz="1800" spc="-10" dirty="0">
                <a:solidFill>
                  <a:srgbClr val="595959"/>
                </a:solidFill>
                <a:latin typeface="Arial"/>
                <a:cs typeface="Arial"/>
              </a:rPr>
              <a:t> disposa.</a:t>
            </a:r>
            <a:endParaRPr sz="1800">
              <a:latin typeface="Arial"/>
              <a:cs typeface="Arial"/>
            </a:endParaRPr>
          </a:p>
          <a:p>
            <a:pPr marL="525145">
              <a:lnSpc>
                <a:spcPct val="100000"/>
              </a:lnSpc>
              <a:spcBef>
                <a:spcPts val="1525"/>
              </a:spcBef>
            </a:pPr>
            <a:r>
              <a:rPr sz="1800" i="1" spc="-35" dirty="0">
                <a:solidFill>
                  <a:srgbClr val="0000FF"/>
                </a:solidFill>
                <a:latin typeface="Arial"/>
                <a:cs typeface="Arial"/>
              </a:rPr>
              <a:t>Tan 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important</a:t>
            </a:r>
            <a:r>
              <a:rPr sz="1800" i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és</a:t>
            </a:r>
            <a:r>
              <a:rPr sz="1800" i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la</a:t>
            </a:r>
            <a:r>
              <a:rPr sz="1800" i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quantitat</a:t>
            </a:r>
            <a:r>
              <a:rPr sz="1800" i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sz="1800" i="1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recursos</a:t>
            </a:r>
            <a:r>
              <a:rPr sz="1800" i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com</a:t>
            </a:r>
            <a:r>
              <a:rPr sz="1800" i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la</a:t>
            </a:r>
            <a:r>
              <a:rPr sz="1800" i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manera</a:t>
            </a:r>
            <a:r>
              <a:rPr sz="1800" i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sz="1800" i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0000FF"/>
                </a:solidFill>
                <a:latin typeface="Arial"/>
                <a:cs typeface="Arial"/>
              </a:rPr>
              <a:t>combinarlos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4725" y="3871164"/>
            <a:ext cx="8229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La</a:t>
            </a:r>
            <a:r>
              <a:rPr sz="1800" spc="-3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tecnologia</a:t>
            </a:r>
            <a:r>
              <a:rPr sz="1800" spc="-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està</a:t>
            </a:r>
            <a:r>
              <a:rPr sz="18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condicionada</a:t>
            </a:r>
            <a:r>
              <a:rPr sz="1800" spc="-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per</a:t>
            </a:r>
            <a:r>
              <a:rPr sz="18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les</a:t>
            </a:r>
            <a:r>
              <a:rPr sz="1800" spc="-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possibilitats</a:t>
            </a:r>
            <a:r>
              <a:rPr sz="18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i</a:t>
            </a:r>
            <a:r>
              <a:rPr sz="1800" spc="-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prioritats</a:t>
            </a:r>
            <a:r>
              <a:rPr sz="18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de</a:t>
            </a:r>
            <a:r>
              <a:rPr sz="1800" spc="-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95959"/>
                </a:solidFill>
                <a:latin typeface="Arial"/>
                <a:cs typeface="Arial"/>
              </a:rPr>
              <a:t>cada</a:t>
            </a:r>
            <a:r>
              <a:rPr sz="1800" spc="-2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595959"/>
                </a:solidFill>
                <a:latin typeface="Arial"/>
                <a:cs typeface="Arial"/>
              </a:rPr>
              <a:t>empresa.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1699" y="2571750"/>
            <a:ext cx="8521065" cy="774700"/>
          </a:xfrm>
          <a:prstGeom prst="rect">
            <a:avLst/>
          </a:prstGeom>
          <a:solidFill>
            <a:srgbClr val="C9DAF7"/>
          </a:solidFill>
        </p:spPr>
        <p:txBody>
          <a:bodyPr vert="horz" wrap="square" lIns="0" tIns="32384" rIns="0" bIns="0" rtlCol="0">
            <a:spAutoFit/>
          </a:bodyPr>
          <a:lstStyle/>
          <a:p>
            <a:pPr marL="85725" marR="1107440">
              <a:lnSpc>
                <a:spcPct val="114999"/>
              </a:lnSpc>
              <a:spcBef>
                <a:spcPts val="254"/>
              </a:spcBef>
            </a:pPr>
            <a:r>
              <a:rPr sz="1900" dirty="0">
                <a:latin typeface="Arial"/>
                <a:cs typeface="Arial"/>
              </a:rPr>
              <a:t>La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tecnologia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és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manera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com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combinen</a:t>
            </a:r>
            <a:r>
              <a:rPr sz="1900" spc="-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diferents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recursos </a:t>
            </a:r>
            <a:r>
              <a:rPr sz="1900" dirty="0">
                <a:latin typeface="Arial"/>
                <a:cs typeface="Arial"/>
              </a:rPr>
              <a:t>productius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disponibles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per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tal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d’obtenir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bé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o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servei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43922"/>
            <a:ext cx="4989195" cy="3638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00" b="0" i="1" dirty="0">
                <a:latin typeface="Arial"/>
                <a:cs typeface="Arial"/>
              </a:rPr>
              <a:t>Activitat:</a:t>
            </a:r>
            <a:r>
              <a:rPr sz="2200" b="0" i="1" spc="-30" dirty="0">
                <a:latin typeface="Arial"/>
                <a:cs typeface="Arial"/>
              </a:rPr>
              <a:t> </a:t>
            </a:r>
            <a:r>
              <a:rPr sz="2200" b="0" i="1" dirty="0">
                <a:latin typeface="Arial"/>
                <a:cs typeface="Arial"/>
              </a:rPr>
              <a:t>Factors</a:t>
            </a:r>
            <a:r>
              <a:rPr sz="2200" b="0" i="1" spc="-30" dirty="0">
                <a:latin typeface="Arial"/>
                <a:cs typeface="Arial"/>
              </a:rPr>
              <a:t> </a:t>
            </a:r>
            <a:r>
              <a:rPr sz="2200" b="0" i="1" dirty="0">
                <a:latin typeface="Arial"/>
                <a:cs typeface="Arial"/>
              </a:rPr>
              <a:t>productius</a:t>
            </a:r>
            <a:r>
              <a:rPr sz="2200" b="0" i="1" spc="-30" dirty="0">
                <a:latin typeface="Arial"/>
                <a:cs typeface="Arial"/>
              </a:rPr>
              <a:t> </a:t>
            </a:r>
            <a:r>
              <a:rPr sz="2200" b="0" i="1" dirty="0">
                <a:latin typeface="Arial"/>
                <a:cs typeface="Arial"/>
              </a:rPr>
              <a:t>i</a:t>
            </a:r>
            <a:r>
              <a:rPr sz="2200" b="0" i="1" spc="-25" dirty="0">
                <a:latin typeface="Arial"/>
                <a:cs typeface="Arial"/>
              </a:rPr>
              <a:t> </a:t>
            </a:r>
            <a:r>
              <a:rPr sz="2200" b="0" i="1" spc="-10" dirty="0">
                <a:latin typeface="Arial"/>
                <a:cs typeface="Arial"/>
              </a:rPr>
              <a:t>tecnologia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4725" y="1009564"/>
            <a:ext cx="8228965" cy="1024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900" dirty="0">
                <a:latin typeface="Arial"/>
                <a:cs typeface="Arial"/>
              </a:rPr>
              <a:t>El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Samuel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mà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treballs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per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l’assignatura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d’economia,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mentre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la </a:t>
            </a:r>
            <a:r>
              <a:rPr sz="1900" dirty="0">
                <a:latin typeface="Arial"/>
                <a:cs typeface="Arial"/>
              </a:rPr>
              <a:t>Paula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servir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l’ordinador.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Identifica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cada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cas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recursos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productius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que </a:t>
            </a:r>
            <a:r>
              <a:rPr sz="1900" dirty="0">
                <a:latin typeface="Arial"/>
                <a:cs typeface="Arial"/>
              </a:rPr>
              <a:t>fan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servir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descriu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tipus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tecnologia:</a:t>
            </a:r>
            <a:endParaRPr sz="19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20237" y="2443337"/>
          <a:ext cx="8144509" cy="2146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5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6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9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713105">
                        <a:lnSpc>
                          <a:spcPct val="10000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TREBALL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787400">
                        <a:lnSpc>
                          <a:spcPct val="10000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CAPITAL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4195" marR="267970" indent="-27051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DESCRIPCIÓ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TECNOLOGIA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84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Samuel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Escriure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mà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044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Paula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958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Escriure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mitjançant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el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teclat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fer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servir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equip informàtic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43922"/>
            <a:ext cx="4989195" cy="3638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00" b="0" i="1" dirty="0">
                <a:latin typeface="Arial"/>
                <a:cs typeface="Arial"/>
              </a:rPr>
              <a:t>Activitat:</a:t>
            </a:r>
            <a:r>
              <a:rPr sz="2200" b="0" i="1" spc="-30" dirty="0">
                <a:latin typeface="Arial"/>
                <a:cs typeface="Arial"/>
              </a:rPr>
              <a:t> </a:t>
            </a:r>
            <a:r>
              <a:rPr sz="2200" b="0" i="1" dirty="0">
                <a:latin typeface="Arial"/>
                <a:cs typeface="Arial"/>
              </a:rPr>
              <a:t>Factors</a:t>
            </a:r>
            <a:r>
              <a:rPr sz="2200" b="0" i="1" spc="-30" dirty="0">
                <a:latin typeface="Arial"/>
                <a:cs typeface="Arial"/>
              </a:rPr>
              <a:t> </a:t>
            </a:r>
            <a:r>
              <a:rPr sz="2200" b="0" i="1" dirty="0">
                <a:latin typeface="Arial"/>
                <a:cs typeface="Arial"/>
              </a:rPr>
              <a:t>productius</a:t>
            </a:r>
            <a:r>
              <a:rPr sz="2200" b="0" i="1" spc="-30" dirty="0">
                <a:latin typeface="Arial"/>
                <a:cs typeface="Arial"/>
              </a:rPr>
              <a:t> </a:t>
            </a:r>
            <a:r>
              <a:rPr sz="2200" b="0" i="1" dirty="0">
                <a:latin typeface="Arial"/>
                <a:cs typeface="Arial"/>
              </a:rPr>
              <a:t>i</a:t>
            </a:r>
            <a:r>
              <a:rPr sz="2200" b="0" i="1" spc="-25" dirty="0">
                <a:latin typeface="Arial"/>
                <a:cs typeface="Arial"/>
              </a:rPr>
              <a:t> </a:t>
            </a:r>
            <a:r>
              <a:rPr sz="2200" b="0" i="1" spc="-10" dirty="0">
                <a:latin typeface="Arial"/>
                <a:cs typeface="Arial"/>
              </a:rPr>
              <a:t>tecnologia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4725" y="1009564"/>
            <a:ext cx="8228965" cy="1024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900" dirty="0">
                <a:latin typeface="Arial"/>
                <a:cs typeface="Arial"/>
              </a:rPr>
              <a:t>El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Samuel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mà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treballs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per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l’assignatura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d’economia,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mentre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la </a:t>
            </a:r>
            <a:r>
              <a:rPr sz="1900" dirty="0">
                <a:latin typeface="Arial"/>
                <a:cs typeface="Arial"/>
              </a:rPr>
              <a:t>Paula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servir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l’ordinador.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Identifica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cada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cas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recursos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productius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que </a:t>
            </a:r>
            <a:r>
              <a:rPr sz="1900" dirty="0">
                <a:latin typeface="Arial"/>
                <a:cs typeface="Arial"/>
              </a:rPr>
              <a:t>fan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servir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descriu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tipus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tecnologia:</a:t>
            </a:r>
            <a:endParaRPr sz="19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20237" y="2443337"/>
          <a:ext cx="8144509" cy="2146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5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6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9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713105">
                        <a:lnSpc>
                          <a:spcPct val="10000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TREBALL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787400">
                        <a:lnSpc>
                          <a:spcPct val="10000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CAPITAL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4195" marR="267970" indent="-27051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DESCRIPCIÓ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TECNOLOGIA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44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Samuel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Escriure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mà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9594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Paper,</a:t>
                      </a:r>
                      <a:r>
                        <a:rPr sz="15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bolígraf</a:t>
                      </a:r>
                      <a:r>
                        <a:rPr sz="15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0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retoladors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044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Paula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958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Escriure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mitjançant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el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teclat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fer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servir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equip informàtic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7689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Ordinador,</a:t>
                      </a:r>
                      <a:r>
                        <a:rPr sz="15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paper</a:t>
                      </a:r>
                      <a:r>
                        <a:rPr sz="15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0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impressora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43922"/>
            <a:ext cx="4989195" cy="3638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00" b="0" i="1" dirty="0">
                <a:latin typeface="Arial"/>
                <a:cs typeface="Arial"/>
              </a:rPr>
              <a:t>Activitat:</a:t>
            </a:r>
            <a:r>
              <a:rPr sz="2200" b="0" i="1" spc="-30" dirty="0">
                <a:latin typeface="Arial"/>
                <a:cs typeface="Arial"/>
              </a:rPr>
              <a:t> </a:t>
            </a:r>
            <a:r>
              <a:rPr sz="2200" b="0" i="1" dirty="0">
                <a:latin typeface="Arial"/>
                <a:cs typeface="Arial"/>
              </a:rPr>
              <a:t>Factors</a:t>
            </a:r>
            <a:r>
              <a:rPr sz="2200" b="0" i="1" spc="-30" dirty="0">
                <a:latin typeface="Arial"/>
                <a:cs typeface="Arial"/>
              </a:rPr>
              <a:t> </a:t>
            </a:r>
            <a:r>
              <a:rPr sz="2200" b="0" i="1" dirty="0">
                <a:latin typeface="Arial"/>
                <a:cs typeface="Arial"/>
              </a:rPr>
              <a:t>productius</a:t>
            </a:r>
            <a:r>
              <a:rPr sz="2200" b="0" i="1" spc="-30" dirty="0">
                <a:latin typeface="Arial"/>
                <a:cs typeface="Arial"/>
              </a:rPr>
              <a:t> </a:t>
            </a:r>
            <a:r>
              <a:rPr sz="2200" b="0" i="1" dirty="0">
                <a:latin typeface="Arial"/>
                <a:cs typeface="Arial"/>
              </a:rPr>
              <a:t>i</a:t>
            </a:r>
            <a:r>
              <a:rPr sz="2200" b="0" i="1" spc="-25" dirty="0">
                <a:latin typeface="Arial"/>
                <a:cs typeface="Arial"/>
              </a:rPr>
              <a:t> </a:t>
            </a:r>
            <a:r>
              <a:rPr sz="2200" b="0" i="1" spc="-10" dirty="0">
                <a:latin typeface="Arial"/>
                <a:cs typeface="Arial"/>
              </a:rPr>
              <a:t>tecnologia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4725" y="1009564"/>
            <a:ext cx="8228965" cy="1024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900" dirty="0">
                <a:latin typeface="Arial"/>
                <a:cs typeface="Arial"/>
              </a:rPr>
              <a:t>El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Samuel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mà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treballs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per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l’assignatura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d’economia,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mentre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la </a:t>
            </a:r>
            <a:r>
              <a:rPr sz="1900" dirty="0">
                <a:latin typeface="Arial"/>
                <a:cs typeface="Arial"/>
              </a:rPr>
              <a:t>Paula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servir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l’ordinador.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Identifica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cada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cas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recursos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productius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que </a:t>
            </a:r>
            <a:r>
              <a:rPr sz="1900" dirty="0">
                <a:latin typeface="Arial"/>
                <a:cs typeface="Arial"/>
              </a:rPr>
              <a:t>fan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servir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descriu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tipus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tecnologia:</a:t>
            </a:r>
            <a:endParaRPr sz="19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20237" y="2443337"/>
          <a:ext cx="8144509" cy="2146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5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6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9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713105">
                        <a:lnSpc>
                          <a:spcPct val="10000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TREBALL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787400">
                        <a:lnSpc>
                          <a:spcPct val="100000"/>
                        </a:lnSpc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CAPITAL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4195" marR="267970" indent="-27051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DESCRIPCIÓ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TECNOLOGIA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44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Samuel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Escriure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mà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9594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Paper,</a:t>
                      </a:r>
                      <a:r>
                        <a:rPr sz="15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bolígraf</a:t>
                      </a:r>
                      <a:r>
                        <a:rPr sz="15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0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retoladors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Més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treball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capital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044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b="1" spc="-10" dirty="0">
                          <a:latin typeface="Arial"/>
                          <a:cs typeface="Arial"/>
                        </a:rPr>
                        <a:t>Paula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958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Escriure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mitjançant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el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teclat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fer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servir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equip informàtic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 marR="76898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Ordinador,</a:t>
                      </a:r>
                      <a:r>
                        <a:rPr sz="15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paper</a:t>
                      </a:r>
                      <a:r>
                        <a:rPr sz="15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0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impressora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Més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capital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treball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78105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5859" y="318737"/>
            <a:ext cx="65462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Verdana"/>
                <a:cs typeface="Verdana"/>
              </a:rPr>
              <a:t>EL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PAGAMENT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DELS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FACTORS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PRODUCCIÓ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863" y="1074277"/>
            <a:ext cx="8804265" cy="9167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872" y="2350827"/>
            <a:ext cx="8712549" cy="18940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30950"/>
            <a:ext cx="9143999" cy="243840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3622" y="300997"/>
            <a:ext cx="5943892" cy="430932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ELS</a:t>
            </a:r>
            <a:r>
              <a:rPr spc="-55" dirty="0"/>
              <a:t> </a:t>
            </a:r>
            <a:r>
              <a:rPr dirty="0"/>
              <a:t>SECTORS</a:t>
            </a:r>
            <a:r>
              <a:rPr spc="-40" dirty="0"/>
              <a:t> </a:t>
            </a:r>
            <a:r>
              <a:rPr spc="-10" dirty="0"/>
              <a:t>ECONÒMICS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1699" y="1065349"/>
            <a:ext cx="8521065" cy="889000"/>
          </a:xfrm>
          <a:prstGeom prst="rect">
            <a:avLst/>
          </a:prstGeom>
          <a:solidFill>
            <a:srgbClr val="C9DAF7"/>
          </a:solidFill>
        </p:spPr>
        <p:txBody>
          <a:bodyPr vert="horz" wrap="square" lIns="0" tIns="32384" rIns="0" bIns="0" rtlCol="0">
            <a:spAutoFit/>
          </a:bodyPr>
          <a:lstStyle/>
          <a:p>
            <a:pPr marL="85725" marR="544830">
              <a:lnSpc>
                <a:spcPct val="114999"/>
              </a:lnSpc>
              <a:spcBef>
                <a:spcPts val="254"/>
              </a:spcBef>
            </a:pPr>
            <a:r>
              <a:rPr sz="1900" dirty="0">
                <a:latin typeface="Arial"/>
                <a:cs typeface="Arial"/>
              </a:rPr>
              <a:t>Els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sectors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econòmics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fan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referència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divisió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l’activitat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econòmica </a:t>
            </a:r>
            <a:r>
              <a:rPr sz="1900" dirty="0">
                <a:latin typeface="Arial"/>
                <a:cs typeface="Arial"/>
              </a:rPr>
              <a:t>d’un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territori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segons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diferents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tipus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processos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productius.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676" y="2146733"/>
            <a:ext cx="8166100" cy="2172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 marR="5080" indent="-419734">
              <a:lnSpc>
                <a:spcPct val="114999"/>
              </a:lnSpc>
              <a:spcBef>
                <a:spcPts val="100"/>
              </a:spcBef>
              <a:buFont typeface="Arial"/>
              <a:buAutoNum type="arabicPeriod"/>
              <a:tabLst>
                <a:tab pos="431800" algn="l"/>
                <a:tab pos="432434" algn="l"/>
              </a:tabLst>
            </a:pPr>
            <a:r>
              <a:rPr sz="1800" b="1" dirty="0">
                <a:latin typeface="Arial"/>
                <a:cs typeface="Arial"/>
              </a:rPr>
              <a:t>Sector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primari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Extreu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recursos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matèries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primes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naturalesa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través </a:t>
            </a:r>
            <a:r>
              <a:rPr sz="1800" dirty="0">
                <a:latin typeface="Arial"/>
                <a:cs typeface="Arial"/>
              </a:rPr>
              <a:t>d’activitats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com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ara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l’agricultura,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ramaderia,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mineria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pesca.</a:t>
            </a:r>
            <a:endParaRPr sz="1800">
              <a:latin typeface="Arial"/>
              <a:cs typeface="Arial"/>
            </a:endParaRPr>
          </a:p>
          <a:p>
            <a:pPr marL="431800" marR="703580" indent="-419734">
              <a:lnSpc>
                <a:spcPct val="114999"/>
              </a:lnSpc>
              <a:spcBef>
                <a:spcPts val="1000"/>
              </a:spcBef>
              <a:buFont typeface="Arial"/>
              <a:buAutoNum type="arabicPeriod"/>
              <a:tabLst>
                <a:tab pos="431800" algn="l"/>
                <a:tab pos="432434" algn="l"/>
              </a:tabLst>
            </a:pPr>
            <a:r>
              <a:rPr sz="1800" b="1" dirty="0">
                <a:latin typeface="Arial"/>
                <a:cs typeface="Arial"/>
              </a:rPr>
              <a:t>Sector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secundari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(o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industrial):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Transforma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les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matèries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primeres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en </a:t>
            </a:r>
            <a:r>
              <a:rPr sz="1800" dirty="0">
                <a:latin typeface="Arial"/>
                <a:cs typeface="Arial"/>
              </a:rPr>
              <a:t>productes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elaborats.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Per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exemple: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construcció,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indústria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energia.</a:t>
            </a:r>
            <a:endParaRPr sz="1800">
              <a:latin typeface="Arial"/>
              <a:cs typeface="Arial"/>
            </a:endParaRPr>
          </a:p>
          <a:p>
            <a:pPr marL="431800" marR="563245" indent="-419734">
              <a:lnSpc>
                <a:spcPct val="114999"/>
              </a:lnSpc>
              <a:spcBef>
                <a:spcPts val="1000"/>
              </a:spcBef>
              <a:buFont typeface="Arial"/>
              <a:buAutoNum type="arabicPeriod"/>
              <a:tabLst>
                <a:tab pos="431800" algn="l"/>
                <a:tab pos="432434" algn="l"/>
              </a:tabLst>
            </a:pPr>
            <a:r>
              <a:rPr sz="1800" b="1" dirty="0">
                <a:latin typeface="Arial"/>
                <a:cs typeface="Arial"/>
              </a:rPr>
              <a:t>Sector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terciari</a:t>
            </a:r>
            <a:r>
              <a:rPr sz="1800" dirty="0">
                <a:latin typeface="Arial"/>
                <a:cs typeface="Arial"/>
              </a:rPr>
              <a:t>: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Presta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serveis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població.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Són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les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més</a:t>
            </a:r>
            <a:r>
              <a:rPr sz="1800" spc="47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nombroses: </a:t>
            </a:r>
            <a:r>
              <a:rPr sz="1800" dirty="0">
                <a:latin typeface="Arial"/>
                <a:cs typeface="Arial"/>
              </a:rPr>
              <a:t>banca,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Internet,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transport,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turisme,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etc.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725" y="383123"/>
            <a:ext cx="6876415" cy="793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dirty="0"/>
              <a:t>INVESTIGUEM</a:t>
            </a:r>
            <a:r>
              <a:rPr spc="-35" dirty="0"/>
              <a:t> </a:t>
            </a:r>
            <a:r>
              <a:rPr dirty="0"/>
              <a:t>EN</a:t>
            </a:r>
            <a:r>
              <a:rPr spc="-20" dirty="0"/>
              <a:t> </a:t>
            </a:r>
            <a:r>
              <a:rPr dirty="0"/>
              <a:t>GRUP:</a:t>
            </a:r>
            <a:r>
              <a:rPr spc="-20" dirty="0"/>
              <a:t> </a:t>
            </a:r>
            <a:r>
              <a:rPr dirty="0"/>
              <a:t>QUINS</a:t>
            </a:r>
            <a:r>
              <a:rPr spc="-20" dirty="0"/>
              <a:t> </a:t>
            </a:r>
            <a:r>
              <a:rPr dirty="0"/>
              <a:t>SON</a:t>
            </a:r>
            <a:r>
              <a:rPr spc="-20" dirty="0"/>
              <a:t> </a:t>
            </a:r>
            <a:r>
              <a:rPr spc="-25" dirty="0"/>
              <a:t>ELS </a:t>
            </a:r>
            <a:r>
              <a:rPr dirty="0"/>
              <a:t>PROBLEMES</a:t>
            </a:r>
            <a:r>
              <a:rPr spc="-45" dirty="0"/>
              <a:t> </a:t>
            </a:r>
            <a:r>
              <a:rPr dirty="0"/>
              <a:t>DELS</a:t>
            </a:r>
            <a:r>
              <a:rPr spc="-40" dirty="0"/>
              <a:t> </a:t>
            </a:r>
            <a:r>
              <a:rPr dirty="0"/>
              <a:t>SECTORS</a:t>
            </a:r>
            <a:r>
              <a:rPr spc="-40" dirty="0"/>
              <a:t> </a:t>
            </a:r>
            <a:r>
              <a:rPr spc="-10" dirty="0"/>
              <a:t>ECONÒMICS?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2125" y="1211170"/>
            <a:ext cx="7827645" cy="3524250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441959" indent="-429895">
              <a:lnSpc>
                <a:spcPct val="100000"/>
              </a:lnSpc>
              <a:spcBef>
                <a:spcPts val="1210"/>
              </a:spcBef>
              <a:buAutoNum type="arabicPeriod"/>
              <a:tabLst>
                <a:tab pos="441959" algn="l"/>
                <a:tab pos="442595" algn="l"/>
              </a:tabLst>
            </a:pPr>
            <a:r>
              <a:rPr sz="1900" dirty="0">
                <a:latin typeface="Arial"/>
                <a:cs typeface="Arial"/>
              </a:rPr>
              <a:t>Problemes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sector</a:t>
            </a:r>
            <a:r>
              <a:rPr sz="1900" spc="-10" dirty="0">
                <a:latin typeface="Arial"/>
                <a:cs typeface="Arial"/>
              </a:rPr>
              <a:t> primari</a:t>
            </a:r>
            <a:endParaRPr sz="1900">
              <a:latin typeface="Arial"/>
              <a:cs typeface="Arial"/>
            </a:endParaRPr>
          </a:p>
          <a:p>
            <a:pPr marL="441959" marR="299085" indent="-429895">
              <a:lnSpc>
                <a:spcPct val="105000"/>
              </a:lnSpc>
              <a:spcBef>
                <a:spcPts val="1000"/>
              </a:spcBef>
              <a:buAutoNum type="arabicPeriod"/>
              <a:tabLst>
                <a:tab pos="441959" algn="l"/>
                <a:tab pos="442595" algn="l"/>
              </a:tabLst>
            </a:pPr>
            <a:r>
              <a:rPr sz="1900" dirty="0">
                <a:latin typeface="Arial"/>
                <a:cs typeface="Arial"/>
              </a:rPr>
              <a:t>Sector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secundari.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Deslocalització: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Perquè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produeix?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Perquè</a:t>
            </a:r>
            <a:r>
              <a:rPr sz="1900" spc="-25" dirty="0">
                <a:latin typeface="Arial"/>
                <a:cs typeface="Arial"/>
              </a:rPr>
              <a:t> és </a:t>
            </a:r>
            <a:r>
              <a:rPr sz="1900" dirty="0">
                <a:latin typeface="Arial"/>
                <a:cs typeface="Arial"/>
              </a:rPr>
              <a:t>negativa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per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territori?</a:t>
            </a:r>
            <a:endParaRPr sz="1900">
              <a:latin typeface="Arial"/>
              <a:cs typeface="Arial"/>
            </a:endParaRPr>
          </a:p>
          <a:p>
            <a:pPr marL="441959" marR="57785" indent="-429895">
              <a:lnSpc>
                <a:spcPct val="105000"/>
              </a:lnSpc>
              <a:spcBef>
                <a:spcPts val="1000"/>
              </a:spcBef>
              <a:buAutoNum type="arabicPeriod"/>
              <a:tabLst>
                <a:tab pos="441959" algn="l"/>
                <a:tab pos="442595" algn="l"/>
              </a:tabLst>
            </a:pPr>
            <a:r>
              <a:rPr sz="1900" dirty="0">
                <a:latin typeface="Arial"/>
                <a:cs typeface="Arial"/>
              </a:rPr>
              <a:t>Sector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secundari: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Espanya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és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país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industrialitzat?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Quin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problema </a:t>
            </a:r>
            <a:r>
              <a:rPr sz="1900" dirty="0">
                <a:latin typeface="Arial"/>
                <a:cs typeface="Arial"/>
              </a:rPr>
              <a:t>genera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això?</a:t>
            </a:r>
            <a:endParaRPr sz="1900">
              <a:latin typeface="Arial"/>
              <a:cs typeface="Arial"/>
            </a:endParaRPr>
          </a:p>
          <a:p>
            <a:pPr marL="441959" marR="5080" indent="-429895">
              <a:lnSpc>
                <a:spcPct val="105000"/>
              </a:lnSpc>
              <a:spcBef>
                <a:spcPts val="1000"/>
              </a:spcBef>
              <a:buAutoNum type="arabicPeriod"/>
              <a:tabLst>
                <a:tab pos="441959" algn="l"/>
                <a:tab pos="442595" algn="l"/>
              </a:tabLst>
            </a:pPr>
            <a:r>
              <a:rPr sz="1900" dirty="0">
                <a:latin typeface="Arial"/>
                <a:cs typeface="Arial"/>
              </a:rPr>
              <a:t>Sector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secundari: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petita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mida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empresarial.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És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problema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les </a:t>
            </a:r>
            <a:r>
              <a:rPr sz="1900" dirty="0">
                <a:latin typeface="Arial"/>
                <a:cs typeface="Arial"/>
              </a:rPr>
              <a:t>empreses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espanyoles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siguen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petites?</a:t>
            </a:r>
            <a:endParaRPr sz="1900">
              <a:latin typeface="Arial"/>
              <a:cs typeface="Arial"/>
            </a:endParaRPr>
          </a:p>
          <a:p>
            <a:pPr marL="441959" indent="-429895">
              <a:lnSpc>
                <a:spcPct val="100000"/>
              </a:lnSpc>
              <a:spcBef>
                <a:spcPts val="1115"/>
              </a:spcBef>
              <a:buAutoNum type="arabicPeriod"/>
              <a:tabLst>
                <a:tab pos="441959" algn="l"/>
                <a:tab pos="442595" algn="l"/>
              </a:tabLst>
            </a:pPr>
            <a:r>
              <a:rPr sz="1900" dirty="0">
                <a:latin typeface="Arial"/>
                <a:cs typeface="Arial"/>
              </a:rPr>
              <a:t>Què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vol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dir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terciarització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l’economia?</a:t>
            </a:r>
            <a:endParaRPr sz="1900">
              <a:latin typeface="Arial"/>
              <a:cs typeface="Arial"/>
            </a:endParaRPr>
          </a:p>
          <a:p>
            <a:pPr marL="441959" indent="-429895">
              <a:lnSpc>
                <a:spcPct val="100000"/>
              </a:lnSpc>
              <a:spcBef>
                <a:spcPts val="1115"/>
              </a:spcBef>
              <a:buAutoNum type="arabicPeriod"/>
              <a:tabLst>
                <a:tab pos="441959" algn="l"/>
                <a:tab pos="442595" algn="l"/>
              </a:tabLst>
            </a:pPr>
            <a:r>
              <a:rPr sz="1900" dirty="0">
                <a:latin typeface="Arial"/>
                <a:cs typeface="Arial"/>
              </a:rPr>
              <a:t>Problemes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dependre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del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Turisme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LA</a:t>
            </a:r>
            <a:r>
              <a:rPr spc="-125" dirty="0"/>
              <a:t> </a:t>
            </a:r>
            <a:r>
              <a:rPr dirty="0"/>
              <a:t>FRONTERA</a:t>
            </a:r>
            <a:r>
              <a:rPr spc="-125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spc="-25" dirty="0"/>
              <a:t>POSSIBILITATS</a:t>
            </a:r>
            <a:r>
              <a:rPr spc="-35" dirty="0"/>
              <a:t> </a:t>
            </a:r>
            <a:r>
              <a:rPr dirty="0"/>
              <a:t>DE</a:t>
            </a:r>
            <a:r>
              <a:rPr spc="-30" dirty="0"/>
              <a:t> </a:t>
            </a:r>
            <a:r>
              <a:rPr spc="-10" dirty="0"/>
              <a:t>PRODUCCIÓ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1169464"/>
            <a:ext cx="7584440" cy="99568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120"/>
              </a:spcBef>
            </a:pPr>
            <a:r>
              <a:rPr sz="1800" spc="-25" dirty="0">
                <a:latin typeface="Arial"/>
                <a:cs typeface="Arial"/>
              </a:rPr>
              <a:t>Totes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les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societats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tenen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producció</a:t>
            </a:r>
            <a:r>
              <a:rPr sz="1800" b="1" u="heavy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potencial</a:t>
            </a:r>
            <a:r>
              <a:rPr sz="1800" dirty="0">
                <a:latin typeface="Arial"/>
                <a:cs typeface="Arial"/>
              </a:rPr>
              <a:t>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és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dir,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900" b="1" u="heavy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límit</a:t>
            </a:r>
            <a:r>
              <a:rPr sz="1900" b="1" spc="-25" dirty="0">
                <a:solidFill>
                  <a:srgbClr val="4285F4"/>
                </a:solidFill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de </a:t>
            </a:r>
            <a:r>
              <a:rPr sz="1800" dirty="0">
                <a:latin typeface="Arial"/>
                <a:cs typeface="Arial"/>
              </a:rPr>
              <a:t>producció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béns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serveis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que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podrien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assolir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aprofitessin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al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màxim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spc="-25" dirty="0">
                <a:latin typeface="Arial"/>
                <a:cs typeface="Arial"/>
              </a:rPr>
              <a:t>els </a:t>
            </a:r>
            <a:r>
              <a:rPr sz="1800" i="1" dirty="0">
                <a:latin typeface="Arial"/>
                <a:cs typeface="Arial"/>
              </a:rPr>
              <a:t>recursos</a:t>
            </a:r>
            <a:r>
              <a:rPr sz="1800" i="1" spc="-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productius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i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la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tecnologia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què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disposen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1699" y="2571750"/>
            <a:ext cx="8521065" cy="1581150"/>
          </a:xfrm>
          <a:prstGeom prst="rect">
            <a:avLst/>
          </a:prstGeom>
          <a:solidFill>
            <a:srgbClr val="C9DAF7"/>
          </a:solidFill>
        </p:spPr>
        <p:txBody>
          <a:bodyPr vert="horz" wrap="square" lIns="0" tIns="32384" rIns="0" bIns="0" rtlCol="0">
            <a:spAutoFit/>
          </a:bodyPr>
          <a:lstStyle/>
          <a:p>
            <a:pPr marL="85725" marR="129539">
              <a:lnSpc>
                <a:spcPct val="114999"/>
              </a:lnSpc>
              <a:spcBef>
                <a:spcPts val="254"/>
              </a:spcBef>
            </a:pPr>
            <a:r>
              <a:rPr sz="1900" dirty="0">
                <a:latin typeface="Arial"/>
                <a:cs typeface="Arial"/>
              </a:rPr>
              <a:t>La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Frontera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Possibilitats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de</a:t>
            </a:r>
            <a:r>
              <a:rPr sz="1900" b="1" spc="-3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Producció </a:t>
            </a:r>
            <a:r>
              <a:rPr sz="1900" dirty="0">
                <a:latin typeface="Arial"/>
                <a:cs typeface="Arial"/>
              </a:rPr>
              <a:t>reflecteix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les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quantitats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màximes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béns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serveis</a:t>
            </a:r>
            <a:r>
              <a:rPr sz="1900" spc="-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és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capaç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produir</a:t>
            </a:r>
            <a:r>
              <a:rPr sz="1900" spc="-1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una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societat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període</a:t>
            </a:r>
            <a:r>
              <a:rPr sz="1900" spc="-1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de </a:t>
            </a:r>
            <a:r>
              <a:rPr sz="1900" dirty="0">
                <a:latin typeface="Arial"/>
                <a:cs typeface="Arial"/>
              </a:rPr>
              <a:t>temps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determinat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partir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d’uns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determinats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recursos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productius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disponibles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50" dirty="0">
                <a:latin typeface="Arial"/>
                <a:cs typeface="Arial"/>
              </a:rPr>
              <a:t>i </a:t>
            </a:r>
            <a:r>
              <a:rPr sz="1900" dirty="0">
                <a:latin typeface="Arial"/>
                <a:cs typeface="Arial"/>
              </a:rPr>
              <a:t>d’una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tecnologia.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02050" y="4274949"/>
            <a:ext cx="2795905" cy="831850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78740" rIns="0" bIns="0" rtlCol="0">
            <a:spAutoFit/>
          </a:bodyPr>
          <a:lstStyle/>
          <a:p>
            <a:pPr marL="85725" marR="114300">
              <a:lnSpc>
                <a:spcPct val="100000"/>
              </a:lnSpc>
              <a:spcBef>
                <a:spcPts val="620"/>
              </a:spcBef>
            </a:pPr>
            <a:r>
              <a:rPr sz="1400" i="1" dirty="0">
                <a:latin typeface="Arial"/>
                <a:cs typeface="Arial"/>
              </a:rPr>
              <a:t>la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FPP</a:t>
            </a:r>
            <a:r>
              <a:rPr sz="1400" i="1" spc="-6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és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un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model</a:t>
            </a:r>
            <a:r>
              <a:rPr sz="1400" b="1" i="1" spc="-10" dirty="0">
                <a:latin typeface="Arial"/>
                <a:cs typeface="Arial"/>
              </a:rPr>
              <a:t> econòmic </a:t>
            </a:r>
            <a:r>
              <a:rPr sz="1400" i="1" dirty="0">
                <a:latin typeface="Arial"/>
                <a:cs typeface="Arial"/>
              </a:rPr>
              <a:t>(representa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la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realitat</a:t>
            </a:r>
            <a:r>
              <a:rPr sz="1400" i="1" spc="-10" dirty="0">
                <a:latin typeface="Arial"/>
                <a:cs typeface="Arial"/>
              </a:rPr>
              <a:t> econòmica simplificada)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10" dirty="0"/>
              <a:t>REPRESENTACIÓ</a:t>
            </a:r>
            <a:r>
              <a:rPr spc="-80" dirty="0"/>
              <a:t> </a:t>
            </a:r>
            <a:r>
              <a:rPr dirty="0"/>
              <a:t>GRÀFICA</a:t>
            </a:r>
            <a:r>
              <a:rPr spc="-160" dirty="0"/>
              <a:t> </a:t>
            </a:r>
            <a:r>
              <a:rPr spc="-25" dirty="0"/>
              <a:t>FPP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4725" y="1012358"/>
            <a:ext cx="8056880" cy="656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Si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suposem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que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país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sols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produeix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dos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béns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serveis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decidir </a:t>
            </a:r>
            <a:r>
              <a:rPr sz="1800" spc="-10" dirty="0">
                <a:latin typeface="Arial"/>
                <a:cs typeface="Arial"/>
              </a:rPr>
              <a:t>quant </a:t>
            </a:r>
            <a:r>
              <a:rPr sz="1800" dirty="0">
                <a:latin typeface="Arial"/>
                <a:cs typeface="Arial"/>
              </a:rPr>
              <a:t>produir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cadascun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utilitzant</a:t>
            </a:r>
            <a:r>
              <a:rPr sz="1800" spc="4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seus </a:t>
            </a:r>
            <a:r>
              <a:rPr sz="1800" b="1" dirty="0">
                <a:latin typeface="Arial"/>
                <a:cs typeface="Arial"/>
              </a:rPr>
              <a:t>recursos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escassos</a:t>
            </a:r>
            <a:r>
              <a:rPr sz="1800" spc="-1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Conceptes</a:t>
            </a:r>
            <a:r>
              <a:rPr spc="-25" dirty="0"/>
              <a:t> </a:t>
            </a:r>
            <a:r>
              <a:rPr dirty="0"/>
              <a:t>econòmics</a:t>
            </a:r>
            <a:r>
              <a:rPr spc="-25" dirty="0"/>
              <a:t> </a:t>
            </a:r>
            <a:r>
              <a:rPr dirty="0"/>
              <a:t>representats</a:t>
            </a:r>
            <a:r>
              <a:rPr spc="-20" dirty="0"/>
              <a:t> </a:t>
            </a:r>
            <a:r>
              <a:rPr dirty="0"/>
              <a:t>a</a:t>
            </a:r>
            <a:r>
              <a:rPr spc="-25" dirty="0"/>
              <a:t> </a:t>
            </a:r>
            <a:r>
              <a:rPr dirty="0"/>
              <a:t>la</a:t>
            </a:r>
            <a:r>
              <a:rPr spc="-20" dirty="0"/>
              <a:t> </a:t>
            </a:r>
            <a:r>
              <a:rPr spc="-25" dirty="0"/>
              <a:t>FPP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7608" y="1041415"/>
            <a:ext cx="8041005" cy="3618229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386715" marR="31115" indent="-374650">
              <a:lnSpc>
                <a:spcPts val="2170"/>
              </a:lnSpc>
              <a:spcBef>
                <a:spcPts val="265"/>
              </a:spcBef>
              <a:buClr>
                <a:srgbClr val="000000"/>
              </a:buClr>
              <a:buFont typeface="Arial"/>
              <a:buChar char="●"/>
              <a:tabLst>
                <a:tab pos="386715" algn="l"/>
                <a:tab pos="387350" algn="l"/>
              </a:tabLst>
            </a:pPr>
            <a:r>
              <a:rPr sz="1900" b="1" u="heavy" spc="-10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L’escassetat</a:t>
            </a:r>
            <a:r>
              <a:rPr sz="1900" b="1" u="heavy" spc="-35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 </a:t>
            </a:r>
            <a:r>
              <a:rPr sz="1900" b="1" u="heavy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de</a:t>
            </a:r>
            <a:r>
              <a:rPr sz="1900" b="1" u="heavy" spc="-20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 </a:t>
            </a:r>
            <a:r>
              <a:rPr sz="1900" b="1" u="heavy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recursos</a:t>
            </a:r>
            <a:r>
              <a:rPr sz="1900" dirty="0">
                <a:latin typeface="Arial"/>
                <a:cs typeface="Arial"/>
              </a:rPr>
              <a:t>: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Els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recursos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són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limitats,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però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susceptibles </a:t>
            </a:r>
            <a:r>
              <a:rPr sz="1900" dirty="0">
                <a:latin typeface="Arial"/>
                <a:cs typeface="Arial"/>
              </a:rPr>
              <a:t>d’usos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alternatius</a:t>
            </a:r>
            <a:endParaRPr sz="1900">
              <a:latin typeface="Arial"/>
              <a:cs typeface="Arial"/>
            </a:endParaRPr>
          </a:p>
          <a:p>
            <a:pPr marL="386715" marR="520700" indent="457200">
              <a:lnSpc>
                <a:spcPts val="1939"/>
              </a:lnSpc>
              <a:spcBef>
                <a:spcPts val="990"/>
              </a:spcBef>
            </a:pPr>
            <a:r>
              <a:rPr sz="1700" i="1" dirty="0">
                <a:latin typeface="Arial"/>
                <a:cs typeface="Arial"/>
              </a:rPr>
              <a:t>(per</a:t>
            </a:r>
            <a:r>
              <a:rPr sz="1700" i="1" spc="-35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exemple,</a:t>
            </a:r>
            <a:r>
              <a:rPr sz="1700" i="1" spc="-2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tinc</a:t>
            </a:r>
            <a:r>
              <a:rPr sz="1700" i="1" spc="-2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sols</a:t>
            </a:r>
            <a:r>
              <a:rPr sz="1700" i="1" spc="-2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10</a:t>
            </a:r>
            <a:r>
              <a:rPr sz="1700" i="1" spc="-2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hores</a:t>
            </a:r>
            <a:r>
              <a:rPr sz="1700" i="1" spc="-2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per</a:t>
            </a:r>
            <a:r>
              <a:rPr sz="1700" i="1" spc="-2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a</a:t>
            </a:r>
            <a:r>
              <a:rPr sz="1700" i="1" spc="-20" dirty="0">
                <a:latin typeface="Arial"/>
                <a:cs typeface="Arial"/>
              </a:rPr>
              <a:t> </a:t>
            </a:r>
            <a:r>
              <a:rPr sz="1700" i="1" spc="-10" dirty="0">
                <a:latin typeface="Arial"/>
                <a:cs typeface="Arial"/>
              </a:rPr>
              <a:t>estudiar,</a:t>
            </a:r>
            <a:r>
              <a:rPr sz="1700" i="1" spc="-2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però</a:t>
            </a:r>
            <a:r>
              <a:rPr sz="1700" i="1" spc="-2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puc</a:t>
            </a:r>
            <a:r>
              <a:rPr sz="1700" i="1" spc="-2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escollir</a:t>
            </a:r>
            <a:r>
              <a:rPr sz="1700" i="1" spc="-20" dirty="0">
                <a:latin typeface="Arial"/>
                <a:cs typeface="Arial"/>
              </a:rPr>
              <a:t> </a:t>
            </a:r>
            <a:r>
              <a:rPr sz="1700" i="1" spc="-10" dirty="0">
                <a:latin typeface="Arial"/>
                <a:cs typeface="Arial"/>
              </a:rPr>
              <a:t>entre dedicar-</a:t>
            </a:r>
            <a:r>
              <a:rPr sz="1700" i="1" dirty="0">
                <a:latin typeface="Arial"/>
                <a:cs typeface="Arial"/>
              </a:rPr>
              <a:t>les</a:t>
            </a:r>
            <a:r>
              <a:rPr sz="1700" i="1" spc="-1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a</a:t>
            </a:r>
            <a:r>
              <a:rPr sz="1700" i="1" spc="-1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estudiar</a:t>
            </a:r>
            <a:r>
              <a:rPr sz="1700" i="1" spc="-1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Economia</a:t>
            </a:r>
            <a:r>
              <a:rPr sz="1700" i="1" spc="-1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o</a:t>
            </a:r>
            <a:r>
              <a:rPr sz="1700" i="1" spc="-10" dirty="0">
                <a:latin typeface="Arial"/>
                <a:cs typeface="Arial"/>
              </a:rPr>
              <a:t> Filosofia)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00">
              <a:latin typeface="Arial"/>
              <a:cs typeface="Arial"/>
            </a:endParaRPr>
          </a:p>
          <a:p>
            <a:pPr marL="386715" marR="274320" indent="-374650">
              <a:lnSpc>
                <a:spcPts val="2170"/>
              </a:lnSpc>
              <a:buClr>
                <a:srgbClr val="000000"/>
              </a:buClr>
              <a:buFont typeface="Arial"/>
              <a:buChar char="●"/>
              <a:tabLst>
                <a:tab pos="386715" algn="l"/>
                <a:tab pos="387350" algn="l"/>
                <a:tab pos="748030" algn="l"/>
              </a:tabLst>
            </a:pPr>
            <a:r>
              <a:rPr sz="1900" b="1" u="heavy" spc="-25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El</a:t>
            </a:r>
            <a:r>
              <a:rPr sz="1900" b="1" u="heavy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	cost</a:t>
            </a:r>
            <a:r>
              <a:rPr sz="1900" b="1" u="heavy" spc="-30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 </a:t>
            </a:r>
            <a:r>
              <a:rPr sz="1900" b="1" u="heavy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d’oportunitat</a:t>
            </a:r>
            <a:r>
              <a:rPr sz="1900" dirty="0">
                <a:latin typeface="Arial"/>
                <a:cs typeface="Arial"/>
              </a:rPr>
              <a:t>: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Només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és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possible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incrementar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en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1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unitat</a:t>
            </a:r>
            <a:r>
              <a:rPr sz="1900" spc="-25" dirty="0">
                <a:latin typeface="Arial"/>
                <a:cs typeface="Arial"/>
              </a:rPr>
              <a:t> la </a:t>
            </a:r>
            <a:r>
              <a:rPr sz="1900" dirty="0">
                <a:latin typeface="Arial"/>
                <a:cs typeface="Arial"/>
              </a:rPr>
              <a:t>quantitat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reduïda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si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disminuim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producció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l’altre</a:t>
            </a:r>
            <a:r>
              <a:rPr sz="1900" spc="-25" dirty="0">
                <a:latin typeface="Arial"/>
                <a:cs typeface="Arial"/>
              </a:rPr>
              <a:t> bé</a:t>
            </a:r>
            <a:endParaRPr sz="1900">
              <a:latin typeface="Arial"/>
              <a:cs typeface="Arial"/>
            </a:endParaRPr>
          </a:p>
          <a:p>
            <a:pPr marL="843915">
              <a:lnSpc>
                <a:spcPct val="100000"/>
              </a:lnSpc>
              <a:spcBef>
                <a:spcPts val="844"/>
              </a:spcBef>
            </a:pPr>
            <a:r>
              <a:rPr sz="1700" i="1" dirty="0">
                <a:latin typeface="Arial"/>
                <a:cs typeface="Arial"/>
              </a:rPr>
              <a:t>(si</a:t>
            </a:r>
            <a:r>
              <a:rPr sz="1700" i="1" spc="-30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treballe</a:t>
            </a:r>
            <a:r>
              <a:rPr sz="1700" i="1" spc="-15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una</a:t>
            </a:r>
            <a:r>
              <a:rPr sz="1700" i="1" spc="-15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hora</a:t>
            </a:r>
            <a:r>
              <a:rPr sz="1700" i="1" spc="-15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més,</a:t>
            </a:r>
            <a:r>
              <a:rPr sz="1700" i="1" spc="-15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estudie</a:t>
            </a:r>
            <a:r>
              <a:rPr sz="1700" i="1" spc="-15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una</a:t>
            </a:r>
            <a:r>
              <a:rPr sz="1700" i="1" spc="-15" dirty="0">
                <a:latin typeface="Arial"/>
                <a:cs typeface="Arial"/>
              </a:rPr>
              <a:t> </a:t>
            </a:r>
            <a:r>
              <a:rPr sz="1700" i="1" dirty="0">
                <a:latin typeface="Arial"/>
                <a:cs typeface="Arial"/>
              </a:rPr>
              <a:t>hora</a:t>
            </a:r>
            <a:r>
              <a:rPr sz="1700" i="1" spc="-15" dirty="0">
                <a:latin typeface="Arial"/>
                <a:cs typeface="Arial"/>
              </a:rPr>
              <a:t> </a:t>
            </a:r>
            <a:r>
              <a:rPr sz="1700" i="1" spc="-10" dirty="0">
                <a:latin typeface="Arial"/>
                <a:cs typeface="Arial"/>
              </a:rPr>
              <a:t>menys)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00">
              <a:latin typeface="Arial"/>
              <a:cs typeface="Arial"/>
            </a:endParaRPr>
          </a:p>
          <a:p>
            <a:pPr marL="386715" marR="5080" indent="-374650">
              <a:lnSpc>
                <a:spcPts val="2170"/>
              </a:lnSpc>
              <a:spcBef>
                <a:spcPts val="5"/>
              </a:spcBef>
              <a:buClr>
                <a:srgbClr val="000000"/>
              </a:buClr>
              <a:buFont typeface="Arial"/>
              <a:buChar char="●"/>
              <a:tabLst>
                <a:tab pos="386715" algn="l"/>
                <a:tab pos="387350" algn="l"/>
              </a:tabLst>
            </a:pPr>
            <a:r>
              <a:rPr sz="1900" b="1" u="heavy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La</a:t>
            </a:r>
            <a:r>
              <a:rPr sz="1900" b="1" u="heavy" spc="-30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 </a:t>
            </a:r>
            <a:r>
              <a:rPr sz="1900" b="1" u="heavy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producció</a:t>
            </a:r>
            <a:r>
              <a:rPr sz="1900" b="1" u="heavy" spc="-15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 </a:t>
            </a:r>
            <a:r>
              <a:rPr sz="1900" b="1" u="heavy" dirty="0">
                <a:solidFill>
                  <a:srgbClr val="4285F4"/>
                </a:solidFill>
                <a:uFill>
                  <a:solidFill>
                    <a:srgbClr val="4285F4"/>
                  </a:solidFill>
                </a:uFill>
                <a:latin typeface="Arial"/>
                <a:cs typeface="Arial"/>
              </a:rPr>
              <a:t>potencial</a:t>
            </a:r>
            <a:r>
              <a:rPr sz="1900" dirty="0">
                <a:latin typeface="Arial"/>
                <a:cs typeface="Arial"/>
              </a:rPr>
              <a:t>: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totes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les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combinacions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que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es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situen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sobre</a:t>
            </a:r>
            <a:r>
              <a:rPr sz="1900" spc="-15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la </a:t>
            </a:r>
            <a:r>
              <a:rPr sz="1900" dirty="0">
                <a:latin typeface="Arial"/>
                <a:cs typeface="Arial"/>
              </a:rPr>
              <a:t>corba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la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FPP</a:t>
            </a:r>
            <a:r>
              <a:rPr sz="1900" spc="-6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son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producció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potencial.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És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dir,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utilitzant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tots</a:t>
            </a:r>
            <a:r>
              <a:rPr sz="1900" spc="-25" dirty="0">
                <a:latin typeface="Arial"/>
                <a:cs typeface="Arial"/>
              </a:rPr>
              <a:t> els </a:t>
            </a:r>
            <a:r>
              <a:rPr sz="1900" dirty="0">
                <a:latin typeface="Arial"/>
                <a:cs typeface="Arial"/>
              </a:rPr>
              <a:t>recursos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disponibles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de</a:t>
            </a:r>
            <a:r>
              <a:rPr sz="1900" spc="-2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forma</a:t>
            </a:r>
            <a:r>
              <a:rPr sz="1900" spc="-2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eficient.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4E33107-A441-8249-BCAF-3A4A092C0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9" y="157814"/>
            <a:ext cx="8915402" cy="482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9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99FEAFD-2539-597B-592E-BC525CB35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19" y="209550"/>
            <a:ext cx="8248362" cy="446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650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CD64134-1CD8-2F47-1364-938830B1E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38421"/>
            <a:ext cx="8248364" cy="446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921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EF919DC-1263-095E-DCD5-3952D454C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38150"/>
            <a:ext cx="7772400" cy="420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11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9EB6AA5-0907-8164-2632-80F815E2D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67293"/>
            <a:ext cx="7772400" cy="420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39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315995B-DFEA-3917-0A1B-D5A4F758D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67293"/>
            <a:ext cx="7772400" cy="420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59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CFBC165-8B90-1B47-C558-E40312509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73149"/>
            <a:ext cx="7620000" cy="318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1566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8FFEE8A-F130-1569-08A7-B700B7371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90602"/>
            <a:ext cx="5835650" cy="416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25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E5C89B5-5343-7827-A2CB-7116A0189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0"/>
            <a:ext cx="3621685" cy="51435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C06AFDA-3E18-1D02-144F-7741956EE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900" y="971550"/>
            <a:ext cx="3721100" cy="5842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7582B87-97A0-84D6-C8C0-CD9B97FFB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3410" y="1555750"/>
            <a:ext cx="34798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574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AD2053A-7786-D94C-4372-CD967A8B1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100" y="139700"/>
            <a:ext cx="3479800" cy="48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871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1138</Words>
  <Application>Microsoft Macintosh PowerPoint</Application>
  <PresentationFormat>Presentación en pantalla (16:9)</PresentationFormat>
  <Paragraphs>130</Paragraphs>
  <Slides>30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Arial</vt:lpstr>
      <vt:lpstr>Calibri</vt:lpstr>
      <vt:lpstr>Times New Roman</vt:lpstr>
      <vt:lpstr>Verdana</vt:lpstr>
      <vt:lpstr>Office Theme</vt:lpstr>
      <vt:lpstr>UD2 PRODUCCIÓ I CREIXEMENT</vt:lpstr>
      <vt:lpstr>Què sabeu sobre…</vt:lpstr>
      <vt:lpstr>ELS FACTORS DE PRODUCCIÓ</vt:lpstr>
      <vt:lpstr>Els factors de producció: RECURSOS NATURALS (TERRA)</vt:lpstr>
      <vt:lpstr>Els factors de producció: TREBALL</vt:lpstr>
      <vt:lpstr>Els factors de producció: BÉNS DE CAPITAL</vt:lpstr>
      <vt:lpstr>Identifica els factors productius</vt:lpstr>
      <vt:lpstr>Classifica els següents recursos que utilitza una carpinteria per a fabricar i vendre mobiliari en Recursos naturals, Treball i Capital:</vt:lpstr>
      <vt:lpstr>LA COMBINACIÓ DELS RECURSOS PRODUCTIUS</vt:lpstr>
      <vt:lpstr>Activitat: Factors productius i tecnologia</vt:lpstr>
      <vt:lpstr>Activitat: Factors productius i tecnologia</vt:lpstr>
      <vt:lpstr>Activitat: Factors productius i tecnologia</vt:lpstr>
      <vt:lpstr>EL PAGAMENT DELS FACTORS DE PRODUCCIÓ</vt:lpstr>
      <vt:lpstr>Presentación de PowerPoint</vt:lpstr>
      <vt:lpstr>Presentación de PowerPoint</vt:lpstr>
      <vt:lpstr>ELS SECTORS ECONÒMICS</vt:lpstr>
      <vt:lpstr>INVESTIGUEM EN GRUP: QUINS SON ELS PROBLEMES DELS SECTORS ECONÒMICS?</vt:lpstr>
      <vt:lpstr>LA FRONTERA DE POSSIBILITATS DE PRODUCCIÓ</vt:lpstr>
      <vt:lpstr>REPRESENTACIÓ GRÀFICA FPP</vt:lpstr>
      <vt:lpstr>Conceptes econòmics representats a la FPP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UD2 PRODUCCIÓ I CREIXEMENT 4eso</dc:title>
  <cp:lastModifiedBy>Institut Joan Ramon Benaprès</cp:lastModifiedBy>
  <cp:revision>2</cp:revision>
  <dcterms:created xsi:type="dcterms:W3CDTF">2022-10-16T05:38:51Z</dcterms:created>
  <dcterms:modified xsi:type="dcterms:W3CDTF">2022-10-16T06:06:58Z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