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slides/slide8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2" r:id="rId8"/>
    <p:sldId id="266" r:id="rId9"/>
    <p:sldId id="263" r:id="rId10"/>
    <p:sldId id="354" r:id="rId11"/>
    <p:sldId id="353" r:id="rId12"/>
    <p:sldId id="267" r:id="rId13"/>
    <p:sldId id="264" r:id="rId14"/>
    <p:sldId id="277" r:id="rId15"/>
    <p:sldId id="265" r:id="rId16"/>
    <p:sldId id="269" r:id="rId17"/>
    <p:sldId id="270" r:id="rId18"/>
    <p:sldId id="275" r:id="rId19"/>
    <p:sldId id="271" r:id="rId20"/>
    <p:sldId id="272" r:id="rId21"/>
    <p:sldId id="274" r:id="rId22"/>
    <p:sldId id="276" r:id="rId23"/>
    <p:sldId id="280" r:id="rId24"/>
    <p:sldId id="281" r:id="rId25"/>
    <p:sldId id="291" r:id="rId26"/>
    <p:sldId id="293" r:id="rId27"/>
    <p:sldId id="292" r:id="rId28"/>
    <p:sldId id="294" r:id="rId29"/>
    <p:sldId id="295" r:id="rId30"/>
    <p:sldId id="279" r:id="rId31"/>
    <p:sldId id="283" r:id="rId32"/>
    <p:sldId id="284" r:id="rId33"/>
    <p:sldId id="285" r:id="rId34"/>
    <p:sldId id="286" r:id="rId35"/>
    <p:sldId id="287" r:id="rId36"/>
    <p:sldId id="288" r:id="rId37"/>
    <p:sldId id="304" r:id="rId38"/>
    <p:sldId id="310" r:id="rId39"/>
    <p:sldId id="312" r:id="rId40"/>
    <p:sldId id="305" r:id="rId41"/>
    <p:sldId id="315" r:id="rId42"/>
    <p:sldId id="306" r:id="rId43"/>
    <p:sldId id="319" r:id="rId44"/>
    <p:sldId id="320" r:id="rId45"/>
    <p:sldId id="321" r:id="rId46"/>
    <p:sldId id="322" r:id="rId47"/>
    <p:sldId id="323" r:id="rId48"/>
    <p:sldId id="324" r:id="rId49"/>
    <p:sldId id="325" r:id="rId50"/>
    <p:sldId id="326" r:id="rId51"/>
    <p:sldId id="327" r:id="rId52"/>
    <p:sldId id="328" r:id="rId53"/>
    <p:sldId id="329" r:id="rId54"/>
    <p:sldId id="330" r:id="rId55"/>
    <p:sldId id="331" r:id="rId56"/>
    <p:sldId id="332" r:id="rId57"/>
    <p:sldId id="333" r:id="rId58"/>
    <p:sldId id="334" r:id="rId59"/>
    <p:sldId id="355" r:id="rId60"/>
    <p:sldId id="356" r:id="rId61"/>
    <p:sldId id="335" r:id="rId62"/>
    <p:sldId id="357" r:id="rId63"/>
    <p:sldId id="336" r:id="rId64"/>
    <p:sldId id="359" r:id="rId65"/>
    <p:sldId id="358" r:id="rId66"/>
    <p:sldId id="337" r:id="rId67"/>
    <p:sldId id="338" r:id="rId68"/>
    <p:sldId id="339" r:id="rId69"/>
    <p:sldId id="340" r:id="rId70"/>
    <p:sldId id="361" r:id="rId71"/>
    <p:sldId id="341" r:id="rId72"/>
    <p:sldId id="342" r:id="rId73"/>
    <p:sldId id="362" r:id="rId74"/>
    <p:sldId id="343" r:id="rId75"/>
    <p:sldId id="344" r:id="rId76"/>
    <p:sldId id="345" r:id="rId77"/>
    <p:sldId id="347" r:id="rId78"/>
    <p:sldId id="348" r:id="rId79"/>
    <p:sldId id="349" r:id="rId80"/>
    <p:sldId id="350" r:id="rId81"/>
    <p:sldId id="351" r:id="rId82"/>
    <p:sldId id="352" r:id="rId83"/>
  </p:sldIdLst>
  <p:sldSz cx="9144000" cy="6858000" type="screen4x3"/>
  <p:notesSz cx="6858000" cy="9144000"/>
  <p:defaultText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7FE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5" d="100"/>
          <a:sy n="65" d="100"/>
        </p:scale>
        <p:origin x="-1314" y="-26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ca-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ca-ES"/>
          </a:p>
        </p:txBody>
      </p:sp>
      <p:sp>
        <p:nvSpPr>
          <p:cNvPr id="4" name="3 Marcador de fecha"/>
          <p:cNvSpPr>
            <a:spLocks noGrp="1"/>
          </p:cNvSpPr>
          <p:nvPr>
            <p:ph type="dt" sz="half" idx="10"/>
          </p:nvPr>
        </p:nvSpPr>
        <p:spPr/>
        <p:txBody>
          <a:bodyPr/>
          <a:lstStyle/>
          <a:p>
            <a:fld id="{E60CCCBD-DDF7-4F52-9048-129B12FB4CEC}" type="datetimeFigureOut">
              <a:rPr lang="ca-ES" smtClean="0"/>
              <a:pPr/>
              <a:t>24/03/2022</a:t>
            </a:fld>
            <a:endParaRPr lang="ca-ES"/>
          </a:p>
        </p:txBody>
      </p:sp>
      <p:sp>
        <p:nvSpPr>
          <p:cNvPr id="5" name="4 Marcador de pie de página"/>
          <p:cNvSpPr>
            <a:spLocks noGrp="1"/>
          </p:cNvSpPr>
          <p:nvPr>
            <p:ph type="ftr" sz="quarter" idx="11"/>
          </p:nvPr>
        </p:nvSpPr>
        <p:spPr/>
        <p:txBody>
          <a:bodyPr/>
          <a:lstStyle/>
          <a:p>
            <a:endParaRPr lang="ca-ES"/>
          </a:p>
        </p:txBody>
      </p:sp>
      <p:sp>
        <p:nvSpPr>
          <p:cNvPr id="6" name="5 Marcador de número de diapositiva"/>
          <p:cNvSpPr>
            <a:spLocks noGrp="1"/>
          </p:cNvSpPr>
          <p:nvPr>
            <p:ph type="sldNum" sz="quarter" idx="12"/>
          </p:nvPr>
        </p:nvSpPr>
        <p:spPr/>
        <p:txBody>
          <a:bodyPr/>
          <a:lstStyle/>
          <a:p>
            <a:fld id="{1DFC7C1C-F55C-4845-8A47-589A1C1FF01D}" type="slidenum">
              <a:rPr lang="ca-ES" smtClean="0"/>
              <a:pPr/>
              <a:t>‹Nº›</a:t>
            </a:fld>
            <a:endParaRPr lang="ca-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fecha"/>
          <p:cNvSpPr>
            <a:spLocks noGrp="1"/>
          </p:cNvSpPr>
          <p:nvPr>
            <p:ph type="dt" sz="half" idx="10"/>
          </p:nvPr>
        </p:nvSpPr>
        <p:spPr/>
        <p:txBody>
          <a:bodyPr/>
          <a:lstStyle/>
          <a:p>
            <a:fld id="{E60CCCBD-DDF7-4F52-9048-129B12FB4CEC}" type="datetimeFigureOut">
              <a:rPr lang="ca-ES" smtClean="0"/>
              <a:pPr/>
              <a:t>24/03/2022</a:t>
            </a:fld>
            <a:endParaRPr lang="ca-ES"/>
          </a:p>
        </p:txBody>
      </p:sp>
      <p:sp>
        <p:nvSpPr>
          <p:cNvPr id="5" name="4 Marcador de pie de página"/>
          <p:cNvSpPr>
            <a:spLocks noGrp="1"/>
          </p:cNvSpPr>
          <p:nvPr>
            <p:ph type="ftr" sz="quarter" idx="11"/>
          </p:nvPr>
        </p:nvSpPr>
        <p:spPr/>
        <p:txBody>
          <a:bodyPr/>
          <a:lstStyle/>
          <a:p>
            <a:endParaRPr lang="ca-ES"/>
          </a:p>
        </p:txBody>
      </p:sp>
      <p:sp>
        <p:nvSpPr>
          <p:cNvPr id="6" name="5 Marcador de número de diapositiva"/>
          <p:cNvSpPr>
            <a:spLocks noGrp="1"/>
          </p:cNvSpPr>
          <p:nvPr>
            <p:ph type="sldNum" sz="quarter" idx="12"/>
          </p:nvPr>
        </p:nvSpPr>
        <p:spPr/>
        <p:txBody>
          <a:bodyPr/>
          <a:lstStyle/>
          <a:p>
            <a:fld id="{1DFC7C1C-F55C-4845-8A47-589A1C1FF01D}" type="slidenum">
              <a:rPr lang="ca-ES" smtClean="0"/>
              <a:pPr/>
              <a:t>‹Nº›</a:t>
            </a:fld>
            <a:endParaRPr lang="ca-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ca-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E60CCCBD-DDF7-4F52-9048-129B12FB4CEC}" type="datetimeFigureOut">
              <a:rPr lang="ca-ES" smtClean="0"/>
              <a:pPr/>
              <a:t>24/03/2022</a:t>
            </a:fld>
            <a:endParaRPr lang="ca-ES"/>
          </a:p>
        </p:txBody>
      </p:sp>
      <p:sp>
        <p:nvSpPr>
          <p:cNvPr id="5" name="4 Marcador de pie de página"/>
          <p:cNvSpPr>
            <a:spLocks noGrp="1"/>
          </p:cNvSpPr>
          <p:nvPr>
            <p:ph type="ftr" sz="quarter" idx="11"/>
          </p:nvPr>
        </p:nvSpPr>
        <p:spPr/>
        <p:txBody>
          <a:bodyPr/>
          <a:lstStyle/>
          <a:p>
            <a:endParaRPr lang="ca-ES"/>
          </a:p>
        </p:txBody>
      </p:sp>
      <p:sp>
        <p:nvSpPr>
          <p:cNvPr id="6" name="5 Marcador de número de diapositiva"/>
          <p:cNvSpPr>
            <a:spLocks noGrp="1"/>
          </p:cNvSpPr>
          <p:nvPr>
            <p:ph type="sldNum" sz="quarter" idx="12"/>
          </p:nvPr>
        </p:nvSpPr>
        <p:spPr/>
        <p:txBody>
          <a:bodyPr/>
          <a:lstStyle/>
          <a:p>
            <a:fld id="{1DFC7C1C-F55C-4845-8A47-589A1C1FF01D}" type="slidenum">
              <a:rPr lang="ca-ES" smtClean="0"/>
              <a:pPr/>
              <a:t>‹Nº›</a:t>
            </a:fld>
            <a:endParaRPr lang="ca-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5" name="4 Marcador de fecha"/>
          <p:cNvSpPr>
            <a:spLocks noGrp="1"/>
          </p:cNvSpPr>
          <p:nvPr>
            <p:ph type="dt" sz="half" idx="10"/>
          </p:nvPr>
        </p:nvSpPr>
        <p:spPr/>
        <p:txBody>
          <a:bodyPr/>
          <a:lstStyle/>
          <a:p>
            <a:fld id="{E60CCCBD-DDF7-4F52-9048-129B12FB4CEC}" type="datetimeFigureOut">
              <a:rPr lang="ca-ES" smtClean="0"/>
              <a:pPr/>
              <a:t>24/03/2022</a:t>
            </a:fld>
            <a:endParaRPr lang="ca-ES"/>
          </a:p>
        </p:txBody>
      </p:sp>
      <p:sp>
        <p:nvSpPr>
          <p:cNvPr id="6" name="5 Marcador de pie de página"/>
          <p:cNvSpPr>
            <a:spLocks noGrp="1"/>
          </p:cNvSpPr>
          <p:nvPr>
            <p:ph type="ftr" sz="quarter" idx="11"/>
          </p:nvPr>
        </p:nvSpPr>
        <p:spPr/>
        <p:txBody>
          <a:bodyPr/>
          <a:lstStyle/>
          <a:p>
            <a:endParaRPr lang="ca-ES"/>
          </a:p>
        </p:txBody>
      </p:sp>
      <p:sp>
        <p:nvSpPr>
          <p:cNvPr id="7" name="6 Marcador de número de diapositiva"/>
          <p:cNvSpPr>
            <a:spLocks noGrp="1"/>
          </p:cNvSpPr>
          <p:nvPr>
            <p:ph type="sldNum" sz="quarter" idx="12"/>
          </p:nvPr>
        </p:nvSpPr>
        <p:spPr/>
        <p:txBody>
          <a:bodyPr/>
          <a:lstStyle/>
          <a:p>
            <a:fld id="{1DFC7C1C-F55C-4845-8A47-589A1C1FF01D}" type="slidenum">
              <a:rPr lang="ca-ES" smtClean="0"/>
              <a:pPr/>
              <a:t>‹Nº›</a:t>
            </a:fld>
            <a:endParaRPr lang="ca-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ca-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7" name="6 Marcador de fecha"/>
          <p:cNvSpPr>
            <a:spLocks noGrp="1"/>
          </p:cNvSpPr>
          <p:nvPr>
            <p:ph type="dt" sz="half" idx="10"/>
          </p:nvPr>
        </p:nvSpPr>
        <p:spPr/>
        <p:txBody>
          <a:bodyPr/>
          <a:lstStyle/>
          <a:p>
            <a:fld id="{E60CCCBD-DDF7-4F52-9048-129B12FB4CEC}" type="datetimeFigureOut">
              <a:rPr lang="ca-ES" smtClean="0"/>
              <a:pPr/>
              <a:t>24/03/2022</a:t>
            </a:fld>
            <a:endParaRPr lang="ca-ES"/>
          </a:p>
        </p:txBody>
      </p:sp>
      <p:sp>
        <p:nvSpPr>
          <p:cNvPr id="8" name="7 Marcador de pie de página"/>
          <p:cNvSpPr>
            <a:spLocks noGrp="1"/>
          </p:cNvSpPr>
          <p:nvPr>
            <p:ph type="ftr" sz="quarter" idx="11"/>
          </p:nvPr>
        </p:nvSpPr>
        <p:spPr/>
        <p:txBody>
          <a:bodyPr/>
          <a:lstStyle/>
          <a:p>
            <a:endParaRPr lang="ca-ES"/>
          </a:p>
        </p:txBody>
      </p:sp>
      <p:sp>
        <p:nvSpPr>
          <p:cNvPr id="9" name="8 Marcador de número de diapositiva"/>
          <p:cNvSpPr>
            <a:spLocks noGrp="1"/>
          </p:cNvSpPr>
          <p:nvPr>
            <p:ph type="sldNum" sz="quarter" idx="12"/>
          </p:nvPr>
        </p:nvSpPr>
        <p:spPr/>
        <p:txBody>
          <a:bodyPr/>
          <a:lstStyle/>
          <a:p>
            <a:fld id="{1DFC7C1C-F55C-4845-8A47-589A1C1FF01D}" type="slidenum">
              <a:rPr lang="ca-ES" smtClean="0"/>
              <a:pPr/>
              <a:t>‹Nº›</a:t>
            </a:fld>
            <a:endParaRPr lang="ca-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a:p>
        </p:txBody>
      </p:sp>
      <p:sp>
        <p:nvSpPr>
          <p:cNvPr id="3" name="2 Marcador de fecha"/>
          <p:cNvSpPr>
            <a:spLocks noGrp="1"/>
          </p:cNvSpPr>
          <p:nvPr>
            <p:ph type="dt" sz="half" idx="10"/>
          </p:nvPr>
        </p:nvSpPr>
        <p:spPr/>
        <p:txBody>
          <a:bodyPr/>
          <a:lstStyle/>
          <a:p>
            <a:fld id="{E60CCCBD-DDF7-4F52-9048-129B12FB4CEC}" type="datetimeFigureOut">
              <a:rPr lang="ca-ES" smtClean="0"/>
              <a:pPr/>
              <a:t>24/03/2022</a:t>
            </a:fld>
            <a:endParaRPr lang="ca-ES"/>
          </a:p>
        </p:txBody>
      </p:sp>
      <p:sp>
        <p:nvSpPr>
          <p:cNvPr id="4" name="3 Marcador de pie de página"/>
          <p:cNvSpPr>
            <a:spLocks noGrp="1"/>
          </p:cNvSpPr>
          <p:nvPr>
            <p:ph type="ftr" sz="quarter" idx="11"/>
          </p:nvPr>
        </p:nvSpPr>
        <p:spPr/>
        <p:txBody>
          <a:bodyPr/>
          <a:lstStyle/>
          <a:p>
            <a:endParaRPr lang="ca-ES"/>
          </a:p>
        </p:txBody>
      </p:sp>
      <p:sp>
        <p:nvSpPr>
          <p:cNvPr id="5" name="4 Marcador de número de diapositiva"/>
          <p:cNvSpPr>
            <a:spLocks noGrp="1"/>
          </p:cNvSpPr>
          <p:nvPr>
            <p:ph type="sldNum" sz="quarter" idx="12"/>
          </p:nvPr>
        </p:nvSpPr>
        <p:spPr/>
        <p:txBody>
          <a:bodyPr/>
          <a:lstStyle/>
          <a:p>
            <a:fld id="{1DFC7C1C-F55C-4845-8A47-589A1C1FF01D}" type="slidenum">
              <a:rPr lang="ca-ES" smtClean="0"/>
              <a:pPr/>
              <a:t>‹Nº›</a:t>
            </a:fld>
            <a:endParaRPr lang="ca-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60CCCBD-DDF7-4F52-9048-129B12FB4CEC}" type="datetimeFigureOut">
              <a:rPr lang="ca-ES" smtClean="0"/>
              <a:pPr/>
              <a:t>24/03/2022</a:t>
            </a:fld>
            <a:endParaRPr lang="ca-ES"/>
          </a:p>
        </p:txBody>
      </p:sp>
      <p:sp>
        <p:nvSpPr>
          <p:cNvPr id="3" name="2 Marcador de pie de página"/>
          <p:cNvSpPr>
            <a:spLocks noGrp="1"/>
          </p:cNvSpPr>
          <p:nvPr>
            <p:ph type="ftr" sz="quarter" idx="11"/>
          </p:nvPr>
        </p:nvSpPr>
        <p:spPr/>
        <p:txBody>
          <a:bodyPr/>
          <a:lstStyle/>
          <a:p>
            <a:endParaRPr lang="ca-ES"/>
          </a:p>
        </p:txBody>
      </p:sp>
      <p:sp>
        <p:nvSpPr>
          <p:cNvPr id="4" name="3 Marcador de número de diapositiva"/>
          <p:cNvSpPr>
            <a:spLocks noGrp="1"/>
          </p:cNvSpPr>
          <p:nvPr>
            <p:ph type="sldNum" sz="quarter" idx="12"/>
          </p:nvPr>
        </p:nvSpPr>
        <p:spPr/>
        <p:txBody>
          <a:bodyPr/>
          <a:lstStyle/>
          <a:p>
            <a:fld id="{1DFC7C1C-F55C-4845-8A47-589A1C1FF01D}" type="slidenum">
              <a:rPr lang="ca-ES" smtClean="0"/>
              <a:pPr/>
              <a:t>‹Nº›</a:t>
            </a:fld>
            <a:endParaRPr lang="ca-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ca-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E60CCCBD-DDF7-4F52-9048-129B12FB4CEC}" type="datetimeFigureOut">
              <a:rPr lang="ca-ES" smtClean="0"/>
              <a:pPr/>
              <a:t>24/03/2022</a:t>
            </a:fld>
            <a:endParaRPr lang="ca-ES"/>
          </a:p>
        </p:txBody>
      </p:sp>
      <p:sp>
        <p:nvSpPr>
          <p:cNvPr id="6" name="5 Marcador de pie de página"/>
          <p:cNvSpPr>
            <a:spLocks noGrp="1"/>
          </p:cNvSpPr>
          <p:nvPr>
            <p:ph type="ftr" sz="quarter" idx="11"/>
          </p:nvPr>
        </p:nvSpPr>
        <p:spPr/>
        <p:txBody>
          <a:bodyPr/>
          <a:lstStyle/>
          <a:p>
            <a:endParaRPr lang="ca-ES"/>
          </a:p>
        </p:txBody>
      </p:sp>
      <p:sp>
        <p:nvSpPr>
          <p:cNvPr id="7" name="6 Marcador de número de diapositiva"/>
          <p:cNvSpPr>
            <a:spLocks noGrp="1"/>
          </p:cNvSpPr>
          <p:nvPr>
            <p:ph type="sldNum" sz="quarter" idx="12"/>
          </p:nvPr>
        </p:nvSpPr>
        <p:spPr/>
        <p:txBody>
          <a:bodyPr/>
          <a:lstStyle/>
          <a:p>
            <a:fld id="{1DFC7C1C-F55C-4845-8A47-589A1C1FF01D}" type="slidenum">
              <a:rPr lang="ca-ES" smtClean="0"/>
              <a:pPr/>
              <a:t>‹Nº›</a:t>
            </a:fld>
            <a:endParaRPr lang="ca-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ca-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a-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E60CCCBD-DDF7-4F52-9048-129B12FB4CEC}" type="datetimeFigureOut">
              <a:rPr lang="ca-ES" smtClean="0"/>
              <a:pPr/>
              <a:t>24/03/2022</a:t>
            </a:fld>
            <a:endParaRPr lang="ca-ES"/>
          </a:p>
        </p:txBody>
      </p:sp>
      <p:sp>
        <p:nvSpPr>
          <p:cNvPr id="6" name="5 Marcador de pie de página"/>
          <p:cNvSpPr>
            <a:spLocks noGrp="1"/>
          </p:cNvSpPr>
          <p:nvPr>
            <p:ph type="ftr" sz="quarter" idx="11"/>
          </p:nvPr>
        </p:nvSpPr>
        <p:spPr/>
        <p:txBody>
          <a:bodyPr/>
          <a:lstStyle/>
          <a:p>
            <a:endParaRPr lang="ca-ES"/>
          </a:p>
        </p:txBody>
      </p:sp>
      <p:sp>
        <p:nvSpPr>
          <p:cNvPr id="7" name="6 Marcador de número de diapositiva"/>
          <p:cNvSpPr>
            <a:spLocks noGrp="1"/>
          </p:cNvSpPr>
          <p:nvPr>
            <p:ph type="sldNum" sz="quarter" idx="12"/>
          </p:nvPr>
        </p:nvSpPr>
        <p:spPr/>
        <p:txBody>
          <a:bodyPr/>
          <a:lstStyle/>
          <a:p>
            <a:fld id="{1DFC7C1C-F55C-4845-8A47-589A1C1FF01D}" type="slidenum">
              <a:rPr lang="ca-ES" smtClean="0"/>
              <a:pPr/>
              <a:t>‹Nº›</a:t>
            </a:fld>
            <a:endParaRPr lang="ca-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ca-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fecha"/>
          <p:cNvSpPr>
            <a:spLocks noGrp="1"/>
          </p:cNvSpPr>
          <p:nvPr>
            <p:ph type="dt" sz="half" idx="10"/>
          </p:nvPr>
        </p:nvSpPr>
        <p:spPr/>
        <p:txBody>
          <a:bodyPr/>
          <a:lstStyle/>
          <a:p>
            <a:fld id="{E60CCCBD-DDF7-4F52-9048-129B12FB4CEC}" type="datetimeFigureOut">
              <a:rPr lang="ca-ES" smtClean="0"/>
              <a:pPr/>
              <a:t>24/03/2022</a:t>
            </a:fld>
            <a:endParaRPr lang="ca-ES"/>
          </a:p>
        </p:txBody>
      </p:sp>
      <p:sp>
        <p:nvSpPr>
          <p:cNvPr id="5" name="4 Marcador de pie de página"/>
          <p:cNvSpPr>
            <a:spLocks noGrp="1"/>
          </p:cNvSpPr>
          <p:nvPr>
            <p:ph type="ftr" sz="quarter" idx="11"/>
          </p:nvPr>
        </p:nvSpPr>
        <p:spPr/>
        <p:txBody>
          <a:bodyPr/>
          <a:lstStyle/>
          <a:p>
            <a:endParaRPr lang="ca-ES"/>
          </a:p>
        </p:txBody>
      </p:sp>
      <p:sp>
        <p:nvSpPr>
          <p:cNvPr id="6" name="5 Marcador de número de diapositiva"/>
          <p:cNvSpPr>
            <a:spLocks noGrp="1"/>
          </p:cNvSpPr>
          <p:nvPr>
            <p:ph type="sldNum" sz="quarter" idx="12"/>
          </p:nvPr>
        </p:nvSpPr>
        <p:spPr/>
        <p:txBody>
          <a:bodyPr/>
          <a:lstStyle/>
          <a:p>
            <a:fld id="{1DFC7C1C-F55C-4845-8A47-589A1C1FF01D}" type="slidenum">
              <a:rPr lang="ca-ES" smtClean="0"/>
              <a:pPr/>
              <a:t>‹Nº›</a:t>
            </a:fld>
            <a:endParaRPr lang="ca-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ca-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fecha"/>
          <p:cNvSpPr>
            <a:spLocks noGrp="1"/>
          </p:cNvSpPr>
          <p:nvPr>
            <p:ph type="dt" sz="half" idx="10"/>
          </p:nvPr>
        </p:nvSpPr>
        <p:spPr/>
        <p:txBody>
          <a:bodyPr/>
          <a:lstStyle/>
          <a:p>
            <a:fld id="{E60CCCBD-DDF7-4F52-9048-129B12FB4CEC}" type="datetimeFigureOut">
              <a:rPr lang="ca-ES" smtClean="0"/>
              <a:pPr/>
              <a:t>24/03/2022</a:t>
            </a:fld>
            <a:endParaRPr lang="ca-ES"/>
          </a:p>
        </p:txBody>
      </p:sp>
      <p:sp>
        <p:nvSpPr>
          <p:cNvPr id="5" name="4 Marcador de pie de página"/>
          <p:cNvSpPr>
            <a:spLocks noGrp="1"/>
          </p:cNvSpPr>
          <p:nvPr>
            <p:ph type="ftr" sz="quarter" idx="11"/>
          </p:nvPr>
        </p:nvSpPr>
        <p:spPr/>
        <p:txBody>
          <a:bodyPr/>
          <a:lstStyle/>
          <a:p>
            <a:endParaRPr lang="ca-ES"/>
          </a:p>
        </p:txBody>
      </p:sp>
      <p:sp>
        <p:nvSpPr>
          <p:cNvPr id="6" name="5 Marcador de número de diapositiva"/>
          <p:cNvSpPr>
            <a:spLocks noGrp="1"/>
          </p:cNvSpPr>
          <p:nvPr>
            <p:ph type="sldNum" sz="quarter" idx="12"/>
          </p:nvPr>
        </p:nvSpPr>
        <p:spPr/>
        <p:txBody>
          <a:bodyPr/>
          <a:lstStyle/>
          <a:p>
            <a:fld id="{1DFC7C1C-F55C-4845-8A47-589A1C1FF01D}" type="slidenum">
              <a:rPr lang="ca-ES" smtClean="0"/>
              <a:pPr/>
              <a:t>‹Nº›</a:t>
            </a:fld>
            <a:endParaRPr lang="ca-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ca-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ca-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0CCCBD-DDF7-4F52-9048-129B12FB4CEC}" type="datetimeFigureOut">
              <a:rPr lang="ca-ES" smtClean="0"/>
              <a:pPr/>
              <a:t>24/03/2022</a:t>
            </a:fld>
            <a:endParaRPr lang="ca-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a-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FC7C1C-F55C-4845-8A47-589A1C1FF01D}" type="slidenum">
              <a:rPr lang="ca-ES" smtClean="0"/>
              <a:pPr/>
              <a:t>‹Nº›</a:t>
            </a:fld>
            <a:endParaRPr lang="ca-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a-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google.es/imgres?imgurl=http://www.ehu.es/biomoleculas/hc/jpg/peptidoglicano3.jpg&amp;imgrefurl=http://www.ehu.es/biomoleculas/hc/sugar35b.htm&amp;h=248&amp;w=283&amp;sz=27&amp;tbnid=eLsR2cErLRCEWM:&amp;tbnh=90&amp;tbnw=103&amp;zoom=1&amp;usg=__Ug1UBQsbqVZSxxPFZhWYzuV_0po=&amp;docid=fUvCRPM2vPDxyM&amp;hl=es&amp;sa=X&amp;ei=Ag-YUP7sJoWf0QWUt4H4Ag&amp;ved=0CDMQ9QEwAw&amp;dur=5326" TargetMode="Externa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gi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268761"/>
            <a:ext cx="7772400" cy="3744416"/>
          </a:xfrm>
        </p:spPr>
        <p:txBody>
          <a:bodyPr>
            <a:normAutofit/>
          </a:bodyPr>
          <a:lstStyle/>
          <a:p>
            <a:r>
              <a:rPr lang="ca-ES" sz="5400" b="1" dirty="0" smtClean="0"/>
              <a:t>T-9</a:t>
            </a:r>
            <a:br>
              <a:rPr lang="ca-ES" sz="5400" b="1" dirty="0" smtClean="0"/>
            </a:br>
            <a:r>
              <a:rPr lang="ca-ES" sz="5400" b="1" dirty="0" smtClean="0"/>
              <a:t>ELS MICROORGANISMES </a:t>
            </a:r>
            <a:endParaRPr lang="ca-ES" sz="5400" b="1" dirty="0"/>
          </a:p>
        </p:txBody>
      </p:sp>
      <p:sp>
        <p:nvSpPr>
          <p:cNvPr id="3" name="2 Subtítulo"/>
          <p:cNvSpPr>
            <a:spLocks noGrp="1"/>
          </p:cNvSpPr>
          <p:nvPr>
            <p:ph type="subTitle" idx="1"/>
          </p:nvPr>
        </p:nvSpPr>
        <p:spPr/>
        <p:txBody>
          <a:bodyPr/>
          <a:lstStyle/>
          <a:p>
            <a:r>
              <a:rPr lang="ca-ES" dirty="0" smtClean="0"/>
              <a:t>   </a:t>
            </a:r>
            <a:endParaRPr lang="ca-E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332657"/>
            <a:ext cx="8712968" cy="792087"/>
          </a:xfrm>
        </p:spPr>
        <p:txBody>
          <a:bodyPr>
            <a:normAutofit fontScale="90000"/>
          </a:bodyPr>
          <a:lstStyle/>
          <a:p>
            <a:r>
              <a:rPr lang="ca-ES" b="1" dirty="0" smtClean="0"/>
              <a:t>1. Concepte i tipus de microorganismes</a:t>
            </a:r>
            <a:endParaRPr lang="ca-ES" b="1" dirty="0"/>
          </a:p>
        </p:txBody>
      </p:sp>
      <p:sp>
        <p:nvSpPr>
          <p:cNvPr id="3" name="2 Subtítulo"/>
          <p:cNvSpPr>
            <a:spLocks noGrp="1"/>
          </p:cNvSpPr>
          <p:nvPr>
            <p:ph type="subTitle" idx="1"/>
          </p:nvPr>
        </p:nvSpPr>
        <p:spPr>
          <a:xfrm>
            <a:off x="323528" y="1124744"/>
            <a:ext cx="8424936" cy="5256584"/>
          </a:xfrm>
        </p:spPr>
        <p:txBody>
          <a:bodyPr/>
          <a:lstStyle/>
          <a:p>
            <a:pPr algn="l"/>
            <a:r>
              <a:rPr lang="ca-ES" b="1" dirty="0" smtClean="0">
                <a:solidFill>
                  <a:schemeClr val="tx1"/>
                </a:solidFill>
              </a:rPr>
              <a:t>Microbis o microorganismes</a:t>
            </a:r>
          </a:p>
          <a:p>
            <a:pPr algn="l"/>
            <a:r>
              <a:rPr lang="ca-ES" dirty="0" smtClean="0">
                <a:solidFill>
                  <a:schemeClr val="tx1"/>
                </a:solidFill>
              </a:rPr>
              <a:t>-Mida microscòpica (</a:t>
            </a:r>
            <a:r>
              <a:rPr lang="el-GR" dirty="0" smtClean="0">
                <a:solidFill>
                  <a:schemeClr val="tx1"/>
                </a:solidFill>
                <a:latin typeface="Calibri"/>
              </a:rPr>
              <a:t>μ</a:t>
            </a:r>
            <a:r>
              <a:rPr lang="ca-ES" dirty="0" smtClean="0">
                <a:solidFill>
                  <a:schemeClr val="tx1"/>
                </a:solidFill>
                <a:latin typeface="Calibri"/>
              </a:rPr>
              <a:t>m, nm, </a:t>
            </a:r>
            <a:r>
              <a:rPr lang="ca-ES" b="1" dirty="0" smtClean="0">
                <a:solidFill>
                  <a:schemeClr val="tx1"/>
                </a:solidFill>
              </a:rPr>
              <a:t>Å</a:t>
            </a:r>
            <a:r>
              <a:rPr lang="ca-ES" dirty="0" smtClean="0">
                <a:solidFill>
                  <a:schemeClr val="tx1"/>
                </a:solidFill>
                <a:latin typeface="Calibri"/>
              </a:rPr>
              <a:t>)→ microscopi òptic o electrònic </a:t>
            </a:r>
          </a:p>
          <a:p>
            <a:pPr algn="l"/>
            <a:r>
              <a:rPr lang="ca-ES" dirty="0" smtClean="0">
                <a:solidFill>
                  <a:schemeClr val="tx1"/>
                </a:solidFill>
                <a:latin typeface="Calibri"/>
              </a:rPr>
              <a:t>-Unicel·lulars o pluricel·lulars</a:t>
            </a:r>
          </a:p>
          <a:p>
            <a:pPr algn="l"/>
            <a:r>
              <a:rPr lang="ca-ES" dirty="0" smtClean="0">
                <a:solidFill>
                  <a:schemeClr val="tx1"/>
                </a:solidFill>
                <a:latin typeface="Calibri"/>
              </a:rPr>
              <a:t>-Autòtrofs o heteròtrofs</a:t>
            </a:r>
          </a:p>
          <a:p>
            <a:pPr algn="l"/>
            <a:r>
              <a:rPr lang="ca-ES" dirty="0" smtClean="0">
                <a:solidFill>
                  <a:schemeClr val="tx1"/>
                </a:solidFill>
                <a:latin typeface="Calibri"/>
              </a:rPr>
              <a:t>-Procariotes o eucariotes</a:t>
            </a:r>
          </a:p>
          <a:p>
            <a:pPr algn="l"/>
            <a:r>
              <a:rPr lang="ca-ES" dirty="0" smtClean="0">
                <a:solidFill>
                  <a:schemeClr val="tx1"/>
                </a:solidFill>
                <a:latin typeface="Calibri"/>
              </a:rPr>
              <a:t>-Cada cèl·lula microbiana pot fer totes les funcions vitals.</a:t>
            </a:r>
          </a:p>
          <a:p>
            <a:pPr algn="l"/>
            <a:endParaRPr lang="ca-ES" dirty="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a:xfrm>
            <a:off x="323528" y="764704"/>
            <a:ext cx="8312968" cy="5544616"/>
          </a:xfrm>
        </p:spPr>
        <p:txBody>
          <a:bodyPr>
            <a:normAutofit lnSpcReduction="10000"/>
          </a:bodyPr>
          <a:lstStyle/>
          <a:p>
            <a:pPr algn="l"/>
            <a:r>
              <a:rPr lang="ca-ES" dirty="0" smtClean="0">
                <a:solidFill>
                  <a:schemeClr val="tx1"/>
                </a:solidFill>
                <a:latin typeface="Aharoni"/>
                <a:cs typeface="Aharoni"/>
              </a:rPr>
              <a:t>•</a:t>
            </a:r>
            <a:r>
              <a:rPr lang="ca-ES" dirty="0" smtClean="0">
                <a:solidFill>
                  <a:schemeClr val="tx1"/>
                </a:solidFill>
              </a:rPr>
              <a:t>Els microorganismes es troben en els següents regnes:</a:t>
            </a:r>
          </a:p>
          <a:p>
            <a:pPr algn="l">
              <a:buFontTx/>
              <a:buChar char="-"/>
            </a:pPr>
            <a:r>
              <a:rPr lang="ca-ES" dirty="0" smtClean="0">
                <a:solidFill>
                  <a:schemeClr val="tx1"/>
                </a:solidFill>
                <a:latin typeface="Calibri"/>
              </a:rPr>
              <a:t>Regne </a:t>
            </a:r>
            <a:r>
              <a:rPr lang="ca-ES" dirty="0" err="1" smtClean="0">
                <a:solidFill>
                  <a:schemeClr val="tx1"/>
                </a:solidFill>
                <a:latin typeface="Calibri"/>
              </a:rPr>
              <a:t>Moneres</a:t>
            </a:r>
            <a:r>
              <a:rPr lang="ca-ES" dirty="0" smtClean="0">
                <a:solidFill>
                  <a:schemeClr val="tx1"/>
                </a:solidFill>
                <a:latin typeface="Calibri"/>
              </a:rPr>
              <a:t> (bacteris)</a:t>
            </a:r>
          </a:p>
          <a:p>
            <a:pPr algn="l">
              <a:buFontTx/>
              <a:buChar char="-"/>
            </a:pPr>
            <a:r>
              <a:rPr lang="ca-ES" dirty="0" smtClean="0">
                <a:solidFill>
                  <a:schemeClr val="tx1"/>
                </a:solidFill>
                <a:latin typeface="Calibri"/>
              </a:rPr>
              <a:t>Regne Protists</a:t>
            </a:r>
          </a:p>
          <a:p>
            <a:pPr algn="l">
              <a:buFontTx/>
              <a:buChar char="-"/>
            </a:pPr>
            <a:r>
              <a:rPr lang="ca-ES" dirty="0" smtClean="0">
                <a:solidFill>
                  <a:schemeClr val="tx1"/>
                </a:solidFill>
                <a:latin typeface="Calibri"/>
              </a:rPr>
              <a:t>Regne Fongs</a:t>
            </a:r>
          </a:p>
          <a:p>
            <a:pPr algn="l">
              <a:buFontTx/>
              <a:buChar char="-"/>
            </a:pPr>
            <a:endParaRPr lang="ca-ES" dirty="0" smtClean="0">
              <a:solidFill>
                <a:schemeClr val="tx1"/>
              </a:solidFill>
              <a:latin typeface="Calibri"/>
            </a:endParaRPr>
          </a:p>
          <a:p>
            <a:pPr algn="l">
              <a:buFontTx/>
              <a:buChar char="-"/>
            </a:pPr>
            <a:r>
              <a:rPr lang="ca-ES" b="1" dirty="0" smtClean="0">
                <a:solidFill>
                  <a:schemeClr val="tx1"/>
                </a:solidFill>
                <a:latin typeface="Calibri"/>
              </a:rPr>
              <a:t>Virus</a:t>
            </a:r>
            <a:r>
              <a:rPr lang="ca-ES" dirty="0" smtClean="0">
                <a:solidFill>
                  <a:schemeClr val="tx1"/>
                </a:solidFill>
                <a:latin typeface="Calibri"/>
              </a:rPr>
              <a:t>: no són éssers vius, són </a:t>
            </a:r>
            <a:r>
              <a:rPr lang="ca-ES" b="1" dirty="0" smtClean="0">
                <a:solidFill>
                  <a:schemeClr val="tx1"/>
                </a:solidFill>
                <a:latin typeface="Calibri"/>
              </a:rPr>
              <a:t>matèria viva</a:t>
            </a:r>
            <a:r>
              <a:rPr lang="ca-ES" dirty="0" smtClean="0">
                <a:solidFill>
                  <a:schemeClr val="tx1"/>
                </a:solidFill>
                <a:latin typeface="Calibri"/>
              </a:rPr>
              <a:t> (no tenen activitat vital fora de les cèl·lules perquè no tenen enzims capaços de dur a terme el metabolisme) → tot i així, es tendeix a estudiar-los com si fossin microorganismes. </a:t>
            </a:r>
            <a:endParaRPr lang="ca-ES" b="1" dirty="0">
              <a:solidFill>
                <a:schemeClr val="tx1"/>
              </a:solidFill>
              <a:latin typeface="Calibri"/>
            </a:endParaRPr>
          </a:p>
          <a:p>
            <a:pPr algn="l">
              <a:buFontTx/>
              <a:buChar char="-"/>
            </a:pPr>
            <a:endParaRPr lang="ca-ES" b="1" dirty="0">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404665"/>
            <a:ext cx="7772400" cy="864095"/>
          </a:xfrm>
        </p:spPr>
        <p:txBody>
          <a:bodyPr/>
          <a:lstStyle/>
          <a:p>
            <a:r>
              <a:rPr lang="ca-ES" b="1" dirty="0" smtClean="0"/>
              <a:t>2. Els </a:t>
            </a:r>
            <a:r>
              <a:rPr lang="ca-ES" b="1" dirty="0" err="1" smtClean="0"/>
              <a:t>eubacteris</a:t>
            </a:r>
            <a:endParaRPr lang="ca-ES" b="1" dirty="0"/>
          </a:p>
        </p:txBody>
      </p:sp>
      <p:sp>
        <p:nvSpPr>
          <p:cNvPr id="3" name="2 Subtítulo"/>
          <p:cNvSpPr>
            <a:spLocks noGrp="1"/>
          </p:cNvSpPr>
          <p:nvPr>
            <p:ph type="subTitle" idx="1"/>
          </p:nvPr>
        </p:nvSpPr>
        <p:spPr>
          <a:xfrm>
            <a:off x="179512" y="1340768"/>
            <a:ext cx="8712968" cy="4968552"/>
          </a:xfrm>
        </p:spPr>
        <p:txBody>
          <a:bodyPr>
            <a:normAutofit/>
          </a:bodyPr>
          <a:lstStyle/>
          <a:p>
            <a:pPr algn="l"/>
            <a:r>
              <a:rPr lang="ca-ES" dirty="0" smtClean="0">
                <a:solidFill>
                  <a:schemeClr val="tx1"/>
                </a:solidFill>
              </a:rPr>
              <a:t>-Són els bacteris</a:t>
            </a:r>
          </a:p>
          <a:p>
            <a:pPr algn="l"/>
            <a:r>
              <a:rPr lang="ca-ES" dirty="0" smtClean="0">
                <a:solidFill>
                  <a:schemeClr val="tx1"/>
                </a:solidFill>
              </a:rPr>
              <a:t>-Formes : </a:t>
            </a:r>
          </a:p>
          <a:p>
            <a:pPr algn="l"/>
            <a:endParaRPr lang="ca-ES" dirty="0">
              <a:solidFill>
                <a:schemeClr val="tx1"/>
              </a:solidFill>
            </a:endParaRPr>
          </a:p>
          <a:p>
            <a:pPr algn="l"/>
            <a:endParaRPr lang="ca-ES" dirty="0" smtClean="0">
              <a:solidFill>
                <a:schemeClr val="tx1"/>
              </a:solidFill>
            </a:endParaRPr>
          </a:p>
          <a:p>
            <a:pPr algn="l"/>
            <a:endParaRPr lang="ca-ES" dirty="0">
              <a:solidFill>
                <a:schemeClr val="tx1"/>
              </a:solidFill>
            </a:endParaRPr>
          </a:p>
          <a:p>
            <a:pPr algn="l"/>
            <a:r>
              <a:rPr lang="ca-ES" dirty="0" smtClean="0">
                <a:solidFill>
                  <a:schemeClr val="tx1"/>
                </a:solidFill>
              </a:rPr>
              <a:t>-Gran variabilitat de metabolismes: </a:t>
            </a:r>
          </a:p>
          <a:p>
            <a:pPr algn="l"/>
            <a:r>
              <a:rPr lang="ca-ES" dirty="0" smtClean="0">
                <a:solidFill>
                  <a:schemeClr val="tx1"/>
                </a:solidFill>
              </a:rPr>
              <a:t>*heteròtrof, autòtrof (fotosintètic o quimiosintètic)</a:t>
            </a:r>
          </a:p>
          <a:p>
            <a:pPr algn="l"/>
            <a:r>
              <a:rPr lang="ca-ES" dirty="0" smtClean="0">
                <a:solidFill>
                  <a:schemeClr val="tx1"/>
                </a:solidFill>
              </a:rPr>
              <a:t>*aerobi, anaerobi</a:t>
            </a:r>
          </a:p>
        </p:txBody>
      </p:sp>
      <p:pic>
        <p:nvPicPr>
          <p:cNvPr id="4" name="3 Imagen" descr="Resultado de imagen de formes bacteris"/>
          <p:cNvPicPr/>
          <p:nvPr/>
        </p:nvPicPr>
        <p:blipFill>
          <a:blip r:embed="rId2" cstate="print"/>
          <a:srcRect/>
          <a:stretch>
            <a:fillRect/>
          </a:stretch>
        </p:blipFill>
        <p:spPr bwMode="auto">
          <a:xfrm>
            <a:off x="2123728" y="2132856"/>
            <a:ext cx="4762500" cy="211455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a:xfrm>
            <a:off x="323528" y="764704"/>
            <a:ext cx="8352928" cy="5544616"/>
          </a:xfrm>
        </p:spPr>
        <p:txBody>
          <a:bodyPr/>
          <a:lstStyle/>
          <a:p>
            <a:pPr algn="l"/>
            <a:r>
              <a:rPr lang="ca-ES" dirty="0" smtClean="0">
                <a:solidFill>
                  <a:schemeClr val="tx1"/>
                </a:solidFill>
              </a:rPr>
              <a:t>-Alguns formen agrupacions d’individus (diplococs, estreptococs, estafilococs o sarcines).</a:t>
            </a:r>
          </a:p>
          <a:p>
            <a:pPr algn="l"/>
            <a:endParaRPr lang="ca-ES" dirty="0"/>
          </a:p>
        </p:txBody>
      </p:sp>
      <p:pic>
        <p:nvPicPr>
          <p:cNvPr id="4" name="3 Imagen" descr="C:\Users\montse\Downloads\Arrangement_of_cocci_bacteria_en.svg.png"/>
          <p:cNvPicPr/>
          <p:nvPr/>
        </p:nvPicPr>
        <p:blipFill>
          <a:blip r:embed="rId2" cstate="print"/>
          <a:srcRect/>
          <a:stretch>
            <a:fillRect/>
          </a:stretch>
        </p:blipFill>
        <p:spPr bwMode="auto">
          <a:xfrm>
            <a:off x="1142976" y="1772816"/>
            <a:ext cx="6840760" cy="5085184"/>
          </a:xfrm>
          <a:prstGeom prst="rect">
            <a:avLst/>
          </a:prstGeom>
          <a:noFill/>
          <a:ln w="9525">
            <a:noFill/>
            <a:miter lim="800000"/>
            <a:headEnd/>
            <a:tailEnd/>
          </a:ln>
        </p:spPr>
      </p:pic>
      <p:sp>
        <p:nvSpPr>
          <p:cNvPr id="5" name="4 Rectángulo"/>
          <p:cNvSpPr/>
          <p:nvPr/>
        </p:nvSpPr>
        <p:spPr>
          <a:xfrm>
            <a:off x="1714480" y="2285992"/>
            <a:ext cx="1285884" cy="13573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6" name="5 Rectángulo"/>
          <p:cNvSpPr/>
          <p:nvPr/>
        </p:nvSpPr>
        <p:spPr>
          <a:xfrm>
            <a:off x="6286512" y="4929198"/>
            <a:ext cx="1500198" cy="1714512"/>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7" name="6 Rectángulo"/>
          <p:cNvSpPr/>
          <p:nvPr/>
        </p:nvSpPr>
        <p:spPr>
          <a:xfrm>
            <a:off x="6357950" y="5000636"/>
            <a:ext cx="1285884" cy="15001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
            <a:ext cx="7772400" cy="764703"/>
          </a:xfrm>
        </p:spPr>
        <p:txBody>
          <a:bodyPr/>
          <a:lstStyle/>
          <a:p>
            <a:r>
              <a:rPr lang="ca-ES" b="1" dirty="0" smtClean="0"/>
              <a:t>2.1. L’estructura bacteriana</a:t>
            </a:r>
            <a:endParaRPr lang="ca-ES" b="1" dirty="0"/>
          </a:p>
        </p:txBody>
      </p:sp>
      <p:sp>
        <p:nvSpPr>
          <p:cNvPr id="3" name="2 Subtítulo"/>
          <p:cNvSpPr>
            <a:spLocks noGrp="1"/>
          </p:cNvSpPr>
          <p:nvPr>
            <p:ph type="subTitle" idx="1"/>
          </p:nvPr>
        </p:nvSpPr>
        <p:spPr>
          <a:xfrm>
            <a:off x="179512" y="548680"/>
            <a:ext cx="8784976" cy="5904656"/>
          </a:xfrm>
        </p:spPr>
        <p:txBody>
          <a:bodyPr/>
          <a:lstStyle/>
          <a:p>
            <a:pPr algn="l"/>
            <a:r>
              <a:rPr lang="ca-ES" dirty="0" smtClean="0">
                <a:solidFill>
                  <a:schemeClr val="tx1"/>
                </a:solidFill>
              </a:rPr>
              <a:t>Els components estructurals més importants són: </a:t>
            </a:r>
          </a:p>
          <a:p>
            <a:pPr algn="l"/>
            <a:r>
              <a:rPr lang="ca-ES" sz="2400" dirty="0" smtClean="0">
                <a:solidFill>
                  <a:schemeClr val="tx1"/>
                </a:solidFill>
              </a:rPr>
              <a:t>-Càpsula bacteriana (pot faltar)</a:t>
            </a:r>
          </a:p>
          <a:p>
            <a:pPr algn="l"/>
            <a:r>
              <a:rPr lang="ca-ES" sz="2400" dirty="0" smtClean="0">
                <a:solidFill>
                  <a:schemeClr val="tx1"/>
                </a:solidFill>
              </a:rPr>
              <a:t>-Paret bacteriana</a:t>
            </a:r>
          </a:p>
          <a:p>
            <a:pPr algn="l"/>
            <a:r>
              <a:rPr lang="ca-ES" sz="2400" dirty="0" smtClean="0">
                <a:solidFill>
                  <a:schemeClr val="tx1"/>
                </a:solidFill>
              </a:rPr>
              <a:t>-Membrana plasmàtica</a:t>
            </a:r>
          </a:p>
          <a:p>
            <a:pPr algn="l"/>
            <a:r>
              <a:rPr lang="ca-ES" sz="2400" dirty="0" smtClean="0">
                <a:solidFill>
                  <a:schemeClr val="tx1"/>
                </a:solidFill>
              </a:rPr>
              <a:t>-Citoplasma i </a:t>
            </a:r>
            <a:r>
              <a:rPr lang="ca-ES" sz="2400" dirty="0" err="1" smtClean="0">
                <a:solidFill>
                  <a:schemeClr val="tx1"/>
                </a:solidFill>
              </a:rPr>
              <a:t>morfoplasma</a:t>
            </a:r>
            <a:r>
              <a:rPr lang="ca-ES" sz="2400" dirty="0" smtClean="0">
                <a:solidFill>
                  <a:schemeClr val="tx1"/>
                </a:solidFill>
              </a:rPr>
              <a:t> (ribosomes i inclusions)</a:t>
            </a:r>
          </a:p>
          <a:p>
            <a:pPr algn="l"/>
            <a:r>
              <a:rPr lang="ca-ES" sz="2400" dirty="0" smtClean="0">
                <a:solidFill>
                  <a:schemeClr val="tx1"/>
                </a:solidFill>
              </a:rPr>
              <a:t>-Cromosoma bacterià</a:t>
            </a:r>
          </a:p>
          <a:p>
            <a:pPr algn="l"/>
            <a:endParaRPr lang="ca-ES" dirty="0">
              <a:solidFill>
                <a:schemeClr val="tx1"/>
              </a:solidFill>
            </a:endParaRPr>
          </a:p>
        </p:txBody>
      </p:sp>
      <p:pic>
        <p:nvPicPr>
          <p:cNvPr id="4" name="3 Imagen" descr="Resultado de imagen de bacteri"/>
          <p:cNvPicPr/>
          <p:nvPr/>
        </p:nvPicPr>
        <p:blipFill>
          <a:blip r:embed="rId2" cstate="print"/>
          <a:srcRect/>
          <a:stretch>
            <a:fillRect/>
          </a:stretch>
        </p:blipFill>
        <p:spPr bwMode="auto">
          <a:xfrm>
            <a:off x="1115616" y="3356992"/>
            <a:ext cx="8028384" cy="3501008"/>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772400" cy="648071"/>
          </a:xfrm>
        </p:spPr>
        <p:txBody>
          <a:bodyPr>
            <a:normAutofit fontScale="90000"/>
          </a:bodyPr>
          <a:lstStyle/>
          <a:p>
            <a:r>
              <a:rPr lang="ca-ES" b="1" dirty="0" smtClean="0"/>
              <a:t>La càpsula bacteriana</a:t>
            </a:r>
            <a:endParaRPr lang="ca-ES" b="1" dirty="0"/>
          </a:p>
        </p:txBody>
      </p:sp>
      <p:sp>
        <p:nvSpPr>
          <p:cNvPr id="3" name="2 Subtítulo"/>
          <p:cNvSpPr>
            <a:spLocks noGrp="1"/>
          </p:cNvSpPr>
          <p:nvPr>
            <p:ph type="subTitle" idx="1"/>
          </p:nvPr>
        </p:nvSpPr>
        <p:spPr>
          <a:xfrm>
            <a:off x="251520" y="980728"/>
            <a:ext cx="8568952" cy="5616624"/>
          </a:xfrm>
        </p:spPr>
        <p:txBody>
          <a:bodyPr>
            <a:normAutofit fontScale="92500" lnSpcReduction="10000"/>
          </a:bodyPr>
          <a:lstStyle/>
          <a:p>
            <a:pPr algn="l">
              <a:buFontTx/>
              <a:buChar char="-"/>
            </a:pPr>
            <a:r>
              <a:rPr lang="ca-ES" dirty="0" smtClean="0">
                <a:solidFill>
                  <a:schemeClr val="tx1"/>
                </a:solidFill>
              </a:rPr>
              <a:t>Capa mucosa (polisacàrids)</a:t>
            </a:r>
          </a:p>
          <a:p>
            <a:pPr algn="l">
              <a:buFontTx/>
              <a:buChar char="-"/>
            </a:pPr>
            <a:r>
              <a:rPr lang="ca-ES" dirty="0" smtClean="0">
                <a:solidFill>
                  <a:schemeClr val="tx1"/>
                </a:solidFill>
              </a:rPr>
              <a:t>Rígida </a:t>
            </a:r>
          </a:p>
          <a:p>
            <a:pPr algn="l">
              <a:buFontTx/>
              <a:buChar char="-"/>
            </a:pPr>
            <a:r>
              <a:rPr lang="ca-ES" dirty="0" smtClean="0">
                <a:solidFill>
                  <a:schemeClr val="tx1"/>
                </a:solidFill>
              </a:rPr>
              <a:t>Gruix 100-400 </a:t>
            </a:r>
            <a:r>
              <a:rPr lang="ca-ES" b="1" dirty="0" smtClean="0">
                <a:solidFill>
                  <a:schemeClr val="tx1"/>
                </a:solidFill>
              </a:rPr>
              <a:t>Å</a:t>
            </a:r>
            <a:endParaRPr lang="ca-ES" dirty="0" smtClean="0">
              <a:solidFill>
                <a:schemeClr val="tx1"/>
              </a:solidFill>
              <a:latin typeface="Calibri"/>
            </a:endParaRPr>
          </a:p>
          <a:p>
            <a:pPr algn="l">
              <a:buFontTx/>
              <a:buChar char="-"/>
            </a:pPr>
            <a:r>
              <a:rPr lang="ca-ES" dirty="0" smtClean="0">
                <a:solidFill>
                  <a:schemeClr val="tx1"/>
                </a:solidFill>
                <a:latin typeface="Calibri"/>
              </a:rPr>
              <a:t>Molts bacteris patògens la tenen → dificulta que els anticossos i les cèl·lules fagocítiques de l’hoste els reconeguin i els destrueixin.</a:t>
            </a:r>
          </a:p>
          <a:p>
            <a:pPr algn="l">
              <a:buFontTx/>
              <a:buChar char="-"/>
            </a:pPr>
            <a:r>
              <a:rPr lang="ca-ES" dirty="0" smtClean="0">
                <a:solidFill>
                  <a:schemeClr val="tx1"/>
                </a:solidFill>
                <a:latin typeface="Calibri"/>
              </a:rPr>
              <a:t>Permet l’adhesió dels bacteris a les cèl·lules de l’hoste i l’adhesió del bacteris fills entre si (colònies).</a:t>
            </a:r>
          </a:p>
          <a:p>
            <a:pPr algn="l">
              <a:buFontTx/>
              <a:buChar char="-"/>
            </a:pPr>
            <a:r>
              <a:rPr lang="ca-ES" dirty="0" smtClean="0">
                <a:solidFill>
                  <a:schemeClr val="tx1"/>
                </a:solidFill>
                <a:latin typeface="Calibri"/>
              </a:rPr>
              <a:t>Intervé en els processos d’intercanvi d’aigua, ions i substàncies nutritives.</a:t>
            </a:r>
          </a:p>
          <a:p>
            <a:pPr algn="l">
              <a:buFontTx/>
              <a:buChar char="-"/>
            </a:pPr>
            <a:r>
              <a:rPr lang="ca-ES" dirty="0" smtClean="0">
                <a:solidFill>
                  <a:schemeClr val="tx1"/>
                </a:solidFill>
                <a:latin typeface="Calibri"/>
              </a:rPr>
              <a:t>Actua com un mecanisme de defensa davant la dessecació del medi. </a:t>
            </a:r>
            <a:endParaRPr lang="ca-ES" dirty="0">
              <a:solidFill>
                <a:schemeClr val="tx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ca-ES"/>
          </a:p>
        </p:txBody>
      </p:sp>
      <p:sp>
        <p:nvSpPr>
          <p:cNvPr id="3" name="2 Subtítulo"/>
          <p:cNvSpPr>
            <a:spLocks noGrp="1"/>
          </p:cNvSpPr>
          <p:nvPr>
            <p:ph type="subTitle" idx="1"/>
          </p:nvPr>
        </p:nvSpPr>
        <p:spPr/>
        <p:txBody>
          <a:bodyPr/>
          <a:lstStyle/>
          <a:p>
            <a:endParaRPr lang="ca-ES" dirty="0"/>
          </a:p>
        </p:txBody>
      </p:sp>
      <p:pic>
        <p:nvPicPr>
          <p:cNvPr id="4" name="3 Imagen" descr="Resultat d'imatges de càpsula bacterian"/>
          <p:cNvPicPr/>
          <p:nvPr/>
        </p:nvPicPr>
        <p:blipFill>
          <a:blip r:embed="rId2" cstate="print"/>
          <a:srcRect/>
          <a:stretch>
            <a:fillRect/>
          </a:stretch>
        </p:blipFill>
        <p:spPr bwMode="auto">
          <a:xfrm>
            <a:off x="395536" y="260648"/>
            <a:ext cx="8352928" cy="6237312"/>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772400" cy="720079"/>
          </a:xfrm>
        </p:spPr>
        <p:txBody>
          <a:bodyPr>
            <a:normAutofit fontScale="90000"/>
          </a:bodyPr>
          <a:lstStyle/>
          <a:p>
            <a:r>
              <a:rPr lang="ca-ES" b="1" dirty="0" smtClean="0"/>
              <a:t>La paret bacteriana</a:t>
            </a:r>
            <a:endParaRPr lang="ca-ES" b="1" dirty="0"/>
          </a:p>
        </p:txBody>
      </p:sp>
      <p:sp>
        <p:nvSpPr>
          <p:cNvPr id="3" name="2 Subtítulo"/>
          <p:cNvSpPr>
            <a:spLocks noGrp="1"/>
          </p:cNvSpPr>
          <p:nvPr>
            <p:ph type="subTitle" idx="1"/>
          </p:nvPr>
        </p:nvSpPr>
        <p:spPr>
          <a:xfrm>
            <a:off x="179512" y="980728"/>
            <a:ext cx="8784976" cy="5472608"/>
          </a:xfrm>
        </p:spPr>
        <p:txBody>
          <a:bodyPr>
            <a:normAutofit/>
          </a:bodyPr>
          <a:lstStyle/>
          <a:p>
            <a:pPr algn="l">
              <a:buFontTx/>
              <a:buChar char="-"/>
            </a:pPr>
            <a:r>
              <a:rPr lang="ca-ES" dirty="0" smtClean="0">
                <a:solidFill>
                  <a:schemeClr val="tx1"/>
                </a:solidFill>
              </a:rPr>
              <a:t>Coberta rígida que dóna forma als bacteris.</a:t>
            </a:r>
          </a:p>
          <a:p>
            <a:pPr algn="l">
              <a:buFontTx/>
              <a:buChar char="-"/>
            </a:pPr>
            <a:r>
              <a:rPr lang="ca-ES" dirty="0" smtClean="0">
                <a:solidFill>
                  <a:schemeClr val="tx1"/>
                </a:solidFill>
              </a:rPr>
              <a:t>Amplada 50-100 </a:t>
            </a:r>
            <a:r>
              <a:rPr lang="ca-ES" b="1" dirty="0" smtClean="0">
                <a:solidFill>
                  <a:schemeClr val="tx1"/>
                </a:solidFill>
              </a:rPr>
              <a:t>Å</a:t>
            </a:r>
          </a:p>
          <a:p>
            <a:pPr algn="l">
              <a:buFontTx/>
              <a:buChar char="-"/>
            </a:pPr>
            <a:r>
              <a:rPr lang="ca-ES" b="1" dirty="0" smtClean="0">
                <a:solidFill>
                  <a:schemeClr val="tx1"/>
                </a:solidFill>
                <a:latin typeface="Calibri"/>
              </a:rPr>
              <a:t>Tinció Gram</a:t>
            </a:r>
            <a:r>
              <a:rPr lang="ca-ES" dirty="0" smtClean="0">
                <a:solidFill>
                  <a:schemeClr val="tx1"/>
                </a:solidFill>
                <a:latin typeface="Calibri"/>
              </a:rPr>
              <a:t>:</a:t>
            </a:r>
          </a:p>
          <a:p>
            <a:pPr algn="l"/>
            <a:r>
              <a:rPr lang="ca-ES" dirty="0" smtClean="0">
                <a:solidFill>
                  <a:schemeClr val="tx1"/>
                </a:solidFill>
                <a:latin typeface="Calibri"/>
              </a:rPr>
              <a:t>*</a:t>
            </a:r>
            <a:r>
              <a:rPr lang="ca-ES" b="1" dirty="0" smtClean="0">
                <a:solidFill>
                  <a:schemeClr val="tx1"/>
                </a:solidFill>
                <a:latin typeface="Calibri"/>
              </a:rPr>
              <a:t>Grampositius (gram⁺) </a:t>
            </a:r>
            <a:r>
              <a:rPr lang="ca-ES" dirty="0" smtClean="0">
                <a:solidFill>
                  <a:schemeClr val="tx1"/>
                </a:solidFill>
                <a:latin typeface="Calibri"/>
              </a:rPr>
              <a:t>→ es tenyeixen de color blau</a:t>
            </a:r>
          </a:p>
          <a:p>
            <a:pPr algn="l"/>
            <a:r>
              <a:rPr lang="ca-ES" dirty="0" smtClean="0">
                <a:solidFill>
                  <a:schemeClr val="tx1"/>
                </a:solidFill>
                <a:latin typeface="Calibri"/>
              </a:rPr>
              <a:t>*</a:t>
            </a:r>
            <a:r>
              <a:rPr lang="ca-ES" b="1" dirty="0" smtClean="0">
                <a:solidFill>
                  <a:schemeClr val="tx1"/>
                </a:solidFill>
                <a:latin typeface="Calibri"/>
              </a:rPr>
              <a:t>Gramnegatius (gram⁻) </a:t>
            </a:r>
            <a:r>
              <a:rPr lang="ca-ES" dirty="0" smtClean="0">
                <a:solidFill>
                  <a:schemeClr val="tx1"/>
                </a:solidFill>
                <a:latin typeface="Calibri"/>
              </a:rPr>
              <a:t>→ es tenyeixen de color vermell</a:t>
            </a:r>
          </a:p>
          <a:p>
            <a:pPr algn="l"/>
            <a:endParaRPr lang="ca-ES" dirty="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ca-ES" dirty="0"/>
          </a:p>
        </p:txBody>
      </p:sp>
      <p:sp>
        <p:nvSpPr>
          <p:cNvPr id="3" name="2 Subtítulo"/>
          <p:cNvSpPr>
            <a:spLocks noGrp="1"/>
          </p:cNvSpPr>
          <p:nvPr>
            <p:ph type="subTitle" idx="1"/>
          </p:nvPr>
        </p:nvSpPr>
        <p:spPr/>
        <p:txBody>
          <a:bodyPr/>
          <a:lstStyle/>
          <a:p>
            <a:endParaRPr lang="ca-ES" dirty="0"/>
          </a:p>
        </p:txBody>
      </p:sp>
      <p:pic>
        <p:nvPicPr>
          <p:cNvPr id="4" name="3 Imagen" descr="Resultat d'imatges de grampositius i gramnegatius"/>
          <p:cNvPicPr/>
          <p:nvPr/>
        </p:nvPicPr>
        <p:blipFill>
          <a:blip r:embed="rId2" cstate="print"/>
          <a:srcRect/>
          <a:stretch>
            <a:fillRect/>
          </a:stretch>
        </p:blipFill>
        <p:spPr bwMode="auto">
          <a:xfrm>
            <a:off x="683568" y="476672"/>
            <a:ext cx="7920880" cy="576064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a:xfrm>
            <a:off x="357158" y="428604"/>
            <a:ext cx="8358246" cy="5929354"/>
          </a:xfrm>
        </p:spPr>
        <p:txBody>
          <a:bodyPr/>
          <a:lstStyle/>
          <a:p>
            <a:pPr algn="l"/>
            <a:r>
              <a:rPr lang="ca-ES" dirty="0" smtClean="0">
                <a:solidFill>
                  <a:schemeClr val="tx1"/>
                </a:solidFill>
              </a:rPr>
              <a:t>- La paret té una capa de </a:t>
            </a:r>
            <a:r>
              <a:rPr lang="ca-ES" b="1" dirty="0" err="1" smtClean="0">
                <a:solidFill>
                  <a:schemeClr val="tx1"/>
                </a:solidFill>
              </a:rPr>
              <a:t>mureïna</a:t>
            </a:r>
            <a:r>
              <a:rPr lang="ca-ES" dirty="0" smtClean="0">
                <a:solidFill>
                  <a:schemeClr val="tx1"/>
                </a:solidFill>
              </a:rPr>
              <a:t> → és un </a:t>
            </a:r>
            <a:r>
              <a:rPr lang="ca-ES" dirty="0" err="1" smtClean="0">
                <a:solidFill>
                  <a:schemeClr val="tx1"/>
                </a:solidFill>
              </a:rPr>
              <a:t>peptidoglicà</a:t>
            </a:r>
            <a:r>
              <a:rPr lang="ca-ES" dirty="0" smtClean="0">
                <a:solidFill>
                  <a:schemeClr val="tx1"/>
                </a:solidFill>
              </a:rPr>
              <a:t> format per molècules de </a:t>
            </a:r>
            <a:r>
              <a:rPr lang="ca-ES" i="1" dirty="0" err="1" smtClean="0">
                <a:solidFill>
                  <a:schemeClr val="tx1"/>
                </a:solidFill>
              </a:rPr>
              <a:t>N</a:t>
            </a:r>
            <a:r>
              <a:rPr lang="ca-ES" dirty="0" err="1" smtClean="0">
                <a:solidFill>
                  <a:schemeClr val="tx1"/>
                </a:solidFill>
              </a:rPr>
              <a:t>-acetilglicosamina</a:t>
            </a:r>
            <a:r>
              <a:rPr lang="ca-ES" dirty="0" smtClean="0">
                <a:solidFill>
                  <a:schemeClr val="tx1"/>
                </a:solidFill>
              </a:rPr>
              <a:t> (NAG) i de </a:t>
            </a:r>
            <a:r>
              <a:rPr lang="ca-ES" i="1" dirty="0" err="1" smtClean="0">
                <a:solidFill>
                  <a:schemeClr val="tx1"/>
                </a:solidFill>
              </a:rPr>
              <a:t>N</a:t>
            </a:r>
            <a:r>
              <a:rPr lang="ca-ES" dirty="0" err="1" smtClean="0">
                <a:solidFill>
                  <a:schemeClr val="tx1"/>
                </a:solidFill>
              </a:rPr>
              <a:t>-acetilmuràmic</a:t>
            </a:r>
            <a:r>
              <a:rPr lang="ca-ES" dirty="0" smtClean="0">
                <a:solidFill>
                  <a:schemeClr val="tx1"/>
                </a:solidFill>
              </a:rPr>
              <a:t> (NAM) unides alternadament i que formen llargues cadenes. Les cadenes estan unides entre si mitjançant pèptids. </a:t>
            </a:r>
          </a:p>
          <a:p>
            <a:pPr algn="l"/>
            <a:endParaRPr lang="ca-E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p:txBody>
          <a:bodyPr/>
          <a:lstStyle/>
          <a:p>
            <a:endParaRPr lang="ca-ES"/>
          </a:p>
        </p:txBody>
      </p:sp>
      <p:pic>
        <p:nvPicPr>
          <p:cNvPr id="4" name="rg_hi" descr="https://encrypted-tbn1.gstatic.com/images?q=tbn:ANd9GcSQGwxKyBzM-xHzX6UVPKZ02t0re5iBeY2H3FNUmXJWDfgS5yEi">
            <a:hlinkClick r:id="rId2"/>
          </p:cNvPr>
          <p:cNvPicPr/>
          <p:nvPr/>
        </p:nvPicPr>
        <p:blipFill>
          <a:blip r:embed="rId3" cstate="print"/>
          <a:srcRect/>
          <a:stretch>
            <a:fillRect/>
          </a:stretch>
        </p:blipFill>
        <p:spPr bwMode="auto">
          <a:xfrm>
            <a:off x="827584" y="404664"/>
            <a:ext cx="7560840" cy="5976664"/>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a:xfrm>
            <a:off x="323528" y="476672"/>
            <a:ext cx="8496944" cy="5976664"/>
          </a:xfrm>
        </p:spPr>
        <p:txBody>
          <a:bodyPr/>
          <a:lstStyle/>
          <a:p>
            <a:pPr algn="l"/>
            <a:r>
              <a:rPr lang="ca-ES" dirty="0" smtClean="0">
                <a:solidFill>
                  <a:schemeClr val="tx1"/>
                </a:solidFill>
                <a:latin typeface="Aharoni"/>
                <a:cs typeface="Aharoni"/>
              </a:rPr>
              <a:t>•</a:t>
            </a:r>
            <a:r>
              <a:rPr lang="ca-ES" dirty="0" smtClean="0">
                <a:solidFill>
                  <a:schemeClr val="tx1"/>
                </a:solidFill>
              </a:rPr>
              <a:t>Paret </a:t>
            </a:r>
            <a:r>
              <a:rPr lang="ca-ES" b="1" dirty="0" smtClean="0">
                <a:solidFill>
                  <a:schemeClr val="tx1"/>
                </a:solidFill>
              </a:rPr>
              <a:t>gram</a:t>
            </a:r>
            <a:r>
              <a:rPr lang="ca-ES" b="1" dirty="0" smtClean="0">
                <a:solidFill>
                  <a:schemeClr val="tx1"/>
                </a:solidFill>
                <a:latin typeface="Calibri"/>
              </a:rPr>
              <a:t>⁺</a:t>
            </a:r>
            <a:r>
              <a:rPr lang="ca-ES" dirty="0" smtClean="0">
                <a:solidFill>
                  <a:schemeClr val="tx1"/>
                </a:solidFill>
                <a:latin typeface="Calibri"/>
              </a:rPr>
              <a:t>: </a:t>
            </a:r>
          </a:p>
          <a:p>
            <a:pPr algn="l">
              <a:buFontTx/>
              <a:buChar char="-"/>
            </a:pPr>
            <a:r>
              <a:rPr lang="ca-ES" dirty="0" err="1" smtClean="0">
                <a:solidFill>
                  <a:schemeClr val="tx1"/>
                </a:solidFill>
                <a:latin typeface="Calibri"/>
              </a:rPr>
              <a:t>Monoestratificada</a:t>
            </a:r>
            <a:endParaRPr lang="ca-ES" dirty="0" smtClean="0">
              <a:solidFill>
                <a:schemeClr val="tx1"/>
              </a:solidFill>
              <a:latin typeface="Calibri"/>
            </a:endParaRPr>
          </a:p>
          <a:p>
            <a:pPr algn="l">
              <a:buFontTx/>
              <a:buChar char="-"/>
            </a:pPr>
            <a:r>
              <a:rPr lang="ca-ES" dirty="0" smtClean="0">
                <a:solidFill>
                  <a:schemeClr val="tx1"/>
                </a:solidFill>
                <a:latin typeface="Calibri"/>
              </a:rPr>
              <a:t>Capa gruixuda de </a:t>
            </a:r>
            <a:r>
              <a:rPr lang="ca-ES" dirty="0" err="1" smtClean="0">
                <a:solidFill>
                  <a:schemeClr val="tx1"/>
                </a:solidFill>
                <a:latin typeface="Calibri"/>
              </a:rPr>
              <a:t>peptidoglicans</a:t>
            </a:r>
            <a:r>
              <a:rPr lang="ca-ES" dirty="0" smtClean="0">
                <a:solidFill>
                  <a:schemeClr val="tx1"/>
                </a:solidFill>
                <a:latin typeface="Calibri"/>
              </a:rPr>
              <a:t> (</a:t>
            </a:r>
            <a:r>
              <a:rPr lang="ca-ES" dirty="0" err="1" smtClean="0">
                <a:solidFill>
                  <a:schemeClr val="tx1"/>
                </a:solidFill>
                <a:latin typeface="Calibri"/>
              </a:rPr>
              <a:t>mureïna</a:t>
            </a:r>
            <a:r>
              <a:rPr lang="ca-ES" dirty="0" smtClean="0">
                <a:solidFill>
                  <a:schemeClr val="tx1"/>
                </a:solidFill>
                <a:latin typeface="Calibri"/>
              </a:rPr>
              <a:t>) a la qual s’associen àcids </a:t>
            </a:r>
            <a:r>
              <a:rPr lang="ca-ES" dirty="0" err="1" smtClean="0">
                <a:solidFill>
                  <a:schemeClr val="tx1"/>
                </a:solidFill>
                <a:latin typeface="Calibri"/>
              </a:rPr>
              <a:t>teïcoics</a:t>
            </a:r>
            <a:r>
              <a:rPr lang="ca-ES" dirty="0" smtClean="0">
                <a:solidFill>
                  <a:schemeClr val="tx1"/>
                </a:solidFill>
                <a:latin typeface="Calibri"/>
              </a:rPr>
              <a:t>.</a:t>
            </a:r>
          </a:p>
          <a:p>
            <a:pPr algn="l"/>
            <a:r>
              <a:rPr lang="ca-ES" dirty="0" smtClean="0">
                <a:solidFill>
                  <a:schemeClr val="tx1"/>
                </a:solidFill>
                <a:latin typeface="Aharoni"/>
                <a:cs typeface="Aharoni"/>
              </a:rPr>
              <a:t>•</a:t>
            </a:r>
            <a:r>
              <a:rPr lang="ca-ES" dirty="0" smtClean="0">
                <a:solidFill>
                  <a:schemeClr val="tx1"/>
                </a:solidFill>
                <a:latin typeface="Calibri"/>
              </a:rPr>
              <a:t>Paret </a:t>
            </a:r>
            <a:r>
              <a:rPr lang="ca-ES" b="1" dirty="0" smtClean="0">
                <a:solidFill>
                  <a:schemeClr val="tx1"/>
                </a:solidFill>
                <a:latin typeface="Calibri"/>
              </a:rPr>
              <a:t>gram⁻</a:t>
            </a:r>
            <a:r>
              <a:rPr lang="ca-ES" dirty="0" smtClean="0">
                <a:solidFill>
                  <a:schemeClr val="tx1"/>
                </a:solidFill>
                <a:latin typeface="Calibri"/>
              </a:rPr>
              <a:t>:</a:t>
            </a:r>
          </a:p>
          <a:p>
            <a:pPr algn="l">
              <a:buFontTx/>
              <a:buChar char="-"/>
            </a:pPr>
            <a:r>
              <a:rPr lang="ca-ES" dirty="0" err="1" smtClean="0">
                <a:solidFill>
                  <a:schemeClr val="tx1"/>
                </a:solidFill>
                <a:latin typeface="Calibri"/>
              </a:rPr>
              <a:t>Biestratificada</a:t>
            </a:r>
            <a:r>
              <a:rPr lang="ca-ES" dirty="0" smtClean="0">
                <a:solidFill>
                  <a:schemeClr val="tx1"/>
                </a:solidFill>
                <a:latin typeface="Calibri"/>
              </a:rPr>
              <a:t> → capa basal fina de </a:t>
            </a:r>
            <a:r>
              <a:rPr lang="ca-ES" dirty="0" err="1" smtClean="0">
                <a:solidFill>
                  <a:schemeClr val="tx1"/>
                </a:solidFill>
                <a:latin typeface="Calibri"/>
              </a:rPr>
              <a:t>peptidoglicans</a:t>
            </a:r>
            <a:r>
              <a:rPr lang="ca-ES" dirty="0" smtClean="0">
                <a:solidFill>
                  <a:schemeClr val="tx1"/>
                </a:solidFill>
                <a:latin typeface="Calibri"/>
              </a:rPr>
              <a:t> sobre la qual hi ha una membrana externa (doble capa </a:t>
            </a:r>
            <a:r>
              <a:rPr lang="ca-ES" dirty="0" err="1" smtClean="0">
                <a:solidFill>
                  <a:schemeClr val="tx1"/>
                </a:solidFill>
                <a:latin typeface="Calibri"/>
              </a:rPr>
              <a:t>lipídica</a:t>
            </a:r>
            <a:r>
              <a:rPr lang="ca-ES" dirty="0" smtClean="0">
                <a:solidFill>
                  <a:schemeClr val="tx1"/>
                </a:solidFill>
                <a:latin typeface="Calibri"/>
              </a:rPr>
              <a:t> amb proteïnes i </a:t>
            </a:r>
            <a:r>
              <a:rPr lang="ca-ES" dirty="0" err="1" smtClean="0">
                <a:solidFill>
                  <a:schemeClr val="tx1"/>
                </a:solidFill>
                <a:latin typeface="Calibri"/>
              </a:rPr>
              <a:t>lipopolisacàrids</a:t>
            </a:r>
            <a:r>
              <a:rPr lang="ca-ES" dirty="0" smtClean="0">
                <a:solidFill>
                  <a:schemeClr val="tx1"/>
                </a:solidFill>
                <a:latin typeface="Calibri"/>
              </a:rPr>
              <a:t>). </a:t>
            </a:r>
          </a:p>
          <a:p>
            <a:pPr algn="l">
              <a:buFontTx/>
              <a:buChar char="-"/>
            </a:pPr>
            <a:r>
              <a:rPr lang="ca-ES" dirty="0" smtClean="0">
                <a:solidFill>
                  <a:schemeClr val="tx1"/>
                </a:solidFill>
                <a:latin typeface="Calibri"/>
              </a:rPr>
              <a:t>Entre les dues capes es troba l’espai </a:t>
            </a:r>
            <a:r>
              <a:rPr lang="ca-ES" dirty="0" err="1" smtClean="0">
                <a:solidFill>
                  <a:schemeClr val="tx1"/>
                </a:solidFill>
                <a:latin typeface="Calibri"/>
              </a:rPr>
              <a:t>periplàsmic</a:t>
            </a:r>
            <a:r>
              <a:rPr lang="ca-ES" dirty="0" smtClean="0">
                <a:solidFill>
                  <a:schemeClr val="tx1"/>
                </a:solidFill>
                <a:latin typeface="Calibri"/>
              </a:rPr>
              <a:t> (gran activitat metabòlica).</a:t>
            </a:r>
          </a:p>
          <a:p>
            <a:pPr algn="l">
              <a:buFontTx/>
              <a:buChar char="-"/>
            </a:pPr>
            <a:endParaRPr lang="ca-ES" dirty="0" smtClean="0">
              <a:solidFill>
                <a:schemeClr val="tx1"/>
              </a:solidFill>
              <a:latin typeface="Calibri"/>
            </a:endParaRPr>
          </a:p>
          <a:p>
            <a:pPr algn="l"/>
            <a:endParaRPr lang="ca-ES" b="1" dirty="0">
              <a:solidFill>
                <a:schemeClr val="tx1"/>
              </a:solidFill>
            </a:endParaRPr>
          </a:p>
        </p:txBody>
      </p:sp>
      <p:pic>
        <p:nvPicPr>
          <p:cNvPr id="4" name="3 Imagen" descr="C:\Users\montse\Downloads\paredgrampositiv.gif"/>
          <p:cNvPicPr/>
          <p:nvPr/>
        </p:nvPicPr>
        <p:blipFill>
          <a:blip r:embed="rId2" cstate="print"/>
          <a:srcRect/>
          <a:stretch>
            <a:fillRect/>
          </a:stretch>
        </p:blipFill>
        <p:spPr bwMode="auto">
          <a:xfrm>
            <a:off x="5220072" y="0"/>
            <a:ext cx="3600400" cy="1844824"/>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ca-ES" dirty="0"/>
          </a:p>
        </p:txBody>
      </p:sp>
      <p:sp>
        <p:nvSpPr>
          <p:cNvPr id="3" name="2 Subtítulo"/>
          <p:cNvSpPr>
            <a:spLocks noGrp="1"/>
          </p:cNvSpPr>
          <p:nvPr>
            <p:ph type="subTitle" idx="1"/>
          </p:nvPr>
        </p:nvSpPr>
        <p:spPr/>
        <p:txBody>
          <a:bodyPr/>
          <a:lstStyle/>
          <a:p>
            <a:endParaRPr lang="ca-ES"/>
          </a:p>
        </p:txBody>
      </p:sp>
      <p:pic>
        <p:nvPicPr>
          <p:cNvPr id="4" name="3 Imagen" descr="Resultado de imagen de grampositius i gramnegatius"/>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1472" y="571480"/>
            <a:ext cx="8280920" cy="6048672"/>
          </a:xfrm>
          <a:prstGeom prst="rect">
            <a:avLst/>
          </a:prstGeom>
          <a:noFill/>
          <a:ln>
            <a:noFill/>
          </a:ln>
        </p:spPr>
      </p:pic>
      <p:sp>
        <p:nvSpPr>
          <p:cNvPr id="5" name="4 Rectángulo"/>
          <p:cNvSpPr/>
          <p:nvPr/>
        </p:nvSpPr>
        <p:spPr>
          <a:xfrm>
            <a:off x="6643702" y="2071678"/>
            <a:ext cx="1368152"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a-ES" dirty="0" smtClean="0">
                <a:solidFill>
                  <a:schemeClr val="tx1"/>
                </a:solidFill>
              </a:rPr>
              <a:t>i proteïnes </a:t>
            </a:r>
            <a:endParaRPr lang="ca-ES" dirty="0">
              <a:solidFill>
                <a:schemeClr val="tx1"/>
              </a:solidFill>
            </a:endParaRPr>
          </a:p>
        </p:txBody>
      </p:sp>
      <p:sp>
        <p:nvSpPr>
          <p:cNvPr id="6" name="5 Rectángulo"/>
          <p:cNvSpPr/>
          <p:nvPr/>
        </p:nvSpPr>
        <p:spPr>
          <a:xfrm>
            <a:off x="5143504" y="2071678"/>
            <a:ext cx="1643074" cy="428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a-ES" dirty="0" err="1" smtClean="0">
                <a:solidFill>
                  <a:schemeClr val="tx1"/>
                </a:solidFill>
              </a:rPr>
              <a:t>lipopolisacàrids</a:t>
            </a:r>
            <a:endParaRPr lang="ca-ES" dirty="0">
              <a:solidFill>
                <a:schemeClr val="tx1"/>
              </a:solidFill>
            </a:endParaRPr>
          </a:p>
        </p:txBody>
      </p:sp>
    </p:spTree>
    <p:extLst>
      <p:ext uri="{BB962C8B-B14F-4D97-AF65-F5344CB8AC3E}">
        <p14:creationId xmlns:p14="http://schemas.microsoft.com/office/powerpoint/2010/main" xmlns="" val="2038603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a:xfrm>
            <a:off x="323528" y="404664"/>
            <a:ext cx="8352928" cy="6048672"/>
          </a:xfrm>
        </p:spPr>
        <p:txBody>
          <a:bodyPr>
            <a:normAutofit fontScale="92500"/>
          </a:bodyPr>
          <a:lstStyle/>
          <a:p>
            <a:pPr algn="l">
              <a:buFontTx/>
              <a:buChar char="-"/>
            </a:pPr>
            <a:r>
              <a:rPr lang="ca-ES" dirty="0" smtClean="0">
                <a:solidFill>
                  <a:schemeClr val="tx1"/>
                </a:solidFill>
              </a:rPr>
              <a:t>És permeable a les sals i a moltes molècules orgàniques de baix pes molecular. </a:t>
            </a:r>
          </a:p>
          <a:p>
            <a:pPr algn="l">
              <a:buFontTx/>
              <a:buChar char="-"/>
            </a:pPr>
            <a:r>
              <a:rPr lang="ca-ES" dirty="0" smtClean="0">
                <a:solidFill>
                  <a:schemeClr val="tx1"/>
                </a:solidFill>
              </a:rPr>
              <a:t>La destrucció de la paret bacteriana deixa inerme al bacteri davant dels canvis de salinitat del medi. </a:t>
            </a:r>
          </a:p>
          <a:p>
            <a:pPr algn="l">
              <a:buFontTx/>
              <a:buChar char="-"/>
            </a:pPr>
            <a:r>
              <a:rPr lang="ca-ES" dirty="0" smtClean="0">
                <a:solidFill>
                  <a:schemeClr val="tx1"/>
                </a:solidFill>
              </a:rPr>
              <a:t>El </a:t>
            </a:r>
            <a:r>
              <a:rPr lang="ca-ES" b="1" dirty="0" smtClean="0">
                <a:solidFill>
                  <a:schemeClr val="tx1"/>
                </a:solidFill>
              </a:rPr>
              <a:t>lisozim </a:t>
            </a:r>
            <a:r>
              <a:rPr lang="ca-ES" dirty="0" smtClean="0">
                <a:solidFill>
                  <a:schemeClr val="tx1"/>
                </a:solidFill>
              </a:rPr>
              <a:t>(enzim present a les llàgrimes i les secrecions nasals) trenca els enllaços </a:t>
            </a:r>
            <a:r>
              <a:rPr lang="ca-ES" dirty="0" err="1" smtClean="0">
                <a:solidFill>
                  <a:schemeClr val="tx1"/>
                </a:solidFill>
              </a:rPr>
              <a:t>glicosídics</a:t>
            </a:r>
            <a:r>
              <a:rPr lang="ca-ES" dirty="0" smtClean="0">
                <a:solidFill>
                  <a:schemeClr val="tx1"/>
                </a:solidFill>
              </a:rPr>
              <a:t> entre els </a:t>
            </a:r>
            <a:r>
              <a:rPr lang="ca-ES" dirty="0" err="1" smtClean="0">
                <a:solidFill>
                  <a:schemeClr val="tx1"/>
                </a:solidFill>
              </a:rPr>
              <a:t>peptidoglicans</a:t>
            </a:r>
            <a:r>
              <a:rPr lang="ca-ES" dirty="0" smtClean="0">
                <a:solidFill>
                  <a:schemeClr val="tx1"/>
                </a:solidFill>
              </a:rPr>
              <a:t> </a:t>
            </a:r>
            <a:r>
              <a:rPr lang="ca-ES" dirty="0" smtClean="0">
                <a:solidFill>
                  <a:schemeClr val="tx1"/>
                </a:solidFill>
                <a:latin typeface="Calibri"/>
              </a:rPr>
              <a:t>→ acció bactericida.</a:t>
            </a:r>
          </a:p>
          <a:p>
            <a:pPr algn="l">
              <a:buFontTx/>
              <a:buChar char="-"/>
            </a:pPr>
            <a:r>
              <a:rPr lang="ca-ES" dirty="0" smtClean="0">
                <a:solidFill>
                  <a:schemeClr val="tx1"/>
                </a:solidFill>
                <a:latin typeface="Calibri"/>
              </a:rPr>
              <a:t>Molts </a:t>
            </a:r>
            <a:r>
              <a:rPr lang="ca-ES" b="1" dirty="0" smtClean="0">
                <a:solidFill>
                  <a:schemeClr val="tx1"/>
                </a:solidFill>
                <a:latin typeface="Calibri"/>
              </a:rPr>
              <a:t>antibiòtics </a:t>
            </a:r>
            <a:r>
              <a:rPr lang="ca-ES" dirty="0" smtClean="0">
                <a:solidFill>
                  <a:schemeClr val="tx1"/>
                </a:solidFill>
                <a:latin typeface="Calibri"/>
              </a:rPr>
              <a:t>(penicil·lina), no destrueixen la paret bacteriana sinó que  impedeixen els enllaços </a:t>
            </a:r>
            <a:r>
              <a:rPr lang="ca-ES" dirty="0" err="1" smtClean="0">
                <a:solidFill>
                  <a:schemeClr val="tx1"/>
                </a:solidFill>
                <a:latin typeface="Calibri"/>
              </a:rPr>
              <a:t>peptídics</a:t>
            </a:r>
            <a:r>
              <a:rPr lang="ca-ES" dirty="0" smtClean="0">
                <a:solidFill>
                  <a:schemeClr val="tx1"/>
                </a:solidFill>
                <a:latin typeface="Calibri"/>
              </a:rPr>
              <a:t> entre les llargues cadenes de NAM-NAG durant la seva síntesi → impedeix la proliferació bacteriana.</a:t>
            </a:r>
            <a:endParaRPr lang="ca-ES" dirty="0">
              <a:solidFill>
                <a:schemeClr val="tx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60649"/>
            <a:ext cx="7772400" cy="864095"/>
          </a:xfrm>
        </p:spPr>
        <p:txBody>
          <a:bodyPr/>
          <a:lstStyle/>
          <a:p>
            <a:r>
              <a:rPr lang="ca-ES" b="1" dirty="0" smtClean="0"/>
              <a:t>La membrana plasmàtica</a:t>
            </a:r>
            <a:endParaRPr lang="ca-ES" b="1" dirty="0"/>
          </a:p>
        </p:txBody>
      </p:sp>
      <p:sp>
        <p:nvSpPr>
          <p:cNvPr id="3" name="2 Subtítulo"/>
          <p:cNvSpPr>
            <a:spLocks noGrp="1"/>
          </p:cNvSpPr>
          <p:nvPr>
            <p:ph type="subTitle" idx="1"/>
          </p:nvPr>
        </p:nvSpPr>
        <p:spPr>
          <a:xfrm>
            <a:off x="0" y="1124744"/>
            <a:ext cx="9144000" cy="5184576"/>
          </a:xfrm>
        </p:spPr>
        <p:txBody>
          <a:bodyPr>
            <a:normAutofit/>
          </a:bodyPr>
          <a:lstStyle/>
          <a:p>
            <a:pPr algn="l">
              <a:buFontTx/>
              <a:buChar char="-"/>
            </a:pPr>
            <a:r>
              <a:rPr lang="ca-ES" dirty="0" smtClean="0">
                <a:solidFill>
                  <a:schemeClr val="tx1"/>
                </a:solidFill>
              </a:rPr>
              <a:t>Membrana de tipus unitari, bicapa </a:t>
            </a:r>
            <a:r>
              <a:rPr lang="ca-ES" dirty="0" err="1" smtClean="0">
                <a:solidFill>
                  <a:schemeClr val="tx1"/>
                </a:solidFill>
              </a:rPr>
              <a:t>lipídica</a:t>
            </a:r>
            <a:r>
              <a:rPr lang="ca-ES" dirty="0" smtClean="0">
                <a:solidFill>
                  <a:schemeClr val="tx1"/>
                </a:solidFill>
              </a:rPr>
              <a:t> amb proteïnes (absència de colesterol)</a:t>
            </a:r>
          </a:p>
          <a:p>
            <a:pPr algn="l">
              <a:buFontTx/>
              <a:buChar char="-"/>
            </a:pPr>
            <a:r>
              <a:rPr lang="ca-ES" dirty="0" smtClean="0">
                <a:solidFill>
                  <a:schemeClr val="tx1"/>
                </a:solidFill>
              </a:rPr>
              <a:t>Funcions: </a:t>
            </a:r>
          </a:p>
          <a:p>
            <a:pPr algn="l"/>
            <a:r>
              <a:rPr lang="ca-ES" dirty="0" smtClean="0">
                <a:solidFill>
                  <a:schemeClr val="tx1"/>
                </a:solidFill>
              </a:rPr>
              <a:t>       - Delimiten el bacteri</a:t>
            </a:r>
          </a:p>
          <a:p>
            <a:pPr algn="l"/>
            <a:r>
              <a:rPr lang="ca-ES" dirty="0" smtClean="0">
                <a:solidFill>
                  <a:schemeClr val="tx1"/>
                </a:solidFill>
              </a:rPr>
              <a:t>       - Regulen el pas de substàncies nutritives </a:t>
            </a:r>
          </a:p>
          <a:p>
            <a:pPr algn="l"/>
            <a:r>
              <a:rPr lang="ca-ES" dirty="0" smtClean="0">
                <a:solidFill>
                  <a:schemeClr val="tx1"/>
                </a:solidFill>
              </a:rPr>
              <a:t>-Conté diversos sistemes enzimàtics que intervenen a:</a:t>
            </a:r>
          </a:p>
          <a:p>
            <a:pPr algn="l"/>
            <a:r>
              <a:rPr lang="ca-ES" dirty="0" smtClean="0">
                <a:solidFill>
                  <a:schemeClr val="tx1"/>
                </a:solidFill>
              </a:rPr>
              <a:t>Replicació de </a:t>
            </a:r>
            <a:r>
              <a:rPr lang="ca-ES" dirty="0" err="1" smtClean="0">
                <a:solidFill>
                  <a:schemeClr val="tx1"/>
                </a:solidFill>
              </a:rPr>
              <a:t>l’ADN</a:t>
            </a:r>
            <a:r>
              <a:rPr lang="ca-ES" dirty="0" smtClean="0">
                <a:solidFill>
                  <a:schemeClr val="tx1"/>
                </a:solidFill>
              </a:rPr>
              <a:t> (ADN polimerasa), respiració bacteriana (</a:t>
            </a:r>
            <a:r>
              <a:rPr lang="ca-ES" dirty="0" err="1" smtClean="0">
                <a:solidFill>
                  <a:schemeClr val="tx1"/>
                </a:solidFill>
              </a:rPr>
              <a:t>ATP-sintetasa</a:t>
            </a:r>
            <a:r>
              <a:rPr lang="ca-ES" dirty="0" smtClean="0">
                <a:solidFill>
                  <a:schemeClr val="tx1"/>
                </a:solidFill>
              </a:rPr>
              <a:t>), fotosíntesi (</a:t>
            </a:r>
            <a:r>
              <a:rPr lang="ca-ES" dirty="0" err="1" smtClean="0">
                <a:solidFill>
                  <a:schemeClr val="tx1"/>
                </a:solidFill>
              </a:rPr>
              <a:t>fotosistema</a:t>
            </a:r>
            <a:r>
              <a:rPr lang="ca-ES" dirty="0" smtClean="0">
                <a:solidFill>
                  <a:schemeClr val="tx1"/>
                </a:solidFill>
              </a:rPr>
              <a:t> I) i assimilació del nitrogen (nitrogenasa)</a:t>
            </a:r>
          </a:p>
          <a:p>
            <a:pPr algn="l"/>
            <a:endParaRPr lang="ca-ES" dirty="0" smtClean="0">
              <a:solidFill>
                <a:schemeClr val="tx1"/>
              </a:solidFill>
            </a:endParaRPr>
          </a:p>
          <a:p>
            <a:pPr algn="l"/>
            <a:endParaRPr lang="ca-ES" dirty="0" smtClean="0">
              <a:solidFill>
                <a:schemeClr val="tx1"/>
              </a:solidFill>
            </a:endParaRPr>
          </a:p>
          <a:p>
            <a:pPr algn="l">
              <a:buFontTx/>
              <a:buChar char="-"/>
            </a:pPr>
            <a:endParaRPr lang="ca-ES" dirty="0">
              <a:solidFill>
                <a:schemeClr val="tx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60649"/>
            <a:ext cx="7772400" cy="720079"/>
          </a:xfrm>
        </p:spPr>
        <p:txBody>
          <a:bodyPr>
            <a:normAutofit fontScale="90000"/>
          </a:bodyPr>
          <a:lstStyle/>
          <a:p>
            <a:r>
              <a:rPr lang="ca-ES" b="1" dirty="0" smtClean="0"/>
              <a:t>Els ribosomes</a:t>
            </a:r>
            <a:endParaRPr lang="ca-ES" b="1" dirty="0"/>
          </a:p>
        </p:txBody>
      </p:sp>
      <p:sp>
        <p:nvSpPr>
          <p:cNvPr id="3" name="2 Subtítulo"/>
          <p:cNvSpPr>
            <a:spLocks noGrp="1"/>
          </p:cNvSpPr>
          <p:nvPr>
            <p:ph type="subTitle" idx="1"/>
          </p:nvPr>
        </p:nvSpPr>
        <p:spPr>
          <a:xfrm>
            <a:off x="251520" y="980728"/>
            <a:ext cx="8568952" cy="5472608"/>
          </a:xfrm>
        </p:spPr>
        <p:txBody>
          <a:bodyPr/>
          <a:lstStyle/>
          <a:p>
            <a:pPr algn="l">
              <a:buFontTx/>
              <a:buChar char="-"/>
            </a:pPr>
            <a:r>
              <a:rPr lang="ca-ES" dirty="0" smtClean="0">
                <a:solidFill>
                  <a:schemeClr val="tx1"/>
                </a:solidFill>
              </a:rPr>
              <a:t>Lliures en el citoplasma o formant llargues cadenes (poliribosomes)</a:t>
            </a:r>
          </a:p>
          <a:p>
            <a:pPr algn="l">
              <a:buFontTx/>
              <a:buChar char="-"/>
            </a:pPr>
            <a:r>
              <a:rPr lang="ca-ES" dirty="0" smtClean="0">
                <a:solidFill>
                  <a:schemeClr val="tx1"/>
                </a:solidFill>
              </a:rPr>
              <a:t>Mida: 70 </a:t>
            </a:r>
            <a:r>
              <a:rPr lang="ca-ES" i="1" dirty="0" smtClean="0">
                <a:solidFill>
                  <a:schemeClr val="tx1"/>
                </a:solidFill>
              </a:rPr>
              <a:t>S</a:t>
            </a:r>
          </a:p>
          <a:p>
            <a:pPr algn="l">
              <a:buFontTx/>
              <a:buChar char="-"/>
            </a:pPr>
            <a:r>
              <a:rPr lang="ca-ES" dirty="0" smtClean="0">
                <a:solidFill>
                  <a:schemeClr val="tx1"/>
                </a:solidFill>
              </a:rPr>
              <a:t>Dues subunitats (50 </a:t>
            </a:r>
            <a:r>
              <a:rPr lang="ca-ES" i="1" dirty="0" smtClean="0">
                <a:solidFill>
                  <a:schemeClr val="tx1"/>
                </a:solidFill>
              </a:rPr>
              <a:t>S </a:t>
            </a:r>
            <a:r>
              <a:rPr lang="ca-ES" dirty="0" smtClean="0">
                <a:solidFill>
                  <a:schemeClr val="tx1"/>
                </a:solidFill>
              </a:rPr>
              <a:t>i 30 </a:t>
            </a:r>
            <a:r>
              <a:rPr lang="ca-ES" i="1" dirty="0" smtClean="0">
                <a:solidFill>
                  <a:schemeClr val="tx1"/>
                </a:solidFill>
              </a:rPr>
              <a:t>S</a:t>
            </a:r>
            <a:r>
              <a:rPr lang="ca-ES" dirty="0" smtClean="0">
                <a:solidFill>
                  <a:schemeClr val="tx1"/>
                </a:solidFill>
              </a:rPr>
              <a:t>)</a:t>
            </a:r>
          </a:p>
          <a:p>
            <a:pPr algn="l">
              <a:buFontTx/>
              <a:buChar char="-"/>
            </a:pPr>
            <a:r>
              <a:rPr lang="ca-ES" dirty="0" smtClean="0">
                <a:solidFill>
                  <a:schemeClr val="tx1"/>
                </a:solidFill>
              </a:rPr>
              <a:t>Formats per ARN i proteïnes</a:t>
            </a:r>
          </a:p>
          <a:p>
            <a:pPr algn="l">
              <a:buFontTx/>
              <a:buChar char="-"/>
            </a:pPr>
            <a:r>
              <a:rPr lang="ca-ES" dirty="0" smtClean="0">
                <a:solidFill>
                  <a:schemeClr val="tx1"/>
                </a:solidFill>
              </a:rPr>
              <a:t>Funció: </a:t>
            </a:r>
          </a:p>
          <a:p>
            <a:pPr algn="l"/>
            <a:r>
              <a:rPr lang="ca-ES" dirty="0" smtClean="0">
                <a:solidFill>
                  <a:schemeClr val="tx1"/>
                </a:solidFill>
              </a:rPr>
              <a:t>              - Síntesi de proteïnes</a:t>
            </a:r>
            <a:endParaRPr lang="ca-ES" dirty="0">
              <a:solidFill>
                <a:schemeClr val="tx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ca-ES" dirty="0"/>
          </a:p>
        </p:txBody>
      </p:sp>
      <p:sp>
        <p:nvSpPr>
          <p:cNvPr id="3" name="2 Subtítulo"/>
          <p:cNvSpPr>
            <a:spLocks noGrp="1"/>
          </p:cNvSpPr>
          <p:nvPr>
            <p:ph type="subTitle" idx="1"/>
          </p:nvPr>
        </p:nvSpPr>
        <p:spPr/>
        <p:txBody>
          <a:bodyPr/>
          <a:lstStyle/>
          <a:p>
            <a:endParaRPr lang="ca-ES"/>
          </a:p>
        </p:txBody>
      </p:sp>
      <p:pic>
        <p:nvPicPr>
          <p:cNvPr id="4" name="3 Imagen" descr="Resultat d'imatges de ARN ribosòmic"/>
          <p:cNvPicPr/>
          <p:nvPr/>
        </p:nvPicPr>
        <p:blipFill>
          <a:blip r:embed="rId2" cstate="print"/>
          <a:srcRect/>
          <a:stretch>
            <a:fillRect/>
          </a:stretch>
        </p:blipFill>
        <p:spPr bwMode="auto">
          <a:xfrm>
            <a:off x="395536" y="1484784"/>
            <a:ext cx="8136903" cy="4464496"/>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32657"/>
            <a:ext cx="7772400" cy="648071"/>
          </a:xfrm>
        </p:spPr>
        <p:txBody>
          <a:bodyPr>
            <a:normAutofit fontScale="90000"/>
          </a:bodyPr>
          <a:lstStyle/>
          <a:p>
            <a:r>
              <a:rPr lang="ca-ES" b="1" dirty="0" smtClean="0"/>
              <a:t>Les inclusions</a:t>
            </a:r>
            <a:endParaRPr lang="ca-ES" b="1" dirty="0"/>
          </a:p>
        </p:txBody>
      </p:sp>
      <p:sp>
        <p:nvSpPr>
          <p:cNvPr id="3" name="2 Subtítulo"/>
          <p:cNvSpPr>
            <a:spLocks noGrp="1"/>
          </p:cNvSpPr>
          <p:nvPr>
            <p:ph type="subTitle" idx="1"/>
          </p:nvPr>
        </p:nvSpPr>
        <p:spPr>
          <a:xfrm>
            <a:off x="323528" y="1124744"/>
            <a:ext cx="8424936" cy="5328592"/>
          </a:xfrm>
        </p:spPr>
        <p:txBody>
          <a:bodyPr/>
          <a:lstStyle/>
          <a:p>
            <a:pPr algn="l">
              <a:buFontTx/>
              <a:buChar char="-"/>
            </a:pPr>
            <a:r>
              <a:rPr lang="ca-ES" dirty="0" smtClean="0">
                <a:solidFill>
                  <a:schemeClr val="tx1"/>
                </a:solidFill>
              </a:rPr>
              <a:t>Grànuls de substàncies de reserva </a:t>
            </a:r>
          </a:p>
          <a:p>
            <a:pPr algn="l">
              <a:buFontTx/>
              <a:buChar char="-"/>
            </a:pPr>
            <a:r>
              <a:rPr lang="ca-ES" dirty="0" smtClean="0">
                <a:solidFill>
                  <a:schemeClr val="tx1"/>
                </a:solidFill>
              </a:rPr>
              <a:t>Disperses pel citoplasma, sense membrana que les envolti</a:t>
            </a:r>
          </a:p>
          <a:p>
            <a:pPr algn="l">
              <a:buFontTx/>
              <a:buChar char="-"/>
            </a:pPr>
            <a:r>
              <a:rPr lang="ca-ES" dirty="0" smtClean="0">
                <a:solidFill>
                  <a:schemeClr val="tx1"/>
                </a:solidFill>
              </a:rPr>
              <a:t>Ex: Grànuls de midó (Reserva energètica)</a:t>
            </a:r>
          </a:p>
          <a:p>
            <a:pPr algn="l"/>
            <a:r>
              <a:rPr lang="ca-ES" dirty="0" smtClean="0">
                <a:solidFill>
                  <a:schemeClr val="tx1"/>
                </a:solidFill>
              </a:rPr>
              <a:t>        Grànuls de glicogen (Reserva energètica)</a:t>
            </a:r>
          </a:p>
          <a:p>
            <a:pPr algn="l"/>
            <a:r>
              <a:rPr lang="ca-ES" dirty="0" smtClean="0">
                <a:solidFill>
                  <a:schemeClr val="tx1"/>
                </a:solidFill>
              </a:rPr>
              <a:t>        Dipòsits de lípids (Reserva energètica)</a:t>
            </a:r>
          </a:p>
          <a:p>
            <a:pPr algn="l"/>
            <a:r>
              <a:rPr lang="ca-ES" dirty="0" smtClean="0">
                <a:solidFill>
                  <a:schemeClr val="tx1"/>
                </a:solidFill>
              </a:rPr>
              <a:t>        Grànuls de volutina (Reserva de fòsfor)</a:t>
            </a:r>
          </a:p>
          <a:p>
            <a:pPr algn="l"/>
            <a:r>
              <a:rPr lang="ca-ES" dirty="0" smtClean="0">
                <a:solidFill>
                  <a:schemeClr val="tx1"/>
                </a:solidFill>
              </a:rPr>
              <a:t>        Grànuls de sofre (Reserva de sofre)</a:t>
            </a:r>
          </a:p>
          <a:p>
            <a:pPr algn="l"/>
            <a:endParaRPr lang="ca-ES" dirty="0">
              <a:solidFill>
                <a:schemeClr val="tx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0" y="332657"/>
            <a:ext cx="9144000" cy="864095"/>
          </a:xfrm>
        </p:spPr>
        <p:txBody>
          <a:bodyPr>
            <a:normAutofit/>
          </a:bodyPr>
          <a:lstStyle/>
          <a:p>
            <a:r>
              <a:rPr lang="ca-ES" sz="3200" b="1" dirty="0" smtClean="0"/>
              <a:t>Estructures membranoses </a:t>
            </a:r>
            <a:r>
              <a:rPr lang="ca-ES" sz="3200" b="1" dirty="0" err="1" smtClean="0"/>
              <a:t>intracitoplasmàtiques</a:t>
            </a:r>
            <a:r>
              <a:rPr lang="ca-ES" sz="3200" b="1" dirty="0" smtClean="0"/>
              <a:t> </a:t>
            </a:r>
            <a:endParaRPr lang="ca-ES" sz="3200" b="1" dirty="0"/>
          </a:p>
        </p:txBody>
      </p:sp>
      <p:sp>
        <p:nvSpPr>
          <p:cNvPr id="3" name="2 Subtítulo"/>
          <p:cNvSpPr>
            <a:spLocks noGrp="1"/>
          </p:cNvSpPr>
          <p:nvPr>
            <p:ph type="subTitle" idx="1"/>
          </p:nvPr>
        </p:nvSpPr>
        <p:spPr>
          <a:xfrm>
            <a:off x="323528" y="1412776"/>
            <a:ext cx="8352928" cy="5112568"/>
          </a:xfrm>
        </p:spPr>
        <p:txBody>
          <a:bodyPr>
            <a:normAutofit fontScale="92500" lnSpcReduction="10000"/>
          </a:bodyPr>
          <a:lstStyle/>
          <a:p>
            <a:pPr algn="l">
              <a:buFontTx/>
              <a:buChar char="-"/>
            </a:pPr>
            <a:r>
              <a:rPr lang="ca-ES" b="1" dirty="0" smtClean="0">
                <a:solidFill>
                  <a:schemeClr val="tx1"/>
                </a:solidFill>
              </a:rPr>
              <a:t>Mesosomes</a:t>
            </a:r>
            <a:r>
              <a:rPr lang="ca-ES" dirty="0" smtClean="0">
                <a:solidFill>
                  <a:schemeClr val="tx1"/>
                </a:solidFill>
              </a:rPr>
              <a:t> </a:t>
            </a:r>
          </a:p>
          <a:p>
            <a:pPr algn="l"/>
            <a:r>
              <a:rPr lang="ca-ES" dirty="0" smtClean="0">
                <a:solidFill>
                  <a:schemeClr val="tx1"/>
                </a:solidFill>
              </a:rPr>
              <a:t>Invaginacions de la membrana presents en tots els bacteris. </a:t>
            </a:r>
          </a:p>
          <a:p>
            <a:pPr algn="l"/>
            <a:r>
              <a:rPr lang="ca-ES" dirty="0" smtClean="0">
                <a:solidFill>
                  <a:schemeClr val="tx1"/>
                </a:solidFill>
              </a:rPr>
              <a:t>Augmenten la longitud de la membrana per augmentar la capacitat fisiològica i intervenen en la construcció de l’envà que divideix les 2 cèl·lules filles.</a:t>
            </a:r>
          </a:p>
          <a:p>
            <a:pPr algn="l"/>
            <a:r>
              <a:rPr lang="ca-ES" dirty="0" smtClean="0">
                <a:solidFill>
                  <a:schemeClr val="tx1"/>
                </a:solidFill>
              </a:rPr>
              <a:t>-</a:t>
            </a:r>
            <a:r>
              <a:rPr lang="ca-ES" b="1" dirty="0" smtClean="0">
                <a:solidFill>
                  <a:schemeClr val="tx1"/>
                </a:solidFill>
              </a:rPr>
              <a:t>Tilacoides </a:t>
            </a:r>
          </a:p>
          <a:p>
            <a:pPr algn="l"/>
            <a:r>
              <a:rPr lang="ca-ES" dirty="0" smtClean="0">
                <a:solidFill>
                  <a:schemeClr val="tx1"/>
                </a:solidFill>
              </a:rPr>
              <a:t>Sàculs delimitats per membranes riques en clorofil·la presents en els cianobacteris (fotosíntesi amb despreniment d’oxigen).</a:t>
            </a:r>
          </a:p>
          <a:p>
            <a:pPr algn="l"/>
            <a:endParaRPr lang="ca-ES" b="1" dirty="0">
              <a:solidFill>
                <a:schemeClr val="tx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32657"/>
            <a:ext cx="7772400" cy="576063"/>
          </a:xfrm>
        </p:spPr>
        <p:txBody>
          <a:bodyPr>
            <a:normAutofit fontScale="90000"/>
          </a:bodyPr>
          <a:lstStyle/>
          <a:p>
            <a:r>
              <a:rPr lang="ca-ES" b="1" dirty="0" smtClean="0"/>
              <a:t>El cromosoma bacterià</a:t>
            </a:r>
            <a:endParaRPr lang="ca-ES" b="1" dirty="0"/>
          </a:p>
        </p:txBody>
      </p:sp>
      <p:sp>
        <p:nvSpPr>
          <p:cNvPr id="3" name="2 Subtítulo"/>
          <p:cNvSpPr>
            <a:spLocks noGrp="1"/>
          </p:cNvSpPr>
          <p:nvPr>
            <p:ph type="subTitle" idx="1"/>
          </p:nvPr>
        </p:nvSpPr>
        <p:spPr>
          <a:xfrm>
            <a:off x="323528" y="980728"/>
            <a:ext cx="8352928" cy="5472608"/>
          </a:xfrm>
        </p:spPr>
        <p:txBody>
          <a:bodyPr>
            <a:normAutofit fontScale="85000" lnSpcReduction="10000"/>
          </a:bodyPr>
          <a:lstStyle/>
          <a:p>
            <a:pPr algn="l">
              <a:buFontTx/>
              <a:buChar char="-"/>
            </a:pPr>
            <a:r>
              <a:rPr lang="ca-ES" dirty="0" smtClean="0">
                <a:solidFill>
                  <a:schemeClr val="tx1"/>
                </a:solidFill>
              </a:rPr>
              <a:t> Doble cadena (</a:t>
            </a:r>
            <a:r>
              <a:rPr lang="ca-ES" dirty="0" err="1" smtClean="0">
                <a:solidFill>
                  <a:schemeClr val="tx1"/>
                </a:solidFill>
              </a:rPr>
              <a:t>bicatenari</a:t>
            </a:r>
            <a:r>
              <a:rPr lang="ca-ES" dirty="0" smtClean="0">
                <a:solidFill>
                  <a:schemeClr val="tx1"/>
                </a:solidFill>
              </a:rPr>
              <a:t>) circular </a:t>
            </a:r>
            <a:r>
              <a:rPr lang="ca-ES" dirty="0" err="1" smtClean="0">
                <a:solidFill>
                  <a:schemeClr val="tx1"/>
                </a:solidFill>
              </a:rPr>
              <a:t>d’ADN</a:t>
            </a:r>
            <a:r>
              <a:rPr lang="ca-ES" dirty="0" smtClean="0">
                <a:solidFill>
                  <a:schemeClr val="tx1"/>
                </a:solidFill>
              </a:rPr>
              <a:t> condensada en una regió del citoplasma anomenada </a:t>
            </a:r>
            <a:r>
              <a:rPr lang="ca-ES" dirty="0" err="1" smtClean="0">
                <a:solidFill>
                  <a:schemeClr val="tx1"/>
                </a:solidFill>
              </a:rPr>
              <a:t>nucleoide</a:t>
            </a:r>
            <a:endParaRPr lang="ca-ES" dirty="0" smtClean="0">
              <a:solidFill>
                <a:schemeClr val="tx1"/>
              </a:solidFill>
            </a:endParaRPr>
          </a:p>
          <a:p>
            <a:pPr algn="l">
              <a:buFontTx/>
              <a:buChar char="-"/>
            </a:pPr>
            <a:r>
              <a:rPr lang="ca-ES" dirty="0" smtClean="0">
                <a:solidFill>
                  <a:schemeClr val="tx1"/>
                </a:solidFill>
              </a:rPr>
              <a:t>Associat a proteïnes i ARN</a:t>
            </a:r>
          </a:p>
          <a:p>
            <a:pPr algn="l">
              <a:buFontTx/>
              <a:buChar char="-"/>
            </a:pPr>
            <a:r>
              <a:rPr lang="ca-ES" dirty="0" smtClean="0">
                <a:solidFill>
                  <a:schemeClr val="tx1"/>
                </a:solidFill>
              </a:rPr>
              <a:t>Enrotllat sobre si mateix i ancorat a proteïnes de la membrana plasmàtica</a:t>
            </a:r>
          </a:p>
          <a:p>
            <a:pPr algn="l">
              <a:buFontTx/>
              <a:buChar char="-"/>
            </a:pPr>
            <a:r>
              <a:rPr lang="ca-ES" dirty="0" smtClean="0">
                <a:solidFill>
                  <a:schemeClr val="tx1"/>
                </a:solidFill>
              </a:rPr>
              <a:t>Funció:</a:t>
            </a:r>
          </a:p>
          <a:p>
            <a:pPr algn="l"/>
            <a:r>
              <a:rPr lang="ca-ES" dirty="0" smtClean="0">
                <a:solidFill>
                  <a:schemeClr val="tx1"/>
                </a:solidFill>
              </a:rPr>
              <a:t>     - Contenir la informació genètica i dirigir el </a:t>
            </a:r>
          </a:p>
          <a:p>
            <a:pPr algn="l"/>
            <a:r>
              <a:rPr lang="ca-ES" dirty="0" smtClean="0">
                <a:solidFill>
                  <a:schemeClr val="tx1"/>
                </a:solidFill>
              </a:rPr>
              <a:t>        funcionament de tot el metabolisme bacterià</a:t>
            </a:r>
          </a:p>
          <a:p>
            <a:pPr algn="l"/>
            <a:r>
              <a:rPr lang="ca-ES" dirty="0" smtClean="0">
                <a:solidFill>
                  <a:schemeClr val="tx1"/>
                </a:solidFill>
              </a:rPr>
              <a:t>- Poden contenir petites molècules </a:t>
            </a:r>
            <a:r>
              <a:rPr lang="ca-ES" dirty="0" err="1" smtClean="0">
                <a:solidFill>
                  <a:schemeClr val="tx1"/>
                </a:solidFill>
              </a:rPr>
              <a:t>d’ADN</a:t>
            </a:r>
            <a:r>
              <a:rPr lang="ca-ES" dirty="0" smtClean="0">
                <a:solidFill>
                  <a:schemeClr val="tx1"/>
                </a:solidFill>
              </a:rPr>
              <a:t> circular </a:t>
            </a:r>
            <a:r>
              <a:rPr lang="ca-ES" dirty="0" err="1" smtClean="0">
                <a:solidFill>
                  <a:schemeClr val="tx1"/>
                </a:solidFill>
              </a:rPr>
              <a:t>bicatenari</a:t>
            </a:r>
            <a:r>
              <a:rPr lang="ca-ES" dirty="0" smtClean="0">
                <a:solidFill>
                  <a:schemeClr val="tx1"/>
                </a:solidFill>
              </a:rPr>
              <a:t> (</a:t>
            </a:r>
            <a:r>
              <a:rPr lang="ca-ES" b="1" dirty="0" smtClean="0">
                <a:solidFill>
                  <a:schemeClr val="tx1"/>
                </a:solidFill>
              </a:rPr>
              <a:t>plasmidis</a:t>
            </a:r>
            <a:r>
              <a:rPr lang="ca-ES" dirty="0" smtClean="0">
                <a:solidFill>
                  <a:schemeClr val="tx1"/>
                </a:solidFill>
              </a:rPr>
              <a:t>) que disposen de replicació autònoma. Alguns plasmidis tenen la capacitat reversible  d’integrar-se en el cromosoma bacterià (</a:t>
            </a:r>
            <a:r>
              <a:rPr lang="ca-ES" b="1" dirty="0" smtClean="0">
                <a:solidFill>
                  <a:schemeClr val="tx1"/>
                </a:solidFill>
              </a:rPr>
              <a:t>episomes</a:t>
            </a:r>
            <a:r>
              <a:rPr lang="ca-ES" dirty="0" smtClean="0">
                <a:solidFill>
                  <a:schemeClr val="tx1"/>
                </a:solidFill>
              </a:rPr>
              <a:t>).</a:t>
            </a:r>
            <a:endParaRPr lang="ca-ES" dirty="0">
              <a:solidFill>
                <a:schemeClr val="tx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ca-ES" dirty="0"/>
          </a:p>
        </p:txBody>
      </p:sp>
      <p:sp>
        <p:nvSpPr>
          <p:cNvPr id="3" name="2 Subtítulo"/>
          <p:cNvSpPr>
            <a:spLocks noGrp="1"/>
          </p:cNvSpPr>
          <p:nvPr>
            <p:ph type="subTitle" idx="1"/>
          </p:nvPr>
        </p:nvSpPr>
        <p:spPr/>
        <p:txBody>
          <a:bodyPr/>
          <a:lstStyle/>
          <a:p>
            <a:r>
              <a:rPr lang="ca-ES" dirty="0" smtClean="0"/>
              <a:t>    </a:t>
            </a:r>
            <a:endParaRPr lang="ca-ES" dirty="0"/>
          </a:p>
        </p:txBody>
      </p:sp>
      <p:pic>
        <p:nvPicPr>
          <p:cNvPr id="4" name="3 Imagen" descr="Resultat d'imatges de cromosoma bacterià"/>
          <p:cNvPicPr/>
          <p:nvPr/>
        </p:nvPicPr>
        <p:blipFill>
          <a:blip r:embed="rId2" cstate="print"/>
          <a:srcRect/>
          <a:stretch>
            <a:fillRect/>
          </a:stretch>
        </p:blipFill>
        <p:spPr bwMode="auto">
          <a:xfrm>
            <a:off x="539552" y="1484784"/>
            <a:ext cx="8136903" cy="3816424"/>
          </a:xfrm>
          <a:prstGeom prst="rect">
            <a:avLst/>
          </a:prstGeom>
          <a:noFill/>
          <a:ln w="9525">
            <a:noFill/>
            <a:miter lim="800000"/>
            <a:headEnd/>
            <a:tailEnd/>
          </a:ln>
        </p:spPr>
      </p:pic>
      <p:sp>
        <p:nvSpPr>
          <p:cNvPr id="5" name="4 Rectángulo"/>
          <p:cNvSpPr/>
          <p:nvPr/>
        </p:nvSpPr>
        <p:spPr>
          <a:xfrm>
            <a:off x="611560" y="1844824"/>
            <a:ext cx="2736304"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
        <p:nvSpPr>
          <p:cNvPr id="6" name="5 Rectángulo"/>
          <p:cNvSpPr/>
          <p:nvPr/>
        </p:nvSpPr>
        <p:spPr>
          <a:xfrm>
            <a:off x="3131840" y="4725144"/>
            <a:ext cx="5472608"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a-E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16633"/>
            <a:ext cx="7772400" cy="576063"/>
          </a:xfrm>
        </p:spPr>
        <p:txBody>
          <a:bodyPr>
            <a:normAutofit fontScale="90000"/>
          </a:bodyPr>
          <a:lstStyle/>
          <a:p>
            <a:r>
              <a:rPr lang="ca-ES" b="1" dirty="0" smtClean="0"/>
              <a:t>Els flagels</a:t>
            </a:r>
            <a:endParaRPr lang="ca-ES" b="1" dirty="0"/>
          </a:p>
        </p:txBody>
      </p:sp>
      <p:sp>
        <p:nvSpPr>
          <p:cNvPr id="3" name="2 Subtítulo"/>
          <p:cNvSpPr>
            <a:spLocks noGrp="1"/>
          </p:cNvSpPr>
          <p:nvPr>
            <p:ph type="subTitle" idx="1"/>
          </p:nvPr>
        </p:nvSpPr>
        <p:spPr>
          <a:xfrm>
            <a:off x="323528" y="692696"/>
            <a:ext cx="8424936" cy="5760640"/>
          </a:xfrm>
        </p:spPr>
        <p:txBody>
          <a:bodyPr/>
          <a:lstStyle/>
          <a:p>
            <a:pPr algn="l"/>
            <a:r>
              <a:rPr lang="ca-ES" dirty="0" smtClean="0">
                <a:solidFill>
                  <a:schemeClr val="tx1"/>
                </a:solidFill>
              </a:rPr>
              <a:t>-Són apèndix filamentosos llargs i fins.</a:t>
            </a:r>
          </a:p>
          <a:p>
            <a:pPr algn="l"/>
            <a:r>
              <a:rPr lang="ca-ES" dirty="0" smtClean="0">
                <a:solidFill>
                  <a:schemeClr val="tx1"/>
                </a:solidFill>
              </a:rPr>
              <a:t>-Tenen un estructura complexa que els uneix al bacteri i un filament format per una proteïna (</a:t>
            </a:r>
            <a:r>
              <a:rPr lang="ca-ES" dirty="0" err="1" smtClean="0">
                <a:solidFill>
                  <a:schemeClr val="tx1"/>
                </a:solidFill>
              </a:rPr>
              <a:t>flagel·lina</a:t>
            </a:r>
            <a:r>
              <a:rPr lang="ca-ES" dirty="0" smtClean="0">
                <a:solidFill>
                  <a:schemeClr val="tx1"/>
                </a:solidFill>
              </a:rPr>
              <a:t>).</a:t>
            </a:r>
          </a:p>
          <a:p>
            <a:pPr algn="l"/>
            <a:r>
              <a:rPr lang="ca-ES" b="1" dirty="0" smtClean="0">
                <a:solidFill>
                  <a:schemeClr val="tx1"/>
                </a:solidFill>
              </a:rPr>
              <a:t>-Funció</a:t>
            </a:r>
            <a:r>
              <a:rPr lang="ca-ES" dirty="0" smtClean="0">
                <a:solidFill>
                  <a:schemeClr val="tx1"/>
                </a:solidFill>
              </a:rPr>
              <a:t>: Moviment del bacteri. </a:t>
            </a:r>
          </a:p>
          <a:p>
            <a:pPr algn="l"/>
            <a:endParaRPr lang="ca-ES" dirty="0" smtClean="0">
              <a:solidFill>
                <a:schemeClr val="tx1"/>
              </a:solidFill>
            </a:endParaRPr>
          </a:p>
          <a:p>
            <a:pPr algn="l"/>
            <a:endParaRPr lang="ca-ES" dirty="0">
              <a:solidFill>
                <a:schemeClr val="tx1"/>
              </a:solidFill>
            </a:endParaRPr>
          </a:p>
        </p:txBody>
      </p:sp>
      <p:pic>
        <p:nvPicPr>
          <p:cNvPr id="4" name="3 Imagen" descr="Resultado de imagen de flagels bacterianas"/>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3568" y="3861048"/>
            <a:ext cx="3667125" cy="1838325"/>
          </a:xfrm>
          <a:prstGeom prst="rect">
            <a:avLst/>
          </a:prstGeom>
          <a:noFill/>
          <a:ln>
            <a:noFill/>
          </a:ln>
        </p:spPr>
      </p:pic>
      <p:pic>
        <p:nvPicPr>
          <p:cNvPr id="5" name="4 Imagen" descr="Imagen relacionada"/>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00650" y="3356992"/>
            <a:ext cx="3943350" cy="3501008"/>
          </a:xfrm>
          <a:prstGeom prst="rect">
            <a:avLst/>
          </a:prstGeom>
          <a:noFill/>
          <a:ln>
            <a:noFill/>
          </a:ln>
        </p:spPr>
      </p:pic>
    </p:spTree>
    <p:extLst>
      <p:ext uri="{BB962C8B-B14F-4D97-AF65-F5344CB8AC3E}">
        <p14:creationId xmlns:p14="http://schemas.microsoft.com/office/powerpoint/2010/main" xmlns="" val="1996409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60649"/>
            <a:ext cx="7772400" cy="792087"/>
          </a:xfrm>
        </p:spPr>
        <p:txBody>
          <a:bodyPr/>
          <a:lstStyle/>
          <a:p>
            <a:r>
              <a:rPr lang="ca-ES" b="1" dirty="0" smtClean="0"/>
              <a:t>Els pèls</a:t>
            </a:r>
            <a:endParaRPr lang="ca-ES" b="1" dirty="0"/>
          </a:p>
        </p:txBody>
      </p:sp>
      <p:sp>
        <p:nvSpPr>
          <p:cNvPr id="3" name="2 Subtítulo"/>
          <p:cNvSpPr>
            <a:spLocks noGrp="1"/>
          </p:cNvSpPr>
          <p:nvPr>
            <p:ph type="subTitle" idx="1"/>
          </p:nvPr>
        </p:nvSpPr>
        <p:spPr>
          <a:xfrm>
            <a:off x="179512" y="1124744"/>
            <a:ext cx="8640960" cy="5184576"/>
          </a:xfrm>
        </p:spPr>
        <p:txBody>
          <a:bodyPr>
            <a:normAutofit/>
          </a:bodyPr>
          <a:lstStyle/>
          <a:p>
            <a:pPr algn="l"/>
            <a:r>
              <a:rPr lang="ca-ES" dirty="0" smtClean="0">
                <a:solidFill>
                  <a:schemeClr val="tx1"/>
                </a:solidFill>
              </a:rPr>
              <a:t>-Són filaments buits i prims que es distribueixen per tota la superfície cel·lular. </a:t>
            </a:r>
          </a:p>
          <a:p>
            <a:pPr algn="l"/>
            <a:r>
              <a:rPr lang="ca-ES" dirty="0" smtClean="0">
                <a:solidFill>
                  <a:schemeClr val="tx1"/>
                </a:solidFill>
              </a:rPr>
              <a:t>-Formats per proteïnes. </a:t>
            </a:r>
          </a:p>
          <a:p>
            <a:pPr algn="l"/>
            <a:r>
              <a:rPr lang="ca-ES" dirty="0" smtClean="0">
                <a:solidFill>
                  <a:schemeClr val="tx1"/>
                </a:solidFill>
              </a:rPr>
              <a:t>-Només es troben en els bacteris gram</a:t>
            </a:r>
            <a:r>
              <a:rPr lang="ca-ES" dirty="0" smtClean="0">
                <a:solidFill>
                  <a:schemeClr val="tx1"/>
                </a:solidFill>
                <a:latin typeface="Calibri"/>
              </a:rPr>
              <a:t>⁻.</a:t>
            </a:r>
            <a:endParaRPr lang="ca-ES" dirty="0" smtClean="0">
              <a:solidFill>
                <a:schemeClr val="tx1"/>
              </a:solidFill>
            </a:endParaRPr>
          </a:p>
        </p:txBody>
      </p:sp>
      <p:pic>
        <p:nvPicPr>
          <p:cNvPr id="4" name="3 Imagen" descr="Resultado de imagen de fímbries"/>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59632" y="3501008"/>
            <a:ext cx="6655359" cy="3168352"/>
          </a:xfrm>
          <a:prstGeom prst="rect">
            <a:avLst/>
          </a:prstGeom>
          <a:noFill/>
          <a:ln>
            <a:noFill/>
          </a:ln>
        </p:spPr>
      </p:pic>
    </p:spTree>
    <p:extLst>
      <p:ext uri="{BB962C8B-B14F-4D97-AF65-F5344CB8AC3E}">
        <p14:creationId xmlns:p14="http://schemas.microsoft.com/office/powerpoint/2010/main" xmlns="" val="22651623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a:xfrm>
            <a:off x="323528" y="260648"/>
            <a:ext cx="8496944" cy="6120680"/>
          </a:xfrm>
        </p:spPr>
        <p:txBody>
          <a:bodyPr/>
          <a:lstStyle/>
          <a:p>
            <a:pPr algn="l"/>
            <a:r>
              <a:rPr lang="ca-ES" dirty="0" smtClean="0">
                <a:solidFill>
                  <a:schemeClr val="tx1"/>
                </a:solidFill>
              </a:rPr>
              <a:t>2 tipus de pèls:</a:t>
            </a:r>
          </a:p>
          <a:p>
            <a:pPr algn="l">
              <a:buFontTx/>
              <a:buChar char="-"/>
            </a:pPr>
            <a:r>
              <a:rPr lang="ca-ES" b="1" dirty="0" smtClean="0">
                <a:solidFill>
                  <a:schemeClr val="tx1"/>
                </a:solidFill>
              </a:rPr>
              <a:t>Pèls de conjugació </a:t>
            </a:r>
            <a:r>
              <a:rPr lang="ca-ES" dirty="0" smtClean="0">
                <a:solidFill>
                  <a:schemeClr val="tx1"/>
                </a:solidFill>
              </a:rPr>
              <a:t>o</a:t>
            </a:r>
            <a:r>
              <a:rPr lang="ca-ES" b="1" dirty="0" smtClean="0">
                <a:solidFill>
                  <a:schemeClr val="tx1"/>
                </a:solidFill>
              </a:rPr>
              <a:t> pèls sexuals</a:t>
            </a:r>
          </a:p>
          <a:p>
            <a:pPr algn="l"/>
            <a:r>
              <a:rPr lang="ca-ES" dirty="0" smtClean="0">
                <a:solidFill>
                  <a:schemeClr val="tx1"/>
                </a:solidFill>
              </a:rPr>
              <a:t>Són llargs i uneixen 2 bacteris perquè s’intercanviïn material genètic (conjugació). </a:t>
            </a:r>
          </a:p>
          <a:p>
            <a:pPr algn="l"/>
            <a:r>
              <a:rPr lang="ca-ES" dirty="0" smtClean="0">
                <a:solidFill>
                  <a:schemeClr val="tx1"/>
                </a:solidFill>
              </a:rPr>
              <a:t>Els presenten els bacteris que tenen plasmidis que poden ser transferits a altres bacteris. </a:t>
            </a:r>
          </a:p>
          <a:p>
            <a:pPr algn="l"/>
            <a:r>
              <a:rPr lang="ca-ES" dirty="0" smtClean="0">
                <a:solidFill>
                  <a:schemeClr val="tx1"/>
                </a:solidFill>
              </a:rPr>
              <a:t>-</a:t>
            </a:r>
            <a:r>
              <a:rPr lang="ca-ES" b="1" dirty="0" smtClean="0">
                <a:solidFill>
                  <a:schemeClr val="tx1"/>
                </a:solidFill>
              </a:rPr>
              <a:t>Pèls d’unió </a:t>
            </a:r>
            <a:r>
              <a:rPr lang="ca-ES" dirty="0" smtClean="0">
                <a:solidFill>
                  <a:schemeClr val="tx1"/>
                </a:solidFill>
              </a:rPr>
              <a:t>o </a:t>
            </a:r>
            <a:r>
              <a:rPr lang="ca-ES" b="1" dirty="0" smtClean="0">
                <a:solidFill>
                  <a:schemeClr val="tx1"/>
                </a:solidFill>
              </a:rPr>
              <a:t>fímbries</a:t>
            </a:r>
          </a:p>
          <a:p>
            <a:pPr algn="l"/>
            <a:r>
              <a:rPr lang="ca-ES" dirty="0" smtClean="0">
                <a:solidFill>
                  <a:schemeClr val="tx1"/>
                </a:solidFill>
              </a:rPr>
              <a:t>Són curts i els utilitzen per adherir-se a diferents superfícies (cèl·lules). </a:t>
            </a:r>
            <a:endParaRPr lang="ca-ES" dirty="0">
              <a:solidFill>
                <a:schemeClr val="tx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32657"/>
            <a:ext cx="7772400" cy="504055"/>
          </a:xfrm>
        </p:spPr>
        <p:txBody>
          <a:bodyPr>
            <a:normAutofit fontScale="90000"/>
          </a:bodyPr>
          <a:lstStyle/>
          <a:p>
            <a:r>
              <a:rPr lang="ca-ES" b="1" dirty="0" smtClean="0"/>
              <a:t>Pèls sexuals</a:t>
            </a:r>
            <a:endParaRPr lang="ca-ES" b="1" dirty="0"/>
          </a:p>
        </p:txBody>
      </p:sp>
      <p:sp>
        <p:nvSpPr>
          <p:cNvPr id="3" name="2 Subtítulo"/>
          <p:cNvSpPr>
            <a:spLocks noGrp="1"/>
          </p:cNvSpPr>
          <p:nvPr>
            <p:ph type="subTitle" idx="1"/>
          </p:nvPr>
        </p:nvSpPr>
        <p:spPr/>
        <p:txBody>
          <a:bodyPr/>
          <a:lstStyle/>
          <a:p>
            <a:r>
              <a:rPr lang="ca-ES" dirty="0" smtClean="0"/>
              <a:t>    </a:t>
            </a:r>
            <a:endParaRPr lang="ca-ES" dirty="0"/>
          </a:p>
        </p:txBody>
      </p:sp>
      <p:pic>
        <p:nvPicPr>
          <p:cNvPr id="4" name="3 Imagen" descr="Resultado de imagen de conjugació bacteriana"/>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051720" y="881336"/>
            <a:ext cx="5040560" cy="597666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32657"/>
            <a:ext cx="7772400" cy="648071"/>
          </a:xfrm>
        </p:spPr>
        <p:txBody>
          <a:bodyPr>
            <a:normAutofit fontScale="90000"/>
          </a:bodyPr>
          <a:lstStyle/>
          <a:p>
            <a:r>
              <a:rPr lang="ca-ES" b="1" dirty="0" smtClean="0"/>
              <a:t>2.2. La fisiologia bacteriana</a:t>
            </a:r>
            <a:endParaRPr lang="ca-ES" b="1" dirty="0"/>
          </a:p>
        </p:txBody>
      </p:sp>
      <p:sp>
        <p:nvSpPr>
          <p:cNvPr id="3" name="2 Subtítulo"/>
          <p:cNvSpPr>
            <a:spLocks noGrp="1"/>
          </p:cNvSpPr>
          <p:nvPr>
            <p:ph type="subTitle" idx="1"/>
          </p:nvPr>
        </p:nvSpPr>
        <p:spPr>
          <a:xfrm>
            <a:off x="323528" y="1052736"/>
            <a:ext cx="8352928" cy="5256584"/>
          </a:xfrm>
        </p:spPr>
        <p:txBody>
          <a:bodyPr/>
          <a:lstStyle/>
          <a:p>
            <a:r>
              <a:rPr lang="ca-ES" b="1" dirty="0" smtClean="0">
                <a:solidFill>
                  <a:schemeClr val="tx1"/>
                </a:solidFill>
              </a:rPr>
              <a:t>Funcions de nutrició</a:t>
            </a:r>
          </a:p>
          <a:p>
            <a:pPr algn="l"/>
            <a:r>
              <a:rPr lang="ca-ES" dirty="0" smtClean="0">
                <a:solidFill>
                  <a:schemeClr val="tx1"/>
                </a:solidFill>
              </a:rPr>
              <a:t>Poden dur a terme tots els tipus de metabolisme que hi ha. </a:t>
            </a:r>
          </a:p>
          <a:p>
            <a:pPr algn="l">
              <a:buFontTx/>
              <a:buChar char="-"/>
            </a:pPr>
            <a:r>
              <a:rPr lang="ca-ES" b="1" dirty="0" err="1" smtClean="0">
                <a:solidFill>
                  <a:schemeClr val="tx1"/>
                </a:solidFill>
              </a:rPr>
              <a:t>Fotoautòtrofs</a:t>
            </a:r>
            <a:r>
              <a:rPr lang="ca-ES" b="1" dirty="0" smtClean="0">
                <a:solidFill>
                  <a:schemeClr val="tx1"/>
                </a:solidFill>
              </a:rPr>
              <a:t> </a:t>
            </a:r>
            <a:r>
              <a:rPr lang="ca-ES" dirty="0" smtClean="0">
                <a:solidFill>
                  <a:schemeClr val="tx1"/>
                </a:solidFill>
              </a:rPr>
              <a:t>(cianobacteris, bacteris verds del sofre i bacteris porprats del sofre)</a:t>
            </a:r>
          </a:p>
          <a:p>
            <a:pPr algn="l">
              <a:buFontTx/>
              <a:buChar char="-"/>
            </a:pPr>
            <a:r>
              <a:rPr lang="ca-ES" b="1" dirty="0" err="1" smtClean="0">
                <a:solidFill>
                  <a:schemeClr val="tx1"/>
                </a:solidFill>
              </a:rPr>
              <a:t>Fotoheteròtrofs</a:t>
            </a:r>
            <a:r>
              <a:rPr lang="ca-ES" dirty="0" smtClean="0">
                <a:solidFill>
                  <a:schemeClr val="tx1"/>
                </a:solidFill>
              </a:rPr>
              <a:t> (bacteris porprats no sulfuris)</a:t>
            </a:r>
          </a:p>
          <a:p>
            <a:pPr algn="l">
              <a:buFontTx/>
              <a:buChar char="-"/>
            </a:pPr>
            <a:r>
              <a:rPr lang="ca-ES" b="1" dirty="0" err="1" smtClean="0">
                <a:solidFill>
                  <a:schemeClr val="tx1"/>
                </a:solidFill>
              </a:rPr>
              <a:t>Quimioautòtrofs</a:t>
            </a:r>
            <a:r>
              <a:rPr lang="ca-ES" b="1" dirty="0" smtClean="0">
                <a:solidFill>
                  <a:schemeClr val="tx1"/>
                </a:solidFill>
              </a:rPr>
              <a:t> </a:t>
            </a:r>
            <a:r>
              <a:rPr lang="ca-ES" dirty="0" smtClean="0">
                <a:solidFill>
                  <a:schemeClr val="tx1"/>
                </a:solidFill>
              </a:rPr>
              <a:t>(bacteris nitrificants i bacteris incolors del sofre)</a:t>
            </a:r>
          </a:p>
          <a:p>
            <a:pPr algn="l">
              <a:buFontTx/>
              <a:buChar char="-"/>
            </a:pPr>
            <a:r>
              <a:rPr lang="ca-ES" b="1" dirty="0" err="1" smtClean="0">
                <a:solidFill>
                  <a:schemeClr val="tx1"/>
                </a:solidFill>
              </a:rPr>
              <a:t>Quimioheteròtrofs</a:t>
            </a:r>
            <a:r>
              <a:rPr lang="ca-ES" b="1" dirty="0" smtClean="0">
                <a:solidFill>
                  <a:schemeClr val="tx1"/>
                </a:solidFill>
              </a:rPr>
              <a:t> </a:t>
            </a:r>
            <a:r>
              <a:rPr lang="ca-ES" dirty="0" smtClean="0">
                <a:solidFill>
                  <a:schemeClr val="tx1"/>
                </a:solidFill>
              </a:rPr>
              <a:t>(bacteris </a:t>
            </a:r>
            <a:r>
              <a:rPr lang="ca-ES" dirty="0" err="1" smtClean="0">
                <a:solidFill>
                  <a:schemeClr val="tx1"/>
                </a:solidFill>
              </a:rPr>
              <a:t>descomponedors</a:t>
            </a:r>
            <a:r>
              <a:rPr lang="ca-ES" dirty="0" smtClean="0">
                <a:solidFill>
                  <a:schemeClr val="tx1"/>
                </a:solidFill>
              </a:rPr>
              <a:t>)</a:t>
            </a:r>
            <a:endParaRPr lang="ca-ES" b="1" dirty="0">
              <a:solidFill>
                <a:schemeClr val="tx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32657"/>
            <a:ext cx="7772400" cy="576063"/>
          </a:xfrm>
        </p:spPr>
        <p:txBody>
          <a:bodyPr>
            <a:normAutofit fontScale="90000"/>
          </a:bodyPr>
          <a:lstStyle/>
          <a:p>
            <a:r>
              <a:rPr lang="ca-ES" b="1" dirty="0" smtClean="0"/>
              <a:t>Funcions de relació </a:t>
            </a:r>
            <a:endParaRPr lang="ca-ES" b="1" dirty="0"/>
          </a:p>
        </p:txBody>
      </p:sp>
      <p:sp>
        <p:nvSpPr>
          <p:cNvPr id="3" name="2 Subtítulo"/>
          <p:cNvSpPr>
            <a:spLocks noGrp="1"/>
          </p:cNvSpPr>
          <p:nvPr>
            <p:ph type="subTitle" idx="1"/>
          </p:nvPr>
        </p:nvSpPr>
        <p:spPr>
          <a:xfrm>
            <a:off x="323528" y="980728"/>
            <a:ext cx="8496944" cy="5472608"/>
          </a:xfrm>
        </p:spPr>
        <p:txBody>
          <a:bodyPr>
            <a:normAutofit lnSpcReduction="10000"/>
          </a:bodyPr>
          <a:lstStyle/>
          <a:p>
            <a:pPr algn="l">
              <a:buFontTx/>
              <a:buChar char="-"/>
            </a:pPr>
            <a:r>
              <a:rPr lang="ca-ES" dirty="0" smtClean="0">
                <a:solidFill>
                  <a:schemeClr val="tx1"/>
                </a:solidFill>
              </a:rPr>
              <a:t>Molts es poden desplaçar: </a:t>
            </a:r>
            <a:r>
              <a:rPr lang="ca-ES" b="1" dirty="0" smtClean="0">
                <a:solidFill>
                  <a:schemeClr val="tx1"/>
                </a:solidFill>
              </a:rPr>
              <a:t>reptació</a:t>
            </a:r>
            <a:r>
              <a:rPr lang="ca-ES" dirty="0" smtClean="0">
                <a:solidFill>
                  <a:schemeClr val="tx1"/>
                </a:solidFill>
              </a:rPr>
              <a:t> sobre un substrat sòlid, </a:t>
            </a:r>
            <a:r>
              <a:rPr lang="ca-ES" b="1" dirty="0" smtClean="0">
                <a:solidFill>
                  <a:schemeClr val="tx1"/>
                </a:solidFill>
              </a:rPr>
              <a:t>flagels</a:t>
            </a:r>
            <a:r>
              <a:rPr lang="ca-ES" dirty="0" smtClean="0">
                <a:solidFill>
                  <a:schemeClr val="tx1"/>
                </a:solidFill>
              </a:rPr>
              <a:t>...</a:t>
            </a:r>
          </a:p>
          <a:p>
            <a:pPr algn="l">
              <a:buFontTx/>
              <a:buChar char="-"/>
            </a:pPr>
            <a:r>
              <a:rPr lang="ca-ES" dirty="0" smtClean="0">
                <a:solidFill>
                  <a:schemeClr val="tx1"/>
                </a:solidFill>
              </a:rPr>
              <a:t>Formació </a:t>
            </a:r>
            <a:r>
              <a:rPr lang="ca-ES" b="1" dirty="0" smtClean="0">
                <a:solidFill>
                  <a:schemeClr val="tx1"/>
                </a:solidFill>
              </a:rPr>
              <a:t>d’espores</a:t>
            </a:r>
            <a:r>
              <a:rPr lang="ca-ES" dirty="0" smtClean="0">
                <a:solidFill>
                  <a:schemeClr val="tx1"/>
                </a:solidFill>
              </a:rPr>
              <a:t> davant les variacions del medi </a:t>
            </a:r>
            <a:r>
              <a:rPr lang="ca-ES" dirty="0" smtClean="0">
                <a:solidFill>
                  <a:schemeClr val="tx1"/>
                </a:solidFill>
                <a:latin typeface="Calibri"/>
              </a:rPr>
              <a:t>→ és una forma de resistència. </a:t>
            </a:r>
          </a:p>
          <a:p>
            <a:pPr algn="l"/>
            <a:r>
              <a:rPr lang="ca-ES" dirty="0" smtClean="0">
                <a:solidFill>
                  <a:schemeClr val="tx1"/>
                </a:solidFill>
                <a:latin typeface="Calibri"/>
              </a:rPr>
              <a:t>Els bacteris que viuen al sòl, quan les condicions del medi són desfavorables, entren en períodes de metabolisme reduït  i protegeixen el seu ADN, al voltant del qual formen una complexa coberta que dóna lloc a l’</a:t>
            </a:r>
            <a:r>
              <a:rPr lang="ca-ES" b="1" dirty="0" smtClean="0">
                <a:solidFill>
                  <a:schemeClr val="tx1"/>
                </a:solidFill>
                <a:latin typeface="Calibri"/>
              </a:rPr>
              <a:t>endòspora</a:t>
            </a:r>
            <a:r>
              <a:rPr lang="ca-ES" dirty="0" smtClean="0">
                <a:solidFill>
                  <a:schemeClr val="tx1"/>
                </a:solidFill>
                <a:latin typeface="Calibri"/>
              </a:rPr>
              <a:t>. Quan la resta de la cèl·lula es destrueix queda lliure i s’anomena </a:t>
            </a:r>
            <a:r>
              <a:rPr lang="ca-ES" b="1" dirty="0" smtClean="0">
                <a:solidFill>
                  <a:schemeClr val="tx1"/>
                </a:solidFill>
                <a:latin typeface="Calibri"/>
              </a:rPr>
              <a:t>exòspora. </a:t>
            </a:r>
            <a:endParaRPr lang="ca-ES" dirty="0" smtClean="0">
              <a:solidFill>
                <a:schemeClr val="tx1"/>
              </a:solidFill>
              <a:latin typeface="Calibri"/>
            </a:endParaRPr>
          </a:p>
          <a:p>
            <a:pPr algn="l">
              <a:buFontTx/>
              <a:buChar char="-"/>
            </a:pPr>
            <a:endParaRPr lang="ca-ES" dirty="0">
              <a:solidFill>
                <a:schemeClr val="tx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a:xfrm>
            <a:off x="395536" y="476672"/>
            <a:ext cx="8136904" cy="5904656"/>
          </a:xfrm>
        </p:spPr>
        <p:txBody>
          <a:bodyPr/>
          <a:lstStyle/>
          <a:p>
            <a:pPr algn="l"/>
            <a:r>
              <a:rPr lang="ca-ES" dirty="0" smtClean="0">
                <a:solidFill>
                  <a:schemeClr val="tx1"/>
                </a:solidFill>
              </a:rPr>
              <a:t>Les </a:t>
            </a:r>
            <a:r>
              <a:rPr lang="ca-ES" b="1" dirty="0" smtClean="0">
                <a:solidFill>
                  <a:schemeClr val="tx1"/>
                </a:solidFill>
              </a:rPr>
              <a:t>exòspores </a:t>
            </a:r>
            <a:r>
              <a:rPr lang="ca-ES" dirty="0" smtClean="0">
                <a:solidFill>
                  <a:schemeClr val="tx1"/>
                </a:solidFill>
              </a:rPr>
              <a:t>poden sobreviure molt temps en condicions adverses: altes T, sequera, acció d’àcids...</a:t>
            </a:r>
          </a:p>
          <a:p>
            <a:pPr algn="l"/>
            <a:r>
              <a:rPr lang="ca-ES" dirty="0" smtClean="0">
                <a:solidFill>
                  <a:schemeClr val="tx1"/>
                </a:solidFill>
              </a:rPr>
              <a:t>Quan les condicions ambientals són favorables, les exòspores germinen i donen lloc a bacteris. </a:t>
            </a:r>
            <a:endParaRPr lang="ca-ES" dirty="0">
              <a:solidFill>
                <a:schemeClr val="tx1"/>
              </a:solidFill>
            </a:endParaRPr>
          </a:p>
        </p:txBody>
      </p:sp>
      <p:pic>
        <p:nvPicPr>
          <p:cNvPr id="4" name="3 Imagen" descr="Resultat d'imatges de espora bacteriana"/>
          <p:cNvPicPr/>
          <p:nvPr/>
        </p:nvPicPr>
        <p:blipFill>
          <a:blip r:embed="rId2" cstate="print"/>
          <a:srcRect/>
          <a:stretch>
            <a:fillRect/>
          </a:stretch>
        </p:blipFill>
        <p:spPr bwMode="auto">
          <a:xfrm>
            <a:off x="1979712" y="3068960"/>
            <a:ext cx="5208265" cy="378904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32657"/>
            <a:ext cx="7772400" cy="792087"/>
          </a:xfrm>
        </p:spPr>
        <p:txBody>
          <a:bodyPr/>
          <a:lstStyle/>
          <a:p>
            <a:r>
              <a:rPr lang="ca-ES" b="1" dirty="0" smtClean="0"/>
              <a:t>Reproducció bacteriana</a:t>
            </a:r>
            <a:endParaRPr lang="ca-ES" b="1" dirty="0"/>
          </a:p>
        </p:txBody>
      </p:sp>
      <p:sp>
        <p:nvSpPr>
          <p:cNvPr id="3" name="2 Subtítulo"/>
          <p:cNvSpPr>
            <a:spLocks noGrp="1"/>
          </p:cNvSpPr>
          <p:nvPr>
            <p:ph type="subTitle" idx="1"/>
          </p:nvPr>
        </p:nvSpPr>
        <p:spPr>
          <a:xfrm>
            <a:off x="251520" y="1196752"/>
            <a:ext cx="8496944" cy="5184576"/>
          </a:xfrm>
        </p:spPr>
        <p:txBody>
          <a:bodyPr/>
          <a:lstStyle/>
          <a:p>
            <a:pPr algn="l"/>
            <a:r>
              <a:rPr lang="ca-ES" dirty="0" smtClean="0">
                <a:solidFill>
                  <a:schemeClr val="tx1"/>
                </a:solidFill>
              </a:rPr>
              <a:t>Es reprodueixen </a:t>
            </a:r>
            <a:r>
              <a:rPr lang="ca-ES" dirty="0" err="1" smtClean="0">
                <a:solidFill>
                  <a:schemeClr val="tx1"/>
                </a:solidFill>
              </a:rPr>
              <a:t>asexualment</a:t>
            </a:r>
            <a:r>
              <a:rPr lang="ca-ES" dirty="0" smtClean="0">
                <a:solidFill>
                  <a:schemeClr val="tx1"/>
                </a:solidFill>
              </a:rPr>
              <a:t>.</a:t>
            </a:r>
          </a:p>
          <a:p>
            <a:pPr algn="l"/>
            <a:r>
              <a:rPr lang="ca-ES" dirty="0" smtClean="0">
                <a:solidFill>
                  <a:schemeClr val="tx1"/>
                </a:solidFill>
              </a:rPr>
              <a:t>Creixen fins a una mida fixa i llavors comença la reproducció per bipartició.</a:t>
            </a:r>
            <a:endParaRPr lang="ca-ES" dirty="0">
              <a:solidFill>
                <a:schemeClr val="tx1"/>
              </a:solidFill>
            </a:endParaRPr>
          </a:p>
        </p:txBody>
      </p:sp>
      <p:pic>
        <p:nvPicPr>
          <p:cNvPr id="4" name="3 Imagen" descr="Resultado de imagen de bipartició"/>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31640" y="2852936"/>
            <a:ext cx="6624736" cy="3744416"/>
          </a:xfrm>
          <a:prstGeom prst="rect">
            <a:avLst/>
          </a:prstGeom>
          <a:noFill/>
          <a:ln>
            <a:noFill/>
          </a:ln>
        </p:spPr>
      </p:pic>
    </p:spTree>
    <p:extLst>
      <p:ext uri="{BB962C8B-B14F-4D97-AF65-F5344CB8AC3E}">
        <p14:creationId xmlns:p14="http://schemas.microsoft.com/office/powerpoint/2010/main" xmlns="" val="32388081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a:t> </a:t>
            </a:r>
            <a:r>
              <a:rPr lang="ca-ES" dirty="0" smtClean="0"/>
              <a:t>    </a:t>
            </a:r>
            <a:endParaRPr lang="ca-ES" dirty="0"/>
          </a:p>
        </p:txBody>
      </p:sp>
      <p:sp>
        <p:nvSpPr>
          <p:cNvPr id="3" name="2 Subtítulo"/>
          <p:cNvSpPr>
            <a:spLocks noGrp="1"/>
          </p:cNvSpPr>
          <p:nvPr>
            <p:ph type="subTitle" idx="1"/>
          </p:nvPr>
        </p:nvSpPr>
        <p:spPr>
          <a:xfrm>
            <a:off x="395536" y="476672"/>
            <a:ext cx="8352928" cy="5976664"/>
          </a:xfrm>
        </p:spPr>
        <p:txBody>
          <a:bodyPr>
            <a:normAutofit/>
          </a:bodyPr>
          <a:lstStyle/>
          <a:p>
            <a:pPr algn="l"/>
            <a:r>
              <a:rPr lang="ca-ES" dirty="0" smtClean="0">
                <a:solidFill>
                  <a:schemeClr val="tx1"/>
                </a:solidFill>
              </a:rPr>
              <a:t>Aquest procés comença amb la duplicació de </a:t>
            </a:r>
            <a:r>
              <a:rPr lang="ca-ES" dirty="0" err="1" smtClean="0">
                <a:solidFill>
                  <a:schemeClr val="tx1"/>
                </a:solidFill>
              </a:rPr>
              <a:t>l’ADN</a:t>
            </a:r>
            <a:r>
              <a:rPr lang="ca-ES" dirty="0" smtClean="0">
                <a:solidFill>
                  <a:schemeClr val="tx1"/>
                </a:solidFill>
              </a:rPr>
              <a:t>.</a:t>
            </a:r>
          </a:p>
          <a:p>
            <a:pPr algn="l"/>
            <a:r>
              <a:rPr lang="ca-ES" dirty="0" smtClean="0">
                <a:solidFill>
                  <a:schemeClr val="tx1"/>
                </a:solidFill>
              </a:rPr>
              <a:t>Es separen les dues molècules d’ADN.</a:t>
            </a:r>
          </a:p>
          <a:p>
            <a:pPr algn="l"/>
            <a:r>
              <a:rPr lang="ca-ES" dirty="0" smtClean="0">
                <a:solidFill>
                  <a:schemeClr val="tx1"/>
                </a:solidFill>
              </a:rPr>
              <a:t>La paret bacteriana creix fins a formar un septe transversal entre els 2 nous bacteris.</a:t>
            </a:r>
          </a:p>
          <a:p>
            <a:pPr algn="l"/>
            <a:endParaRPr lang="ca-ES" dirty="0">
              <a:solidFill>
                <a:schemeClr val="tx1"/>
              </a:solidFill>
            </a:endParaRPr>
          </a:p>
          <a:p>
            <a:pPr algn="l"/>
            <a:endParaRPr lang="ca-ES" dirty="0">
              <a:solidFill>
                <a:schemeClr val="tx1"/>
              </a:solidFill>
            </a:endParaRPr>
          </a:p>
        </p:txBody>
      </p:sp>
    </p:spTree>
    <p:extLst>
      <p:ext uri="{BB962C8B-B14F-4D97-AF65-F5344CB8AC3E}">
        <p14:creationId xmlns:p14="http://schemas.microsoft.com/office/powerpoint/2010/main" xmlns="" val="32989711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a:xfrm>
            <a:off x="395536" y="476672"/>
            <a:ext cx="8280920" cy="5976664"/>
          </a:xfrm>
        </p:spPr>
        <p:txBody>
          <a:bodyPr>
            <a:normAutofit/>
          </a:bodyPr>
          <a:lstStyle/>
          <a:p>
            <a:pPr algn="l"/>
            <a:r>
              <a:rPr lang="ca-ES" dirty="0" smtClean="0">
                <a:solidFill>
                  <a:schemeClr val="tx1"/>
                </a:solidFill>
              </a:rPr>
              <a:t>Els bacteris presenten mecanismes de </a:t>
            </a:r>
            <a:r>
              <a:rPr lang="ca-ES" b="1" dirty="0" smtClean="0">
                <a:solidFill>
                  <a:schemeClr val="tx1"/>
                </a:solidFill>
              </a:rPr>
              <a:t>parasexualitat</a:t>
            </a:r>
            <a:r>
              <a:rPr lang="ca-ES" dirty="0" smtClean="0">
                <a:solidFill>
                  <a:schemeClr val="tx1"/>
                </a:solidFill>
              </a:rPr>
              <a:t> </a:t>
            </a:r>
            <a:r>
              <a:rPr lang="ca-ES" dirty="0" smtClean="0">
                <a:solidFill>
                  <a:schemeClr val="tx1"/>
                </a:solidFill>
                <a:latin typeface="Calibri"/>
              </a:rPr>
              <a:t>→ intercanvien informació genètica amb altres bacteris, siguin o no de la mateixa espècie. </a:t>
            </a:r>
          </a:p>
          <a:p>
            <a:pPr algn="l"/>
            <a:r>
              <a:rPr lang="ca-ES" dirty="0" smtClean="0">
                <a:solidFill>
                  <a:schemeClr val="tx1"/>
                </a:solidFill>
                <a:latin typeface="Calibri"/>
              </a:rPr>
              <a:t>Mecanismes d’intercanvi genètic:</a:t>
            </a:r>
            <a:endParaRPr lang="ca-ES" dirty="0" smtClean="0">
              <a:solidFill>
                <a:schemeClr val="tx1"/>
              </a:solidFill>
            </a:endParaRPr>
          </a:p>
          <a:p>
            <a:pPr marL="457200" indent="-457200" algn="l">
              <a:buFontTx/>
              <a:buChar char="-"/>
            </a:pPr>
            <a:r>
              <a:rPr lang="ca-ES" b="1" dirty="0" smtClean="0">
                <a:solidFill>
                  <a:schemeClr val="tx1"/>
                </a:solidFill>
              </a:rPr>
              <a:t>Transformació</a:t>
            </a:r>
          </a:p>
          <a:p>
            <a:pPr marL="457200" indent="-457200" algn="l">
              <a:buFontTx/>
              <a:buChar char="-"/>
            </a:pPr>
            <a:r>
              <a:rPr lang="ca-ES" b="1" dirty="0" smtClean="0">
                <a:solidFill>
                  <a:schemeClr val="tx1"/>
                </a:solidFill>
              </a:rPr>
              <a:t>Transducció</a:t>
            </a:r>
          </a:p>
          <a:p>
            <a:pPr marL="457200" indent="-457200" algn="l">
              <a:buFontTx/>
              <a:buChar char="-"/>
            </a:pPr>
            <a:r>
              <a:rPr lang="ca-ES" b="1" dirty="0" smtClean="0">
                <a:solidFill>
                  <a:schemeClr val="tx1"/>
                </a:solidFill>
              </a:rPr>
              <a:t>Conjugació</a:t>
            </a:r>
          </a:p>
          <a:p>
            <a:pPr algn="l"/>
            <a:endParaRPr lang="ca-ES" dirty="0">
              <a:solidFill>
                <a:schemeClr val="tx1"/>
              </a:solidFill>
            </a:endParaRPr>
          </a:p>
        </p:txBody>
      </p:sp>
    </p:spTree>
    <p:extLst>
      <p:ext uri="{BB962C8B-B14F-4D97-AF65-F5344CB8AC3E}">
        <p14:creationId xmlns:p14="http://schemas.microsoft.com/office/powerpoint/2010/main" xmlns="" val="40483390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60649"/>
            <a:ext cx="7772400" cy="720079"/>
          </a:xfrm>
        </p:spPr>
        <p:txBody>
          <a:bodyPr>
            <a:normAutofit fontScale="90000"/>
          </a:bodyPr>
          <a:lstStyle/>
          <a:p>
            <a:r>
              <a:rPr lang="ca-ES" b="1" dirty="0" smtClean="0"/>
              <a:t>Transformació</a:t>
            </a:r>
            <a:endParaRPr lang="ca-ES" b="1" dirty="0"/>
          </a:p>
        </p:txBody>
      </p:sp>
      <p:sp>
        <p:nvSpPr>
          <p:cNvPr id="3" name="2 Subtítulo"/>
          <p:cNvSpPr>
            <a:spLocks noGrp="1"/>
          </p:cNvSpPr>
          <p:nvPr>
            <p:ph type="subTitle" idx="1"/>
          </p:nvPr>
        </p:nvSpPr>
        <p:spPr>
          <a:xfrm>
            <a:off x="467544" y="1052736"/>
            <a:ext cx="8208912" cy="5328592"/>
          </a:xfrm>
        </p:spPr>
        <p:txBody>
          <a:bodyPr>
            <a:normAutofit/>
          </a:bodyPr>
          <a:lstStyle/>
          <a:p>
            <a:pPr algn="l"/>
            <a:r>
              <a:rPr lang="ca-ES" sz="2800" dirty="0" smtClean="0">
                <a:solidFill>
                  <a:schemeClr val="tx1"/>
                </a:solidFill>
              </a:rPr>
              <a:t>Permet als bacteris recollir ADN exogen, procedent de la lisi d’altres bacteris, introduir-lo a dins seu i substituir un fragment del seu genoma per aquest ADN estrany (recombinació).</a:t>
            </a:r>
            <a:endParaRPr lang="ca-ES" sz="2800" dirty="0">
              <a:solidFill>
                <a:schemeClr val="tx1"/>
              </a:solidFill>
            </a:endParaRPr>
          </a:p>
        </p:txBody>
      </p:sp>
      <p:pic>
        <p:nvPicPr>
          <p:cNvPr id="4" name="3 Imagen" descr="Resultado de imagen de transformació bacteriana"/>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1538" y="3068960"/>
            <a:ext cx="6768752" cy="3789040"/>
          </a:xfrm>
          <a:prstGeom prst="rect">
            <a:avLst/>
          </a:prstGeom>
          <a:noFill/>
          <a:ln>
            <a:noFill/>
          </a:ln>
        </p:spPr>
      </p:pic>
    </p:spTree>
    <p:extLst>
      <p:ext uri="{BB962C8B-B14F-4D97-AF65-F5344CB8AC3E}">
        <p14:creationId xmlns:p14="http://schemas.microsoft.com/office/powerpoint/2010/main" xmlns="" val="31327322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60649"/>
            <a:ext cx="7772400" cy="720079"/>
          </a:xfrm>
        </p:spPr>
        <p:txBody>
          <a:bodyPr>
            <a:normAutofit fontScale="90000"/>
          </a:bodyPr>
          <a:lstStyle/>
          <a:p>
            <a:r>
              <a:rPr lang="ca-ES" b="1" dirty="0" smtClean="0"/>
              <a:t>Transducció</a:t>
            </a:r>
            <a:endParaRPr lang="ca-ES" b="1" dirty="0"/>
          </a:p>
        </p:txBody>
      </p:sp>
      <p:sp>
        <p:nvSpPr>
          <p:cNvPr id="3" name="2 Subtítulo"/>
          <p:cNvSpPr>
            <a:spLocks noGrp="1"/>
          </p:cNvSpPr>
          <p:nvPr>
            <p:ph type="subTitle" idx="1"/>
          </p:nvPr>
        </p:nvSpPr>
        <p:spPr>
          <a:xfrm>
            <a:off x="395536" y="1052736"/>
            <a:ext cx="8280920" cy="5400600"/>
          </a:xfrm>
        </p:spPr>
        <p:txBody>
          <a:bodyPr/>
          <a:lstStyle/>
          <a:p>
            <a:pPr algn="l"/>
            <a:r>
              <a:rPr lang="ca-ES" dirty="0" smtClean="0">
                <a:solidFill>
                  <a:schemeClr val="tx1"/>
                </a:solidFill>
              </a:rPr>
              <a:t>És un mecanisme de transferència de gens entre bacteris per mitjà d’un virus. El virus actua com a vehicle que transporta fragments d’ADN procedents de l’últim bacteri parasitat. </a:t>
            </a:r>
            <a:endParaRPr lang="ca-ES" dirty="0">
              <a:solidFill>
                <a:schemeClr val="tx1"/>
              </a:solidFill>
            </a:endParaRPr>
          </a:p>
        </p:txBody>
      </p:sp>
      <p:pic>
        <p:nvPicPr>
          <p:cNvPr id="4" name="3 Imagen" descr="Resultado de imagen de transducció bacteriana"/>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14480" y="2996952"/>
            <a:ext cx="5429288" cy="3861048"/>
          </a:xfrm>
          <a:prstGeom prst="rect">
            <a:avLst/>
          </a:prstGeom>
          <a:noFill/>
          <a:ln>
            <a:noFill/>
          </a:ln>
        </p:spPr>
      </p:pic>
      <p:cxnSp>
        <p:nvCxnSpPr>
          <p:cNvPr id="6" name="5 Conector recto"/>
          <p:cNvCxnSpPr/>
          <p:nvPr/>
        </p:nvCxnSpPr>
        <p:spPr>
          <a:xfrm>
            <a:off x="2928926" y="6072206"/>
            <a:ext cx="428628" cy="1588"/>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7353323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32657"/>
            <a:ext cx="7772400" cy="864095"/>
          </a:xfrm>
        </p:spPr>
        <p:txBody>
          <a:bodyPr/>
          <a:lstStyle/>
          <a:p>
            <a:r>
              <a:rPr lang="ca-ES" b="1" dirty="0" smtClean="0"/>
              <a:t>Conjugació</a:t>
            </a:r>
            <a:endParaRPr lang="ca-ES" b="1" dirty="0"/>
          </a:p>
        </p:txBody>
      </p:sp>
      <p:sp>
        <p:nvSpPr>
          <p:cNvPr id="3" name="2 Subtítulo"/>
          <p:cNvSpPr>
            <a:spLocks noGrp="1"/>
          </p:cNvSpPr>
          <p:nvPr>
            <p:ph type="subTitle" idx="1"/>
          </p:nvPr>
        </p:nvSpPr>
        <p:spPr>
          <a:xfrm>
            <a:off x="467544" y="1071546"/>
            <a:ext cx="8136904" cy="5572164"/>
          </a:xfrm>
        </p:spPr>
        <p:txBody>
          <a:bodyPr>
            <a:normAutofit fontScale="77500" lnSpcReduction="20000"/>
          </a:bodyPr>
          <a:lstStyle/>
          <a:p>
            <a:pPr algn="l"/>
            <a:r>
              <a:rPr lang="ca-ES" dirty="0" smtClean="0">
                <a:solidFill>
                  <a:schemeClr val="tx1"/>
                </a:solidFill>
              </a:rPr>
              <a:t>L’ADN es transfereix per mitjà del contacte directe (mitjançant un pèl sexual) entre dues cèl·lules, un bacteri donador (F⁺, té el plasmidi F) i un altre de receptor (F⁻, no té plasmidi F).</a:t>
            </a:r>
          </a:p>
          <a:p>
            <a:pPr algn="l"/>
            <a:r>
              <a:rPr lang="ca-ES" dirty="0" smtClean="0">
                <a:solidFill>
                  <a:schemeClr val="tx1"/>
                </a:solidFill>
              </a:rPr>
              <a:t>Els plasmidis F </a:t>
            </a:r>
            <a:r>
              <a:rPr lang="ca-ES" dirty="0" err="1" smtClean="0">
                <a:solidFill>
                  <a:schemeClr val="tx1"/>
                </a:solidFill>
              </a:rPr>
              <a:t>s’autodupliquen</a:t>
            </a:r>
            <a:r>
              <a:rPr lang="ca-ES" dirty="0" smtClean="0">
                <a:solidFill>
                  <a:schemeClr val="tx1"/>
                </a:solidFill>
              </a:rPr>
              <a:t>, els bacteris F⁺ poden contenir diversos plasmidis F. </a:t>
            </a:r>
          </a:p>
          <a:p>
            <a:pPr algn="l"/>
            <a:r>
              <a:rPr lang="ca-ES" dirty="0" smtClean="0">
                <a:solidFill>
                  <a:schemeClr val="tx1"/>
                </a:solidFill>
              </a:rPr>
              <a:t>El donador transfereix el plasmidi F al receptor, només passa una de les cadenes del plasmidi. (El bacteri receptor passa a ser F⁺.)</a:t>
            </a:r>
          </a:p>
          <a:p>
            <a:pPr algn="l"/>
            <a:endParaRPr lang="ca-ES" dirty="0" smtClean="0">
              <a:solidFill>
                <a:schemeClr val="tx1"/>
              </a:solidFill>
            </a:endParaRPr>
          </a:p>
          <a:p>
            <a:pPr algn="l"/>
            <a:r>
              <a:rPr lang="ca-ES" dirty="0" smtClean="0">
                <a:solidFill>
                  <a:schemeClr val="tx1"/>
                </a:solidFill>
              </a:rPr>
              <a:t>Algunes soques tenen el plasmidi F integrat en el cromosoma bacterià (soques </a:t>
            </a:r>
            <a:r>
              <a:rPr lang="ca-ES" dirty="0" err="1" smtClean="0">
                <a:solidFill>
                  <a:schemeClr val="tx1"/>
                </a:solidFill>
              </a:rPr>
              <a:t>Hfr</a:t>
            </a:r>
            <a:r>
              <a:rPr lang="ca-ES" dirty="0" smtClean="0">
                <a:solidFill>
                  <a:schemeClr val="tx1"/>
                </a:solidFill>
              </a:rPr>
              <a:t>, el plasmidi rep el nom d’episoma) i, en aquest cas es transfereix una part del plasmidi F i un fragment del cromosoma del bacteri donador.  (El bacteri receptor queda com a </a:t>
            </a:r>
            <a:r>
              <a:rPr lang="ca-ES" dirty="0" err="1" smtClean="0">
                <a:solidFill>
                  <a:schemeClr val="tx1"/>
                </a:solidFill>
              </a:rPr>
              <a:t>F-</a:t>
            </a:r>
            <a:r>
              <a:rPr lang="ca-ES" dirty="0" smtClean="0">
                <a:solidFill>
                  <a:schemeClr val="tx1"/>
                </a:solidFill>
              </a:rPr>
              <a:t>.)</a:t>
            </a:r>
          </a:p>
          <a:p>
            <a:pPr algn="l"/>
            <a:r>
              <a:rPr lang="ca-ES" dirty="0" smtClean="0">
                <a:solidFill>
                  <a:srgbClr val="FF0000"/>
                </a:solidFill>
              </a:rPr>
              <a:t>(Una soca bacteriana és una variant genètica d’un bacteri.)</a:t>
            </a:r>
            <a:endParaRPr lang="ca-ES" dirty="0">
              <a:solidFill>
                <a:srgbClr val="FF0000"/>
              </a:solidFill>
            </a:endParaRPr>
          </a:p>
        </p:txBody>
      </p:sp>
    </p:spTree>
    <p:extLst>
      <p:ext uri="{BB962C8B-B14F-4D97-AF65-F5344CB8AC3E}">
        <p14:creationId xmlns:p14="http://schemas.microsoft.com/office/powerpoint/2010/main" xmlns="" val="27450155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p:txBody>
          <a:bodyPr/>
          <a:lstStyle/>
          <a:p>
            <a:r>
              <a:rPr lang="ca-ES" dirty="0" smtClean="0"/>
              <a:t>      </a:t>
            </a:r>
            <a:endParaRPr lang="ca-ES" dirty="0"/>
          </a:p>
        </p:txBody>
      </p:sp>
      <p:pic>
        <p:nvPicPr>
          <p:cNvPr id="4" name="3 Imagen" descr="Resultado de imagen de conjugació bacteriana"/>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19287" y="852487"/>
            <a:ext cx="5305425" cy="5153025"/>
          </a:xfrm>
          <a:prstGeom prst="rect">
            <a:avLst/>
          </a:prstGeom>
          <a:noFill/>
          <a:ln>
            <a:noFill/>
          </a:ln>
        </p:spPr>
      </p:pic>
    </p:spTree>
    <p:extLst>
      <p:ext uri="{BB962C8B-B14F-4D97-AF65-F5344CB8AC3E}">
        <p14:creationId xmlns:p14="http://schemas.microsoft.com/office/powerpoint/2010/main" xmlns="" val="12294917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60649"/>
            <a:ext cx="7772400" cy="792087"/>
          </a:xfrm>
        </p:spPr>
        <p:txBody>
          <a:bodyPr/>
          <a:lstStyle/>
          <a:p>
            <a:r>
              <a:rPr lang="ca-ES" b="1" dirty="0" smtClean="0"/>
              <a:t>2.3. Els tipus </a:t>
            </a:r>
            <a:r>
              <a:rPr lang="ca-ES" b="1" dirty="0" err="1" smtClean="0"/>
              <a:t>d’eubacteris</a:t>
            </a:r>
            <a:endParaRPr lang="ca-ES" b="1" dirty="0"/>
          </a:p>
        </p:txBody>
      </p:sp>
      <p:sp>
        <p:nvSpPr>
          <p:cNvPr id="3" name="2 Subtítulo"/>
          <p:cNvSpPr>
            <a:spLocks noGrp="1"/>
          </p:cNvSpPr>
          <p:nvPr>
            <p:ph type="subTitle" idx="1"/>
          </p:nvPr>
        </p:nvSpPr>
        <p:spPr>
          <a:xfrm>
            <a:off x="251520" y="1052736"/>
            <a:ext cx="8568952" cy="5544616"/>
          </a:xfrm>
        </p:spPr>
        <p:txBody>
          <a:bodyPr>
            <a:normAutofit fontScale="92500" lnSpcReduction="20000"/>
          </a:bodyPr>
          <a:lstStyle/>
          <a:p>
            <a:pPr algn="l">
              <a:buFontTx/>
              <a:buChar char="-"/>
            </a:pPr>
            <a:r>
              <a:rPr lang="ca-ES" b="1" dirty="0" smtClean="0">
                <a:solidFill>
                  <a:schemeClr val="tx1"/>
                </a:solidFill>
              </a:rPr>
              <a:t>Bacteris porprats i verds </a:t>
            </a:r>
            <a:r>
              <a:rPr lang="ca-ES" dirty="0" smtClean="0">
                <a:solidFill>
                  <a:schemeClr val="tx1"/>
                </a:solidFill>
                <a:latin typeface="Calibri"/>
              </a:rPr>
              <a:t>→ fotosintètics i anaerobis, presenten bacterioclorofil·la i només el </a:t>
            </a:r>
            <a:r>
              <a:rPr lang="ca-ES" dirty="0" err="1" smtClean="0">
                <a:solidFill>
                  <a:schemeClr val="tx1"/>
                </a:solidFill>
                <a:latin typeface="Calibri"/>
              </a:rPr>
              <a:t>fotosistema</a:t>
            </a:r>
            <a:r>
              <a:rPr lang="ca-ES" dirty="0" smtClean="0">
                <a:solidFill>
                  <a:schemeClr val="tx1"/>
                </a:solidFill>
                <a:latin typeface="Calibri"/>
              </a:rPr>
              <a:t> I, per tant, no desprenen oxigen. </a:t>
            </a:r>
          </a:p>
          <a:p>
            <a:pPr algn="l">
              <a:buFontTx/>
              <a:buChar char="-"/>
            </a:pPr>
            <a:r>
              <a:rPr lang="ca-ES" b="1" dirty="0" smtClean="0">
                <a:solidFill>
                  <a:schemeClr val="tx1"/>
                </a:solidFill>
                <a:latin typeface="Calibri"/>
              </a:rPr>
              <a:t>Cianobacteris </a:t>
            </a:r>
            <a:r>
              <a:rPr lang="ca-ES" dirty="0" smtClean="0">
                <a:solidFill>
                  <a:schemeClr val="tx1"/>
                </a:solidFill>
                <a:latin typeface="Calibri"/>
              </a:rPr>
              <a:t>→ fotosintètics i aerobis, desprenen oxigen. Responsables de la incorporació d’oxigen a l’atmosfera primitiva. Alguns fixen el N₂.</a:t>
            </a:r>
          </a:p>
          <a:p>
            <a:pPr algn="l">
              <a:buFontTx/>
              <a:buChar char="-"/>
            </a:pPr>
            <a:r>
              <a:rPr lang="ca-ES" b="1" dirty="0" smtClean="0">
                <a:solidFill>
                  <a:schemeClr val="tx1"/>
                </a:solidFill>
                <a:latin typeface="Calibri"/>
              </a:rPr>
              <a:t>Bacteris</a:t>
            </a:r>
            <a:r>
              <a:rPr lang="ca-ES" dirty="0" smtClean="0">
                <a:solidFill>
                  <a:schemeClr val="tx1"/>
                </a:solidFill>
                <a:latin typeface="Calibri"/>
              </a:rPr>
              <a:t> </a:t>
            </a:r>
            <a:r>
              <a:rPr lang="ca-ES" b="1" dirty="0" smtClean="0">
                <a:solidFill>
                  <a:schemeClr val="tx1"/>
                </a:solidFill>
                <a:latin typeface="Calibri"/>
              </a:rPr>
              <a:t>nitrificants</a:t>
            </a:r>
            <a:r>
              <a:rPr lang="ca-ES" dirty="0" smtClean="0">
                <a:solidFill>
                  <a:schemeClr val="tx1"/>
                </a:solidFill>
                <a:latin typeface="Calibri"/>
              </a:rPr>
              <a:t> → </a:t>
            </a:r>
            <a:r>
              <a:rPr lang="ca-ES" dirty="0" err="1" smtClean="0">
                <a:solidFill>
                  <a:schemeClr val="tx1"/>
                </a:solidFill>
                <a:latin typeface="Calibri"/>
              </a:rPr>
              <a:t>quimioautòtrofs</a:t>
            </a:r>
            <a:r>
              <a:rPr lang="ca-ES" dirty="0" smtClean="0">
                <a:solidFill>
                  <a:schemeClr val="tx1"/>
                </a:solidFill>
                <a:latin typeface="Calibri"/>
              </a:rPr>
              <a:t>. N’hi ha dos tipus els que transformen l’amoni a nitrit </a:t>
            </a:r>
            <a:r>
              <a:rPr lang="ca-ES" i="1" dirty="0" smtClean="0">
                <a:solidFill>
                  <a:schemeClr val="tx1"/>
                </a:solidFill>
                <a:latin typeface="Calibri"/>
              </a:rPr>
              <a:t>(</a:t>
            </a:r>
            <a:r>
              <a:rPr lang="ca-ES" i="1" dirty="0" err="1" smtClean="0">
                <a:solidFill>
                  <a:schemeClr val="tx1"/>
                </a:solidFill>
                <a:latin typeface="Calibri"/>
              </a:rPr>
              <a:t>Nitrosomonas</a:t>
            </a:r>
            <a:r>
              <a:rPr lang="ca-ES" dirty="0" smtClean="0">
                <a:solidFill>
                  <a:schemeClr val="tx1"/>
                </a:solidFill>
                <a:latin typeface="Calibri"/>
              </a:rPr>
              <a:t>)</a:t>
            </a:r>
            <a:r>
              <a:rPr lang="ca-ES" i="1" dirty="0" smtClean="0">
                <a:solidFill>
                  <a:schemeClr val="tx1"/>
                </a:solidFill>
                <a:latin typeface="Calibri"/>
              </a:rPr>
              <a:t>,</a:t>
            </a:r>
            <a:r>
              <a:rPr lang="ca-ES" dirty="0" smtClean="0">
                <a:solidFill>
                  <a:schemeClr val="tx1"/>
                </a:solidFill>
                <a:latin typeface="Calibri"/>
              </a:rPr>
              <a:t> i el que oxiden el nitrit a nitrat </a:t>
            </a:r>
            <a:r>
              <a:rPr lang="ca-ES" i="1" dirty="0" smtClean="0">
                <a:solidFill>
                  <a:schemeClr val="tx1"/>
                </a:solidFill>
                <a:latin typeface="Calibri"/>
              </a:rPr>
              <a:t>(</a:t>
            </a:r>
            <a:r>
              <a:rPr lang="ca-ES" i="1" dirty="0" err="1" smtClean="0">
                <a:solidFill>
                  <a:schemeClr val="tx1"/>
                </a:solidFill>
                <a:latin typeface="Calibri"/>
              </a:rPr>
              <a:t>Nitrobacter</a:t>
            </a:r>
            <a:r>
              <a:rPr lang="ca-ES" dirty="0" smtClean="0">
                <a:solidFill>
                  <a:schemeClr val="tx1"/>
                </a:solidFill>
                <a:latin typeface="Calibri"/>
              </a:rPr>
              <a:t>)</a:t>
            </a:r>
            <a:r>
              <a:rPr lang="ca-ES" i="1" dirty="0" smtClean="0">
                <a:solidFill>
                  <a:schemeClr val="tx1"/>
                </a:solidFill>
                <a:latin typeface="Calibri"/>
              </a:rPr>
              <a:t>.</a:t>
            </a:r>
            <a:r>
              <a:rPr lang="ca-ES" dirty="0" smtClean="0">
                <a:solidFill>
                  <a:schemeClr val="tx1"/>
                </a:solidFill>
                <a:latin typeface="Calibri"/>
              </a:rPr>
              <a:t> </a:t>
            </a:r>
          </a:p>
          <a:p>
            <a:pPr algn="l"/>
            <a:r>
              <a:rPr lang="ca-ES" dirty="0" smtClean="0">
                <a:solidFill>
                  <a:schemeClr val="tx1"/>
                </a:solidFill>
                <a:latin typeface="Calibri"/>
              </a:rPr>
              <a:t>-</a:t>
            </a:r>
            <a:r>
              <a:rPr lang="ca-ES" b="1" dirty="0" smtClean="0">
                <a:solidFill>
                  <a:schemeClr val="tx1"/>
                </a:solidFill>
                <a:latin typeface="Calibri"/>
              </a:rPr>
              <a:t>Bacteris fixadors de nitrogen </a:t>
            </a:r>
            <a:r>
              <a:rPr lang="ca-ES" dirty="0" smtClean="0">
                <a:solidFill>
                  <a:schemeClr val="tx1"/>
                </a:solidFill>
                <a:latin typeface="Calibri"/>
              </a:rPr>
              <a:t>→ aerobis gram⁻ (</a:t>
            </a:r>
            <a:r>
              <a:rPr lang="ca-ES" i="1" dirty="0" err="1" smtClean="0">
                <a:solidFill>
                  <a:schemeClr val="tx1"/>
                </a:solidFill>
                <a:latin typeface="Calibri"/>
              </a:rPr>
              <a:t>Rhizobium</a:t>
            </a:r>
            <a:r>
              <a:rPr lang="ca-ES" i="1" dirty="0" smtClean="0">
                <a:solidFill>
                  <a:schemeClr val="tx1"/>
                </a:solidFill>
                <a:latin typeface="Calibri"/>
              </a:rPr>
              <a:t> </a:t>
            </a:r>
            <a:r>
              <a:rPr lang="ca-ES" dirty="0" smtClean="0">
                <a:solidFill>
                  <a:schemeClr val="tx1"/>
                </a:solidFill>
                <a:latin typeface="Calibri"/>
              </a:rPr>
              <a:t>estableix simbiosi amb plantes lleguminoses).</a:t>
            </a:r>
          </a:p>
          <a:p>
            <a:pPr algn="l"/>
            <a:endParaRPr lang="ca-ES" dirty="0" smtClean="0">
              <a:solidFill>
                <a:schemeClr val="tx1"/>
              </a:solidFill>
              <a:latin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32657"/>
            <a:ext cx="7772400" cy="576063"/>
          </a:xfrm>
        </p:spPr>
        <p:txBody>
          <a:bodyPr>
            <a:normAutofit fontScale="90000"/>
          </a:bodyPr>
          <a:lstStyle/>
          <a:p>
            <a:r>
              <a:rPr lang="ca-ES" b="1" dirty="0" smtClean="0"/>
              <a:t>Cianobacteris</a:t>
            </a:r>
            <a:endParaRPr lang="ca-ES" b="1" dirty="0"/>
          </a:p>
        </p:txBody>
      </p:sp>
      <p:sp>
        <p:nvSpPr>
          <p:cNvPr id="3" name="2 Subtítulo"/>
          <p:cNvSpPr>
            <a:spLocks noGrp="1"/>
          </p:cNvSpPr>
          <p:nvPr>
            <p:ph type="subTitle" idx="1"/>
          </p:nvPr>
        </p:nvSpPr>
        <p:spPr/>
        <p:txBody>
          <a:bodyPr/>
          <a:lstStyle/>
          <a:p>
            <a:endParaRPr lang="ca-ES" dirty="0"/>
          </a:p>
        </p:txBody>
      </p:sp>
      <p:pic>
        <p:nvPicPr>
          <p:cNvPr id="4" name="3 Imagen" descr="Resultado de imagen de cianobacteris"/>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43608" y="980728"/>
            <a:ext cx="7272808" cy="4968552"/>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p:txBody>
          <a:bodyPr/>
          <a:lstStyle/>
          <a:p>
            <a:r>
              <a:rPr lang="ca-ES" dirty="0" smtClean="0"/>
              <a:t>    </a:t>
            </a:r>
            <a:endParaRPr lang="ca-ES" dirty="0"/>
          </a:p>
        </p:txBody>
      </p:sp>
      <p:pic>
        <p:nvPicPr>
          <p:cNvPr id="4" name="3 Imagen" descr="Resultado de imagen de Nòdulo de leguminosa"/>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07704" y="692696"/>
            <a:ext cx="4968552" cy="5688632"/>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a:xfrm>
            <a:off x="323528" y="332656"/>
            <a:ext cx="8424936" cy="6120680"/>
          </a:xfrm>
        </p:spPr>
        <p:txBody>
          <a:bodyPr>
            <a:normAutofit fontScale="92500" lnSpcReduction="10000"/>
          </a:bodyPr>
          <a:lstStyle/>
          <a:p>
            <a:pPr algn="l"/>
            <a:r>
              <a:rPr lang="ca-ES" dirty="0" smtClean="0">
                <a:solidFill>
                  <a:schemeClr val="tx1"/>
                </a:solidFill>
              </a:rPr>
              <a:t>-</a:t>
            </a:r>
            <a:r>
              <a:rPr lang="ca-ES" b="1" dirty="0" smtClean="0">
                <a:solidFill>
                  <a:schemeClr val="tx1"/>
                </a:solidFill>
              </a:rPr>
              <a:t>Bacteris entèrics </a:t>
            </a:r>
            <a:r>
              <a:rPr lang="ca-ES" dirty="0" smtClean="0">
                <a:solidFill>
                  <a:schemeClr val="tx1"/>
                </a:solidFill>
              </a:rPr>
              <a:t>→ viuen a l’intestí de l’home o altres animals, es nodreixen de la matèria orgànica que hi ha a l’intestí i participen en la formació dels excrements (</a:t>
            </a:r>
            <a:r>
              <a:rPr lang="ca-ES" b="1" dirty="0" err="1" smtClean="0">
                <a:solidFill>
                  <a:schemeClr val="tx1"/>
                </a:solidFill>
              </a:rPr>
              <a:t>microbiota</a:t>
            </a:r>
            <a:r>
              <a:rPr lang="ca-ES" b="1" dirty="0" smtClean="0">
                <a:solidFill>
                  <a:schemeClr val="tx1"/>
                </a:solidFill>
              </a:rPr>
              <a:t> intestinal</a:t>
            </a:r>
            <a:r>
              <a:rPr lang="ca-ES" dirty="0" smtClean="0">
                <a:solidFill>
                  <a:schemeClr val="tx1"/>
                </a:solidFill>
              </a:rPr>
              <a:t>).</a:t>
            </a:r>
          </a:p>
          <a:p>
            <a:pPr algn="l"/>
            <a:r>
              <a:rPr lang="ca-ES" dirty="0" smtClean="0">
                <a:solidFill>
                  <a:schemeClr val="tx1"/>
                </a:solidFill>
              </a:rPr>
              <a:t>Gram</a:t>
            </a:r>
            <a:r>
              <a:rPr lang="ca-ES" dirty="0" smtClean="0">
                <a:solidFill>
                  <a:schemeClr val="tx1"/>
                </a:solidFill>
                <a:latin typeface="Calibri"/>
              </a:rPr>
              <a:t>⁻, anaerobis facultatius i oxiden la glucosa. Ex: </a:t>
            </a:r>
            <a:r>
              <a:rPr lang="ca-ES" i="1" dirty="0" err="1" smtClean="0">
                <a:solidFill>
                  <a:schemeClr val="tx1"/>
                </a:solidFill>
                <a:latin typeface="Calibri"/>
              </a:rPr>
              <a:t>Escherichia</a:t>
            </a:r>
            <a:r>
              <a:rPr lang="ca-ES" i="1" dirty="0" smtClean="0">
                <a:solidFill>
                  <a:schemeClr val="tx1"/>
                </a:solidFill>
                <a:latin typeface="Calibri"/>
              </a:rPr>
              <a:t> coli, </a:t>
            </a:r>
            <a:r>
              <a:rPr lang="ca-ES" i="1" dirty="0" err="1" smtClean="0">
                <a:solidFill>
                  <a:schemeClr val="tx1"/>
                </a:solidFill>
                <a:latin typeface="Calibri"/>
              </a:rPr>
              <a:t>Salmonella</a:t>
            </a:r>
            <a:r>
              <a:rPr lang="ca-ES" i="1" dirty="0" smtClean="0">
                <a:solidFill>
                  <a:schemeClr val="tx1"/>
                </a:solidFill>
                <a:latin typeface="Calibri"/>
              </a:rPr>
              <a:t>.</a:t>
            </a:r>
          </a:p>
          <a:p>
            <a:pPr algn="l"/>
            <a:r>
              <a:rPr lang="ca-ES" i="1" dirty="0" smtClean="0">
                <a:solidFill>
                  <a:schemeClr val="tx1"/>
                </a:solidFill>
                <a:latin typeface="Calibri"/>
              </a:rPr>
              <a:t>-</a:t>
            </a:r>
            <a:r>
              <a:rPr lang="ca-ES" b="1" dirty="0" smtClean="0">
                <a:solidFill>
                  <a:schemeClr val="tx1"/>
                </a:solidFill>
                <a:latin typeface="Calibri"/>
              </a:rPr>
              <a:t>Espiroquetes </a:t>
            </a:r>
            <a:r>
              <a:rPr lang="ca-ES" dirty="0" smtClean="0">
                <a:solidFill>
                  <a:schemeClr val="tx1"/>
                </a:solidFill>
              </a:rPr>
              <a:t>→ prims, llargs i ondulats.</a:t>
            </a:r>
          </a:p>
          <a:p>
            <a:pPr algn="l"/>
            <a:r>
              <a:rPr lang="ca-ES" dirty="0" smtClean="0">
                <a:solidFill>
                  <a:schemeClr val="tx1"/>
                </a:solidFill>
              </a:rPr>
              <a:t>-</a:t>
            </a:r>
            <a:r>
              <a:rPr lang="ca-ES" b="1" dirty="0" smtClean="0">
                <a:solidFill>
                  <a:schemeClr val="tx1"/>
                </a:solidFill>
              </a:rPr>
              <a:t>Bacteris de l’àcid làctic </a:t>
            </a:r>
            <a:r>
              <a:rPr lang="ca-ES" dirty="0" smtClean="0">
                <a:solidFill>
                  <a:schemeClr val="tx1"/>
                </a:solidFill>
              </a:rPr>
              <a:t>→ Gram</a:t>
            </a:r>
            <a:r>
              <a:rPr lang="ca-ES" dirty="0" smtClean="0">
                <a:solidFill>
                  <a:schemeClr val="tx1"/>
                </a:solidFill>
                <a:latin typeface="Calibri"/>
              </a:rPr>
              <a:t>⁺,</a:t>
            </a:r>
            <a:r>
              <a:rPr lang="ca-ES" dirty="0" smtClean="0">
                <a:solidFill>
                  <a:schemeClr val="tx1"/>
                </a:solidFill>
              </a:rPr>
              <a:t> anaerobis tolerants a l’oxigen, oxiden glúcids i produeixen àcid làctic. </a:t>
            </a:r>
          </a:p>
          <a:p>
            <a:pPr algn="l"/>
            <a:r>
              <a:rPr lang="ca-ES" dirty="0" smtClean="0">
                <a:solidFill>
                  <a:schemeClr val="tx1"/>
                </a:solidFill>
              </a:rPr>
              <a:t>-</a:t>
            </a:r>
            <a:r>
              <a:rPr lang="ca-ES" b="1" dirty="0" smtClean="0">
                <a:solidFill>
                  <a:schemeClr val="tx1"/>
                </a:solidFill>
              </a:rPr>
              <a:t>Micoplasmes </a:t>
            </a:r>
            <a:r>
              <a:rPr lang="ca-ES" dirty="0" smtClean="0">
                <a:solidFill>
                  <a:schemeClr val="tx1"/>
                </a:solidFill>
              </a:rPr>
              <a:t>→ bacteris molt petits (0,1-0,8 </a:t>
            </a:r>
            <a:r>
              <a:rPr lang="el-GR" dirty="0" smtClean="0">
                <a:solidFill>
                  <a:schemeClr val="tx1"/>
                </a:solidFill>
                <a:latin typeface="Calibri"/>
              </a:rPr>
              <a:t>μ</a:t>
            </a:r>
            <a:r>
              <a:rPr lang="ca-ES" dirty="0" smtClean="0">
                <a:solidFill>
                  <a:schemeClr val="tx1"/>
                </a:solidFill>
                <a:latin typeface="Calibri"/>
              </a:rPr>
              <a:t>), sense paret bacteriana i amb esterols a la membrana plasmàtica. Molt són patògens. </a:t>
            </a:r>
            <a:endParaRPr lang="ca-ES" b="1" dirty="0" smtClean="0">
              <a:solidFill>
                <a:schemeClr val="tx1"/>
              </a:solidFill>
            </a:endParaRPr>
          </a:p>
          <a:p>
            <a:pPr algn="l"/>
            <a:endParaRPr lang="ca-ES" dirty="0">
              <a:solidFill>
                <a:schemeClr val="tx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60649"/>
            <a:ext cx="7772400" cy="720079"/>
          </a:xfrm>
        </p:spPr>
        <p:txBody>
          <a:bodyPr>
            <a:normAutofit fontScale="90000"/>
          </a:bodyPr>
          <a:lstStyle/>
          <a:p>
            <a:r>
              <a:rPr lang="ca-ES" b="1" dirty="0" smtClean="0"/>
              <a:t>Espiroqueta</a:t>
            </a:r>
            <a:endParaRPr lang="ca-ES" b="1" dirty="0"/>
          </a:p>
        </p:txBody>
      </p:sp>
      <p:sp>
        <p:nvSpPr>
          <p:cNvPr id="3" name="2 Subtítulo"/>
          <p:cNvSpPr>
            <a:spLocks noGrp="1"/>
          </p:cNvSpPr>
          <p:nvPr>
            <p:ph type="subTitle" idx="1"/>
          </p:nvPr>
        </p:nvSpPr>
        <p:spPr/>
        <p:txBody>
          <a:bodyPr/>
          <a:lstStyle/>
          <a:p>
            <a:endParaRPr lang="ca-ES" dirty="0"/>
          </a:p>
        </p:txBody>
      </p:sp>
      <p:pic>
        <p:nvPicPr>
          <p:cNvPr id="4" name="3 Imagen" descr="Resultado de imagen de espiroquetes"/>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71600" y="1124744"/>
            <a:ext cx="7056784" cy="5328592"/>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772400" cy="576063"/>
          </a:xfrm>
        </p:spPr>
        <p:txBody>
          <a:bodyPr>
            <a:normAutofit fontScale="90000"/>
          </a:bodyPr>
          <a:lstStyle/>
          <a:p>
            <a:r>
              <a:rPr lang="ca-ES" b="1" dirty="0" smtClean="0"/>
              <a:t>2.4. La importància dels </a:t>
            </a:r>
            <a:r>
              <a:rPr lang="ca-ES" b="1" dirty="0" err="1" smtClean="0"/>
              <a:t>eubacteris</a:t>
            </a:r>
            <a:r>
              <a:rPr lang="ca-ES" b="1" dirty="0" smtClean="0"/>
              <a:t> en els cicles biogeoquímics.</a:t>
            </a:r>
            <a:endParaRPr lang="ca-ES" b="1" dirty="0"/>
          </a:p>
        </p:txBody>
      </p:sp>
      <p:sp>
        <p:nvSpPr>
          <p:cNvPr id="3" name="2 Subtítulo"/>
          <p:cNvSpPr>
            <a:spLocks noGrp="1"/>
          </p:cNvSpPr>
          <p:nvPr>
            <p:ph type="subTitle" idx="1"/>
          </p:nvPr>
        </p:nvSpPr>
        <p:spPr>
          <a:xfrm>
            <a:off x="251520" y="1071546"/>
            <a:ext cx="8568952" cy="5786454"/>
          </a:xfrm>
        </p:spPr>
        <p:txBody>
          <a:bodyPr>
            <a:normAutofit fontScale="77500" lnSpcReduction="20000"/>
          </a:bodyPr>
          <a:lstStyle/>
          <a:p>
            <a:pPr algn="l"/>
            <a:r>
              <a:rPr lang="ca-ES" dirty="0" smtClean="0">
                <a:solidFill>
                  <a:schemeClr val="tx1"/>
                </a:solidFill>
              </a:rPr>
              <a:t>Moltes espècies de bacteris intervenen en els cicles biogeoquímics. </a:t>
            </a:r>
          </a:p>
          <a:p>
            <a:pPr algn="l"/>
            <a:r>
              <a:rPr lang="ca-ES" b="1" dirty="0" smtClean="0">
                <a:solidFill>
                  <a:schemeClr val="tx1"/>
                </a:solidFill>
                <a:latin typeface="Aharoni"/>
                <a:cs typeface="Aharoni"/>
              </a:rPr>
              <a:t>•</a:t>
            </a:r>
            <a:r>
              <a:rPr lang="ca-ES" b="1" dirty="0" smtClean="0">
                <a:solidFill>
                  <a:schemeClr val="tx1"/>
                </a:solidFill>
              </a:rPr>
              <a:t>Els </a:t>
            </a:r>
            <a:r>
              <a:rPr lang="ca-ES" b="1" dirty="0" err="1" smtClean="0">
                <a:solidFill>
                  <a:schemeClr val="tx1"/>
                </a:solidFill>
              </a:rPr>
              <a:t>eubacteris</a:t>
            </a:r>
            <a:r>
              <a:rPr lang="ca-ES" b="1" dirty="0" smtClean="0">
                <a:solidFill>
                  <a:schemeClr val="tx1"/>
                </a:solidFill>
              </a:rPr>
              <a:t> i els cicle del carboni</a:t>
            </a:r>
          </a:p>
          <a:p>
            <a:pPr algn="l"/>
            <a:r>
              <a:rPr lang="ca-ES" b="1" dirty="0" smtClean="0">
                <a:solidFill>
                  <a:schemeClr val="tx1"/>
                </a:solidFill>
              </a:rPr>
              <a:t>Bacteris  </a:t>
            </a:r>
            <a:r>
              <a:rPr lang="ca-ES" b="1" dirty="0" err="1" smtClean="0">
                <a:solidFill>
                  <a:schemeClr val="tx1"/>
                </a:solidFill>
              </a:rPr>
              <a:t>descomponedors</a:t>
            </a:r>
            <a:r>
              <a:rPr lang="ca-ES" b="1" dirty="0" smtClean="0">
                <a:solidFill>
                  <a:schemeClr val="tx1"/>
                </a:solidFill>
              </a:rPr>
              <a:t> o desintegradors </a:t>
            </a:r>
            <a:r>
              <a:rPr lang="ca-ES" dirty="0" err="1" smtClean="0">
                <a:solidFill>
                  <a:schemeClr val="tx1"/>
                </a:solidFill>
              </a:rPr>
              <a:t>descomposen</a:t>
            </a:r>
            <a:r>
              <a:rPr lang="ca-ES" dirty="0" smtClean="0">
                <a:solidFill>
                  <a:schemeClr val="tx1"/>
                </a:solidFill>
              </a:rPr>
              <a:t> la matèria orgànica (fermentacions) i es forma CO</a:t>
            </a:r>
            <a:r>
              <a:rPr lang="ca-ES" dirty="0" smtClean="0">
                <a:solidFill>
                  <a:schemeClr val="tx1"/>
                </a:solidFill>
                <a:latin typeface="Calibri"/>
              </a:rPr>
              <a:t>₂</a:t>
            </a:r>
            <a:r>
              <a:rPr lang="ca-ES" dirty="0" smtClean="0">
                <a:solidFill>
                  <a:schemeClr val="tx1"/>
                </a:solidFill>
              </a:rPr>
              <a:t>.</a:t>
            </a:r>
          </a:p>
          <a:p>
            <a:pPr algn="l"/>
            <a:r>
              <a:rPr lang="ca-ES" dirty="0" smtClean="0">
                <a:solidFill>
                  <a:schemeClr val="tx1"/>
                </a:solidFill>
              </a:rPr>
              <a:t>Alguns bacteris utilitzen hidrocarburs com a font de matèria orgànica. </a:t>
            </a:r>
            <a:r>
              <a:rPr lang="ca-ES" dirty="0" smtClean="0">
                <a:solidFill>
                  <a:schemeClr val="tx1"/>
                </a:solidFill>
                <a:latin typeface="Calibri"/>
              </a:rPr>
              <a:t>→ Vessaments d’hidrocarburs degradats per bacteris a CO₂.</a:t>
            </a:r>
          </a:p>
          <a:p>
            <a:pPr algn="l"/>
            <a:r>
              <a:rPr lang="ca-ES" b="1" dirty="0" smtClean="0">
                <a:solidFill>
                  <a:schemeClr val="tx1"/>
                </a:solidFill>
                <a:latin typeface="Aharoni"/>
                <a:cs typeface="Aharoni"/>
              </a:rPr>
              <a:t>•</a:t>
            </a:r>
            <a:r>
              <a:rPr lang="ca-ES" b="1" dirty="0" smtClean="0">
                <a:solidFill>
                  <a:schemeClr val="tx1"/>
                </a:solidFill>
                <a:latin typeface="Calibri"/>
              </a:rPr>
              <a:t>Els </a:t>
            </a:r>
            <a:r>
              <a:rPr lang="ca-ES" b="1" dirty="0" err="1" smtClean="0">
                <a:solidFill>
                  <a:schemeClr val="tx1"/>
                </a:solidFill>
                <a:latin typeface="Calibri"/>
              </a:rPr>
              <a:t>eubacteris</a:t>
            </a:r>
            <a:r>
              <a:rPr lang="ca-ES" b="1" dirty="0" smtClean="0">
                <a:solidFill>
                  <a:schemeClr val="tx1"/>
                </a:solidFill>
                <a:latin typeface="Calibri"/>
              </a:rPr>
              <a:t> i el cicle del nitrogen</a:t>
            </a:r>
          </a:p>
          <a:p>
            <a:pPr algn="l"/>
            <a:r>
              <a:rPr lang="ca-ES" b="1" dirty="0" smtClean="0">
                <a:solidFill>
                  <a:schemeClr val="tx1"/>
                </a:solidFill>
                <a:latin typeface="Calibri"/>
              </a:rPr>
              <a:t>Bacteris </a:t>
            </a:r>
            <a:r>
              <a:rPr lang="ca-ES" b="1" dirty="0" err="1" smtClean="0">
                <a:solidFill>
                  <a:schemeClr val="tx1"/>
                </a:solidFill>
                <a:latin typeface="Calibri"/>
              </a:rPr>
              <a:t>descomponedors</a:t>
            </a:r>
            <a:r>
              <a:rPr lang="ca-ES" b="1" dirty="0" smtClean="0">
                <a:solidFill>
                  <a:schemeClr val="tx1"/>
                </a:solidFill>
                <a:latin typeface="Calibri"/>
              </a:rPr>
              <a:t>  o desintegradors </a:t>
            </a:r>
            <a:r>
              <a:rPr lang="ca-ES" dirty="0" smtClean="0">
                <a:solidFill>
                  <a:schemeClr val="tx1"/>
                </a:solidFill>
                <a:latin typeface="Calibri"/>
              </a:rPr>
              <a:t>: produeixen amoníac.</a:t>
            </a:r>
          </a:p>
          <a:p>
            <a:pPr algn="l"/>
            <a:r>
              <a:rPr lang="ca-ES" b="1" dirty="0" smtClean="0">
                <a:solidFill>
                  <a:schemeClr val="tx1"/>
                </a:solidFill>
                <a:latin typeface="Calibri"/>
              </a:rPr>
              <a:t>Bacteris nitrificants</a:t>
            </a:r>
            <a:r>
              <a:rPr lang="ca-ES" dirty="0" smtClean="0">
                <a:solidFill>
                  <a:schemeClr val="tx1"/>
                </a:solidFill>
                <a:latin typeface="Calibri"/>
              </a:rPr>
              <a:t>: oxiden l’amoníac, el producte final és el nitrat.</a:t>
            </a:r>
          </a:p>
          <a:p>
            <a:pPr algn="l"/>
            <a:r>
              <a:rPr lang="ca-ES" dirty="0" smtClean="0">
                <a:solidFill>
                  <a:schemeClr val="tx1"/>
                </a:solidFill>
                <a:latin typeface="Calibri"/>
              </a:rPr>
              <a:t>Alguns bacteris fan el procés de la desnitrificació (transformen els nitrats a N₂).</a:t>
            </a:r>
          </a:p>
          <a:p>
            <a:pPr algn="l"/>
            <a:r>
              <a:rPr lang="ca-ES" b="1" dirty="0" smtClean="0">
                <a:solidFill>
                  <a:schemeClr val="tx1"/>
                </a:solidFill>
                <a:latin typeface="Calibri"/>
              </a:rPr>
              <a:t>Bacteris fixadors de nitrogen</a:t>
            </a:r>
            <a:r>
              <a:rPr lang="ca-ES" dirty="0" smtClean="0">
                <a:solidFill>
                  <a:schemeClr val="tx1"/>
                </a:solidFill>
                <a:latin typeface="Calibri"/>
              </a:rPr>
              <a:t>: converteixen el N₂ a amoníac.</a:t>
            </a:r>
            <a:endParaRPr lang="ca-ES" b="1" dirty="0" smtClean="0">
              <a:solidFill>
                <a:schemeClr val="tx1"/>
              </a:solidFill>
              <a:latin typeface="Calibri"/>
            </a:endParaRPr>
          </a:p>
          <a:p>
            <a:pPr algn="l"/>
            <a:endParaRPr lang="ca-ES" dirty="0" smtClean="0">
              <a:solidFill>
                <a:schemeClr val="tx1"/>
              </a:solidFill>
              <a:latin typeface="Calibri"/>
            </a:endParaRPr>
          </a:p>
          <a:p>
            <a:pPr algn="l"/>
            <a:endParaRPr lang="ca-ES" b="1" dirty="0" smtClean="0">
              <a:solidFill>
                <a:schemeClr val="tx1"/>
              </a:solidFill>
              <a:latin typeface="Calibri"/>
            </a:endParaRPr>
          </a:p>
          <a:p>
            <a:pPr algn="l"/>
            <a:endParaRPr lang="ca-ES" b="1" dirty="0" smtClean="0">
              <a:solidFill>
                <a:schemeClr val="tx1"/>
              </a:solidFill>
            </a:endParaRPr>
          </a:p>
          <a:p>
            <a:pPr algn="l"/>
            <a:endParaRPr lang="ca-ES" dirty="0">
              <a:solidFill>
                <a:schemeClr val="tx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60649"/>
            <a:ext cx="7772400" cy="648071"/>
          </a:xfrm>
        </p:spPr>
        <p:txBody>
          <a:bodyPr>
            <a:normAutofit fontScale="90000"/>
          </a:bodyPr>
          <a:lstStyle/>
          <a:p>
            <a:r>
              <a:rPr lang="ca-ES" b="1" dirty="0" smtClean="0"/>
              <a:t>5. Els virus</a:t>
            </a:r>
            <a:endParaRPr lang="ca-ES" b="1" dirty="0"/>
          </a:p>
        </p:txBody>
      </p:sp>
      <p:sp>
        <p:nvSpPr>
          <p:cNvPr id="3" name="2 Subtítulo"/>
          <p:cNvSpPr>
            <a:spLocks noGrp="1"/>
          </p:cNvSpPr>
          <p:nvPr>
            <p:ph type="subTitle" idx="1"/>
          </p:nvPr>
        </p:nvSpPr>
        <p:spPr>
          <a:xfrm>
            <a:off x="323528" y="980728"/>
            <a:ext cx="8496944" cy="5472608"/>
          </a:xfrm>
        </p:spPr>
        <p:txBody>
          <a:bodyPr/>
          <a:lstStyle/>
          <a:p>
            <a:pPr algn="l"/>
            <a:r>
              <a:rPr lang="ca-ES" b="1" dirty="0" smtClean="0">
                <a:solidFill>
                  <a:schemeClr val="tx1"/>
                </a:solidFill>
              </a:rPr>
              <a:t>Virus</a:t>
            </a:r>
            <a:r>
              <a:rPr lang="ca-ES" dirty="0" smtClean="0">
                <a:solidFill>
                  <a:schemeClr val="tx1"/>
                </a:solidFill>
              </a:rPr>
              <a:t> o </a:t>
            </a:r>
            <a:r>
              <a:rPr lang="ca-ES" b="1" dirty="0" smtClean="0">
                <a:solidFill>
                  <a:schemeClr val="tx1"/>
                </a:solidFill>
              </a:rPr>
              <a:t>agents infecciosos acel·lulars:</a:t>
            </a:r>
          </a:p>
          <a:p>
            <a:pPr algn="l"/>
            <a:r>
              <a:rPr lang="ca-ES" dirty="0" smtClean="0">
                <a:solidFill>
                  <a:schemeClr val="tx1"/>
                </a:solidFill>
                <a:latin typeface="Calibri"/>
              </a:rPr>
              <a:t>no són éssers vius doncs no tenen la majoria de les estructures i les funcions cel·lulars, </a:t>
            </a:r>
            <a:r>
              <a:rPr lang="ca-ES" b="1" dirty="0" smtClean="0">
                <a:solidFill>
                  <a:schemeClr val="tx1"/>
                </a:solidFill>
                <a:latin typeface="Calibri"/>
              </a:rPr>
              <a:t>no tenen metabolisme i només es poden reproduir dins d’una altra cèl·lula</a:t>
            </a:r>
            <a:r>
              <a:rPr lang="ca-ES" dirty="0" smtClean="0">
                <a:solidFill>
                  <a:schemeClr val="tx1"/>
                </a:solidFill>
                <a:latin typeface="Calibri"/>
              </a:rPr>
              <a:t> → </a:t>
            </a:r>
            <a:r>
              <a:rPr lang="ca-ES" b="1" dirty="0" smtClean="0">
                <a:solidFill>
                  <a:schemeClr val="tx1"/>
                </a:solidFill>
                <a:latin typeface="Calibri"/>
              </a:rPr>
              <a:t>paràsits cel·lulars obligats</a:t>
            </a:r>
            <a:r>
              <a:rPr lang="ca-ES" dirty="0" smtClean="0">
                <a:solidFill>
                  <a:schemeClr val="tx1"/>
                </a:solidFill>
                <a:latin typeface="Calibri"/>
              </a:rPr>
              <a:t>. </a:t>
            </a:r>
          </a:p>
          <a:p>
            <a:pPr algn="l"/>
            <a:endParaRPr lang="ca-ES" dirty="0" smtClean="0">
              <a:solidFill>
                <a:schemeClr val="tx1"/>
              </a:solidFill>
              <a:latin typeface="Calibri"/>
            </a:endParaRPr>
          </a:p>
          <a:p>
            <a:pPr algn="l"/>
            <a:r>
              <a:rPr lang="ca-ES" dirty="0" smtClean="0">
                <a:solidFill>
                  <a:schemeClr val="tx1"/>
                </a:solidFill>
                <a:latin typeface="Calibri"/>
              </a:rPr>
              <a:t>Són més petits que les cèl·lules (màxim 2500 </a:t>
            </a:r>
            <a:r>
              <a:rPr lang="ca-ES" b="1" dirty="0" smtClean="0">
                <a:solidFill>
                  <a:schemeClr val="tx1"/>
                </a:solidFill>
              </a:rPr>
              <a:t>Å</a:t>
            </a:r>
            <a:r>
              <a:rPr lang="ca-ES" dirty="0" smtClean="0">
                <a:solidFill>
                  <a:schemeClr val="tx1"/>
                </a:solidFill>
              </a:rPr>
              <a:t>).</a:t>
            </a:r>
            <a:endParaRPr lang="ca-ES" dirty="0">
              <a:solidFill>
                <a:schemeClr val="tx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a:xfrm>
            <a:off x="395536" y="476672"/>
            <a:ext cx="8352928" cy="5976664"/>
          </a:xfrm>
        </p:spPr>
        <p:txBody>
          <a:bodyPr/>
          <a:lstStyle/>
          <a:p>
            <a:pPr algn="l"/>
            <a:r>
              <a:rPr lang="ca-ES" dirty="0" smtClean="0">
                <a:solidFill>
                  <a:schemeClr val="tx1"/>
                </a:solidFill>
              </a:rPr>
              <a:t>Presenten 2 fases:</a:t>
            </a:r>
          </a:p>
          <a:p>
            <a:pPr algn="l">
              <a:buFontTx/>
              <a:buChar char="-"/>
            </a:pPr>
            <a:r>
              <a:rPr lang="ca-ES" b="1" dirty="0" smtClean="0">
                <a:solidFill>
                  <a:schemeClr val="tx1"/>
                </a:solidFill>
              </a:rPr>
              <a:t>Fase extracel·lular </a:t>
            </a:r>
            <a:r>
              <a:rPr lang="ca-ES" dirty="0" smtClean="0">
                <a:solidFill>
                  <a:schemeClr val="tx1"/>
                </a:solidFill>
                <a:latin typeface="Calibri"/>
              </a:rPr>
              <a:t>→ són inerts, doncs no tenen enzims per desenvolupar el seu propi metabolisme. </a:t>
            </a:r>
          </a:p>
          <a:p>
            <a:pPr algn="l"/>
            <a:r>
              <a:rPr lang="ca-ES" dirty="0" smtClean="0">
                <a:solidFill>
                  <a:schemeClr val="tx1"/>
                </a:solidFill>
                <a:latin typeface="Calibri"/>
              </a:rPr>
              <a:t>Se’ls anomena </a:t>
            </a:r>
            <a:r>
              <a:rPr lang="ca-ES" b="1" dirty="0" smtClean="0">
                <a:solidFill>
                  <a:schemeClr val="tx1"/>
                </a:solidFill>
                <a:latin typeface="Calibri"/>
              </a:rPr>
              <a:t>virions </a:t>
            </a:r>
            <a:r>
              <a:rPr lang="ca-ES" dirty="0" smtClean="0">
                <a:solidFill>
                  <a:schemeClr val="tx1"/>
                </a:solidFill>
                <a:latin typeface="Calibri"/>
              </a:rPr>
              <a:t>o</a:t>
            </a:r>
            <a:r>
              <a:rPr lang="ca-ES" b="1" dirty="0" smtClean="0">
                <a:solidFill>
                  <a:schemeClr val="tx1"/>
                </a:solidFill>
                <a:latin typeface="Calibri"/>
              </a:rPr>
              <a:t> partícules víriques</a:t>
            </a:r>
            <a:r>
              <a:rPr lang="ca-ES" dirty="0" smtClean="0">
                <a:solidFill>
                  <a:schemeClr val="tx1"/>
                </a:solidFill>
                <a:latin typeface="Calibri"/>
              </a:rPr>
              <a:t>. </a:t>
            </a:r>
          </a:p>
          <a:p>
            <a:pPr algn="l"/>
            <a:r>
              <a:rPr lang="ca-ES" dirty="0" smtClean="0">
                <a:solidFill>
                  <a:schemeClr val="tx1"/>
                </a:solidFill>
                <a:latin typeface="Calibri"/>
              </a:rPr>
              <a:t>-</a:t>
            </a:r>
            <a:r>
              <a:rPr lang="ca-ES" b="1" dirty="0" smtClean="0">
                <a:solidFill>
                  <a:schemeClr val="tx1"/>
                </a:solidFill>
                <a:latin typeface="Calibri"/>
              </a:rPr>
              <a:t>Fase intracel·lular </a:t>
            </a:r>
            <a:r>
              <a:rPr lang="ca-ES" dirty="0" smtClean="0">
                <a:solidFill>
                  <a:schemeClr val="tx1"/>
                </a:solidFill>
                <a:latin typeface="Calibri"/>
              </a:rPr>
              <a:t>→ s’adhereixen a la superfície de cèl·lules procariotes o eucariotes (hostes), hi introdueixen els seus genomes (ADN o ARN), i utilitzen el sistema enzimàtic i la matèria molecular de la cèl·lula hoste per reproduir-se.</a:t>
            </a:r>
            <a:endParaRPr lang="ca-ES" dirty="0">
              <a:solidFill>
                <a:schemeClr val="tx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a:xfrm>
            <a:off x="323528" y="476672"/>
            <a:ext cx="8424936" cy="5976664"/>
          </a:xfrm>
        </p:spPr>
        <p:txBody>
          <a:bodyPr/>
          <a:lstStyle/>
          <a:p>
            <a:pPr algn="l"/>
            <a:r>
              <a:rPr lang="ca-ES" dirty="0" smtClean="0">
                <a:solidFill>
                  <a:schemeClr val="tx1"/>
                </a:solidFill>
              </a:rPr>
              <a:t>Segons l’hoste que parasiten:</a:t>
            </a:r>
          </a:p>
          <a:p>
            <a:pPr algn="l">
              <a:buFontTx/>
              <a:buChar char="-"/>
            </a:pPr>
            <a:r>
              <a:rPr lang="ca-ES" b="1" dirty="0" smtClean="0">
                <a:solidFill>
                  <a:schemeClr val="tx1"/>
                </a:solidFill>
              </a:rPr>
              <a:t>Virus bacterians </a:t>
            </a:r>
            <a:r>
              <a:rPr lang="ca-ES" dirty="0" smtClean="0">
                <a:solidFill>
                  <a:schemeClr val="tx1"/>
                </a:solidFill>
              </a:rPr>
              <a:t>o</a:t>
            </a:r>
            <a:r>
              <a:rPr lang="ca-ES" b="1" dirty="0" smtClean="0">
                <a:solidFill>
                  <a:schemeClr val="tx1"/>
                </a:solidFill>
              </a:rPr>
              <a:t> bacteriòfags</a:t>
            </a:r>
          </a:p>
          <a:p>
            <a:pPr algn="l">
              <a:buFontTx/>
              <a:buChar char="-"/>
            </a:pPr>
            <a:r>
              <a:rPr lang="ca-ES" b="1" dirty="0" smtClean="0">
                <a:solidFill>
                  <a:schemeClr val="tx1"/>
                </a:solidFill>
              </a:rPr>
              <a:t>Virus</a:t>
            </a:r>
            <a:r>
              <a:rPr lang="ca-ES" dirty="0" smtClean="0">
                <a:solidFill>
                  <a:schemeClr val="tx1"/>
                </a:solidFill>
              </a:rPr>
              <a:t> </a:t>
            </a:r>
            <a:r>
              <a:rPr lang="ca-ES" b="1" dirty="0" smtClean="0">
                <a:solidFill>
                  <a:schemeClr val="tx1"/>
                </a:solidFill>
              </a:rPr>
              <a:t>vegetals</a:t>
            </a:r>
          </a:p>
          <a:p>
            <a:pPr algn="l">
              <a:buFontTx/>
              <a:buChar char="-"/>
            </a:pPr>
            <a:r>
              <a:rPr lang="ca-ES" b="1" dirty="0" smtClean="0">
                <a:solidFill>
                  <a:schemeClr val="tx1"/>
                </a:solidFill>
              </a:rPr>
              <a:t>Virus animals </a:t>
            </a:r>
            <a:endParaRPr lang="ca-ES" dirty="0" smtClean="0">
              <a:solidFill>
                <a:schemeClr val="tx1"/>
              </a:solidFill>
            </a:endParaRPr>
          </a:p>
          <a:p>
            <a:pPr algn="l">
              <a:buFontTx/>
              <a:buChar char="-"/>
            </a:pPr>
            <a:endParaRPr lang="ca-ES" dirty="0" smtClean="0">
              <a:solidFill>
                <a:schemeClr val="tx1"/>
              </a:solidFill>
            </a:endParaRPr>
          </a:p>
          <a:p>
            <a:pPr algn="l">
              <a:buFontTx/>
              <a:buChar char="-"/>
            </a:pPr>
            <a:r>
              <a:rPr lang="ca-ES" dirty="0" smtClean="0">
                <a:solidFill>
                  <a:schemeClr val="tx1"/>
                </a:solidFill>
              </a:rPr>
              <a:t>Hi ha virus que causen malalties i altres no.</a:t>
            </a:r>
          </a:p>
          <a:p>
            <a:pPr algn="l"/>
            <a:endParaRPr lang="ca-ES" dirty="0">
              <a:solidFill>
                <a:schemeClr val="tx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32657"/>
            <a:ext cx="7772400" cy="576063"/>
          </a:xfrm>
        </p:spPr>
        <p:txBody>
          <a:bodyPr>
            <a:normAutofit fontScale="90000"/>
          </a:bodyPr>
          <a:lstStyle/>
          <a:p>
            <a:r>
              <a:rPr lang="ca-ES" b="1" dirty="0" smtClean="0"/>
              <a:t>Origen</a:t>
            </a:r>
            <a:endParaRPr lang="ca-ES" b="1" dirty="0"/>
          </a:p>
        </p:txBody>
      </p:sp>
      <p:sp>
        <p:nvSpPr>
          <p:cNvPr id="3" name="2 Subtítulo"/>
          <p:cNvSpPr>
            <a:spLocks noGrp="1"/>
          </p:cNvSpPr>
          <p:nvPr>
            <p:ph type="subTitle" idx="1"/>
          </p:nvPr>
        </p:nvSpPr>
        <p:spPr>
          <a:xfrm>
            <a:off x="251520" y="857232"/>
            <a:ext cx="8568952" cy="5668112"/>
          </a:xfrm>
        </p:spPr>
        <p:txBody>
          <a:bodyPr>
            <a:normAutofit fontScale="92500" lnSpcReduction="10000"/>
          </a:bodyPr>
          <a:lstStyle/>
          <a:p>
            <a:pPr algn="l"/>
            <a:r>
              <a:rPr lang="ca-ES" dirty="0" smtClean="0">
                <a:solidFill>
                  <a:schemeClr val="tx1"/>
                </a:solidFill>
              </a:rPr>
              <a:t>-Com a paràsits cel·lulars obligats, van haver d’aparèixer després de les cèl·lules. </a:t>
            </a:r>
          </a:p>
          <a:p>
            <a:pPr algn="l">
              <a:buFontTx/>
              <a:buChar char="-"/>
            </a:pPr>
            <a:r>
              <a:rPr lang="ca-ES" b="1" dirty="0" smtClean="0">
                <a:solidFill>
                  <a:schemeClr val="tx1"/>
                </a:solidFill>
              </a:rPr>
              <a:t>Teoria de la regressió cel·lular</a:t>
            </a:r>
            <a:r>
              <a:rPr lang="ca-ES" dirty="0" smtClean="0">
                <a:solidFill>
                  <a:schemeClr val="tx1"/>
                </a:solidFill>
              </a:rPr>
              <a:t>:</a:t>
            </a:r>
          </a:p>
          <a:p>
            <a:pPr algn="l"/>
            <a:r>
              <a:rPr lang="ca-ES" dirty="0" smtClean="0">
                <a:solidFill>
                  <a:schemeClr val="tx1"/>
                </a:solidFill>
              </a:rPr>
              <a:t>Els virus podrien haver estat cèl·lules molt petites que parasitaven altres cèl·lules i, com a resultat de la seva adaptació al parasitisme, van perdre les estructures cel·lulars i els gens que els permetien viure fora de les cèl·lules hostes. </a:t>
            </a:r>
          </a:p>
          <a:p>
            <a:pPr algn="l">
              <a:buFontTx/>
              <a:buChar char="-"/>
            </a:pPr>
            <a:r>
              <a:rPr lang="ca-ES" b="1" dirty="0" smtClean="0">
                <a:solidFill>
                  <a:schemeClr val="tx1"/>
                </a:solidFill>
              </a:rPr>
              <a:t>Teoria de l’origen </a:t>
            </a:r>
            <a:r>
              <a:rPr lang="ca-ES" b="1" dirty="0" err="1" smtClean="0">
                <a:solidFill>
                  <a:schemeClr val="tx1"/>
                </a:solidFill>
              </a:rPr>
              <a:t>molecular-cel·lular</a:t>
            </a:r>
            <a:r>
              <a:rPr lang="ca-ES" dirty="0" smtClean="0">
                <a:solidFill>
                  <a:schemeClr val="tx1"/>
                </a:solidFill>
              </a:rPr>
              <a:t>:</a:t>
            </a:r>
          </a:p>
          <a:p>
            <a:pPr algn="l"/>
            <a:r>
              <a:rPr lang="ca-ES" dirty="0" smtClean="0">
                <a:solidFill>
                  <a:schemeClr val="tx1"/>
                </a:solidFill>
              </a:rPr>
              <a:t>Procedeixen de fragments </a:t>
            </a:r>
            <a:r>
              <a:rPr lang="ca-ES" dirty="0" err="1" smtClean="0">
                <a:solidFill>
                  <a:schemeClr val="tx1"/>
                </a:solidFill>
              </a:rPr>
              <a:t>d’ADN</a:t>
            </a:r>
            <a:r>
              <a:rPr lang="ca-ES" dirty="0" smtClean="0">
                <a:solidFill>
                  <a:schemeClr val="tx1"/>
                </a:solidFill>
              </a:rPr>
              <a:t> o ARN que es van escapar del genoma d’altres cèl·lules i van adquirir la capacitat </a:t>
            </a:r>
            <a:r>
              <a:rPr lang="ca-ES" dirty="0" err="1" smtClean="0">
                <a:solidFill>
                  <a:schemeClr val="tx1"/>
                </a:solidFill>
              </a:rPr>
              <a:t>d’autoreplicació</a:t>
            </a:r>
            <a:r>
              <a:rPr lang="ca-ES" dirty="0" smtClean="0">
                <a:solidFill>
                  <a:schemeClr val="tx1"/>
                </a:solidFill>
              </a:rPr>
              <a:t>. </a:t>
            </a:r>
          </a:p>
          <a:p>
            <a:pPr algn="l">
              <a:buFontTx/>
              <a:buChar char="-"/>
            </a:pPr>
            <a:endParaRPr lang="ca-ES" b="1" dirty="0">
              <a:solidFill>
                <a:schemeClr val="tx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32657"/>
            <a:ext cx="7772400" cy="792087"/>
          </a:xfrm>
        </p:spPr>
        <p:txBody>
          <a:bodyPr/>
          <a:lstStyle/>
          <a:p>
            <a:r>
              <a:rPr lang="ca-ES" b="1" dirty="0" smtClean="0"/>
              <a:t>5.1. L’estructura dels virus</a:t>
            </a:r>
            <a:endParaRPr lang="ca-ES" b="1" dirty="0"/>
          </a:p>
        </p:txBody>
      </p:sp>
      <p:sp>
        <p:nvSpPr>
          <p:cNvPr id="3" name="2 Subtítulo"/>
          <p:cNvSpPr>
            <a:spLocks noGrp="1"/>
          </p:cNvSpPr>
          <p:nvPr>
            <p:ph type="subTitle" idx="1"/>
          </p:nvPr>
        </p:nvSpPr>
        <p:spPr>
          <a:xfrm>
            <a:off x="179512" y="1124744"/>
            <a:ext cx="8640960" cy="5328592"/>
          </a:xfrm>
        </p:spPr>
        <p:txBody>
          <a:bodyPr>
            <a:normAutofit fontScale="92500" lnSpcReduction="10000"/>
          </a:bodyPr>
          <a:lstStyle/>
          <a:p>
            <a:pPr algn="l"/>
            <a:r>
              <a:rPr lang="ca-ES" dirty="0" smtClean="0">
                <a:solidFill>
                  <a:schemeClr val="tx1"/>
                </a:solidFill>
              </a:rPr>
              <a:t>3 parts: </a:t>
            </a:r>
            <a:r>
              <a:rPr lang="ca-ES" b="1" dirty="0" smtClean="0">
                <a:solidFill>
                  <a:schemeClr val="tx1"/>
                </a:solidFill>
              </a:rPr>
              <a:t>genoma víric, càpsida i coberta membranosa</a:t>
            </a:r>
            <a:r>
              <a:rPr lang="ca-ES" dirty="0" smtClean="0">
                <a:solidFill>
                  <a:schemeClr val="tx1"/>
                </a:solidFill>
              </a:rPr>
              <a:t>.</a:t>
            </a:r>
          </a:p>
          <a:p>
            <a:pPr algn="l">
              <a:buFontTx/>
              <a:buChar char="-"/>
            </a:pPr>
            <a:r>
              <a:rPr lang="ca-ES" b="1" dirty="0" smtClean="0">
                <a:solidFill>
                  <a:schemeClr val="tx1"/>
                </a:solidFill>
              </a:rPr>
              <a:t>Genoma víric </a:t>
            </a:r>
            <a:r>
              <a:rPr lang="ca-ES" dirty="0" smtClean="0">
                <a:solidFill>
                  <a:schemeClr val="tx1"/>
                </a:solidFill>
                <a:latin typeface="Calibri"/>
              </a:rPr>
              <a:t>→ 1 o diverses molècules o bé </a:t>
            </a:r>
            <a:r>
              <a:rPr lang="ca-ES" dirty="0" err="1" smtClean="0">
                <a:solidFill>
                  <a:schemeClr val="tx1"/>
                </a:solidFill>
                <a:latin typeface="Calibri"/>
              </a:rPr>
              <a:t>d’ADN</a:t>
            </a:r>
            <a:r>
              <a:rPr lang="ca-ES" dirty="0" smtClean="0">
                <a:solidFill>
                  <a:schemeClr val="tx1"/>
                </a:solidFill>
                <a:latin typeface="Calibri"/>
              </a:rPr>
              <a:t> o bé </a:t>
            </a:r>
            <a:r>
              <a:rPr lang="ca-ES" dirty="0" err="1" smtClean="0">
                <a:solidFill>
                  <a:schemeClr val="tx1"/>
                </a:solidFill>
                <a:latin typeface="Calibri"/>
              </a:rPr>
              <a:t>d’ARN</a:t>
            </a:r>
            <a:r>
              <a:rPr lang="ca-ES" dirty="0" smtClean="0">
                <a:solidFill>
                  <a:schemeClr val="tx1"/>
                </a:solidFill>
                <a:latin typeface="Calibri"/>
              </a:rPr>
              <a:t>, però mai tots 2 alhora. Poden ser d’una sola cadena o de dues, circulars o lineals.</a:t>
            </a:r>
          </a:p>
          <a:p>
            <a:pPr algn="l">
              <a:buFontTx/>
              <a:buChar char="-"/>
            </a:pPr>
            <a:r>
              <a:rPr lang="ca-ES" b="1" dirty="0" smtClean="0">
                <a:solidFill>
                  <a:schemeClr val="tx1"/>
                </a:solidFill>
                <a:latin typeface="Calibri"/>
              </a:rPr>
              <a:t>Càpsida </a:t>
            </a:r>
            <a:r>
              <a:rPr lang="ca-ES" dirty="0" smtClean="0">
                <a:solidFill>
                  <a:schemeClr val="tx1"/>
                </a:solidFill>
              </a:rPr>
              <a:t>→ coberta proteica que envolta el genoma víric. La seva funció és protegir l’àcid nucleic i, en els virus que no tenen coberta membranosa, reconèixer els receptors de membrana de les cèl·lules que el virus parasita. Constituïda per proteïnes globulars, anomenades </a:t>
            </a:r>
            <a:r>
              <a:rPr lang="ca-ES" b="1" dirty="0" smtClean="0">
                <a:solidFill>
                  <a:schemeClr val="tx1"/>
                </a:solidFill>
              </a:rPr>
              <a:t>capsòmers</a:t>
            </a:r>
            <a:r>
              <a:rPr lang="ca-ES" dirty="0" smtClean="0">
                <a:solidFill>
                  <a:schemeClr val="tx1"/>
                </a:solidFill>
              </a:rPr>
              <a:t>, que es disposen de forma regular i simètrica. </a:t>
            </a:r>
          </a:p>
          <a:p>
            <a:pPr algn="l"/>
            <a:r>
              <a:rPr lang="ca-ES" b="1" dirty="0" smtClean="0">
                <a:solidFill>
                  <a:schemeClr val="tx1"/>
                </a:solidFill>
              </a:rPr>
              <a:t>        Genoma víric + càpsida → nucleocàpsida</a:t>
            </a:r>
            <a:endParaRPr lang="ca-ES" b="1" dirty="0">
              <a:solidFill>
                <a:schemeClr val="tx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ca-ES" dirty="0"/>
          </a:p>
        </p:txBody>
      </p:sp>
      <p:sp>
        <p:nvSpPr>
          <p:cNvPr id="3" name="2 Subtítulo"/>
          <p:cNvSpPr>
            <a:spLocks noGrp="1"/>
          </p:cNvSpPr>
          <p:nvPr>
            <p:ph type="subTitle" idx="1"/>
          </p:nvPr>
        </p:nvSpPr>
        <p:spPr/>
        <p:txBody>
          <a:bodyPr/>
          <a:lstStyle/>
          <a:p>
            <a:endParaRPr lang="ca-ES"/>
          </a:p>
        </p:txBody>
      </p:sp>
      <p:pic>
        <p:nvPicPr>
          <p:cNvPr id="4" name="3 Imagen" descr="Resultado de imagen de cicle lític del virus"/>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332657"/>
            <a:ext cx="9144000" cy="612068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a:xfrm>
            <a:off x="179512" y="404664"/>
            <a:ext cx="8784976" cy="6120680"/>
          </a:xfrm>
        </p:spPr>
        <p:txBody>
          <a:bodyPr/>
          <a:lstStyle/>
          <a:p>
            <a:pPr algn="l"/>
            <a:r>
              <a:rPr lang="ca-ES" dirty="0" smtClean="0">
                <a:solidFill>
                  <a:schemeClr val="tx1"/>
                </a:solidFill>
              </a:rPr>
              <a:t>Tipus de càpsides:</a:t>
            </a:r>
          </a:p>
          <a:p>
            <a:pPr algn="l">
              <a:buFontTx/>
              <a:buChar char="-"/>
            </a:pPr>
            <a:r>
              <a:rPr lang="ca-ES" b="1" dirty="0" smtClean="0">
                <a:solidFill>
                  <a:schemeClr val="tx1"/>
                </a:solidFill>
              </a:rPr>
              <a:t>Icosaèdriques </a:t>
            </a:r>
            <a:r>
              <a:rPr lang="ca-ES" dirty="0" smtClean="0">
                <a:solidFill>
                  <a:schemeClr val="tx1"/>
                </a:solidFill>
              </a:rPr>
              <a:t>→ formada per 20 triangles equilàters (un icosàedre). Ex: virus de les berrugues.</a:t>
            </a:r>
          </a:p>
          <a:p>
            <a:pPr algn="l">
              <a:buFontTx/>
              <a:buChar char="-"/>
            </a:pPr>
            <a:r>
              <a:rPr lang="ca-ES" b="1" dirty="0" smtClean="0">
                <a:solidFill>
                  <a:schemeClr val="tx1"/>
                </a:solidFill>
              </a:rPr>
              <a:t>Helicoïdals </a:t>
            </a:r>
            <a:r>
              <a:rPr lang="ca-ES" dirty="0" smtClean="0">
                <a:solidFill>
                  <a:schemeClr val="tx1"/>
                </a:solidFill>
              </a:rPr>
              <a:t>→ els capsòmers es disposen en forma d’hèlix, formant una estructura tubular buida. Ex: virus del mosaic del tabac.</a:t>
            </a:r>
          </a:p>
          <a:p>
            <a:pPr algn="l">
              <a:buFontTx/>
              <a:buChar char="-"/>
            </a:pPr>
            <a:r>
              <a:rPr lang="ca-ES" b="1" dirty="0" smtClean="0">
                <a:solidFill>
                  <a:schemeClr val="tx1"/>
                </a:solidFill>
              </a:rPr>
              <a:t>Complexa</a:t>
            </a:r>
            <a:r>
              <a:rPr lang="ca-ES" dirty="0" smtClean="0">
                <a:solidFill>
                  <a:schemeClr val="tx1"/>
                </a:solidFill>
              </a:rPr>
              <a:t> → tenen 2 parts: el </a:t>
            </a:r>
            <a:r>
              <a:rPr lang="ca-ES" b="1" dirty="0" smtClean="0">
                <a:solidFill>
                  <a:schemeClr val="tx1"/>
                </a:solidFill>
              </a:rPr>
              <a:t>cap</a:t>
            </a:r>
            <a:r>
              <a:rPr lang="ca-ES" dirty="0" smtClean="0">
                <a:solidFill>
                  <a:schemeClr val="tx1"/>
                </a:solidFill>
              </a:rPr>
              <a:t> (tipus icosaèdric) i la </a:t>
            </a:r>
            <a:r>
              <a:rPr lang="ca-ES" b="1" dirty="0" smtClean="0">
                <a:solidFill>
                  <a:schemeClr val="tx1"/>
                </a:solidFill>
              </a:rPr>
              <a:t>cua</a:t>
            </a:r>
            <a:r>
              <a:rPr lang="ca-ES" dirty="0" smtClean="0">
                <a:solidFill>
                  <a:schemeClr val="tx1"/>
                </a:solidFill>
              </a:rPr>
              <a:t> (una beina helicoïdal), que acaba amb una placa basal amb espines i fibres. La cua està adaptada per injectar l’àcid </a:t>
            </a:r>
            <a:r>
              <a:rPr lang="ca-ES" dirty="0" err="1" smtClean="0">
                <a:solidFill>
                  <a:schemeClr val="tx1"/>
                </a:solidFill>
              </a:rPr>
              <a:t>nucleic</a:t>
            </a:r>
            <a:r>
              <a:rPr lang="ca-ES" dirty="0" smtClean="0">
                <a:solidFill>
                  <a:schemeClr val="tx1"/>
                </a:solidFill>
              </a:rPr>
              <a:t> dins del bacteri. Ex: bacteriòfags.</a:t>
            </a:r>
            <a:endParaRPr lang="ca-ES" dirty="0">
              <a:solidFill>
                <a:schemeClr val="tx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a:xfrm>
            <a:off x="251520" y="404664"/>
            <a:ext cx="8640960" cy="6048672"/>
          </a:xfrm>
        </p:spPr>
        <p:txBody>
          <a:bodyPr/>
          <a:lstStyle/>
          <a:p>
            <a:pPr algn="l"/>
            <a:r>
              <a:rPr lang="ca-ES" dirty="0" smtClean="0">
                <a:solidFill>
                  <a:schemeClr val="tx1"/>
                </a:solidFill>
                <a:latin typeface="Arial Narrow"/>
              </a:rPr>
              <a:t>▪ </a:t>
            </a:r>
            <a:r>
              <a:rPr lang="ca-ES" b="1" dirty="0" smtClean="0">
                <a:solidFill>
                  <a:schemeClr val="tx1"/>
                </a:solidFill>
              </a:rPr>
              <a:t>Coberta membranosa </a:t>
            </a:r>
            <a:r>
              <a:rPr lang="ca-ES" dirty="0" smtClean="0">
                <a:solidFill>
                  <a:schemeClr val="tx1"/>
                </a:solidFill>
              </a:rPr>
              <a:t>→ alguns virus (com el de la grip) presenten una coberta de tipus membranós (</a:t>
            </a:r>
            <a:r>
              <a:rPr lang="ca-ES" b="1" dirty="0" smtClean="0">
                <a:solidFill>
                  <a:schemeClr val="tx1"/>
                </a:solidFill>
              </a:rPr>
              <a:t>doble capa </a:t>
            </a:r>
            <a:r>
              <a:rPr lang="ca-ES" b="1" dirty="0" err="1" smtClean="0">
                <a:solidFill>
                  <a:schemeClr val="tx1"/>
                </a:solidFill>
              </a:rPr>
              <a:t>lipídica</a:t>
            </a:r>
            <a:r>
              <a:rPr lang="ca-ES" b="1" dirty="0" smtClean="0">
                <a:solidFill>
                  <a:schemeClr val="tx1"/>
                </a:solidFill>
              </a:rPr>
              <a:t> </a:t>
            </a:r>
            <a:r>
              <a:rPr lang="ca-ES" dirty="0" smtClean="0">
                <a:solidFill>
                  <a:schemeClr val="tx1"/>
                </a:solidFill>
              </a:rPr>
              <a:t>que procedeix de les cèl·lules hostes parasitades i </a:t>
            </a:r>
            <a:r>
              <a:rPr lang="ca-ES" b="1" dirty="0" smtClean="0">
                <a:solidFill>
                  <a:schemeClr val="tx1"/>
                </a:solidFill>
              </a:rPr>
              <a:t>glicoproteïnes</a:t>
            </a:r>
            <a:r>
              <a:rPr lang="ca-ES" dirty="0" smtClean="0">
                <a:solidFill>
                  <a:schemeClr val="tx1"/>
                </a:solidFill>
              </a:rPr>
              <a:t>), que envolta la nucleocàpsida. Les glicoproteïnes són les que reconeixen la cèl·lula hoste.</a:t>
            </a:r>
            <a:endParaRPr lang="ca-ES" dirty="0">
              <a:solidFill>
                <a:schemeClr val="tx1"/>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32657"/>
            <a:ext cx="7772400" cy="864095"/>
          </a:xfrm>
        </p:spPr>
        <p:txBody>
          <a:bodyPr/>
          <a:lstStyle/>
          <a:p>
            <a:r>
              <a:rPr lang="ca-ES" b="1" dirty="0" smtClean="0"/>
              <a:t>5.2. Els </a:t>
            </a:r>
            <a:r>
              <a:rPr lang="ca-ES" b="1" dirty="0" err="1" smtClean="0"/>
              <a:t>viroides</a:t>
            </a:r>
            <a:r>
              <a:rPr lang="ca-ES" b="1" dirty="0" smtClean="0"/>
              <a:t> i els prions</a:t>
            </a:r>
            <a:endParaRPr lang="ca-ES" b="1" dirty="0"/>
          </a:p>
        </p:txBody>
      </p:sp>
      <p:sp>
        <p:nvSpPr>
          <p:cNvPr id="3" name="2 Subtítulo"/>
          <p:cNvSpPr>
            <a:spLocks noGrp="1"/>
          </p:cNvSpPr>
          <p:nvPr>
            <p:ph type="subTitle" idx="1"/>
          </p:nvPr>
        </p:nvSpPr>
        <p:spPr>
          <a:xfrm>
            <a:off x="251520" y="1268760"/>
            <a:ext cx="8568952" cy="5184576"/>
          </a:xfrm>
        </p:spPr>
        <p:txBody>
          <a:bodyPr/>
          <a:lstStyle/>
          <a:p>
            <a:pPr algn="l"/>
            <a:r>
              <a:rPr lang="ca-ES" dirty="0" smtClean="0">
                <a:solidFill>
                  <a:schemeClr val="tx1"/>
                </a:solidFill>
              </a:rPr>
              <a:t>Són agents infecciosos més simples que els virus. </a:t>
            </a:r>
          </a:p>
          <a:p>
            <a:pPr algn="l"/>
            <a:r>
              <a:rPr lang="ca-ES" b="1" dirty="0" smtClean="0">
                <a:solidFill>
                  <a:schemeClr val="tx1"/>
                </a:solidFill>
                <a:latin typeface="Aharoni"/>
                <a:cs typeface="Aharoni"/>
              </a:rPr>
              <a:t>•</a:t>
            </a:r>
            <a:r>
              <a:rPr lang="ca-ES" b="1" dirty="0" err="1" smtClean="0">
                <a:solidFill>
                  <a:schemeClr val="tx1"/>
                </a:solidFill>
              </a:rPr>
              <a:t>Viroides</a:t>
            </a:r>
            <a:r>
              <a:rPr lang="ca-ES" b="1" dirty="0" smtClean="0">
                <a:solidFill>
                  <a:schemeClr val="tx1"/>
                </a:solidFill>
              </a:rPr>
              <a:t> </a:t>
            </a:r>
          </a:p>
          <a:p>
            <a:pPr algn="l"/>
            <a:r>
              <a:rPr lang="ca-ES" dirty="0" smtClean="0">
                <a:solidFill>
                  <a:schemeClr val="tx1"/>
                </a:solidFill>
              </a:rPr>
              <a:t>-És una molècula petita d’ARN circular </a:t>
            </a:r>
            <a:r>
              <a:rPr lang="ca-ES" dirty="0" err="1" smtClean="0">
                <a:solidFill>
                  <a:schemeClr val="tx1"/>
                </a:solidFill>
              </a:rPr>
              <a:t>monocatenària</a:t>
            </a:r>
            <a:r>
              <a:rPr lang="ca-ES" dirty="0" smtClean="0">
                <a:solidFill>
                  <a:schemeClr val="tx1"/>
                </a:solidFill>
              </a:rPr>
              <a:t>, que no està protegida per cap tipus de coberta. </a:t>
            </a:r>
          </a:p>
          <a:p>
            <a:pPr algn="l"/>
            <a:r>
              <a:rPr lang="ca-ES" dirty="0" smtClean="0">
                <a:solidFill>
                  <a:schemeClr val="tx1"/>
                </a:solidFill>
              </a:rPr>
              <a:t>-Infecta cèl·lules vegetals. Causa una disminució del creixement de la planta i un desenvolupament anormal de tiges i fulles.  </a:t>
            </a:r>
            <a:endParaRPr lang="ca-ES" dirty="0">
              <a:solidFill>
                <a:schemeClr val="tx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a:xfrm>
            <a:off x="323528" y="404664"/>
            <a:ext cx="8424936" cy="6048672"/>
          </a:xfrm>
        </p:spPr>
        <p:txBody>
          <a:bodyPr/>
          <a:lstStyle/>
          <a:p>
            <a:pPr algn="l"/>
            <a:r>
              <a:rPr lang="ca-ES" b="1" dirty="0" smtClean="0">
                <a:solidFill>
                  <a:schemeClr val="tx1"/>
                </a:solidFill>
                <a:latin typeface="Aharoni"/>
                <a:cs typeface="Aharoni"/>
              </a:rPr>
              <a:t>•</a:t>
            </a:r>
            <a:r>
              <a:rPr lang="ca-ES" b="1" dirty="0" smtClean="0">
                <a:solidFill>
                  <a:schemeClr val="tx1"/>
                </a:solidFill>
              </a:rPr>
              <a:t>Prions</a:t>
            </a:r>
          </a:p>
          <a:p>
            <a:pPr algn="l"/>
            <a:r>
              <a:rPr lang="ca-ES" dirty="0" smtClean="0">
                <a:solidFill>
                  <a:schemeClr val="tx1"/>
                </a:solidFill>
              </a:rPr>
              <a:t>-Són proteïnes que tenen un plegament anormal, i són capaces d’induir que les proteïnes normals de la cèl·lula adoptin la forma de prió. </a:t>
            </a:r>
          </a:p>
          <a:p>
            <a:pPr algn="l"/>
            <a:r>
              <a:rPr lang="ca-ES" dirty="0" smtClean="0">
                <a:solidFill>
                  <a:schemeClr val="tx1"/>
                </a:solidFill>
              </a:rPr>
              <a:t>-Sovint són proteïnes de membrana de les neurones, i acostumen a provocar malalties neurovegetatives. </a:t>
            </a:r>
            <a:endParaRPr lang="ca-ES" dirty="0">
              <a:solidFill>
                <a:schemeClr val="tx1"/>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32657"/>
            <a:ext cx="7772400" cy="792087"/>
          </a:xfrm>
        </p:spPr>
        <p:txBody>
          <a:bodyPr/>
          <a:lstStyle/>
          <a:p>
            <a:r>
              <a:rPr lang="ca-ES" b="1" dirty="0" smtClean="0"/>
              <a:t>5.3. El cicle dels virus</a:t>
            </a:r>
            <a:endParaRPr lang="ca-ES" b="1" dirty="0"/>
          </a:p>
        </p:txBody>
      </p:sp>
      <p:sp>
        <p:nvSpPr>
          <p:cNvPr id="3" name="2 Subtítulo"/>
          <p:cNvSpPr>
            <a:spLocks noGrp="1"/>
          </p:cNvSpPr>
          <p:nvPr>
            <p:ph type="subTitle" idx="1"/>
          </p:nvPr>
        </p:nvSpPr>
        <p:spPr>
          <a:xfrm>
            <a:off x="323528" y="1124744"/>
            <a:ext cx="8424936" cy="5328592"/>
          </a:xfrm>
        </p:spPr>
        <p:txBody>
          <a:bodyPr>
            <a:normAutofit/>
          </a:bodyPr>
          <a:lstStyle/>
          <a:p>
            <a:pPr algn="l"/>
            <a:r>
              <a:rPr lang="ca-ES" b="1" dirty="0" smtClean="0">
                <a:solidFill>
                  <a:schemeClr val="tx1"/>
                </a:solidFill>
                <a:latin typeface="Aharoni"/>
                <a:cs typeface="Aharoni"/>
              </a:rPr>
              <a:t>•</a:t>
            </a:r>
            <a:r>
              <a:rPr lang="ca-ES" b="1" dirty="0" smtClean="0">
                <a:solidFill>
                  <a:schemeClr val="tx1"/>
                </a:solidFill>
              </a:rPr>
              <a:t>Cicle lític del bacteriòfag T4</a:t>
            </a:r>
            <a:r>
              <a:rPr lang="ca-ES" dirty="0" smtClean="0">
                <a:solidFill>
                  <a:schemeClr val="tx1"/>
                </a:solidFill>
              </a:rPr>
              <a:t>(condueix a la destrucció de la cèl·lula hoste):</a:t>
            </a:r>
            <a:endParaRPr lang="ca-ES" b="1" dirty="0" smtClean="0">
              <a:solidFill>
                <a:schemeClr val="tx1"/>
              </a:solidFill>
            </a:endParaRPr>
          </a:p>
          <a:p>
            <a:pPr algn="l"/>
            <a:r>
              <a:rPr lang="ca-ES" b="1" dirty="0" smtClean="0">
                <a:solidFill>
                  <a:schemeClr val="tx1"/>
                </a:solidFill>
              </a:rPr>
              <a:t>1- Fase de fixació o adsorció</a:t>
            </a:r>
          </a:p>
          <a:p>
            <a:pPr algn="l"/>
            <a:r>
              <a:rPr lang="ca-ES" dirty="0" smtClean="0">
                <a:solidFill>
                  <a:schemeClr val="tx1"/>
                </a:solidFill>
              </a:rPr>
              <a:t>Les proteïnes de la càpsida reconeixen unes proteïnes a la superfície de la cèl·lula hoste i s’hi uneixen. </a:t>
            </a:r>
          </a:p>
          <a:p>
            <a:pPr algn="l"/>
            <a:r>
              <a:rPr lang="ca-ES" b="1" dirty="0" smtClean="0">
                <a:solidFill>
                  <a:schemeClr val="tx1"/>
                </a:solidFill>
              </a:rPr>
              <a:t>2- Fase de penetració</a:t>
            </a:r>
          </a:p>
          <a:p>
            <a:pPr algn="l"/>
            <a:r>
              <a:rPr lang="ca-ES" dirty="0" smtClean="0">
                <a:solidFill>
                  <a:schemeClr val="tx1"/>
                </a:solidFill>
              </a:rPr>
              <a:t>Els bacteriòfags injecten l’àcid </a:t>
            </a:r>
            <a:r>
              <a:rPr lang="ca-ES" dirty="0" err="1" smtClean="0">
                <a:solidFill>
                  <a:schemeClr val="tx1"/>
                </a:solidFill>
              </a:rPr>
              <a:t>nucleic</a:t>
            </a:r>
            <a:r>
              <a:rPr lang="ca-ES" dirty="0" smtClean="0">
                <a:solidFill>
                  <a:schemeClr val="tx1"/>
                </a:solidFill>
              </a:rPr>
              <a:t> al bacteri. </a:t>
            </a:r>
          </a:p>
          <a:p>
            <a:pPr algn="l"/>
            <a:endParaRPr lang="ca-ES" b="1" dirty="0">
              <a:solidFill>
                <a:schemeClr val="tx1"/>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a:xfrm>
            <a:off x="251520" y="404664"/>
            <a:ext cx="8496944" cy="5976664"/>
          </a:xfrm>
        </p:spPr>
        <p:txBody>
          <a:bodyPr>
            <a:normAutofit fontScale="92500" lnSpcReduction="10000"/>
          </a:bodyPr>
          <a:lstStyle/>
          <a:p>
            <a:pPr algn="l"/>
            <a:r>
              <a:rPr lang="ca-ES" b="1" dirty="0" smtClean="0">
                <a:solidFill>
                  <a:schemeClr val="tx1"/>
                </a:solidFill>
              </a:rPr>
              <a:t>3- Fase d’eclipsi </a:t>
            </a:r>
          </a:p>
          <a:p>
            <a:pPr algn="l"/>
            <a:r>
              <a:rPr lang="ca-ES" dirty="0" smtClean="0">
                <a:solidFill>
                  <a:schemeClr val="tx1"/>
                </a:solidFill>
              </a:rPr>
              <a:t>No s’observen virus a l’interior del bacteri. </a:t>
            </a:r>
          </a:p>
          <a:p>
            <a:pPr lvl="0" algn="l"/>
            <a:r>
              <a:rPr lang="ca-ES" dirty="0">
                <a:solidFill>
                  <a:prstClr val="black"/>
                </a:solidFill>
              </a:rPr>
              <a:t>L’ADN víric es replica. </a:t>
            </a:r>
          </a:p>
          <a:p>
            <a:pPr algn="l"/>
            <a:r>
              <a:rPr lang="ca-ES" dirty="0" smtClean="0">
                <a:solidFill>
                  <a:schemeClr val="tx1"/>
                </a:solidFill>
              </a:rPr>
              <a:t>L’ADN víric utilitzant  nucleòtids i l’enzim ARN polimerasa del bacteri dirigeix la síntesi d’ARNm víric, i a partir d’aquest se sintetitzen les proteïnes del virus. </a:t>
            </a:r>
          </a:p>
          <a:p>
            <a:pPr algn="l"/>
            <a:r>
              <a:rPr lang="ca-ES" b="1" dirty="0" smtClean="0">
                <a:solidFill>
                  <a:schemeClr val="tx1"/>
                </a:solidFill>
              </a:rPr>
              <a:t>4- Fase d’acoblament o maduració o assemblatge</a:t>
            </a:r>
          </a:p>
          <a:p>
            <a:pPr algn="l"/>
            <a:r>
              <a:rPr lang="ca-ES" dirty="0" smtClean="0">
                <a:solidFill>
                  <a:schemeClr val="tx1"/>
                </a:solidFill>
              </a:rPr>
              <a:t>Les molècules </a:t>
            </a:r>
            <a:r>
              <a:rPr lang="ca-ES" dirty="0" err="1" smtClean="0">
                <a:solidFill>
                  <a:schemeClr val="tx1"/>
                </a:solidFill>
              </a:rPr>
              <a:t>d’ADN</a:t>
            </a:r>
            <a:r>
              <a:rPr lang="ca-ES" dirty="0" smtClean="0">
                <a:solidFill>
                  <a:schemeClr val="tx1"/>
                </a:solidFill>
              </a:rPr>
              <a:t> víric penetren a les càpsides.</a:t>
            </a:r>
            <a:endParaRPr lang="ca-ES" b="1" dirty="0" smtClean="0">
              <a:solidFill>
                <a:schemeClr val="tx1"/>
              </a:solidFill>
            </a:endParaRPr>
          </a:p>
          <a:p>
            <a:pPr algn="l"/>
            <a:r>
              <a:rPr lang="ca-ES" b="1" dirty="0" smtClean="0">
                <a:solidFill>
                  <a:schemeClr val="tx1"/>
                </a:solidFill>
              </a:rPr>
              <a:t>5- Fase de lisi o alliberament </a:t>
            </a:r>
          </a:p>
          <a:p>
            <a:pPr algn="l"/>
            <a:r>
              <a:rPr lang="ca-ES" dirty="0" smtClean="0">
                <a:solidFill>
                  <a:schemeClr val="tx1"/>
                </a:solidFill>
              </a:rPr>
              <a:t>Es produeix la lisi del bacteri i els nous virions  queden lliures i són capaços d’infectar altres bacteris. </a:t>
            </a:r>
            <a:endParaRPr lang="ca-ES" dirty="0">
              <a:solidFill>
                <a:schemeClr val="tx1"/>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p:txBody>
          <a:bodyPr/>
          <a:lstStyle/>
          <a:p>
            <a:endParaRPr lang="ca-ES"/>
          </a:p>
        </p:txBody>
      </p:sp>
      <p:pic>
        <p:nvPicPr>
          <p:cNvPr id="4" name="3 Imagen" descr="Resultado de imagen de cicle lític del virus"/>
          <p:cNvPicPr/>
          <p:nvPr/>
        </p:nvPicPr>
        <p:blipFill>
          <a:blip r:embed="rId2" cstate="print">
            <a:extLst>
              <a:ext uri="{28A0092B-C50C-407E-A947-70E740481C1C}">
                <a14:useLocalDpi xmlns:a14="http://schemas.microsoft.com/office/drawing/2010/main" xmlns="" val="0"/>
              </a:ext>
            </a:extLst>
          </a:blip>
          <a:srcRect l="44430" t="17359" r="7109" b="11836"/>
          <a:stretch>
            <a:fillRect/>
          </a:stretch>
        </p:blipFill>
        <p:spPr bwMode="auto">
          <a:xfrm>
            <a:off x="1403648" y="0"/>
            <a:ext cx="6696744" cy="68580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60649"/>
            <a:ext cx="7772400" cy="720079"/>
          </a:xfrm>
        </p:spPr>
        <p:txBody>
          <a:bodyPr>
            <a:normAutofit fontScale="90000"/>
          </a:bodyPr>
          <a:lstStyle/>
          <a:p>
            <a:r>
              <a:rPr lang="ca-ES" b="1" dirty="0" smtClean="0"/>
              <a:t>Cicle </a:t>
            </a:r>
            <a:r>
              <a:rPr lang="ca-ES" b="1" dirty="0" err="1" smtClean="0"/>
              <a:t>lisogènic</a:t>
            </a:r>
            <a:r>
              <a:rPr lang="ca-ES" b="1" dirty="0" smtClean="0"/>
              <a:t> </a:t>
            </a:r>
            <a:endParaRPr lang="ca-ES" b="1" dirty="0"/>
          </a:p>
        </p:txBody>
      </p:sp>
      <p:sp>
        <p:nvSpPr>
          <p:cNvPr id="3" name="2 Subtítulo"/>
          <p:cNvSpPr>
            <a:spLocks noGrp="1"/>
          </p:cNvSpPr>
          <p:nvPr>
            <p:ph type="subTitle" idx="1"/>
          </p:nvPr>
        </p:nvSpPr>
        <p:spPr>
          <a:xfrm>
            <a:off x="251520" y="980728"/>
            <a:ext cx="8640960" cy="5616624"/>
          </a:xfrm>
        </p:spPr>
        <p:txBody>
          <a:bodyPr/>
          <a:lstStyle/>
          <a:p>
            <a:pPr algn="l"/>
            <a:r>
              <a:rPr lang="ca-ES" dirty="0" smtClean="0">
                <a:solidFill>
                  <a:schemeClr val="tx1"/>
                </a:solidFill>
              </a:rPr>
              <a:t>Alguns virus integren el seu ADN al de la cèl·lula hoste, aquests virus  s’anomenen </a:t>
            </a:r>
            <a:r>
              <a:rPr lang="ca-ES" b="1" dirty="0" smtClean="0">
                <a:solidFill>
                  <a:schemeClr val="tx1"/>
                </a:solidFill>
              </a:rPr>
              <a:t>virus atenuats </a:t>
            </a:r>
            <a:r>
              <a:rPr lang="ca-ES" dirty="0" smtClean="0">
                <a:solidFill>
                  <a:schemeClr val="tx1"/>
                </a:solidFill>
              </a:rPr>
              <a:t>o  </a:t>
            </a:r>
            <a:r>
              <a:rPr lang="ca-ES" b="1" dirty="0" smtClean="0">
                <a:solidFill>
                  <a:schemeClr val="tx1"/>
                </a:solidFill>
              </a:rPr>
              <a:t>pròfags</a:t>
            </a:r>
            <a:r>
              <a:rPr lang="ca-ES" dirty="0" smtClean="0">
                <a:solidFill>
                  <a:schemeClr val="tx1"/>
                </a:solidFill>
              </a:rPr>
              <a:t>.</a:t>
            </a:r>
          </a:p>
          <a:p>
            <a:pPr algn="l"/>
            <a:r>
              <a:rPr lang="ca-ES" dirty="0" smtClean="0">
                <a:solidFill>
                  <a:schemeClr val="tx1"/>
                </a:solidFill>
              </a:rPr>
              <a:t>El pròfag es transmetrà com un gen més a les cèl·lules filles. Determinats canvis de l’ambient (T, radiació, altres virus...) poden provocar que el pròfag s’activi, s’alliberi del genoma de la cèl·lula hoste i entri en un cicle lític. </a:t>
            </a:r>
            <a:endParaRPr lang="ca-ES" dirty="0">
              <a:solidFill>
                <a:schemeClr val="tx1"/>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ca-ES" dirty="0"/>
          </a:p>
        </p:txBody>
      </p:sp>
      <p:sp>
        <p:nvSpPr>
          <p:cNvPr id="3" name="2 Subtítulo"/>
          <p:cNvSpPr>
            <a:spLocks noGrp="1"/>
          </p:cNvSpPr>
          <p:nvPr>
            <p:ph type="subTitle" idx="1"/>
          </p:nvPr>
        </p:nvSpPr>
        <p:spPr/>
        <p:txBody>
          <a:bodyPr/>
          <a:lstStyle/>
          <a:p>
            <a:endParaRPr lang="ca-ES"/>
          </a:p>
        </p:txBody>
      </p:sp>
      <p:pic>
        <p:nvPicPr>
          <p:cNvPr id="4" name="3 Imagen" descr="Resultado de imagen de cicle lític del virus"/>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260648"/>
            <a:ext cx="9144000" cy="6336704"/>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772400" cy="720079"/>
          </a:xfrm>
        </p:spPr>
        <p:txBody>
          <a:bodyPr>
            <a:normAutofit fontScale="90000"/>
          </a:bodyPr>
          <a:lstStyle/>
          <a:p>
            <a:r>
              <a:rPr lang="ca-ES" b="1" dirty="0" smtClean="0"/>
              <a:t>6. La biotecnologia microbiana</a:t>
            </a:r>
            <a:endParaRPr lang="ca-ES" b="1" dirty="0"/>
          </a:p>
        </p:txBody>
      </p:sp>
      <p:sp>
        <p:nvSpPr>
          <p:cNvPr id="3" name="2 Subtítulo"/>
          <p:cNvSpPr>
            <a:spLocks noGrp="1"/>
          </p:cNvSpPr>
          <p:nvPr>
            <p:ph type="subTitle" idx="1"/>
          </p:nvPr>
        </p:nvSpPr>
        <p:spPr>
          <a:xfrm>
            <a:off x="359532" y="980728"/>
            <a:ext cx="8424936" cy="5472608"/>
          </a:xfrm>
        </p:spPr>
        <p:txBody>
          <a:bodyPr>
            <a:normAutofit/>
          </a:bodyPr>
          <a:lstStyle/>
          <a:p>
            <a:pPr algn="l"/>
            <a:r>
              <a:rPr lang="ca-ES" b="1" dirty="0" smtClean="0">
                <a:solidFill>
                  <a:schemeClr val="tx1"/>
                </a:solidFill>
              </a:rPr>
              <a:t>Microbiologia industrial </a:t>
            </a:r>
            <a:r>
              <a:rPr lang="ca-ES" dirty="0" smtClean="0">
                <a:solidFill>
                  <a:schemeClr val="tx1"/>
                </a:solidFill>
              </a:rPr>
              <a:t>o </a:t>
            </a:r>
            <a:r>
              <a:rPr lang="ca-ES" b="1" dirty="0" smtClean="0">
                <a:solidFill>
                  <a:schemeClr val="tx1"/>
                </a:solidFill>
              </a:rPr>
              <a:t>biotecnologia microbiana </a:t>
            </a:r>
            <a:r>
              <a:rPr lang="ca-ES" dirty="0" smtClean="0">
                <a:solidFill>
                  <a:schemeClr val="tx1"/>
                </a:solidFill>
                <a:latin typeface="Calibri"/>
              </a:rPr>
              <a:t>→ processos industrials que utilitzen microorganismes per obtenir els seus productes. Ex: antibiòtics, produir aliments, vacunes...</a:t>
            </a:r>
          </a:p>
        </p:txBody>
      </p:sp>
      <p:pic>
        <p:nvPicPr>
          <p:cNvPr id="4" name="3 Imagen" descr="Biotecnología microbiana - EcuRed"/>
          <p:cNvPicPr/>
          <p:nvPr/>
        </p:nvPicPr>
        <p:blipFill>
          <a:blip r:embed="rId2">
            <a:extLst>
              <a:ext uri="{28A0092B-C50C-407E-A947-70E740481C1C}">
                <a14:useLocalDpi xmlns:a14="http://schemas.microsoft.com/office/drawing/2010/main" xmlns="" val="0"/>
              </a:ext>
            </a:extLst>
          </a:blip>
          <a:srcRect/>
          <a:stretch>
            <a:fillRect/>
          </a:stretch>
        </p:blipFill>
        <p:spPr bwMode="auto">
          <a:xfrm>
            <a:off x="1835696" y="3429000"/>
            <a:ext cx="5184576" cy="3024336"/>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smtClean="0"/>
              <a:t>     </a:t>
            </a:r>
            <a:endParaRPr lang="es-ES" dirty="0"/>
          </a:p>
        </p:txBody>
      </p:sp>
      <p:sp>
        <p:nvSpPr>
          <p:cNvPr id="3" name="2 Subtítulo"/>
          <p:cNvSpPr>
            <a:spLocks noGrp="1"/>
          </p:cNvSpPr>
          <p:nvPr>
            <p:ph type="subTitle" idx="1"/>
          </p:nvPr>
        </p:nvSpPr>
        <p:spPr>
          <a:xfrm>
            <a:off x="395536" y="692696"/>
            <a:ext cx="8280920" cy="5472608"/>
          </a:xfrm>
        </p:spPr>
        <p:txBody>
          <a:bodyPr>
            <a:normAutofit/>
          </a:bodyPr>
          <a:lstStyle/>
          <a:p>
            <a:pPr algn="l"/>
            <a:r>
              <a:rPr lang="ca-ES" sz="2400" b="1" dirty="0">
                <a:solidFill>
                  <a:schemeClr val="tx1"/>
                </a:solidFill>
              </a:rPr>
              <a:t>6.1. Els microorganismes i els processos de fermentació</a:t>
            </a:r>
          </a:p>
          <a:p>
            <a:pPr algn="l"/>
            <a:r>
              <a:rPr lang="ca-ES" sz="2400" dirty="0">
                <a:solidFill>
                  <a:schemeClr val="tx1"/>
                </a:solidFill>
              </a:rPr>
              <a:t>S’obtenen productes com l’etanol, l’àcid làctic i el vinagre.</a:t>
            </a:r>
          </a:p>
          <a:p>
            <a:pPr algn="l"/>
            <a:r>
              <a:rPr lang="ca-ES" sz="2400" dirty="0">
                <a:solidFill>
                  <a:schemeClr val="tx1"/>
                </a:solidFill>
              </a:rPr>
              <a:t>Els llevats del gènere </a:t>
            </a:r>
            <a:r>
              <a:rPr lang="ca-ES" sz="2400" i="1" dirty="0" err="1">
                <a:solidFill>
                  <a:schemeClr val="tx1"/>
                </a:solidFill>
              </a:rPr>
              <a:t>Saccharomyces</a:t>
            </a:r>
            <a:r>
              <a:rPr lang="ca-ES" sz="2400" i="1" dirty="0">
                <a:solidFill>
                  <a:schemeClr val="tx1"/>
                </a:solidFill>
              </a:rPr>
              <a:t> </a:t>
            </a:r>
            <a:r>
              <a:rPr lang="ca-ES" sz="2400" dirty="0">
                <a:solidFill>
                  <a:schemeClr val="tx1"/>
                </a:solidFill>
              </a:rPr>
              <a:t>fan la fermentació alcohòlica i obtenen </a:t>
            </a:r>
            <a:r>
              <a:rPr lang="ca-ES" sz="2400" b="1" dirty="0">
                <a:solidFill>
                  <a:schemeClr val="tx1"/>
                </a:solidFill>
              </a:rPr>
              <a:t>etanol</a:t>
            </a:r>
            <a:r>
              <a:rPr lang="ca-ES" sz="2400" dirty="0">
                <a:solidFill>
                  <a:schemeClr val="tx1"/>
                </a:solidFill>
              </a:rPr>
              <a:t>. </a:t>
            </a:r>
          </a:p>
          <a:p>
            <a:r>
              <a:rPr lang="ca-ES" sz="2400" b="1" dirty="0">
                <a:solidFill>
                  <a:schemeClr val="tx1"/>
                </a:solidFill>
              </a:rPr>
              <a:t>C₆H₁₂O₆ (glucosa) → 2 CH₃-CH₂OH (etanol) + 2 CO₂</a:t>
            </a:r>
          </a:p>
          <a:p>
            <a:pPr algn="l"/>
            <a:r>
              <a:rPr lang="ca-ES" sz="2400" dirty="0">
                <a:solidFill>
                  <a:schemeClr val="tx1"/>
                </a:solidFill>
              </a:rPr>
              <a:t>Begudes alcohòliques que s’obtenen de les fermentacions dels llevats: vi, sidra, cervesa i les begudes destil·lades (whisky, rom i brandi</a:t>
            </a:r>
            <a:r>
              <a:rPr lang="ca-ES" sz="2400" dirty="0" smtClean="0">
                <a:solidFill>
                  <a:schemeClr val="tx1"/>
                </a:solidFill>
              </a:rPr>
              <a:t>).</a:t>
            </a:r>
            <a:endParaRPr lang="ca-ES" sz="2400" dirty="0">
              <a:solidFill>
                <a:schemeClr val="tx1"/>
              </a:solidFill>
            </a:endParaRPr>
          </a:p>
        </p:txBody>
      </p:sp>
      <p:pic>
        <p:nvPicPr>
          <p:cNvPr id="4" name="3 Imagen" descr="Fermentación alcoholica - Fermentación- Guanco y Grucci"/>
          <p:cNvPicPr/>
          <p:nvPr/>
        </p:nvPicPr>
        <p:blipFill>
          <a:blip r:embed="rId2">
            <a:extLst>
              <a:ext uri="{28A0092B-C50C-407E-A947-70E740481C1C}">
                <a14:useLocalDpi xmlns:a14="http://schemas.microsoft.com/office/drawing/2010/main" xmlns="" val="0"/>
              </a:ext>
            </a:extLst>
          </a:blip>
          <a:srcRect/>
          <a:stretch>
            <a:fillRect/>
          </a:stretch>
        </p:blipFill>
        <p:spPr bwMode="auto">
          <a:xfrm>
            <a:off x="1576670" y="3861048"/>
            <a:ext cx="3613150" cy="2933700"/>
          </a:xfrm>
          <a:prstGeom prst="rect">
            <a:avLst/>
          </a:prstGeom>
          <a:noFill/>
          <a:ln>
            <a:noFill/>
          </a:ln>
        </p:spPr>
      </p:pic>
      <p:pic>
        <p:nvPicPr>
          <p:cNvPr id="5" name="4 Imagen" descr="Fermentació alcohòlica - Viquipèdia, l'enciclopèdia lliure"/>
          <p:cNvPicPr/>
          <p:nvPr/>
        </p:nvPicPr>
        <p:blipFill>
          <a:blip r:embed="rId3">
            <a:extLst>
              <a:ext uri="{28A0092B-C50C-407E-A947-70E740481C1C}">
                <a14:useLocalDpi xmlns:a14="http://schemas.microsoft.com/office/drawing/2010/main" xmlns="" val="0"/>
              </a:ext>
            </a:extLst>
          </a:blip>
          <a:srcRect/>
          <a:stretch>
            <a:fillRect/>
          </a:stretch>
        </p:blipFill>
        <p:spPr bwMode="auto">
          <a:xfrm>
            <a:off x="5508104" y="3933056"/>
            <a:ext cx="2664296" cy="2861692"/>
          </a:xfrm>
          <a:prstGeom prst="rect">
            <a:avLst/>
          </a:prstGeom>
          <a:noFill/>
          <a:ln>
            <a:noFill/>
          </a:ln>
        </p:spPr>
      </p:pic>
    </p:spTree>
    <p:extLst>
      <p:ext uri="{BB962C8B-B14F-4D97-AF65-F5344CB8AC3E}">
        <p14:creationId xmlns:p14="http://schemas.microsoft.com/office/powerpoint/2010/main" xmlns="" val="131017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smtClean="0"/>
              <a:t>       </a:t>
            </a:r>
            <a:endParaRPr lang="es-ES" dirty="0"/>
          </a:p>
        </p:txBody>
      </p:sp>
      <p:sp>
        <p:nvSpPr>
          <p:cNvPr id="3" name="2 Subtítulo"/>
          <p:cNvSpPr>
            <a:spLocks noGrp="1"/>
          </p:cNvSpPr>
          <p:nvPr>
            <p:ph type="subTitle" idx="1"/>
          </p:nvPr>
        </p:nvSpPr>
        <p:spPr>
          <a:xfrm>
            <a:off x="251520" y="980728"/>
            <a:ext cx="8496944" cy="5450160"/>
          </a:xfrm>
        </p:spPr>
        <p:txBody>
          <a:bodyPr/>
          <a:lstStyle/>
          <a:p>
            <a:pPr algn="l"/>
            <a:r>
              <a:rPr lang="ca-ES" dirty="0">
                <a:solidFill>
                  <a:schemeClr val="tx1"/>
                </a:solidFill>
              </a:rPr>
              <a:t>La fermentació de la farina i aigua per part del </a:t>
            </a:r>
            <a:r>
              <a:rPr lang="ca-ES" dirty="0" smtClean="0">
                <a:solidFill>
                  <a:schemeClr val="tx1"/>
                </a:solidFill>
              </a:rPr>
              <a:t>llevat  </a:t>
            </a:r>
            <a:r>
              <a:rPr lang="ca-ES" i="1" dirty="0">
                <a:solidFill>
                  <a:schemeClr val="tx1"/>
                </a:solidFill>
              </a:rPr>
              <a:t>S. </a:t>
            </a:r>
            <a:r>
              <a:rPr lang="ca-ES" i="1" dirty="0" err="1">
                <a:solidFill>
                  <a:schemeClr val="tx1"/>
                </a:solidFill>
              </a:rPr>
              <a:t>cerevisiae</a:t>
            </a:r>
            <a:r>
              <a:rPr lang="ca-ES" i="1" dirty="0">
                <a:solidFill>
                  <a:schemeClr val="tx1"/>
                </a:solidFill>
              </a:rPr>
              <a:t>  </a:t>
            </a:r>
            <a:r>
              <a:rPr lang="ca-ES" dirty="0" smtClean="0">
                <a:solidFill>
                  <a:schemeClr val="tx1"/>
                </a:solidFill>
              </a:rPr>
              <a:t>dona </a:t>
            </a:r>
            <a:r>
              <a:rPr lang="ca-ES" dirty="0">
                <a:solidFill>
                  <a:schemeClr val="tx1"/>
                </a:solidFill>
              </a:rPr>
              <a:t>lloc al pa. </a:t>
            </a:r>
          </a:p>
          <a:p>
            <a:endParaRPr lang="es-ES" dirty="0"/>
          </a:p>
          <a:p>
            <a:endParaRPr lang="es-ES" dirty="0"/>
          </a:p>
        </p:txBody>
      </p:sp>
      <p:pic>
        <p:nvPicPr>
          <p:cNvPr id="4" name="3 Imagen" descr="Fermentación De La Masa Fotos e Imágenes de stock - Alamy"/>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2568588"/>
            <a:ext cx="4679960" cy="3610614"/>
          </a:xfrm>
          <a:prstGeom prst="rect">
            <a:avLst/>
          </a:prstGeom>
          <a:noFill/>
          <a:ln>
            <a:noFill/>
          </a:ln>
        </p:spPr>
      </p:pic>
      <p:pic>
        <p:nvPicPr>
          <p:cNvPr id="5" name="4 Imagen" descr="Farina RRR - Farinera Roca"/>
          <p:cNvPicPr/>
          <p:nvPr/>
        </p:nvPicPr>
        <p:blipFill>
          <a:blip r:embed="rId3">
            <a:extLst>
              <a:ext uri="{28A0092B-C50C-407E-A947-70E740481C1C}">
                <a14:useLocalDpi xmlns:a14="http://schemas.microsoft.com/office/drawing/2010/main" xmlns="" val="0"/>
              </a:ext>
            </a:extLst>
          </a:blip>
          <a:srcRect/>
          <a:stretch>
            <a:fillRect/>
          </a:stretch>
        </p:blipFill>
        <p:spPr bwMode="auto">
          <a:xfrm>
            <a:off x="4499991" y="2568588"/>
            <a:ext cx="4632197" cy="3610614"/>
          </a:xfrm>
          <a:prstGeom prst="rect">
            <a:avLst/>
          </a:prstGeom>
          <a:noFill/>
          <a:ln>
            <a:noFill/>
          </a:ln>
        </p:spPr>
      </p:pic>
    </p:spTree>
    <p:extLst>
      <p:ext uri="{BB962C8B-B14F-4D97-AF65-F5344CB8AC3E}">
        <p14:creationId xmlns:p14="http://schemas.microsoft.com/office/powerpoint/2010/main" xmlns="" val="32356926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a:xfrm>
            <a:off x="323528" y="332656"/>
            <a:ext cx="8424936" cy="6192688"/>
          </a:xfrm>
        </p:spPr>
        <p:txBody>
          <a:bodyPr/>
          <a:lstStyle/>
          <a:p>
            <a:pPr algn="l"/>
            <a:r>
              <a:rPr lang="ca-ES" dirty="0" smtClean="0">
                <a:solidFill>
                  <a:schemeClr val="tx1"/>
                </a:solidFill>
              </a:rPr>
              <a:t>L’</a:t>
            </a:r>
            <a:r>
              <a:rPr lang="ca-ES" b="1" dirty="0" smtClean="0">
                <a:solidFill>
                  <a:schemeClr val="tx1"/>
                </a:solidFill>
              </a:rPr>
              <a:t>àcid làctic </a:t>
            </a:r>
            <a:r>
              <a:rPr lang="ca-ES" dirty="0" smtClean="0">
                <a:solidFill>
                  <a:schemeClr val="tx1"/>
                </a:solidFill>
              </a:rPr>
              <a:t>el produeixen bacteris (</a:t>
            </a:r>
            <a:r>
              <a:rPr lang="ca-ES" i="1" dirty="0" err="1" smtClean="0">
                <a:solidFill>
                  <a:schemeClr val="tx1"/>
                </a:solidFill>
              </a:rPr>
              <a:t>Lactobacillus</a:t>
            </a:r>
            <a:r>
              <a:rPr lang="ca-ES" i="1" dirty="0" smtClean="0">
                <a:solidFill>
                  <a:schemeClr val="tx1"/>
                </a:solidFill>
              </a:rPr>
              <a:t> </a:t>
            </a:r>
            <a:r>
              <a:rPr lang="ca-ES" i="1" dirty="0" err="1" smtClean="0">
                <a:solidFill>
                  <a:schemeClr val="tx1"/>
                </a:solidFill>
              </a:rPr>
              <a:t>bulgaricus</a:t>
            </a:r>
            <a:r>
              <a:rPr lang="ca-ES" dirty="0" smtClean="0">
                <a:solidFill>
                  <a:schemeClr val="tx1"/>
                </a:solidFill>
              </a:rPr>
              <a:t>) que degraden la lactosa. Realitzen la fermentació làctica.</a:t>
            </a:r>
          </a:p>
        </p:txBody>
      </p:sp>
      <p:pic>
        <p:nvPicPr>
          <p:cNvPr id="4" name="3 Imagen" descr="Fermentación láctica | Portal Académico del CCH"/>
          <p:cNvPicPr/>
          <p:nvPr/>
        </p:nvPicPr>
        <p:blipFill>
          <a:blip r:embed="rId2">
            <a:extLst>
              <a:ext uri="{28A0092B-C50C-407E-A947-70E740481C1C}">
                <a14:useLocalDpi xmlns:a14="http://schemas.microsoft.com/office/drawing/2010/main" xmlns="" val="0"/>
              </a:ext>
            </a:extLst>
          </a:blip>
          <a:srcRect/>
          <a:stretch>
            <a:fillRect/>
          </a:stretch>
        </p:blipFill>
        <p:spPr bwMode="auto">
          <a:xfrm>
            <a:off x="0" y="2204864"/>
            <a:ext cx="5400040" cy="3732530"/>
          </a:xfrm>
          <a:prstGeom prst="rect">
            <a:avLst/>
          </a:prstGeom>
          <a:noFill/>
          <a:ln>
            <a:noFill/>
          </a:ln>
        </p:spPr>
      </p:pic>
      <p:pic>
        <p:nvPicPr>
          <p:cNvPr id="5" name="4 Imagen" descr="Quesos de fermentación láctica - Quesería Bal de Broto"/>
          <p:cNvPicPr/>
          <p:nvPr/>
        </p:nvPicPr>
        <p:blipFill>
          <a:blip r:embed="rId3">
            <a:extLst>
              <a:ext uri="{28A0092B-C50C-407E-A947-70E740481C1C}">
                <a14:useLocalDpi xmlns:a14="http://schemas.microsoft.com/office/drawing/2010/main" xmlns="" val="0"/>
              </a:ext>
            </a:extLst>
          </a:blip>
          <a:srcRect/>
          <a:stretch>
            <a:fillRect/>
          </a:stretch>
        </p:blipFill>
        <p:spPr bwMode="auto">
          <a:xfrm>
            <a:off x="5431606" y="1623017"/>
            <a:ext cx="3564116" cy="4967967"/>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smtClean="0"/>
              <a:t>     </a:t>
            </a:r>
            <a:endParaRPr lang="es-ES" dirty="0"/>
          </a:p>
        </p:txBody>
      </p:sp>
      <p:sp>
        <p:nvSpPr>
          <p:cNvPr id="3" name="2 Subtítulo"/>
          <p:cNvSpPr>
            <a:spLocks noGrp="1"/>
          </p:cNvSpPr>
          <p:nvPr>
            <p:ph type="subTitle" idx="1"/>
          </p:nvPr>
        </p:nvSpPr>
        <p:spPr>
          <a:xfrm>
            <a:off x="323528" y="476672"/>
            <a:ext cx="8496944" cy="5976664"/>
          </a:xfrm>
        </p:spPr>
        <p:txBody>
          <a:bodyPr/>
          <a:lstStyle/>
          <a:p>
            <a:pPr algn="l"/>
            <a:r>
              <a:rPr lang="ca-ES" dirty="0">
                <a:solidFill>
                  <a:schemeClr val="tx1"/>
                </a:solidFill>
              </a:rPr>
              <a:t>El </a:t>
            </a:r>
            <a:r>
              <a:rPr lang="ca-ES" b="1" dirty="0">
                <a:solidFill>
                  <a:schemeClr val="tx1"/>
                </a:solidFill>
              </a:rPr>
              <a:t>vinagre </a:t>
            </a:r>
            <a:r>
              <a:rPr lang="ca-ES" dirty="0">
                <a:solidFill>
                  <a:schemeClr val="tx1"/>
                </a:solidFill>
              </a:rPr>
              <a:t>o </a:t>
            </a:r>
            <a:r>
              <a:rPr lang="ca-ES" b="1" dirty="0">
                <a:solidFill>
                  <a:schemeClr val="tx1"/>
                </a:solidFill>
              </a:rPr>
              <a:t>àcid acètic </a:t>
            </a:r>
            <a:r>
              <a:rPr lang="ca-ES" dirty="0">
                <a:solidFill>
                  <a:schemeClr val="tx1"/>
                </a:solidFill>
              </a:rPr>
              <a:t>s’obté degradant incompletament l’etanol, ho fan els bacteris aerobis </a:t>
            </a:r>
            <a:r>
              <a:rPr lang="ca-ES" i="1" dirty="0" err="1">
                <a:solidFill>
                  <a:schemeClr val="tx1"/>
                </a:solidFill>
              </a:rPr>
              <a:t>Acetobacter</a:t>
            </a:r>
            <a:r>
              <a:rPr lang="ca-ES" i="1" dirty="0">
                <a:solidFill>
                  <a:schemeClr val="tx1"/>
                </a:solidFill>
              </a:rPr>
              <a:t> </a:t>
            </a:r>
            <a:r>
              <a:rPr lang="ca-ES" dirty="0">
                <a:solidFill>
                  <a:schemeClr val="tx1"/>
                </a:solidFill>
              </a:rPr>
              <a:t>i </a:t>
            </a:r>
            <a:r>
              <a:rPr lang="ca-ES" i="1" dirty="0" err="1">
                <a:solidFill>
                  <a:schemeClr val="tx1"/>
                </a:solidFill>
              </a:rPr>
              <a:t>Gluconobacter</a:t>
            </a:r>
            <a:r>
              <a:rPr lang="ca-ES" dirty="0">
                <a:solidFill>
                  <a:schemeClr val="tx1"/>
                </a:solidFill>
              </a:rPr>
              <a:t> (bacteris de l’àcid acètic). No és una fermentació vertadera, és una respiració aeròbia amb oxidació incompleta. </a:t>
            </a:r>
          </a:p>
          <a:p>
            <a:pPr algn="l"/>
            <a:endParaRPr lang="ca-ES" b="1" dirty="0">
              <a:solidFill>
                <a:schemeClr val="tx1"/>
              </a:solidFill>
            </a:endParaRPr>
          </a:p>
          <a:p>
            <a:endParaRPr lang="es-ES" dirty="0"/>
          </a:p>
        </p:txBody>
      </p:sp>
      <p:pic>
        <p:nvPicPr>
          <p:cNvPr id="4" name="3 Imagen" descr="Vinagre - B&amp;B"/>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643608" y="3020188"/>
            <a:ext cx="1281063" cy="3528392"/>
          </a:xfrm>
          <a:prstGeom prst="rect">
            <a:avLst/>
          </a:prstGeom>
          <a:noFill/>
          <a:ln>
            <a:noFill/>
          </a:ln>
        </p:spPr>
      </p:pic>
    </p:spTree>
    <p:extLst>
      <p:ext uri="{BB962C8B-B14F-4D97-AF65-F5344CB8AC3E}">
        <p14:creationId xmlns:p14="http://schemas.microsoft.com/office/powerpoint/2010/main" xmlns="" val="39965370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332657"/>
            <a:ext cx="7772400" cy="576063"/>
          </a:xfrm>
        </p:spPr>
        <p:txBody>
          <a:bodyPr>
            <a:normAutofit/>
          </a:bodyPr>
          <a:lstStyle/>
          <a:p>
            <a:r>
              <a:rPr lang="ca-ES" sz="2800" b="1" dirty="0" smtClean="0"/>
              <a:t>6.2. La producció d’antibiòtics</a:t>
            </a:r>
            <a:endParaRPr lang="ca-ES" sz="2800" b="1" dirty="0"/>
          </a:p>
        </p:txBody>
      </p:sp>
      <p:sp>
        <p:nvSpPr>
          <p:cNvPr id="3" name="2 Subtítulo"/>
          <p:cNvSpPr>
            <a:spLocks noGrp="1"/>
          </p:cNvSpPr>
          <p:nvPr>
            <p:ph type="subTitle" idx="1"/>
          </p:nvPr>
        </p:nvSpPr>
        <p:spPr>
          <a:xfrm>
            <a:off x="251520" y="836712"/>
            <a:ext cx="8568952" cy="5616624"/>
          </a:xfrm>
        </p:spPr>
        <p:txBody>
          <a:bodyPr>
            <a:normAutofit/>
          </a:bodyPr>
          <a:lstStyle/>
          <a:p>
            <a:pPr algn="l"/>
            <a:r>
              <a:rPr lang="ca-ES" dirty="0" smtClean="0">
                <a:solidFill>
                  <a:schemeClr val="tx1"/>
                </a:solidFill>
              </a:rPr>
              <a:t>Els </a:t>
            </a:r>
            <a:r>
              <a:rPr lang="ca-ES" b="1" dirty="0" smtClean="0">
                <a:solidFill>
                  <a:schemeClr val="tx1"/>
                </a:solidFill>
              </a:rPr>
              <a:t>antibiòtics</a:t>
            </a:r>
            <a:r>
              <a:rPr lang="ca-ES" dirty="0" smtClean="0">
                <a:solidFill>
                  <a:schemeClr val="tx1"/>
                </a:solidFill>
              </a:rPr>
              <a:t> són substàncies químiques produïdes per certs  microorganismes que tenen la capacitat d’impedir o dificultar la vida d’altres microbis que viuen al voltant seu</a:t>
            </a:r>
            <a:r>
              <a:rPr lang="ca-ES" dirty="0" smtClean="0">
                <a:solidFill>
                  <a:schemeClr val="tx1"/>
                </a:solidFill>
              </a:rPr>
              <a:t>.</a:t>
            </a:r>
            <a:endParaRPr lang="ca-ES" dirty="0" smtClean="0">
              <a:solidFill>
                <a:schemeClr val="tx1"/>
              </a:solidFill>
            </a:endParaRPr>
          </a:p>
        </p:txBody>
      </p:sp>
      <p:pic>
        <p:nvPicPr>
          <p:cNvPr id="4" name="3 Imagen" descr="El 2050 hi haurà més morts pels superbacteris que pel càncer"/>
          <p:cNvPicPr/>
          <p:nvPr/>
        </p:nvPicPr>
        <p:blipFill>
          <a:blip r:embed="rId2">
            <a:extLst>
              <a:ext uri="{28A0092B-C50C-407E-A947-70E740481C1C}">
                <a14:useLocalDpi xmlns:a14="http://schemas.microsoft.com/office/drawing/2010/main" xmlns="" val="0"/>
              </a:ext>
            </a:extLst>
          </a:blip>
          <a:srcRect/>
          <a:stretch>
            <a:fillRect/>
          </a:stretch>
        </p:blipFill>
        <p:spPr bwMode="auto">
          <a:xfrm>
            <a:off x="1547664" y="3169785"/>
            <a:ext cx="6480720" cy="360040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smtClean="0"/>
              <a:t>      </a:t>
            </a:r>
            <a:endParaRPr lang="es-ES" dirty="0"/>
          </a:p>
        </p:txBody>
      </p:sp>
      <p:sp>
        <p:nvSpPr>
          <p:cNvPr id="3" name="2 Subtítulo"/>
          <p:cNvSpPr>
            <a:spLocks noGrp="1"/>
          </p:cNvSpPr>
          <p:nvPr>
            <p:ph type="subTitle" idx="1"/>
          </p:nvPr>
        </p:nvSpPr>
        <p:spPr>
          <a:xfrm>
            <a:off x="611560" y="692696"/>
            <a:ext cx="7776864" cy="5760640"/>
          </a:xfrm>
        </p:spPr>
        <p:txBody>
          <a:bodyPr/>
          <a:lstStyle/>
          <a:p>
            <a:pPr algn="l"/>
            <a:r>
              <a:rPr lang="ca-ES" dirty="0">
                <a:solidFill>
                  <a:schemeClr val="tx1"/>
                </a:solidFill>
              </a:rPr>
              <a:t>800 antibiòtics aproximadament produïts per microorganismes: fongs del gènere </a:t>
            </a:r>
            <a:r>
              <a:rPr lang="ca-ES" i="1" dirty="0" err="1">
                <a:solidFill>
                  <a:schemeClr val="tx1"/>
                </a:solidFill>
              </a:rPr>
              <a:t>Penicillium</a:t>
            </a:r>
            <a:r>
              <a:rPr lang="ca-ES" i="1" dirty="0">
                <a:solidFill>
                  <a:schemeClr val="tx1"/>
                </a:solidFill>
              </a:rPr>
              <a:t> </a:t>
            </a:r>
            <a:r>
              <a:rPr lang="ca-ES" dirty="0">
                <a:solidFill>
                  <a:schemeClr val="tx1"/>
                </a:solidFill>
              </a:rPr>
              <a:t>i bacteris dels gèneres </a:t>
            </a:r>
            <a:r>
              <a:rPr lang="ca-ES" i="1" dirty="0" err="1">
                <a:solidFill>
                  <a:schemeClr val="tx1"/>
                </a:solidFill>
              </a:rPr>
              <a:t>Bacillus</a:t>
            </a:r>
            <a:r>
              <a:rPr lang="ca-ES" i="1" dirty="0">
                <a:solidFill>
                  <a:schemeClr val="tx1"/>
                </a:solidFill>
              </a:rPr>
              <a:t> </a:t>
            </a:r>
            <a:r>
              <a:rPr lang="ca-ES" dirty="0">
                <a:solidFill>
                  <a:schemeClr val="tx1"/>
                </a:solidFill>
              </a:rPr>
              <a:t>i </a:t>
            </a:r>
            <a:r>
              <a:rPr lang="ca-ES" i="1" dirty="0" err="1">
                <a:solidFill>
                  <a:schemeClr val="tx1"/>
                </a:solidFill>
              </a:rPr>
              <a:t>Streptomyces</a:t>
            </a:r>
            <a:r>
              <a:rPr lang="ca-ES" i="1" dirty="0" smtClean="0">
                <a:solidFill>
                  <a:schemeClr val="tx1"/>
                </a:solidFill>
              </a:rPr>
              <a:t>.</a:t>
            </a:r>
          </a:p>
          <a:p>
            <a:pPr algn="l"/>
            <a:r>
              <a:rPr lang="ca-ES" i="1" dirty="0">
                <a:solidFill>
                  <a:schemeClr val="tx1"/>
                </a:solidFill>
              </a:rPr>
              <a:t> </a:t>
            </a:r>
            <a:r>
              <a:rPr lang="ca-ES" i="1" dirty="0" smtClean="0">
                <a:solidFill>
                  <a:schemeClr val="tx1"/>
                </a:solidFill>
              </a:rPr>
              <a:t>                               </a:t>
            </a:r>
            <a:r>
              <a:rPr lang="ca-ES" b="1" i="1" dirty="0" err="1" smtClean="0">
                <a:solidFill>
                  <a:schemeClr val="tx1"/>
                </a:solidFill>
              </a:rPr>
              <a:t>Penicillium</a:t>
            </a:r>
            <a:endParaRPr lang="ca-ES" i="1" dirty="0">
              <a:solidFill>
                <a:schemeClr val="tx1"/>
              </a:solidFill>
            </a:endParaRPr>
          </a:p>
          <a:p>
            <a:endParaRPr lang="es-ES" dirty="0"/>
          </a:p>
        </p:txBody>
      </p:sp>
      <p:pic>
        <p:nvPicPr>
          <p:cNvPr id="4" name="3 Imagen" descr="Penicillium notatum.jpg"/>
          <p:cNvPicPr/>
          <p:nvPr/>
        </p:nvPicPr>
        <p:blipFill>
          <a:blip r:embed="rId2">
            <a:extLst>
              <a:ext uri="{28A0092B-C50C-407E-A947-70E740481C1C}">
                <a14:useLocalDpi xmlns:a14="http://schemas.microsoft.com/office/drawing/2010/main" xmlns="" val="0"/>
              </a:ext>
            </a:extLst>
          </a:blip>
          <a:srcRect/>
          <a:stretch>
            <a:fillRect/>
          </a:stretch>
        </p:blipFill>
        <p:spPr bwMode="auto">
          <a:xfrm>
            <a:off x="2812493" y="3336954"/>
            <a:ext cx="3816424" cy="3528392"/>
          </a:xfrm>
          <a:prstGeom prst="rect">
            <a:avLst/>
          </a:prstGeom>
          <a:noFill/>
          <a:ln>
            <a:noFill/>
          </a:ln>
        </p:spPr>
      </p:pic>
    </p:spTree>
    <p:extLst>
      <p:ext uri="{BB962C8B-B14F-4D97-AF65-F5344CB8AC3E}">
        <p14:creationId xmlns:p14="http://schemas.microsoft.com/office/powerpoint/2010/main" xmlns="" val="10274347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smtClean="0"/>
              <a:t>     </a:t>
            </a:r>
            <a:endParaRPr lang="es-ES" dirty="0"/>
          </a:p>
        </p:txBody>
      </p:sp>
      <p:sp>
        <p:nvSpPr>
          <p:cNvPr id="3" name="2 Subtítulo"/>
          <p:cNvSpPr>
            <a:spLocks noGrp="1"/>
          </p:cNvSpPr>
          <p:nvPr>
            <p:ph type="subTitle" idx="1"/>
          </p:nvPr>
        </p:nvSpPr>
        <p:spPr>
          <a:xfrm>
            <a:off x="323528" y="548680"/>
            <a:ext cx="8424936" cy="5832648"/>
          </a:xfrm>
        </p:spPr>
        <p:txBody>
          <a:bodyPr>
            <a:normAutofit fontScale="92500" lnSpcReduction="10000"/>
          </a:bodyPr>
          <a:lstStyle/>
          <a:p>
            <a:pPr algn="l"/>
            <a:endParaRPr lang="ca-ES" dirty="0" smtClean="0">
              <a:solidFill>
                <a:schemeClr val="tx1"/>
              </a:solidFill>
            </a:endParaRPr>
          </a:p>
          <a:p>
            <a:pPr algn="l"/>
            <a:endParaRPr lang="ca-ES" dirty="0">
              <a:solidFill>
                <a:schemeClr val="tx1"/>
              </a:solidFill>
            </a:endParaRPr>
          </a:p>
          <a:p>
            <a:pPr algn="l"/>
            <a:endParaRPr lang="ca-ES" dirty="0" smtClean="0">
              <a:solidFill>
                <a:schemeClr val="tx1"/>
              </a:solidFill>
            </a:endParaRPr>
          </a:p>
          <a:p>
            <a:pPr algn="l"/>
            <a:endParaRPr lang="ca-ES" dirty="0">
              <a:solidFill>
                <a:schemeClr val="tx1"/>
              </a:solidFill>
            </a:endParaRPr>
          </a:p>
          <a:p>
            <a:pPr algn="l"/>
            <a:endParaRPr lang="ca-ES" dirty="0" smtClean="0">
              <a:solidFill>
                <a:schemeClr val="tx1"/>
              </a:solidFill>
            </a:endParaRPr>
          </a:p>
          <a:p>
            <a:pPr algn="l"/>
            <a:endParaRPr lang="ca-ES" dirty="0">
              <a:solidFill>
                <a:schemeClr val="tx1"/>
              </a:solidFill>
            </a:endParaRPr>
          </a:p>
          <a:p>
            <a:pPr algn="l"/>
            <a:endParaRPr lang="ca-ES" dirty="0" smtClean="0">
              <a:solidFill>
                <a:schemeClr val="tx1"/>
              </a:solidFill>
            </a:endParaRPr>
          </a:p>
          <a:p>
            <a:pPr algn="l"/>
            <a:endParaRPr lang="ca-ES" dirty="0">
              <a:solidFill>
                <a:schemeClr val="tx1"/>
              </a:solidFill>
            </a:endParaRPr>
          </a:p>
          <a:p>
            <a:pPr algn="l"/>
            <a:r>
              <a:rPr lang="ca-ES" dirty="0" smtClean="0">
                <a:solidFill>
                  <a:schemeClr val="tx1"/>
                </a:solidFill>
              </a:rPr>
              <a:t>Hi </a:t>
            </a:r>
            <a:r>
              <a:rPr lang="ca-ES" dirty="0">
                <a:solidFill>
                  <a:schemeClr val="tx1"/>
                </a:solidFill>
              </a:rPr>
              <a:t>ha antibiòtics que actuen com a </a:t>
            </a:r>
            <a:r>
              <a:rPr lang="ca-ES" b="1" dirty="0">
                <a:solidFill>
                  <a:schemeClr val="tx1"/>
                </a:solidFill>
              </a:rPr>
              <a:t>bactericides</a:t>
            </a:r>
            <a:r>
              <a:rPr lang="ca-ES" dirty="0">
                <a:solidFill>
                  <a:schemeClr val="tx1"/>
                </a:solidFill>
              </a:rPr>
              <a:t> (maten els bacteris) i d’altres com a </a:t>
            </a:r>
            <a:r>
              <a:rPr lang="ca-ES" b="1" dirty="0">
                <a:solidFill>
                  <a:schemeClr val="tx1"/>
                </a:solidFill>
              </a:rPr>
              <a:t>bacteriostàtics</a:t>
            </a:r>
            <a:r>
              <a:rPr lang="ca-ES" dirty="0">
                <a:solidFill>
                  <a:schemeClr val="tx1"/>
                </a:solidFill>
              </a:rPr>
              <a:t> (inhibeixen el creixement dels bacteris). </a:t>
            </a:r>
          </a:p>
          <a:p>
            <a:endParaRPr lang="es-ES" dirty="0"/>
          </a:p>
        </p:txBody>
      </p:sp>
      <p:pic>
        <p:nvPicPr>
          <p:cNvPr id="4" name="3 Imagen" descr="Bactericida y Bacterostático. Diferencias y usos generales de ellos"/>
          <p:cNvPicPr/>
          <p:nvPr/>
        </p:nvPicPr>
        <p:blipFill>
          <a:blip r:embed="rId2">
            <a:extLst>
              <a:ext uri="{28A0092B-C50C-407E-A947-70E740481C1C}">
                <a14:useLocalDpi xmlns:a14="http://schemas.microsoft.com/office/drawing/2010/main" xmlns="" val="0"/>
              </a:ext>
            </a:extLst>
          </a:blip>
          <a:srcRect/>
          <a:stretch>
            <a:fillRect/>
          </a:stretch>
        </p:blipFill>
        <p:spPr bwMode="auto">
          <a:xfrm>
            <a:off x="1867599" y="476672"/>
            <a:ext cx="5224681" cy="3816424"/>
          </a:xfrm>
          <a:prstGeom prst="rect">
            <a:avLst/>
          </a:prstGeom>
          <a:noFill/>
          <a:ln>
            <a:noFill/>
          </a:ln>
        </p:spPr>
      </p:pic>
    </p:spTree>
    <p:extLst>
      <p:ext uri="{BB962C8B-B14F-4D97-AF65-F5344CB8AC3E}">
        <p14:creationId xmlns:p14="http://schemas.microsoft.com/office/powerpoint/2010/main" xmlns="" val="15444238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a:xfrm>
            <a:off x="251520" y="260648"/>
            <a:ext cx="8640960" cy="6336704"/>
          </a:xfrm>
        </p:spPr>
        <p:txBody>
          <a:bodyPr/>
          <a:lstStyle/>
          <a:p>
            <a:pPr algn="l"/>
            <a:r>
              <a:rPr lang="ca-ES" dirty="0" smtClean="0">
                <a:solidFill>
                  <a:schemeClr val="tx1"/>
                </a:solidFill>
              </a:rPr>
              <a:t>Per determinar la sensibilitat d’un bacteri a un seguit d’antibiòtics s’utilitza el mètode anomenat </a:t>
            </a:r>
            <a:r>
              <a:rPr lang="ca-ES" b="1" dirty="0" smtClean="0">
                <a:solidFill>
                  <a:schemeClr val="tx1"/>
                </a:solidFill>
              </a:rPr>
              <a:t>antibiograma per difusió en agar</a:t>
            </a:r>
            <a:r>
              <a:rPr lang="ca-ES" dirty="0" smtClean="0">
                <a:solidFill>
                  <a:schemeClr val="tx1"/>
                </a:solidFill>
              </a:rPr>
              <a:t>.</a:t>
            </a:r>
            <a:endParaRPr lang="ca-ES" dirty="0">
              <a:solidFill>
                <a:schemeClr val="tx1"/>
              </a:solidFill>
            </a:endParaRPr>
          </a:p>
        </p:txBody>
      </p:sp>
      <p:pic>
        <p:nvPicPr>
          <p:cNvPr id="4" name="3 Imagen" descr="Resultado de imagen de antibiograma"/>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3568" y="1844824"/>
            <a:ext cx="7848872" cy="5013176"/>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a:xfrm>
            <a:off x="251520" y="476672"/>
            <a:ext cx="8640960" cy="5234136"/>
          </a:xfrm>
        </p:spPr>
        <p:txBody>
          <a:bodyPr/>
          <a:lstStyle/>
          <a:p>
            <a:pPr algn="l"/>
            <a:r>
              <a:rPr lang="ca-ES" dirty="0" smtClean="0">
                <a:solidFill>
                  <a:schemeClr val="tx1"/>
                </a:solidFill>
              </a:rPr>
              <a:t>El </a:t>
            </a:r>
            <a:r>
              <a:rPr lang="ca-ES" b="1" dirty="0" smtClean="0">
                <a:solidFill>
                  <a:schemeClr val="tx1"/>
                </a:solidFill>
              </a:rPr>
              <a:t>diàmetre de l’halo d’inhibició </a:t>
            </a:r>
            <a:r>
              <a:rPr lang="ca-ES" dirty="0" smtClean="0">
                <a:solidFill>
                  <a:schemeClr val="tx1"/>
                </a:solidFill>
              </a:rPr>
              <a:t>al voltant del disc indica la major o menor sensibilitat del bacteri a l’antibiòtic. </a:t>
            </a:r>
            <a:endParaRPr lang="ca-ES" dirty="0">
              <a:solidFill>
                <a:schemeClr val="tx1"/>
              </a:solidFill>
            </a:endParaRPr>
          </a:p>
        </p:txBody>
      </p:sp>
      <p:pic>
        <p:nvPicPr>
          <p:cNvPr id="4" name="3 Imagen" descr="Resultado de imagen de antibiograma"/>
          <p:cNvPicPr/>
          <p:nvPr/>
        </p:nvPicPr>
        <p:blipFill>
          <a:blip r:embed="rId2" cstate="print">
            <a:extLst>
              <a:ext uri="{28A0092B-C50C-407E-A947-70E740481C1C}">
                <a14:useLocalDpi xmlns:a14="http://schemas.microsoft.com/office/drawing/2010/main" xmlns="" val="0"/>
              </a:ext>
            </a:extLst>
          </a:blip>
          <a:srcRect l="8826" t="44994" r="5711" b="5538"/>
          <a:stretch>
            <a:fillRect/>
          </a:stretch>
        </p:blipFill>
        <p:spPr bwMode="auto">
          <a:xfrm>
            <a:off x="179512" y="2132856"/>
            <a:ext cx="8712968" cy="4392487"/>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ca-ES" dirty="0"/>
          </a:p>
        </p:txBody>
      </p:sp>
      <p:sp>
        <p:nvSpPr>
          <p:cNvPr id="3" name="2 Subtítulo"/>
          <p:cNvSpPr>
            <a:spLocks noGrp="1"/>
          </p:cNvSpPr>
          <p:nvPr>
            <p:ph type="subTitle" idx="1"/>
          </p:nvPr>
        </p:nvSpPr>
        <p:spPr/>
        <p:txBody>
          <a:bodyPr/>
          <a:lstStyle/>
          <a:p>
            <a:endParaRPr lang="ca-ES"/>
          </a:p>
        </p:txBody>
      </p:sp>
      <p:pic>
        <p:nvPicPr>
          <p:cNvPr id="4" name="3 Imagen" descr="Resultado de imagen de antibiograma"/>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6" y="332656"/>
            <a:ext cx="8568952" cy="5976664"/>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260649"/>
            <a:ext cx="8712968" cy="504055"/>
          </a:xfrm>
        </p:spPr>
        <p:txBody>
          <a:bodyPr>
            <a:noAutofit/>
          </a:bodyPr>
          <a:lstStyle/>
          <a:p>
            <a:r>
              <a:rPr lang="ca-ES" sz="2800" b="1" dirty="0" smtClean="0"/>
              <a:t>6.3. La producció de vitamines, aminoàcids i enzims</a:t>
            </a:r>
            <a:endParaRPr lang="ca-ES" sz="2800" b="1" dirty="0"/>
          </a:p>
        </p:txBody>
      </p:sp>
      <p:sp>
        <p:nvSpPr>
          <p:cNvPr id="3" name="2 Subtítulo"/>
          <p:cNvSpPr>
            <a:spLocks noGrp="1"/>
          </p:cNvSpPr>
          <p:nvPr>
            <p:ph type="subTitle" idx="1"/>
          </p:nvPr>
        </p:nvSpPr>
        <p:spPr>
          <a:xfrm>
            <a:off x="251520" y="764704"/>
            <a:ext cx="8568952" cy="5904656"/>
          </a:xfrm>
        </p:spPr>
        <p:txBody>
          <a:bodyPr>
            <a:normAutofit/>
          </a:bodyPr>
          <a:lstStyle/>
          <a:p>
            <a:pPr algn="l"/>
            <a:r>
              <a:rPr lang="ca-ES" dirty="0" smtClean="0">
                <a:solidFill>
                  <a:schemeClr val="tx1"/>
                </a:solidFill>
              </a:rPr>
              <a:t>-La majoria de </a:t>
            </a:r>
            <a:r>
              <a:rPr lang="ca-ES" b="1" dirty="0" smtClean="0">
                <a:solidFill>
                  <a:schemeClr val="tx1"/>
                </a:solidFill>
              </a:rPr>
              <a:t>vitamines</a:t>
            </a:r>
            <a:r>
              <a:rPr lang="ca-ES" dirty="0" smtClean="0">
                <a:solidFill>
                  <a:schemeClr val="tx1"/>
                </a:solidFill>
              </a:rPr>
              <a:t> que s’afegeixen als aliments o que s’utilitzen en compostos farmacèutics són sintetitzades al laboratori, només algunes es produeixen industrialment mitjançant processos de fermentació microbiana (Ex: Vitamina B12).</a:t>
            </a:r>
          </a:p>
        </p:txBody>
      </p:sp>
      <p:pic>
        <p:nvPicPr>
          <p:cNvPr id="4" name="3 Imagen" descr="Equipo de fermentación microbiana - Fermentador industrial INOXPA"/>
          <p:cNvPicPr/>
          <p:nvPr/>
        </p:nvPicPr>
        <p:blipFill>
          <a:blip r:embed="rId2">
            <a:extLst>
              <a:ext uri="{28A0092B-C50C-407E-A947-70E740481C1C}">
                <a14:useLocalDpi xmlns:a14="http://schemas.microsoft.com/office/drawing/2010/main" xmlns="" val="0"/>
              </a:ext>
            </a:extLst>
          </a:blip>
          <a:srcRect/>
          <a:stretch>
            <a:fillRect/>
          </a:stretch>
        </p:blipFill>
        <p:spPr bwMode="auto">
          <a:xfrm>
            <a:off x="3419872" y="3194703"/>
            <a:ext cx="3528392" cy="3645024"/>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smtClean="0"/>
              <a:t>     </a:t>
            </a:r>
            <a:endParaRPr lang="es-ES" dirty="0"/>
          </a:p>
        </p:txBody>
      </p:sp>
      <p:sp>
        <p:nvSpPr>
          <p:cNvPr id="3" name="2 Subtítulo"/>
          <p:cNvSpPr>
            <a:spLocks noGrp="1"/>
          </p:cNvSpPr>
          <p:nvPr>
            <p:ph type="subTitle" idx="1"/>
          </p:nvPr>
        </p:nvSpPr>
        <p:spPr>
          <a:xfrm>
            <a:off x="467544" y="404664"/>
            <a:ext cx="8136904" cy="5904656"/>
          </a:xfrm>
        </p:spPr>
        <p:txBody>
          <a:bodyPr>
            <a:normAutofit lnSpcReduction="10000"/>
          </a:bodyPr>
          <a:lstStyle/>
          <a:p>
            <a:pPr algn="l"/>
            <a:r>
              <a:rPr lang="ca-ES" b="1" dirty="0">
                <a:solidFill>
                  <a:schemeClr val="tx1"/>
                </a:solidFill>
              </a:rPr>
              <a:t>-</a:t>
            </a:r>
            <a:r>
              <a:rPr lang="ca-ES" dirty="0">
                <a:solidFill>
                  <a:schemeClr val="tx1"/>
                </a:solidFill>
              </a:rPr>
              <a:t>Molts microorganismes poden sintetitzar </a:t>
            </a:r>
            <a:r>
              <a:rPr lang="ca-ES" b="1" dirty="0">
                <a:solidFill>
                  <a:schemeClr val="tx1"/>
                </a:solidFill>
              </a:rPr>
              <a:t>aminoàcids</a:t>
            </a:r>
            <a:r>
              <a:rPr lang="ca-ES" dirty="0">
                <a:solidFill>
                  <a:schemeClr val="tx1"/>
                </a:solidFill>
              </a:rPr>
              <a:t>, en produeixen més quantitat de la que necessita el microbi, i l’excedent se secreta a </a:t>
            </a:r>
            <a:r>
              <a:rPr lang="ca-ES" dirty="0" smtClean="0">
                <a:solidFill>
                  <a:schemeClr val="tx1"/>
                </a:solidFill>
              </a:rPr>
              <a:t>l’exterior</a:t>
            </a:r>
            <a:r>
              <a:rPr lang="ca-ES" dirty="0">
                <a:solidFill>
                  <a:schemeClr val="tx1"/>
                </a:solidFill>
              </a:rPr>
              <a:t> </a:t>
            </a:r>
            <a:r>
              <a:rPr lang="ca-ES" dirty="0" smtClean="0">
                <a:solidFill>
                  <a:schemeClr val="tx1"/>
                </a:solidFill>
              </a:rPr>
              <a:t>→ s’utilitzen </a:t>
            </a:r>
            <a:r>
              <a:rPr lang="ca-ES" dirty="0">
                <a:solidFill>
                  <a:schemeClr val="tx1"/>
                </a:solidFill>
              </a:rPr>
              <a:t>en la indústria alimentària com a edulcorants artificials, additius alimentaris o antioxidants. </a:t>
            </a:r>
          </a:p>
          <a:p>
            <a:pPr algn="l"/>
            <a:r>
              <a:rPr lang="ca-ES" b="1" dirty="0">
                <a:solidFill>
                  <a:schemeClr val="tx1"/>
                </a:solidFill>
              </a:rPr>
              <a:t>-</a:t>
            </a:r>
            <a:r>
              <a:rPr lang="ca-ES" dirty="0">
                <a:solidFill>
                  <a:schemeClr val="tx1"/>
                </a:solidFill>
              </a:rPr>
              <a:t>Diversos fongs i bacteris produeixen </a:t>
            </a:r>
            <a:r>
              <a:rPr lang="ca-ES" b="1" dirty="0">
                <a:solidFill>
                  <a:schemeClr val="tx1"/>
                </a:solidFill>
              </a:rPr>
              <a:t>enzims</a:t>
            </a:r>
            <a:r>
              <a:rPr lang="ca-ES" dirty="0">
                <a:solidFill>
                  <a:schemeClr val="tx1"/>
                </a:solidFill>
              </a:rPr>
              <a:t> en més quantitat de la que poden utilitzar, de manera que expulsen les molècules sobrants, </a:t>
            </a:r>
            <a:r>
              <a:rPr lang="ca-ES" b="1" dirty="0">
                <a:solidFill>
                  <a:schemeClr val="tx1"/>
                </a:solidFill>
              </a:rPr>
              <a:t>enzims </a:t>
            </a:r>
            <a:r>
              <a:rPr lang="ca-ES" b="1" dirty="0" smtClean="0">
                <a:solidFill>
                  <a:schemeClr val="tx1"/>
                </a:solidFill>
              </a:rPr>
              <a:t>extracel·lulars</a:t>
            </a:r>
            <a:r>
              <a:rPr lang="ca-ES" dirty="0">
                <a:solidFill>
                  <a:schemeClr val="tx1"/>
                </a:solidFill>
              </a:rPr>
              <a:t> </a:t>
            </a:r>
            <a:r>
              <a:rPr lang="ca-ES" dirty="0" smtClean="0">
                <a:solidFill>
                  <a:schemeClr val="tx1"/>
                </a:solidFill>
              </a:rPr>
              <a:t>(Ex</a:t>
            </a:r>
            <a:r>
              <a:rPr lang="ca-ES" dirty="0">
                <a:solidFill>
                  <a:schemeClr val="tx1"/>
                </a:solidFill>
              </a:rPr>
              <a:t>: </a:t>
            </a:r>
            <a:r>
              <a:rPr lang="ca-ES" dirty="0" smtClean="0">
                <a:solidFill>
                  <a:schemeClr val="tx1"/>
                </a:solidFill>
              </a:rPr>
              <a:t>amilasa). → S’utilitzen </a:t>
            </a:r>
            <a:r>
              <a:rPr lang="ca-ES" dirty="0">
                <a:solidFill>
                  <a:schemeClr val="tx1"/>
                </a:solidFill>
              </a:rPr>
              <a:t>en la fabricació del pa, pastisseria, farmàcia, bugaderia...</a:t>
            </a:r>
          </a:p>
          <a:p>
            <a:endParaRPr lang="es-ES" dirty="0"/>
          </a:p>
        </p:txBody>
      </p:sp>
    </p:spTree>
    <p:extLst>
      <p:ext uri="{BB962C8B-B14F-4D97-AF65-F5344CB8AC3E}">
        <p14:creationId xmlns:p14="http://schemas.microsoft.com/office/powerpoint/2010/main" xmlns="" val="9214199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260649"/>
            <a:ext cx="8568952" cy="720079"/>
          </a:xfrm>
        </p:spPr>
        <p:txBody>
          <a:bodyPr>
            <a:normAutofit fontScale="90000"/>
          </a:bodyPr>
          <a:lstStyle/>
          <a:p>
            <a:r>
              <a:rPr lang="ca-ES" b="1" dirty="0" smtClean="0"/>
              <a:t>6.4. Els microorganismes i el control de plagues d’insectes</a:t>
            </a:r>
            <a:endParaRPr lang="ca-ES" b="1" dirty="0"/>
          </a:p>
        </p:txBody>
      </p:sp>
      <p:sp>
        <p:nvSpPr>
          <p:cNvPr id="3" name="2 Subtítulo"/>
          <p:cNvSpPr>
            <a:spLocks noGrp="1"/>
          </p:cNvSpPr>
          <p:nvPr>
            <p:ph type="subTitle" idx="1"/>
          </p:nvPr>
        </p:nvSpPr>
        <p:spPr>
          <a:xfrm>
            <a:off x="323528" y="1340768"/>
            <a:ext cx="8496944" cy="5256584"/>
          </a:xfrm>
        </p:spPr>
        <p:txBody>
          <a:bodyPr/>
          <a:lstStyle/>
          <a:p>
            <a:pPr algn="l"/>
            <a:r>
              <a:rPr lang="ca-ES" dirty="0" smtClean="0">
                <a:solidFill>
                  <a:schemeClr val="tx1"/>
                </a:solidFill>
              </a:rPr>
              <a:t>Els microorganismes (alguns bacteris i fongs) infecten els insectes adults o els seus estats larvaris, i els maten o secreten substàncies que actuen com a verí per als insectes quan aquests els ingereixen. </a:t>
            </a:r>
            <a:endParaRPr lang="ca-ES" dirty="0">
              <a:solidFill>
                <a:schemeClr val="tx1"/>
              </a:solidFill>
            </a:endParaRPr>
          </a:p>
        </p:txBody>
      </p:sp>
      <p:pic>
        <p:nvPicPr>
          <p:cNvPr id="4" name="3 Imagen" descr="Preocupació a Reus per la plaga d'un insecte invasor"/>
          <p:cNvPicPr/>
          <p:nvPr/>
        </p:nvPicPr>
        <p:blipFill>
          <a:blip r:embed="rId2">
            <a:extLst>
              <a:ext uri="{28A0092B-C50C-407E-A947-70E740481C1C}">
                <a14:useLocalDpi xmlns:a14="http://schemas.microsoft.com/office/drawing/2010/main" xmlns="" val="0"/>
              </a:ext>
            </a:extLst>
          </a:blip>
          <a:srcRect/>
          <a:stretch>
            <a:fillRect/>
          </a:stretch>
        </p:blipFill>
        <p:spPr bwMode="auto">
          <a:xfrm>
            <a:off x="1905311" y="3815715"/>
            <a:ext cx="5400040" cy="304228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332657"/>
            <a:ext cx="8640960" cy="864095"/>
          </a:xfrm>
        </p:spPr>
        <p:txBody>
          <a:bodyPr>
            <a:normAutofit fontScale="90000"/>
          </a:bodyPr>
          <a:lstStyle/>
          <a:p>
            <a:r>
              <a:rPr lang="ca-ES" b="1" dirty="0" smtClean="0"/>
              <a:t>6.5. Els microorganismes i la indústria alimentària</a:t>
            </a:r>
            <a:endParaRPr lang="ca-ES" b="1" dirty="0"/>
          </a:p>
        </p:txBody>
      </p:sp>
      <p:sp>
        <p:nvSpPr>
          <p:cNvPr id="3" name="2 Subtítulo"/>
          <p:cNvSpPr>
            <a:spLocks noGrp="1"/>
          </p:cNvSpPr>
          <p:nvPr>
            <p:ph type="subTitle" idx="1"/>
          </p:nvPr>
        </p:nvSpPr>
        <p:spPr>
          <a:xfrm>
            <a:off x="251520" y="1484784"/>
            <a:ext cx="8640960" cy="4968552"/>
          </a:xfrm>
        </p:spPr>
        <p:txBody>
          <a:bodyPr>
            <a:normAutofit/>
          </a:bodyPr>
          <a:lstStyle/>
          <a:p>
            <a:pPr algn="l"/>
            <a:r>
              <a:rPr lang="ca-ES" dirty="0" smtClean="0">
                <a:solidFill>
                  <a:schemeClr val="tx1"/>
                </a:solidFill>
              </a:rPr>
              <a:t>El </a:t>
            </a:r>
            <a:r>
              <a:rPr lang="ca-ES" b="1" dirty="0" smtClean="0">
                <a:solidFill>
                  <a:schemeClr val="tx1"/>
                </a:solidFill>
              </a:rPr>
              <a:t>control microbiològic </a:t>
            </a:r>
            <a:r>
              <a:rPr lang="ca-ES" dirty="0" smtClean="0">
                <a:solidFill>
                  <a:schemeClr val="tx1"/>
                </a:solidFill>
              </a:rPr>
              <a:t>dels aliments permet establir una abundància màxima de microorganismes en els aliments per poder ser aquests aptes per al consum humà. </a:t>
            </a:r>
          </a:p>
        </p:txBody>
      </p:sp>
      <p:pic>
        <p:nvPicPr>
          <p:cNvPr id="4" name="3 Imagen" descr="Els controls de qualitat en el sector alimentari - Química"/>
          <p:cNvPicPr/>
          <p:nvPr/>
        </p:nvPicPr>
        <p:blipFill>
          <a:blip r:embed="rId2">
            <a:extLst>
              <a:ext uri="{28A0092B-C50C-407E-A947-70E740481C1C}">
                <a14:useLocalDpi xmlns:a14="http://schemas.microsoft.com/office/drawing/2010/main" xmlns="" val="0"/>
              </a:ext>
            </a:extLst>
          </a:blip>
          <a:srcRect/>
          <a:stretch>
            <a:fillRect/>
          </a:stretch>
        </p:blipFill>
        <p:spPr bwMode="auto">
          <a:xfrm>
            <a:off x="2267744" y="3501008"/>
            <a:ext cx="4824536" cy="3151882"/>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smtClean="0"/>
              <a:t>     </a:t>
            </a:r>
            <a:endParaRPr lang="es-ES" dirty="0"/>
          </a:p>
        </p:txBody>
      </p:sp>
      <p:sp>
        <p:nvSpPr>
          <p:cNvPr id="3" name="2 Subtítulo"/>
          <p:cNvSpPr>
            <a:spLocks noGrp="1"/>
          </p:cNvSpPr>
          <p:nvPr>
            <p:ph type="subTitle" idx="1"/>
          </p:nvPr>
        </p:nvSpPr>
        <p:spPr>
          <a:xfrm>
            <a:off x="467544" y="548680"/>
            <a:ext cx="8352928" cy="5904656"/>
          </a:xfrm>
        </p:spPr>
        <p:txBody>
          <a:bodyPr>
            <a:normAutofit/>
          </a:bodyPr>
          <a:lstStyle/>
          <a:p>
            <a:pPr algn="l"/>
            <a:r>
              <a:rPr lang="ca-ES" dirty="0" smtClean="0">
                <a:solidFill>
                  <a:schemeClr val="tx1"/>
                </a:solidFill>
              </a:rPr>
              <a:t>La </a:t>
            </a:r>
            <a:r>
              <a:rPr lang="ca-ES" b="1" dirty="0" smtClean="0">
                <a:solidFill>
                  <a:schemeClr val="tx1"/>
                </a:solidFill>
              </a:rPr>
              <a:t>preservació </a:t>
            </a:r>
            <a:r>
              <a:rPr lang="ca-ES" b="1" dirty="0">
                <a:solidFill>
                  <a:schemeClr val="tx1"/>
                </a:solidFill>
              </a:rPr>
              <a:t>dels aliments </a:t>
            </a:r>
            <a:r>
              <a:rPr lang="ca-ES" dirty="0">
                <a:solidFill>
                  <a:schemeClr val="tx1"/>
                </a:solidFill>
              </a:rPr>
              <a:t>abans del consum requereix una sèrie de pràctiques per evitar la proliferació de microbis indesitjables: </a:t>
            </a:r>
            <a:r>
              <a:rPr lang="ca-ES" dirty="0" smtClean="0">
                <a:solidFill>
                  <a:schemeClr val="tx1"/>
                </a:solidFill>
              </a:rPr>
              <a:t> </a:t>
            </a:r>
          </a:p>
          <a:p>
            <a:pPr marL="457200" indent="-457200" algn="l">
              <a:buFontTx/>
              <a:buChar char="-"/>
            </a:pPr>
            <a:r>
              <a:rPr lang="ca-ES" dirty="0" smtClean="0">
                <a:solidFill>
                  <a:schemeClr val="tx1"/>
                </a:solidFill>
              </a:rPr>
              <a:t>manipulació asèptica</a:t>
            </a:r>
          </a:p>
          <a:p>
            <a:pPr marL="457200" indent="-457200" algn="l">
              <a:buFontTx/>
              <a:buChar char="-"/>
            </a:pPr>
            <a:r>
              <a:rPr lang="ca-ES" dirty="0" smtClean="0">
                <a:solidFill>
                  <a:schemeClr val="tx1"/>
                </a:solidFill>
              </a:rPr>
              <a:t>tractament </a:t>
            </a:r>
            <a:r>
              <a:rPr lang="ca-ES" dirty="0">
                <a:solidFill>
                  <a:schemeClr val="tx1"/>
                </a:solidFill>
              </a:rPr>
              <a:t>amb calor (bulliment, pasteurització, esterilització) o amb baixes T (refrigeració o congelació</a:t>
            </a:r>
            <a:r>
              <a:rPr lang="ca-ES" dirty="0" smtClean="0">
                <a:solidFill>
                  <a:schemeClr val="tx1"/>
                </a:solidFill>
              </a:rPr>
              <a:t>)</a:t>
            </a:r>
          </a:p>
          <a:p>
            <a:pPr marL="457200" indent="-457200" algn="l">
              <a:buFontTx/>
              <a:buChar char="-"/>
            </a:pPr>
            <a:r>
              <a:rPr lang="ca-ES" dirty="0" smtClean="0">
                <a:solidFill>
                  <a:schemeClr val="tx1"/>
                </a:solidFill>
              </a:rPr>
              <a:t>Deshidratació</a:t>
            </a:r>
          </a:p>
          <a:p>
            <a:pPr marL="457200" indent="-457200" algn="l">
              <a:buFontTx/>
              <a:buChar char="-"/>
            </a:pPr>
            <a:r>
              <a:rPr lang="ca-ES" dirty="0" smtClean="0">
                <a:solidFill>
                  <a:schemeClr val="tx1"/>
                </a:solidFill>
              </a:rPr>
              <a:t>afegiment </a:t>
            </a:r>
            <a:r>
              <a:rPr lang="ca-ES" dirty="0">
                <a:solidFill>
                  <a:schemeClr val="tx1"/>
                </a:solidFill>
              </a:rPr>
              <a:t>d’additius químics </a:t>
            </a:r>
            <a:endParaRPr lang="ca-ES" dirty="0" smtClean="0">
              <a:solidFill>
                <a:schemeClr val="tx1"/>
              </a:solidFill>
            </a:endParaRPr>
          </a:p>
          <a:p>
            <a:pPr marL="457200" indent="-457200" algn="l">
              <a:buFontTx/>
              <a:buChar char="-"/>
            </a:pPr>
            <a:r>
              <a:rPr lang="ca-ES" dirty="0" smtClean="0">
                <a:solidFill>
                  <a:schemeClr val="tx1"/>
                </a:solidFill>
              </a:rPr>
              <a:t>tractament </a:t>
            </a:r>
            <a:r>
              <a:rPr lang="ca-ES" dirty="0">
                <a:solidFill>
                  <a:schemeClr val="tx1"/>
                </a:solidFill>
              </a:rPr>
              <a:t>amb RU o radiació ionitzant. </a:t>
            </a:r>
          </a:p>
          <a:p>
            <a:pPr algn="l"/>
            <a:endParaRPr lang="ca-ES" b="1" dirty="0">
              <a:solidFill>
                <a:schemeClr val="tx1"/>
              </a:solidFill>
            </a:endParaRPr>
          </a:p>
          <a:p>
            <a:endParaRPr lang="es-ES" dirty="0"/>
          </a:p>
        </p:txBody>
      </p:sp>
    </p:spTree>
    <p:extLst>
      <p:ext uri="{BB962C8B-B14F-4D97-AF65-F5344CB8AC3E}">
        <p14:creationId xmlns:p14="http://schemas.microsoft.com/office/powerpoint/2010/main" xmlns="" val="15748204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a:xfrm>
            <a:off x="251520" y="404664"/>
            <a:ext cx="8496944" cy="5976664"/>
          </a:xfrm>
        </p:spPr>
        <p:txBody>
          <a:bodyPr>
            <a:normAutofit/>
          </a:bodyPr>
          <a:lstStyle/>
          <a:p>
            <a:pPr algn="l"/>
            <a:r>
              <a:rPr lang="ca-ES" b="1" dirty="0" smtClean="0">
                <a:solidFill>
                  <a:schemeClr val="tx1"/>
                </a:solidFill>
                <a:latin typeface="Aharoni"/>
                <a:cs typeface="Aharoni"/>
              </a:rPr>
              <a:t>•</a:t>
            </a:r>
            <a:r>
              <a:rPr lang="ca-ES" b="1" dirty="0" smtClean="0">
                <a:solidFill>
                  <a:schemeClr val="tx1"/>
                </a:solidFill>
              </a:rPr>
              <a:t>La pasteurització</a:t>
            </a:r>
          </a:p>
          <a:p>
            <a:pPr algn="l"/>
            <a:r>
              <a:rPr lang="ca-ES" sz="2800" dirty="0" smtClean="0">
                <a:solidFill>
                  <a:schemeClr val="tx1"/>
                </a:solidFill>
              </a:rPr>
              <a:t>És un mètode d’escalfament suau. </a:t>
            </a:r>
          </a:p>
          <a:p>
            <a:pPr algn="l"/>
            <a:r>
              <a:rPr lang="ca-ES" sz="2800" dirty="0" smtClean="0">
                <a:solidFill>
                  <a:schemeClr val="tx1"/>
                </a:solidFill>
              </a:rPr>
              <a:t>No mata tots els microbis presents.</a:t>
            </a:r>
          </a:p>
          <a:p>
            <a:pPr algn="l"/>
            <a:endParaRPr lang="ca-ES" sz="2800" dirty="0" smtClean="0">
              <a:solidFill>
                <a:schemeClr val="tx1"/>
              </a:solidFill>
            </a:endParaRPr>
          </a:p>
          <a:p>
            <a:pPr algn="l"/>
            <a:endParaRPr lang="ca-ES" sz="2800" dirty="0">
              <a:solidFill>
                <a:schemeClr val="tx1"/>
              </a:solidFill>
            </a:endParaRPr>
          </a:p>
          <a:p>
            <a:pPr algn="l"/>
            <a:r>
              <a:rPr lang="ca-ES" sz="2800" dirty="0" smtClean="0">
                <a:solidFill>
                  <a:schemeClr val="tx1"/>
                </a:solidFill>
              </a:rPr>
              <a:t>Ex: pasteurització de la llet </a:t>
            </a:r>
            <a:r>
              <a:rPr lang="ca-ES" sz="2800" dirty="0" smtClean="0">
                <a:solidFill>
                  <a:schemeClr val="tx1"/>
                </a:solidFill>
                <a:latin typeface="Calibri"/>
              </a:rPr>
              <a:t>→ elevar la T ràpidament fins a uns 72º i mantenir-la uns 15 minuts, després refredar-la ràpidament. </a:t>
            </a:r>
          </a:p>
          <a:p>
            <a:pPr algn="l"/>
            <a:r>
              <a:rPr lang="ca-ES" sz="2800" dirty="0" smtClean="0">
                <a:solidFill>
                  <a:schemeClr val="tx1"/>
                </a:solidFill>
                <a:latin typeface="Calibri"/>
              </a:rPr>
              <a:t>La llet pasteuritzada s’ha d’envasar immediatament i mantenir-la a baixa temperatura per retardar el creixement dels microorganismes que han sobreviscut a aquest procés. </a:t>
            </a:r>
            <a:endParaRPr lang="ca-ES" sz="2800" dirty="0">
              <a:solidFill>
                <a:schemeClr val="tx1"/>
              </a:solidFill>
            </a:endParaRPr>
          </a:p>
        </p:txBody>
      </p:sp>
      <p:pic>
        <p:nvPicPr>
          <p:cNvPr id="4" name="3 Imagen" descr="Planta de pasteurització - Enginyeries, consultories i serveis per a la  indústria - Planta de pasteurització"/>
          <p:cNvPicPr/>
          <p:nvPr/>
        </p:nvPicPr>
        <p:blipFill>
          <a:blip r:embed="rId2">
            <a:extLst>
              <a:ext uri="{28A0092B-C50C-407E-A947-70E740481C1C}">
                <a14:useLocalDpi xmlns:a14="http://schemas.microsoft.com/office/drawing/2010/main" xmlns="" val="0"/>
              </a:ext>
            </a:extLst>
          </a:blip>
          <a:srcRect/>
          <a:stretch>
            <a:fillRect/>
          </a:stretch>
        </p:blipFill>
        <p:spPr bwMode="auto">
          <a:xfrm>
            <a:off x="5531635" y="24086"/>
            <a:ext cx="3581400" cy="266700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51520" y="260649"/>
            <a:ext cx="8640960" cy="864095"/>
          </a:xfrm>
        </p:spPr>
        <p:txBody>
          <a:bodyPr>
            <a:normAutofit fontScale="90000"/>
          </a:bodyPr>
          <a:lstStyle/>
          <a:p>
            <a:r>
              <a:rPr lang="ca-ES" b="1" dirty="0" smtClean="0"/>
              <a:t>6.6. Els microorganismes i l’enginyeria genètica </a:t>
            </a:r>
            <a:endParaRPr lang="ca-ES" b="1" dirty="0"/>
          </a:p>
        </p:txBody>
      </p:sp>
      <p:sp>
        <p:nvSpPr>
          <p:cNvPr id="3" name="2 Subtítulo"/>
          <p:cNvSpPr>
            <a:spLocks noGrp="1"/>
          </p:cNvSpPr>
          <p:nvPr>
            <p:ph type="subTitle" idx="1"/>
          </p:nvPr>
        </p:nvSpPr>
        <p:spPr>
          <a:xfrm>
            <a:off x="251520" y="1412776"/>
            <a:ext cx="8568952" cy="5040560"/>
          </a:xfrm>
        </p:spPr>
        <p:txBody>
          <a:bodyPr>
            <a:normAutofit/>
          </a:bodyPr>
          <a:lstStyle/>
          <a:p>
            <a:pPr algn="l"/>
            <a:r>
              <a:rPr lang="ca-ES" dirty="0" smtClean="0">
                <a:solidFill>
                  <a:schemeClr val="tx1"/>
                </a:solidFill>
              </a:rPr>
              <a:t>Els microorganismes s’utilitzen com a organismes productors de molècules d’importància en medicina o en el metabolisme humà:</a:t>
            </a:r>
          </a:p>
          <a:p>
            <a:pPr algn="l"/>
            <a:r>
              <a:rPr lang="ca-ES" dirty="0" smtClean="0">
                <a:solidFill>
                  <a:schemeClr val="tx1"/>
                </a:solidFill>
              </a:rPr>
              <a:t>-hormones proteiques</a:t>
            </a:r>
          </a:p>
          <a:p>
            <a:pPr algn="l"/>
            <a:r>
              <a:rPr lang="ca-ES" dirty="0" smtClean="0">
                <a:solidFill>
                  <a:schemeClr val="tx1"/>
                </a:solidFill>
              </a:rPr>
              <a:t>-proteïnes no hormonals</a:t>
            </a:r>
          </a:p>
          <a:p>
            <a:pPr algn="l"/>
            <a:r>
              <a:rPr lang="ca-ES" dirty="0" smtClean="0">
                <a:solidFill>
                  <a:schemeClr val="tx1"/>
                </a:solidFill>
              </a:rPr>
              <a:t>-vacunes </a:t>
            </a:r>
          </a:p>
          <a:p>
            <a:pPr algn="l"/>
            <a:r>
              <a:rPr lang="ca-ES" dirty="0" smtClean="0">
                <a:solidFill>
                  <a:schemeClr val="tx1"/>
                </a:solidFill>
              </a:rPr>
              <a:t>-molècules d’acció immunològica (interferons i </a:t>
            </a:r>
            <a:r>
              <a:rPr lang="ca-ES" dirty="0" err="1" smtClean="0">
                <a:solidFill>
                  <a:schemeClr val="tx1"/>
                </a:solidFill>
              </a:rPr>
              <a:t>interleucines</a:t>
            </a:r>
            <a:r>
              <a:rPr lang="ca-ES" dirty="0" smtClean="0">
                <a:solidFill>
                  <a:schemeClr val="tx1"/>
                </a:solidFill>
              </a:rPr>
              <a:t>)</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a:xfrm>
            <a:off x="251520" y="404663"/>
            <a:ext cx="8496944" cy="6048672"/>
          </a:xfrm>
        </p:spPr>
        <p:txBody>
          <a:bodyPr>
            <a:normAutofit/>
          </a:bodyPr>
          <a:lstStyle/>
          <a:p>
            <a:pPr algn="l"/>
            <a:r>
              <a:rPr lang="ca-ES" dirty="0" smtClean="0">
                <a:solidFill>
                  <a:schemeClr val="tx1"/>
                </a:solidFill>
              </a:rPr>
              <a:t>L’enginyeria genètica microbiana consisteix a introduir el gen que s’encarrega de controlar la producció de la molècula que es pretén aconseguir, i que procedeix d’una molècula </a:t>
            </a:r>
            <a:r>
              <a:rPr lang="ca-ES" dirty="0" err="1" smtClean="0">
                <a:solidFill>
                  <a:schemeClr val="tx1"/>
                </a:solidFill>
              </a:rPr>
              <a:t>d’ADN</a:t>
            </a:r>
            <a:r>
              <a:rPr lang="ca-ES" dirty="0" smtClean="0">
                <a:solidFill>
                  <a:schemeClr val="tx1"/>
                </a:solidFill>
              </a:rPr>
              <a:t> donant, en el material genètic d’un bacteri, un plasmidi. </a:t>
            </a:r>
          </a:p>
          <a:p>
            <a:pPr algn="l"/>
            <a:r>
              <a:rPr lang="ca-ES" dirty="0" smtClean="0">
                <a:solidFill>
                  <a:schemeClr val="tx1"/>
                </a:solidFill>
              </a:rPr>
              <a:t>Els </a:t>
            </a:r>
            <a:r>
              <a:rPr lang="ca-ES" b="1" dirty="0" smtClean="0">
                <a:solidFill>
                  <a:schemeClr val="tx1"/>
                </a:solidFill>
              </a:rPr>
              <a:t>plasmidis</a:t>
            </a:r>
            <a:r>
              <a:rPr lang="ca-ES" dirty="0" smtClean="0">
                <a:solidFill>
                  <a:schemeClr val="tx1"/>
                </a:solidFill>
              </a:rPr>
              <a:t> que s’utilitzen presenten un </a:t>
            </a:r>
            <a:r>
              <a:rPr lang="ca-ES" b="1" dirty="0" smtClean="0">
                <a:solidFill>
                  <a:schemeClr val="tx1"/>
                </a:solidFill>
              </a:rPr>
              <a:t>gen</a:t>
            </a:r>
            <a:r>
              <a:rPr lang="ca-ES" dirty="0" smtClean="0">
                <a:solidFill>
                  <a:schemeClr val="tx1"/>
                </a:solidFill>
              </a:rPr>
              <a:t> que proporciona </a:t>
            </a:r>
            <a:r>
              <a:rPr lang="ca-ES" b="1" dirty="0" smtClean="0">
                <a:solidFill>
                  <a:schemeClr val="tx1"/>
                </a:solidFill>
              </a:rPr>
              <a:t>resistència a un antibiòtic</a:t>
            </a:r>
            <a:r>
              <a:rPr lang="ca-ES" dirty="0" smtClean="0">
                <a:solidFill>
                  <a:schemeClr val="tx1"/>
                </a:solidFill>
              </a:rPr>
              <a:t>.  </a:t>
            </a:r>
          </a:p>
        </p:txBody>
      </p:sp>
      <p:pic>
        <p:nvPicPr>
          <p:cNvPr id="5" name="4 Imagen" descr="Transformación y selección bacteriana (artículo) | Khan Academy"/>
          <p:cNvPicPr/>
          <p:nvPr/>
        </p:nvPicPr>
        <p:blipFill>
          <a:blip r:embed="rId2">
            <a:extLst>
              <a:ext uri="{28A0092B-C50C-407E-A947-70E740481C1C}">
                <a14:useLocalDpi xmlns:a14="http://schemas.microsoft.com/office/drawing/2010/main" xmlns="" val="0"/>
              </a:ext>
            </a:extLst>
          </a:blip>
          <a:srcRect/>
          <a:stretch>
            <a:fillRect/>
          </a:stretch>
        </p:blipFill>
        <p:spPr bwMode="auto">
          <a:xfrm>
            <a:off x="1403648" y="4507547"/>
            <a:ext cx="5400040" cy="2157095"/>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a:xfrm>
            <a:off x="395536" y="476672"/>
            <a:ext cx="8352928" cy="6048672"/>
          </a:xfrm>
        </p:spPr>
        <p:txBody>
          <a:bodyPr>
            <a:normAutofit fontScale="77500" lnSpcReduction="20000"/>
          </a:bodyPr>
          <a:lstStyle/>
          <a:p>
            <a:pPr algn="l"/>
            <a:r>
              <a:rPr lang="ca-ES" b="1" dirty="0">
                <a:solidFill>
                  <a:schemeClr val="tx1"/>
                </a:solidFill>
                <a:latin typeface="Arial Narrow"/>
              </a:rPr>
              <a:t>▪ </a:t>
            </a:r>
            <a:r>
              <a:rPr lang="ca-ES" b="1" dirty="0">
                <a:solidFill>
                  <a:schemeClr val="tx1"/>
                </a:solidFill>
              </a:rPr>
              <a:t>Etapes del procés:</a:t>
            </a:r>
          </a:p>
          <a:p>
            <a:pPr algn="l"/>
            <a:r>
              <a:rPr lang="ca-ES" b="1" dirty="0">
                <a:solidFill>
                  <a:schemeClr val="tx1"/>
                </a:solidFill>
              </a:rPr>
              <a:t>1</a:t>
            </a:r>
            <a:r>
              <a:rPr lang="ca-ES" dirty="0">
                <a:solidFill>
                  <a:schemeClr val="tx1"/>
                </a:solidFill>
              </a:rPr>
              <a:t>-Es tracten amb enzims </a:t>
            </a:r>
            <a:r>
              <a:rPr lang="ca-ES" b="1" dirty="0">
                <a:solidFill>
                  <a:schemeClr val="tx1"/>
                </a:solidFill>
              </a:rPr>
              <a:t>endonucleases de restricció </a:t>
            </a:r>
            <a:r>
              <a:rPr lang="ca-ES" dirty="0">
                <a:solidFill>
                  <a:schemeClr val="tx1"/>
                </a:solidFill>
              </a:rPr>
              <a:t>específiques l’ADN donant i els plasmidis.</a:t>
            </a:r>
            <a:endParaRPr lang="ca-ES" b="1" dirty="0">
              <a:solidFill>
                <a:schemeClr val="tx1"/>
              </a:solidFill>
            </a:endParaRPr>
          </a:p>
          <a:p>
            <a:pPr algn="l"/>
            <a:r>
              <a:rPr lang="ca-ES" b="1" dirty="0" smtClean="0">
                <a:solidFill>
                  <a:schemeClr val="tx1"/>
                </a:solidFill>
              </a:rPr>
              <a:t>2</a:t>
            </a:r>
            <a:r>
              <a:rPr lang="ca-ES" dirty="0" smtClean="0">
                <a:solidFill>
                  <a:schemeClr val="tx1"/>
                </a:solidFill>
              </a:rPr>
              <a:t>-S’obté de l’ADN donant el gen que es vol clonar. </a:t>
            </a:r>
          </a:p>
          <a:p>
            <a:pPr algn="l"/>
            <a:r>
              <a:rPr lang="ca-ES" b="1" dirty="0" smtClean="0">
                <a:solidFill>
                  <a:schemeClr val="tx1"/>
                </a:solidFill>
              </a:rPr>
              <a:t>3</a:t>
            </a:r>
            <a:r>
              <a:rPr lang="ca-ES" dirty="0" smtClean="0">
                <a:solidFill>
                  <a:schemeClr val="tx1"/>
                </a:solidFill>
              </a:rPr>
              <a:t>-Els trossos de </a:t>
            </a:r>
            <a:r>
              <a:rPr lang="ca-ES" dirty="0" err="1" smtClean="0">
                <a:solidFill>
                  <a:schemeClr val="tx1"/>
                </a:solidFill>
              </a:rPr>
              <a:t>l’ADN</a:t>
            </a:r>
            <a:r>
              <a:rPr lang="ca-ES" dirty="0" smtClean="0">
                <a:solidFill>
                  <a:schemeClr val="tx1"/>
                </a:solidFill>
              </a:rPr>
              <a:t> donant que conté el gen s’uneixen als plasmidis mitjançant l’enzim </a:t>
            </a:r>
            <a:r>
              <a:rPr lang="ca-ES" dirty="0" err="1" smtClean="0">
                <a:solidFill>
                  <a:schemeClr val="tx1"/>
                </a:solidFill>
              </a:rPr>
              <a:t>ADN-ligasa</a:t>
            </a:r>
            <a:r>
              <a:rPr lang="ca-ES" dirty="0" smtClean="0">
                <a:solidFill>
                  <a:schemeClr val="tx1"/>
                </a:solidFill>
              </a:rPr>
              <a:t> </a:t>
            </a:r>
            <a:r>
              <a:rPr lang="ca-ES" dirty="0" smtClean="0">
                <a:solidFill>
                  <a:schemeClr val="tx1"/>
                </a:solidFill>
                <a:latin typeface="Calibri"/>
              </a:rPr>
              <a:t>→</a:t>
            </a:r>
            <a:r>
              <a:rPr lang="ca-ES" dirty="0" smtClean="0">
                <a:solidFill>
                  <a:schemeClr val="tx1"/>
                </a:solidFill>
              </a:rPr>
              <a:t> </a:t>
            </a:r>
            <a:r>
              <a:rPr lang="ca-ES" b="1" dirty="0" smtClean="0">
                <a:solidFill>
                  <a:schemeClr val="tx1"/>
                </a:solidFill>
              </a:rPr>
              <a:t>plasmidis </a:t>
            </a:r>
            <a:r>
              <a:rPr lang="ca-ES" b="1" dirty="0" err="1" smtClean="0">
                <a:solidFill>
                  <a:schemeClr val="tx1"/>
                </a:solidFill>
              </a:rPr>
              <a:t>recombinants</a:t>
            </a:r>
            <a:r>
              <a:rPr lang="ca-ES" dirty="0" smtClean="0">
                <a:solidFill>
                  <a:schemeClr val="tx1"/>
                </a:solidFill>
              </a:rPr>
              <a:t>. </a:t>
            </a:r>
          </a:p>
          <a:p>
            <a:pPr algn="l"/>
            <a:r>
              <a:rPr lang="ca-ES" b="1" dirty="0" smtClean="0">
                <a:solidFill>
                  <a:schemeClr val="tx1"/>
                </a:solidFill>
              </a:rPr>
              <a:t>4</a:t>
            </a:r>
            <a:r>
              <a:rPr lang="ca-ES" dirty="0" smtClean="0">
                <a:solidFill>
                  <a:schemeClr val="tx1"/>
                </a:solidFill>
              </a:rPr>
              <a:t>-Els plasmidis </a:t>
            </a:r>
            <a:r>
              <a:rPr lang="ca-ES" dirty="0" err="1" smtClean="0">
                <a:solidFill>
                  <a:schemeClr val="tx1"/>
                </a:solidFill>
              </a:rPr>
              <a:t>recombinants</a:t>
            </a:r>
            <a:r>
              <a:rPr lang="ca-ES" dirty="0" smtClean="0">
                <a:solidFill>
                  <a:schemeClr val="tx1"/>
                </a:solidFill>
              </a:rPr>
              <a:t> s’afegeixen a un medi de cultiu amb bacteris, que els incorporen al seu material genètic per mitjà del procés de la transformació. </a:t>
            </a:r>
          </a:p>
          <a:p>
            <a:pPr algn="l"/>
            <a:r>
              <a:rPr lang="ca-ES" b="1" dirty="0" smtClean="0">
                <a:solidFill>
                  <a:schemeClr val="tx1"/>
                </a:solidFill>
              </a:rPr>
              <a:t>5</a:t>
            </a:r>
            <a:r>
              <a:rPr lang="ca-ES" dirty="0" smtClean="0">
                <a:solidFill>
                  <a:schemeClr val="tx1"/>
                </a:solidFill>
              </a:rPr>
              <a:t>-Es sembren els bacteris en un medi de cultiu amb l’antibiòtic. Només els bacteris resistents als antibiòtics seran els que hauran incorporat el plasmidi amb el gen que es vol clonar. </a:t>
            </a:r>
          </a:p>
          <a:p>
            <a:pPr algn="l"/>
            <a:r>
              <a:rPr lang="ca-ES" b="1" dirty="0" smtClean="0">
                <a:solidFill>
                  <a:schemeClr val="tx1"/>
                </a:solidFill>
              </a:rPr>
              <a:t>6</a:t>
            </a:r>
            <a:r>
              <a:rPr lang="ca-ES" dirty="0" smtClean="0">
                <a:solidFill>
                  <a:schemeClr val="tx1"/>
                </a:solidFill>
              </a:rPr>
              <a:t>-Els bacteris es reprodueixen, clonen el gen rebut i produeixen la molècula útil. </a:t>
            </a:r>
          </a:p>
          <a:p>
            <a:pPr algn="l"/>
            <a:r>
              <a:rPr lang="ca-ES" b="1" dirty="0" smtClean="0">
                <a:solidFill>
                  <a:schemeClr val="tx1"/>
                </a:solidFill>
              </a:rPr>
              <a:t>7</a:t>
            </a:r>
            <a:r>
              <a:rPr lang="ca-ES" dirty="0" smtClean="0">
                <a:solidFill>
                  <a:schemeClr val="tx1"/>
                </a:solidFill>
              </a:rPr>
              <a:t>-La molècula útil es recupera del medi de cultiu. </a:t>
            </a:r>
          </a:p>
          <a:p>
            <a:pPr algn="l"/>
            <a:endParaRPr lang="ca-ES" dirty="0" smtClean="0">
              <a:solidFill>
                <a:schemeClr val="tx1"/>
              </a:solidFill>
            </a:endParaRPr>
          </a:p>
          <a:p>
            <a:pPr algn="l"/>
            <a:endParaRPr lang="ca-ES" dirty="0">
              <a:solidFill>
                <a:schemeClr val="tx1"/>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ca-ES" dirty="0"/>
          </a:p>
        </p:txBody>
      </p:sp>
      <p:sp>
        <p:nvSpPr>
          <p:cNvPr id="3" name="2 Subtítulo"/>
          <p:cNvSpPr>
            <a:spLocks noGrp="1"/>
          </p:cNvSpPr>
          <p:nvPr>
            <p:ph type="subTitle" idx="1"/>
          </p:nvPr>
        </p:nvSpPr>
        <p:spPr/>
        <p:txBody>
          <a:bodyPr/>
          <a:lstStyle/>
          <a:p>
            <a:endParaRPr lang="ca-ES"/>
          </a:p>
        </p:txBody>
      </p:sp>
      <p:pic>
        <p:nvPicPr>
          <p:cNvPr id="4" name="3 Imagen" descr="Resultat d'imatges de enginyeria genètica"/>
          <p:cNvPicPr/>
          <p:nvPr/>
        </p:nvPicPr>
        <p:blipFill>
          <a:blip r:embed="rId2" cstate="print"/>
          <a:srcRect/>
          <a:stretch>
            <a:fillRect/>
          </a:stretch>
        </p:blipFill>
        <p:spPr bwMode="auto">
          <a:xfrm>
            <a:off x="0" y="548680"/>
            <a:ext cx="9144000" cy="5832648"/>
          </a:xfrm>
          <a:prstGeom prst="rect">
            <a:avLst/>
          </a:prstGeom>
          <a:noFill/>
          <a:ln w="9525">
            <a:noFill/>
            <a:miter lim="800000"/>
            <a:headEnd/>
            <a:tailEnd/>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a:xfrm>
            <a:off x="251520" y="404664"/>
            <a:ext cx="8640960" cy="6192688"/>
          </a:xfrm>
        </p:spPr>
        <p:txBody>
          <a:bodyPr/>
          <a:lstStyle/>
          <a:p>
            <a:r>
              <a:rPr lang="ca-ES" b="1" dirty="0" smtClean="0">
                <a:solidFill>
                  <a:schemeClr val="tx1"/>
                </a:solidFill>
              </a:rPr>
              <a:t>6.7. Els microorganismes i la depuració de les aigües residuals</a:t>
            </a:r>
          </a:p>
          <a:p>
            <a:pPr algn="l"/>
            <a:r>
              <a:rPr lang="ca-ES" dirty="0" smtClean="0">
                <a:solidFill>
                  <a:schemeClr val="tx1"/>
                </a:solidFill>
              </a:rPr>
              <a:t>Le s aigües resultants de l’ús domèstic o industrial porten una gran quantitat de substàncies químiques tòxiques que cal eliminar o tractar abans que es vessin al medi ambient. </a:t>
            </a:r>
          </a:p>
          <a:p>
            <a:pPr algn="l"/>
            <a:r>
              <a:rPr lang="ca-ES" dirty="0" smtClean="0">
                <a:solidFill>
                  <a:schemeClr val="tx1"/>
                </a:solidFill>
              </a:rPr>
              <a:t>A les plantes depuradores el </a:t>
            </a:r>
            <a:r>
              <a:rPr lang="ca-ES" b="1" dirty="0" smtClean="0">
                <a:solidFill>
                  <a:schemeClr val="tx1"/>
                </a:solidFill>
              </a:rPr>
              <a:t>tractament secundari </a:t>
            </a:r>
            <a:r>
              <a:rPr lang="ca-ES" dirty="0" smtClean="0">
                <a:solidFill>
                  <a:schemeClr val="tx1"/>
                </a:solidFill>
              </a:rPr>
              <a:t>elimina les substàncies orgàniques indesitjables utilitzant microorganismes (bacteris i protozous), els quals digereixen la matèria orgànica, l’oxiden (fermentacions o respiració) fins a molècules més simples (CH</a:t>
            </a:r>
            <a:r>
              <a:rPr lang="ca-ES" dirty="0" smtClean="0">
                <a:solidFill>
                  <a:schemeClr val="tx1"/>
                </a:solidFill>
                <a:latin typeface="Calibri"/>
              </a:rPr>
              <a:t>₄, CO₂).</a:t>
            </a:r>
            <a:endParaRPr lang="ca-ES" b="1" dirty="0">
              <a:solidFill>
                <a:schemeClr val="tx1"/>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ca-ES" dirty="0" smtClean="0"/>
              <a:t>   </a:t>
            </a:r>
            <a:endParaRPr lang="ca-ES" dirty="0"/>
          </a:p>
        </p:txBody>
      </p:sp>
      <p:sp>
        <p:nvSpPr>
          <p:cNvPr id="3" name="2 Subtítulo"/>
          <p:cNvSpPr>
            <a:spLocks noGrp="1"/>
          </p:cNvSpPr>
          <p:nvPr>
            <p:ph type="subTitle" idx="1"/>
          </p:nvPr>
        </p:nvSpPr>
        <p:spPr>
          <a:xfrm>
            <a:off x="323528" y="404664"/>
            <a:ext cx="8352928" cy="6120680"/>
          </a:xfrm>
        </p:spPr>
        <p:txBody>
          <a:bodyPr>
            <a:normAutofit fontScale="92500" lnSpcReduction="20000"/>
          </a:bodyPr>
          <a:lstStyle/>
          <a:p>
            <a:pPr algn="l"/>
            <a:r>
              <a:rPr lang="ca-ES" dirty="0" smtClean="0">
                <a:solidFill>
                  <a:schemeClr val="tx1"/>
                </a:solidFill>
              </a:rPr>
              <a:t>El tractament secundari es pot fer </a:t>
            </a:r>
            <a:r>
              <a:rPr lang="ca-ES" dirty="0" err="1" smtClean="0">
                <a:solidFill>
                  <a:schemeClr val="tx1"/>
                </a:solidFill>
              </a:rPr>
              <a:t>anaeròbicament</a:t>
            </a:r>
            <a:r>
              <a:rPr lang="ca-ES" dirty="0" smtClean="0">
                <a:solidFill>
                  <a:schemeClr val="tx1"/>
                </a:solidFill>
              </a:rPr>
              <a:t> en tancs tancats, o bé </a:t>
            </a:r>
            <a:r>
              <a:rPr lang="ca-ES" dirty="0" err="1" smtClean="0">
                <a:solidFill>
                  <a:schemeClr val="tx1"/>
                </a:solidFill>
              </a:rPr>
              <a:t>aeròbicament</a:t>
            </a:r>
            <a:r>
              <a:rPr lang="ca-ES" dirty="0" smtClean="0">
                <a:solidFill>
                  <a:schemeClr val="tx1"/>
                </a:solidFill>
              </a:rPr>
              <a:t> en tancs oberts en els quals l’aigua s’aireja, per la qual cosa augmenta la velocitat de biodegradació de les molècules orgàniques. </a:t>
            </a:r>
          </a:p>
          <a:p>
            <a:pPr algn="l"/>
            <a:r>
              <a:rPr lang="ca-ES" dirty="0" smtClean="0">
                <a:solidFill>
                  <a:schemeClr val="tx1"/>
                </a:solidFill>
              </a:rPr>
              <a:t>En els medis aquàtics, una forma de mesurar la quantitat de matèria orgànica present és a través de la </a:t>
            </a:r>
            <a:r>
              <a:rPr lang="ca-ES" b="1" dirty="0" smtClean="0">
                <a:solidFill>
                  <a:schemeClr val="tx1"/>
                </a:solidFill>
              </a:rPr>
              <a:t>demanda bioquímica d’oxigen (DBO)</a:t>
            </a:r>
            <a:r>
              <a:rPr lang="ca-ES" dirty="0" smtClean="0">
                <a:solidFill>
                  <a:schemeClr val="tx1"/>
                </a:solidFill>
              </a:rPr>
              <a:t>, és la capacitat de consumir oxigen que té una massa d’aigua. </a:t>
            </a:r>
          </a:p>
          <a:p>
            <a:pPr algn="l"/>
            <a:r>
              <a:rPr lang="ca-ES" dirty="0" smtClean="0">
                <a:solidFill>
                  <a:schemeClr val="tx1"/>
                </a:solidFill>
              </a:rPr>
              <a:t>Com més matèria orgànica hi hagi a l’aigua, més microorganismes poden oxidar-la, i hi ha més consum d’oxigen.</a:t>
            </a:r>
          </a:p>
          <a:p>
            <a:pPr algn="l"/>
            <a:r>
              <a:rPr lang="ca-ES" dirty="0" smtClean="0">
                <a:solidFill>
                  <a:schemeClr val="tx1"/>
                </a:solidFill>
              </a:rPr>
              <a:t>Una planta depuradora pot reduir la DBO inicial fins a un 90%.</a:t>
            </a:r>
            <a:endParaRPr lang="ca-ES" dirty="0">
              <a:solidFill>
                <a:schemeClr val="tx1"/>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
            <a:ext cx="7772400" cy="692695"/>
          </a:xfrm>
        </p:spPr>
        <p:txBody>
          <a:bodyPr>
            <a:normAutofit fontScale="90000"/>
          </a:bodyPr>
          <a:lstStyle/>
          <a:p>
            <a:r>
              <a:rPr lang="ca-ES" b="1" dirty="0" smtClean="0"/>
              <a:t>Planta depuradora</a:t>
            </a:r>
            <a:endParaRPr lang="ca-ES" b="1" dirty="0"/>
          </a:p>
        </p:txBody>
      </p:sp>
      <p:sp>
        <p:nvSpPr>
          <p:cNvPr id="3" name="2 Subtítulo"/>
          <p:cNvSpPr>
            <a:spLocks noGrp="1"/>
          </p:cNvSpPr>
          <p:nvPr>
            <p:ph type="subTitle" idx="1"/>
          </p:nvPr>
        </p:nvSpPr>
        <p:spPr/>
        <p:txBody>
          <a:bodyPr/>
          <a:lstStyle/>
          <a:p>
            <a:endParaRPr lang="ca-ES"/>
          </a:p>
        </p:txBody>
      </p:sp>
      <p:pic>
        <p:nvPicPr>
          <p:cNvPr id="4" name="3 Imagen" descr="Resultat d'imatges de plantes depuradores"/>
          <p:cNvPicPr/>
          <p:nvPr/>
        </p:nvPicPr>
        <p:blipFill>
          <a:blip r:embed="rId2" cstate="print"/>
          <a:srcRect/>
          <a:stretch>
            <a:fillRect/>
          </a:stretch>
        </p:blipFill>
        <p:spPr bwMode="auto">
          <a:xfrm>
            <a:off x="395536" y="620688"/>
            <a:ext cx="8136904" cy="6237312"/>
          </a:xfrm>
          <a:prstGeom prst="rect">
            <a:avLst/>
          </a:prstGeom>
          <a:noFill/>
          <a:ln w="9525">
            <a:noFill/>
            <a:miter lim="800000"/>
            <a:headEnd/>
            <a:tailEnd/>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ca-ES" dirty="0"/>
          </a:p>
        </p:txBody>
      </p:sp>
      <p:sp>
        <p:nvSpPr>
          <p:cNvPr id="3" name="2 Subtítulo"/>
          <p:cNvSpPr>
            <a:spLocks noGrp="1"/>
          </p:cNvSpPr>
          <p:nvPr>
            <p:ph type="subTitle" idx="1"/>
          </p:nvPr>
        </p:nvSpPr>
        <p:spPr/>
        <p:txBody>
          <a:bodyPr/>
          <a:lstStyle/>
          <a:p>
            <a:endParaRPr lang="ca-ES"/>
          </a:p>
        </p:txBody>
      </p:sp>
      <p:pic>
        <p:nvPicPr>
          <p:cNvPr id="4" name="3 Imagen" descr="Resultat d'imatges de plantes depuradores"/>
          <p:cNvPicPr/>
          <p:nvPr/>
        </p:nvPicPr>
        <p:blipFill>
          <a:blip r:embed="rId2" cstate="print"/>
          <a:srcRect/>
          <a:stretch>
            <a:fillRect/>
          </a:stretch>
        </p:blipFill>
        <p:spPr bwMode="auto">
          <a:xfrm>
            <a:off x="323528" y="476672"/>
            <a:ext cx="8424936" cy="5976664"/>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1337</TotalTime>
  <Words>3654</Words>
  <Application>Microsoft Office PowerPoint</Application>
  <PresentationFormat>Presentación en pantalla (4:3)</PresentationFormat>
  <Paragraphs>335</Paragraphs>
  <Slides>82</Slides>
  <Notes>0</Notes>
  <HiddenSlides>0</HiddenSlides>
  <MMClips>0</MMClips>
  <ScaleCrop>false</ScaleCrop>
  <HeadingPairs>
    <vt:vector size="4" baseType="variant">
      <vt:variant>
        <vt:lpstr>Tema</vt:lpstr>
      </vt:variant>
      <vt:variant>
        <vt:i4>1</vt:i4>
      </vt:variant>
      <vt:variant>
        <vt:lpstr>Títulos de diapositiva</vt:lpstr>
      </vt:variant>
      <vt:variant>
        <vt:i4>82</vt:i4>
      </vt:variant>
    </vt:vector>
  </HeadingPairs>
  <TitlesOfParts>
    <vt:vector size="83" baseType="lpstr">
      <vt:lpstr>Tema de Office</vt:lpstr>
      <vt:lpstr>T-9 ELS MICROORGANISMES </vt:lpstr>
      <vt:lpstr>1. Concepte i tipus de microorganismes</vt:lpstr>
      <vt:lpstr>   </vt:lpstr>
      <vt:lpstr>2. Els eubacteris</vt:lpstr>
      <vt:lpstr>    </vt:lpstr>
      <vt:lpstr>2.1. L’estructura bacteriana</vt:lpstr>
      <vt:lpstr>La càpsula bacteriana</vt:lpstr>
      <vt:lpstr>Diapositiva 8</vt:lpstr>
      <vt:lpstr>La paret bacteriana</vt:lpstr>
      <vt:lpstr>Diapositiva 10</vt:lpstr>
      <vt:lpstr>     </vt:lpstr>
      <vt:lpstr>    </vt:lpstr>
      <vt:lpstr>   </vt:lpstr>
      <vt:lpstr>Diapositiva 14</vt:lpstr>
      <vt:lpstr>    </vt:lpstr>
      <vt:lpstr>La membrana plasmàtica</vt:lpstr>
      <vt:lpstr>Els ribosomes</vt:lpstr>
      <vt:lpstr>Diapositiva 18</vt:lpstr>
      <vt:lpstr>Les inclusions</vt:lpstr>
      <vt:lpstr>Estructures membranoses intracitoplasmàtiques </vt:lpstr>
      <vt:lpstr>El cromosoma bacterià</vt:lpstr>
      <vt:lpstr>Diapositiva 22</vt:lpstr>
      <vt:lpstr>Els flagels</vt:lpstr>
      <vt:lpstr>Els pèls</vt:lpstr>
      <vt:lpstr>    </vt:lpstr>
      <vt:lpstr>Pèls sexuals</vt:lpstr>
      <vt:lpstr>2.2. La fisiologia bacteriana</vt:lpstr>
      <vt:lpstr>Funcions de relació </vt:lpstr>
      <vt:lpstr>   </vt:lpstr>
      <vt:lpstr>Reproducció bacteriana</vt:lpstr>
      <vt:lpstr>     </vt:lpstr>
      <vt:lpstr>    </vt:lpstr>
      <vt:lpstr>Transformació</vt:lpstr>
      <vt:lpstr>Transducció</vt:lpstr>
      <vt:lpstr>Conjugació</vt:lpstr>
      <vt:lpstr>     </vt:lpstr>
      <vt:lpstr>2.3. Els tipus d’eubacteris</vt:lpstr>
      <vt:lpstr>Cianobacteris</vt:lpstr>
      <vt:lpstr>   </vt:lpstr>
      <vt:lpstr>    </vt:lpstr>
      <vt:lpstr>Espiroqueta</vt:lpstr>
      <vt:lpstr>2.4. La importància dels eubacteris en els cicles biogeoquímics.</vt:lpstr>
      <vt:lpstr>5. Els virus</vt:lpstr>
      <vt:lpstr>   </vt:lpstr>
      <vt:lpstr>   </vt:lpstr>
      <vt:lpstr>Origen</vt:lpstr>
      <vt:lpstr>5.1. L’estructura dels virus</vt:lpstr>
      <vt:lpstr>Diapositiva 48</vt:lpstr>
      <vt:lpstr>    </vt:lpstr>
      <vt:lpstr>   </vt:lpstr>
      <vt:lpstr>5.2. Els viroides i els prions</vt:lpstr>
      <vt:lpstr>   </vt:lpstr>
      <vt:lpstr>5.3. El cicle dels virus</vt:lpstr>
      <vt:lpstr>   </vt:lpstr>
      <vt:lpstr>    </vt:lpstr>
      <vt:lpstr>Cicle lisogènic </vt:lpstr>
      <vt:lpstr>Diapositiva 57</vt:lpstr>
      <vt:lpstr>6. La biotecnologia microbiana</vt:lpstr>
      <vt:lpstr>     </vt:lpstr>
      <vt:lpstr>       </vt:lpstr>
      <vt:lpstr>    </vt:lpstr>
      <vt:lpstr>     </vt:lpstr>
      <vt:lpstr>6.2. La producció d’antibiòtics</vt:lpstr>
      <vt:lpstr>      </vt:lpstr>
      <vt:lpstr>     </vt:lpstr>
      <vt:lpstr>    </vt:lpstr>
      <vt:lpstr>   </vt:lpstr>
      <vt:lpstr>Diapositiva 68</vt:lpstr>
      <vt:lpstr>6.3. La producció de vitamines, aminoàcids i enzims</vt:lpstr>
      <vt:lpstr>     </vt:lpstr>
      <vt:lpstr>6.4. Els microorganismes i el control de plagues d’insectes</vt:lpstr>
      <vt:lpstr>6.5. Els microorganismes i la indústria alimentària</vt:lpstr>
      <vt:lpstr>     </vt:lpstr>
      <vt:lpstr>   </vt:lpstr>
      <vt:lpstr>6.6. Els microorganismes i l’enginyeria genètica </vt:lpstr>
      <vt:lpstr>   </vt:lpstr>
      <vt:lpstr>   </vt:lpstr>
      <vt:lpstr>Diapositiva 78</vt:lpstr>
      <vt:lpstr>   </vt:lpstr>
      <vt:lpstr>   </vt:lpstr>
      <vt:lpstr>Planta depuradora</vt:lpstr>
      <vt:lpstr>Diapositiva 82</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T-9 ELS MICROORGANISMES</dc:title>
  <dc:creator>montse</dc:creator>
  <cp:lastModifiedBy>Montserrat</cp:lastModifiedBy>
  <cp:revision>146</cp:revision>
  <dcterms:created xsi:type="dcterms:W3CDTF">2018-03-18T19:47:19Z</dcterms:created>
  <dcterms:modified xsi:type="dcterms:W3CDTF">2022-03-24T21:16:17Z</dcterms:modified>
</cp:coreProperties>
</file>