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7" r:id="rId27"/>
    <p:sldId id="325" r:id="rId28"/>
    <p:sldId id="326" r:id="rId29"/>
    <p:sldId id="328" r:id="rId30"/>
    <p:sldId id="329" r:id="rId31"/>
    <p:sldId id="330" r:id="rId32"/>
    <p:sldId id="333" r:id="rId33"/>
    <p:sldId id="331" r:id="rId34"/>
    <p:sldId id="332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8A8C"/>
    <a:srgbClr val="FDEABB"/>
    <a:srgbClr val="C9B479"/>
    <a:srgbClr val="DFC7AF"/>
    <a:srgbClr val="EFF4F5"/>
    <a:srgbClr val="00EA00"/>
    <a:srgbClr val="00FF00"/>
    <a:srgbClr val="0000FF"/>
    <a:srgbClr val="E8E7D0"/>
    <a:srgbClr val="DED2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633" autoAdjust="0"/>
  </p:normalViewPr>
  <p:slideViewPr>
    <p:cSldViewPr>
      <p:cViewPr>
        <p:scale>
          <a:sx n="70" d="100"/>
          <a:sy n="70" d="100"/>
        </p:scale>
        <p:origin x="-10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09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83D11-94CB-498A-BD27-05E3BAB7585B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BB0EF-1AC9-4F7E-94B1-FDEAEE3A72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1392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E67F52C-596B-4606-983F-C296A471A834}" type="datetimeFigureOut">
              <a:rPr lang="es-ES" smtClean="0"/>
              <a:t>17/12/2021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UbraNFEHkA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--D_QLQxQw8" TargetMode="External"/><Relationship Id="rId4" Type="http://schemas.openxmlformats.org/officeDocument/2006/relationships/hyperlink" Target="https://www.youtube.com/watch?time_continue=17&amp;v=3SGRV_CNvoc&amp;feature=emb_title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hyperlink" Target="https://www.youtube.com/watch?v=hMmaiM-UzpQ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xAwx1Mdt15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5139" y="548680"/>
            <a:ext cx="8229600" cy="1066800"/>
          </a:xfrm>
        </p:spPr>
        <p:txBody>
          <a:bodyPr/>
          <a:lstStyle/>
          <a:p>
            <a:r>
              <a:rPr lang="es-ES" b="1" dirty="0" smtClean="0"/>
              <a:t>2. ELS ÒRGANS DELS SENTITS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423932" y="2443445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estímul</a:t>
            </a:r>
            <a:endParaRPr lang="es-ES" dirty="0"/>
          </a:p>
          <a:p>
            <a:r>
              <a:rPr lang="es-ES" dirty="0" smtClean="0"/>
              <a:t>sensorial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804034" y="2587461"/>
            <a:ext cx="572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ym typeface="Wingdings" panose="05000000000000000000" pitchFamily="2" charset="2"/>
              </a:rPr>
              <a:t>        </a:t>
            </a:r>
            <a:r>
              <a:rPr lang="es-ES" dirty="0" err="1" smtClean="0">
                <a:sym typeface="Wingdings" panose="05000000000000000000" pitchFamily="2" charset="2"/>
              </a:rPr>
              <a:t>sensació</a:t>
            </a:r>
            <a:r>
              <a:rPr lang="es-ES" dirty="0" smtClean="0">
                <a:sym typeface="Wingdings" panose="05000000000000000000" pitchFamily="2" charset="2"/>
              </a:rPr>
              <a:t>	</a:t>
            </a:r>
            <a:r>
              <a:rPr lang="es-ES" b="1" dirty="0" smtClean="0">
                <a:sym typeface="Wingdings" panose="05000000000000000000" pitchFamily="2" charset="2"/>
              </a:rPr>
              <a:t>	           </a:t>
            </a:r>
            <a:r>
              <a:rPr lang="es-ES" b="1" dirty="0" err="1" smtClean="0">
                <a:sym typeface="Wingdings" panose="05000000000000000000" pitchFamily="2" charset="2"/>
              </a:rPr>
              <a:t>percepció</a:t>
            </a:r>
            <a:endParaRPr lang="es-ES" b="1" dirty="0" smtClean="0"/>
          </a:p>
        </p:txBody>
      </p:sp>
      <p:sp>
        <p:nvSpPr>
          <p:cNvPr id="7" name="6 Flecha derecha"/>
          <p:cNvSpPr/>
          <p:nvPr/>
        </p:nvSpPr>
        <p:spPr>
          <a:xfrm>
            <a:off x="1516002" y="2581944"/>
            <a:ext cx="708130" cy="3693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>
            <a:off x="3347864" y="2581944"/>
            <a:ext cx="1872208" cy="3693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3491880" y="2889141"/>
            <a:ext cx="4896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ym typeface="Wingdings" panose="05000000000000000000" pitchFamily="2" charset="2"/>
              </a:rPr>
              <a:t> </a:t>
            </a:r>
            <a:r>
              <a:rPr lang="es-ES" sz="1600" dirty="0" err="1" smtClean="0">
                <a:sym typeface="Wingdings" panose="05000000000000000000" pitchFamily="2" charset="2"/>
              </a:rPr>
              <a:t>interpretació</a:t>
            </a:r>
            <a:r>
              <a:rPr lang="es-ES" sz="1600" dirty="0" smtClean="0">
                <a:sym typeface="Wingdings" panose="05000000000000000000" pitchFamily="2" charset="2"/>
              </a:rPr>
              <a:t>	</a:t>
            </a:r>
            <a:r>
              <a:rPr lang="es-ES" sz="1600" b="1" dirty="0" smtClean="0">
                <a:sym typeface="Wingdings" panose="05000000000000000000" pitchFamily="2" charset="2"/>
              </a:rPr>
              <a:t>	</a:t>
            </a:r>
            <a:endParaRPr lang="es-ES" sz="1600" b="1" dirty="0" smtClean="0"/>
          </a:p>
        </p:txBody>
      </p:sp>
      <p:sp>
        <p:nvSpPr>
          <p:cNvPr id="14" name="13 Forma libre"/>
          <p:cNvSpPr/>
          <p:nvPr/>
        </p:nvSpPr>
        <p:spPr>
          <a:xfrm rot="528911" flipV="1">
            <a:off x="3794242" y="2244032"/>
            <a:ext cx="709684" cy="344606"/>
          </a:xfrm>
          <a:custGeom>
            <a:avLst/>
            <a:gdLst>
              <a:gd name="connsiteX0" fmla="*/ 0 w 709684"/>
              <a:gd name="connsiteY0" fmla="*/ 643864 h 643864"/>
              <a:gd name="connsiteX1" fmla="*/ 95534 w 709684"/>
              <a:gd name="connsiteY1" fmla="*/ 316317 h 643864"/>
              <a:gd name="connsiteX2" fmla="*/ 286603 w 709684"/>
              <a:gd name="connsiteY2" fmla="*/ 84305 h 643864"/>
              <a:gd name="connsiteX3" fmla="*/ 559558 w 709684"/>
              <a:gd name="connsiteY3" fmla="*/ 2419 h 643864"/>
              <a:gd name="connsiteX4" fmla="*/ 709684 w 709684"/>
              <a:gd name="connsiteY4" fmla="*/ 29714 h 64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84" h="643864">
                <a:moveTo>
                  <a:pt x="0" y="643864"/>
                </a:moveTo>
                <a:cubicBezTo>
                  <a:pt x="23883" y="526720"/>
                  <a:pt x="47767" y="409577"/>
                  <a:pt x="95534" y="316317"/>
                </a:cubicBezTo>
                <a:cubicBezTo>
                  <a:pt x="143301" y="223057"/>
                  <a:pt x="209266" y="136621"/>
                  <a:pt x="286603" y="84305"/>
                </a:cubicBezTo>
                <a:cubicBezTo>
                  <a:pt x="363940" y="31989"/>
                  <a:pt x="489045" y="11517"/>
                  <a:pt x="559558" y="2419"/>
                </a:cubicBezTo>
                <a:cubicBezTo>
                  <a:pt x="630071" y="-6679"/>
                  <a:pt x="669877" y="11517"/>
                  <a:pt x="709684" y="29714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3203848" y="1827408"/>
            <a:ext cx="4896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ym typeface="Wingdings" panose="05000000000000000000" pitchFamily="2" charset="2"/>
              </a:rPr>
              <a:t> </a:t>
            </a:r>
            <a:r>
              <a:rPr lang="es-ES" sz="1600" dirty="0" err="1" smtClean="0">
                <a:sym typeface="Wingdings" panose="05000000000000000000" pitchFamily="2" charset="2"/>
              </a:rPr>
              <a:t>aprenentatge</a:t>
            </a:r>
            <a:r>
              <a:rPr lang="es-ES" sz="1600" dirty="0" smtClean="0">
                <a:sym typeface="Wingdings" panose="05000000000000000000" pitchFamily="2" charset="2"/>
              </a:rPr>
              <a:t>	</a:t>
            </a:r>
            <a:r>
              <a:rPr lang="es-ES" sz="1600" b="1" dirty="0" smtClean="0">
                <a:sym typeface="Wingdings" panose="05000000000000000000" pitchFamily="2" charset="2"/>
              </a:rPr>
              <a:t>	</a:t>
            </a:r>
            <a:endParaRPr lang="es-ES" sz="1600" b="1" dirty="0" smtClean="0"/>
          </a:p>
        </p:txBody>
      </p:sp>
      <p:pic>
        <p:nvPicPr>
          <p:cNvPr id="3076" name="Picture 4" descr="Pinceladas azules de acuarela | Vector Grati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208" y="3005205"/>
            <a:ext cx="898111" cy="89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25 CuadroTexto"/>
          <p:cNvSpPr txBox="1"/>
          <p:nvPr/>
        </p:nvSpPr>
        <p:spPr>
          <a:xfrm>
            <a:off x="7199158" y="2228001"/>
            <a:ext cx="18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- </a:t>
            </a:r>
            <a:r>
              <a:rPr lang="es-ES" sz="1600" dirty="0" err="1" smtClean="0"/>
              <a:t>Totalment</a:t>
            </a:r>
            <a:r>
              <a:rPr lang="es-ES" sz="1600" dirty="0" smtClean="0"/>
              <a:t> </a:t>
            </a:r>
            <a:r>
              <a:rPr lang="es-ES" sz="1600" dirty="0" err="1" smtClean="0"/>
              <a:t>subjectiva</a:t>
            </a:r>
            <a:endParaRPr lang="es-ES" sz="1600" dirty="0" smtClean="0"/>
          </a:p>
          <a:p>
            <a:r>
              <a:rPr lang="es-ES" sz="1600" dirty="0" smtClean="0"/>
              <a:t>- </a:t>
            </a:r>
            <a:r>
              <a:rPr lang="es-ES" sz="1600" dirty="0" err="1" smtClean="0"/>
              <a:t>Esdeveniment</a:t>
            </a:r>
            <a:r>
              <a:rPr lang="es-ES" sz="1600" dirty="0" smtClean="0"/>
              <a:t> personal</a:t>
            </a:r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6516216" y="2772127"/>
            <a:ext cx="68294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010" y="3166254"/>
            <a:ext cx="2025003" cy="140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6"/>
          <a:stretch/>
        </p:blipFill>
        <p:spPr bwMode="auto">
          <a:xfrm>
            <a:off x="2161252" y="4019381"/>
            <a:ext cx="1162623" cy="61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Crece la peligrosa moda de saltar al mar desde las roca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5" t="10840" r="12577"/>
          <a:stretch/>
        </p:blipFill>
        <p:spPr bwMode="auto">
          <a:xfrm rot="611056">
            <a:off x="5742465" y="3391321"/>
            <a:ext cx="1945833" cy="187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6478">
            <a:off x="5662111" y="4996066"/>
            <a:ext cx="2074685" cy="150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Jaws (1975) - IMD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9818">
            <a:off x="4441594" y="3411922"/>
            <a:ext cx="1338753" cy="255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84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7.</a:t>
            </a:r>
          </a:p>
          <a:p>
            <a:r>
              <a:rPr lang="es-ES" dirty="0" err="1" smtClean="0"/>
              <a:t>Omple</a:t>
            </a:r>
            <a:r>
              <a:rPr lang="es-ES" dirty="0" smtClean="0"/>
              <a:t> la </a:t>
            </a:r>
            <a:r>
              <a:rPr lang="es-ES" dirty="0" err="1" smtClean="0"/>
              <a:t>següent</a:t>
            </a:r>
            <a:r>
              <a:rPr lang="es-ES" dirty="0" smtClean="0"/>
              <a:t> taula </a:t>
            </a:r>
            <a:r>
              <a:rPr lang="es-ES" dirty="0" err="1" smtClean="0"/>
              <a:t>relacionant</a:t>
            </a:r>
            <a:r>
              <a:rPr lang="es-ES" dirty="0" smtClean="0"/>
              <a:t> cada </a:t>
            </a:r>
            <a:r>
              <a:rPr lang="es-ES" dirty="0" err="1" smtClean="0"/>
              <a:t>sentit</a:t>
            </a:r>
            <a:r>
              <a:rPr lang="es-ES" dirty="0" smtClean="0"/>
              <a:t>,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l’òrgan</a:t>
            </a:r>
            <a:r>
              <a:rPr lang="es-ES" dirty="0" smtClean="0"/>
              <a:t> </a:t>
            </a:r>
            <a:r>
              <a:rPr lang="es-ES" dirty="0" err="1" smtClean="0"/>
              <a:t>encarregat</a:t>
            </a:r>
            <a:r>
              <a:rPr lang="es-ES" dirty="0" smtClean="0"/>
              <a:t> de </a:t>
            </a:r>
            <a:r>
              <a:rPr lang="es-ES" dirty="0" err="1" smtClean="0"/>
              <a:t>percebre’l</a:t>
            </a:r>
            <a:r>
              <a:rPr lang="es-ES" dirty="0" smtClean="0"/>
              <a:t> i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seus</a:t>
            </a:r>
            <a:r>
              <a:rPr lang="es-ES" dirty="0" smtClean="0"/>
              <a:t> </a:t>
            </a:r>
            <a:r>
              <a:rPr lang="es-ES" dirty="0" err="1" smtClean="0"/>
              <a:t>receptors</a:t>
            </a:r>
            <a:r>
              <a:rPr lang="es-ES" dirty="0" smtClean="0"/>
              <a:t>. </a:t>
            </a:r>
          </a:p>
          <a:p>
            <a:endParaRPr lang="es-ES" dirty="0" smtClean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948995"/>
              </p:ext>
            </p:extLst>
          </p:nvPr>
        </p:nvGraphicFramePr>
        <p:xfrm>
          <a:off x="1259632" y="2060848"/>
          <a:ext cx="7128792" cy="34304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2208"/>
                <a:gridCol w="2448272"/>
                <a:gridCol w="2808312"/>
              </a:tblGrid>
              <a:tr h="567411"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Sentit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Òrgan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Receptor</a:t>
                      </a:r>
                      <a:endParaRPr lang="es-ES" dirty="0"/>
                    </a:p>
                  </a:txBody>
                  <a:tcPr anchor="ctr"/>
                </a:tc>
              </a:tr>
              <a:tr h="56741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337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67411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67411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6741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1475656" y="270892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Vista		    </a:t>
            </a:r>
            <a:r>
              <a:rPr lang="es-ES" dirty="0" err="1" smtClean="0"/>
              <a:t>Ull</a:t>
            </a:r>
            <a:r>
              <a:rPr lang="es-ES" dirty="0" smtClean="0"/>
              <a:t>		           </a:t>
            </a:r>
            <a:r>
              <a:rPr lang="es-ES" dirty="0" err="1" smtClean="0"/>
              <a:t>Fotoreceptors</a:t>
            </a:r>
            <a:r>
              <a:rPr lang="es-ES" dirty="0" smtClean="0"/>
              <a:t> (retina)		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511868" y="3140968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Oïda</a:t>
            </a:r>
            <a:r>
              <a:rPr lang="es-ES" dirty="0" smtClean="0"/>
              <a:t>		    </a:t>
            </a:r>
            <a:r>
              <a:rPr lang="es-ES" dirty="0" err="1" smtClean="0"/>
              <a:t>Orella</a:t>
            </a:r>
            <a:r>
              <a:rPr lang="es-ES" dirty="0" smtClean="0"/>
              <a:t>		               </a:t>
            </a:r>
            <a:r>
              <a:rPr lang="es-ES" dirty="0" err="1" smtClean="0"/>
              <a:t>Mecanoreceptors</a:t>
            </a:r>
            <a:r>
              <a:rPr lang="es-ES" dirty="0" smtClean="0"/>
              <a:t> 					(</a:t>
            </a:r>
            <a:r>
              <a:rPr lang="es-ES" dirty="0" err="1"/>
              <a:t>o</a:t>
            </a:r>
            <a:r>
              <a:rPr lang="es-ES" dirty="0" err="1" smtClean="0"/>
              <a:t>rella</a:t>
            </a:r>
            <a:r>
              <a:rPr lang="es-ES" dirty="0" smtClean="0"/>
              <a:t> interna)		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475656" y="3738869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Olfacte</a:t>
            </a:r>
            <a:r>
              <a:rPr lang="es-ES" dirty="0" smtClean="0"/>
              <a:t> 		    </a:t>
            </a:r>
            <a:r>
              <a:rPr lang="es-ES" dirty="0" err="1" smtClean="0"/>
              <a:t>Nas</a:t>
            </a:r>
            <a:r>
              <a:rPr lang="es-ES" dirty="0" smtClean="0"/>
              <a:t>		              </a:t>
            </a:r>
            <a:r>
              <a:rPr lang="es-ES" dirty="0" err="1" smtClean="0"/>
              <a:t>Quimioreceptors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					(</a:t>
            </a:r>
            <a:r>
              <a:rPr lang="es-ES" dirty="0" err="1" smtClean="0"/>
              <a:t>bulb</a:t>
            </a:r>
            <a:r>
              <a:rPr lang="es-ES" dirty="0" smtClean="0"/>
              <a:t> </a:t>
            </a:r>
            <a:r>
              <a:rPr lang="es-ES" dirty="0" err="1" smtClean="0"/>
              <a:t>olfactori</a:t>
            </a:r>
            <a:r>
              <a:rPr lang="es-ES" dirty="0" smtClean="0"/>
              <a:t>)		 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475656" y="4302149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Gust</a:t>
            </a:r>
            <a:r>
              <a:rPr lang="es-ES" dirty="0" smtClean="0"/>
              <a:t>		    </a:t>
            </a:r>
            <a:r>
              <a:rPr lang="es-ES" dirty="0" err="1" smtClean="0"/>
              <a:t>Llengua</a:t>
            </a:r>
            <a:r>
              <a:rPr lang="es-ES" dirty="0" smtClean="0"/>
              <a:t>	               </a:t>
            </a:r>
            <a:r>
              <a:rPr lang="es-ES" dirty="0" err="1" smtClean="0"/>
              <a:t>Quimioreceptors</a:t>
            </a:r>
            <a:r>
              <a:rPr lang="es-ES" dirty="0" smtClean="0"/>
              <a:t> 					            (</a:t>
            </a:r>
            <a:r>
              <a:rPr lang="es-ES" dirty="0" err="1" smtClean="0"/>
              <a:t>papil·les</a:t>
            </a:r>
            <a:r>
              <a:rPr lang="es-ES" dirty="0" smtClean="0"/>
              <a:t> </a:t>
            </a:r>
            <a:r>
              <a:rPr lang="es-ES" dirty="0" err="1" smtClean="0"/>
              <a:t>gustatives</a:t>
            </a:r>
            <a:r>
              <a:rPr lang="es-ES" dirty="0" smtClean="0"/>
              <a:t>)		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1475656" y="4906281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Tacte</a:t>
            </a:r>
            <a:r>
              <a:rPr lang="es-ES" dirty="0" smtClean="0"/>
              <a:t>		    </a:t>
            </a:r>
            <a:r>
              <a:rPr lang="es-ES" dirty="0" err="1" smtClean="0"/>
              <a:t>Pell</a:t>
            </a:r>
            <a:r>
              <a:rPr lang="es-ES" dirty="0" smtClean="0"/>
              <a:t>		                </a:t>
            </a:r>
            <a:r>
              <a:rPr lang="es-ES" dirty="0" err="1" smtClean="0"/>
              <a:t>Mecanorepectors</a:t>
            </a:r>
            <a:r>
              <a:rPr lang="es-ES" dirty="0" smtClean="0"/>
              <a:t> 					           (</a:t>
            </a:r>
            <a:r>
              <a:rPr lang="es-ES" dirty="0" err="1" smtClean="0"/>
              <a:t>corpuscles</a:t>
            </a:r>
            <a:r>
              <a:rPr lang="es-ES" dirty="0" smtClean="0"/>
              <a:t> </a:t>
            </a:r>
            <a:r>
              <a:rPr lang="es-ES" dirty="0" err="1" smtClean="0"/>
              <a:t>sensorials</a:t>
            </a:r>
            <a:r>
              <a:rPr lang="es-ES" dirty="0" smtClean="0"/>
              <a:t>)		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024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2.1. </a:t>
            </a:r>
            <a:r>
              <a:rPr lang="es-ES" dirty="0" err="1" smtClean="0"/>
              <a:t>Sentit</a:t>
            </a:r>
            <a:r>
              <a:rPr lang="es-ES" dirty="0"/>
              <a:t> </a:t>
            </a:r>
            <a:r>
              <a:rPr lang="es-ES" dirty="0" smtClean="0"/>
              <a:t>de la vista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23002" y="1427339"/>
            <a:ext cx="826379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Percebre</a:t>
            </a:r>
            <a:r>
              <a:rPr lang="es-ES" b="1" dirty="0" smtClean="0"/>
              <a:t> la </a:t>
            </a:r>
            <a:r>
              <a:rPr lang="es-ES" b="1" dirty="0" err="1" smtClean="0"/>
              <a:t>llum</a:t>
            </a:r>
            <a:r>
              <a:rPr lang="es-ES" b="1" dirty="0" smtClean="0"/>
              <a:t> </a:t>
            </a:r>
            <a:r>
              <a:rPr lang="es-ES" dirty="0" smtClean="0"/>
              <a:t>i interpretar-la per </a:t>
            </a:r>
            <a:r>
              <a:rPr lang="es-ES" dirty="0" err="1" smtClean="0"/>
              <a:t>obtenir</a:t>
            </a:r>
            <a:r>
              <a:rPr lang="es-ES" dirty="0" smtClean="0"/>
              <a:t> </a:t>
            </a:r>
            <a:r>
              <a:rPr lang="es-ES" dirty="0" err="1" smtClean="0"/>
              <a:t>informació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sobre la </a:t>
            </a:r>
            <a:r>
              <a:rPr lang="es-ES" b="1" dirty="0" smtClean="0"/>
              <a:t>forma</a:t>
            </a:r>
            <a:r>
              <a:rPr lang="es-ES" dirty="0" smtClean="0"/>
              <a:t>, </a:t>
            </a:r>
            <a:r>
              <a:rPr lang="es-ES" b="1" dirty="0" smtClean="0"/>
              <a:t>mida</a:t>
            </a:r>
            <a:r>
              <a:rPr lang="es-ES" dirty="0" smtClean="0"/>
              <a:t>, </a:t>
            </a:r>
            <a:r>
              <a:rPr lang="es-ES" b="1" dirty="0" smtClean="0"/>
              <a:t>color</a:t>
            </a:r>
            <a:r>
              <a:rPr lang="es-ES" dirty="0" smtClean="0"/>
              <a:t> i  </a:t>
            </a:r>
            <a:r>
              <a:rPr lang="es-ES" b="1" dirty="0" err="1" smtClean="0"/>
              <a:t>distància</a:t>
            </a:r>
            <a:r>
              <a:rPr lang="es-ES" dirty="0" smtClean="0"/>
              <a:t> </a:t>
            </a:r>
            <a:r>
              <a:rPr lang="es-ES" dirty="0" err="1" smtClean="0"/>
              <a:t>d’allò</a:t>
            </a:r>
            <a:r>
              <a:rPr lang="es-ES" dirty="0" smtClean="0"/>
              <a:t> que es</a:t>
            </a:r>
          </a:p>
          <a:p>
            <a:r>
              <a:rPr lang="es-ES" dirty="0" err="1" smtClean="0"/>
              <a:t>trobi</a:t>
            </a:r>
            <a:r>
              <a:rPr lang="es-ES" dirty="0" smtClean="0"/>
              <a:t> en el camp de </a:t>
            </a:r>
            <a:r>
              <a:rPr lang="es-ES" dirty="0" err="1" smtClean="0"/>
              <a:t>visió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sz="2000" b="1" dirty="0" err="1" smtClean="0">
                <a:solidFill>
                  <a:schemeClr val="accent2"/>
                </a:solidFill>
              </a:rPr>
              <a:t>L’ull</a:t>
            </a:r>
            <a:r>
              <a:rPr lang="es-ES" sz="2000" b="1" dirty="0" smtClean="0">
                <a:solidFill>
                  <a:schemeClr val="accent2"/>
                </a:solidFill>
              </a:rPr>
              <a:t> o </a:t>
            </a:r>
            <a:r>
              <a:rPr lang="es-ES" sz="2000" b="1" dirty="0" err="1" smtClean="0">
                <a:solidFill>
                  <a:schemeClr val="accent2"/>
                </a:solidFill>
              </a:rPr>
              <a:t>globus</a:t>
            </a:r>
            <a:r>
              <a:rPr lang="es-ES" sz="2000" b="1" dirty="0" smtClean="0">
                <a:solidFill>
                  <a:schemeClr val="accent2"/>
                </a:solidFill>
              </a:rPr>
              <a:t> ocular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esfèric</a:t>
            </a:r>
            <a:r>
              <a:rPr lang="es-ES" dirty="0" smtClean="0"/>
              <a:t> i té un </a:t>
            </a:r>
            <a:r>
              <a:rPr lang="es-ES" dirty="0" err="1" smtClean="0"/>
              <a:t>diàmetre</a:t>
            </a:r>
            <a:r>
              <a:rPr lang="es-ES" dirty="0" smtClean="0"/>
              <a:t> </a:t>
            </a:r>
            <a:r>
              <a:rPr lang="es-ES" dirty="0" err="1" smtClean="0"/>
              <a:t>d’uns</a:t>
            </a:r>
            <a:r>
              <a:rPr lang="es-ES" dirty="0" smtClean="0"/>
              <a:t> 35 </a:t>
            </a:r>
            <a:r>
              <a:rPr lang="es-ES" dirty="0" err="1" smtClean="0"/>
              <a:t>mm.</a:t>
            </a:r>
            <a:endParaRPr lang="es-ES" dirty="0" smtClean="0"/>
          </a:p>
          <a:p>
            <a:endParaRPr lang="es-ES" dirty="0" smtClean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endParaRPr lang="es-ES" sz="1600" dirty="0" smtClean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endParaRPr lang="es-ES" sz="1600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r>
              <a:rPr lang="es-ES" sz="1600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Cambra</a:t>
            </a:r>
            <a:r>
              <a:rPr lang="es-ES" sz="1600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 anterior</a:t>
            </a:r>
          </a:p>
          <a:p>
            <a:r>
              <a:rPr lang="es-ES" sz="1600" dirty="0" smtClean="0">
                <a:sym typeface="Wingdings" panose="05000000000000000000" pitchFamily="2" charset="2"/>
              </a:rPr>
              <a:t>Plena </a:t>
            </a:r>
            <a:r>
              <a:rPr lang="es-ES" sz="1600" dirty="0" err="1" smtClean="0">
                <a:sym typeface="Wingdings" panose="05000000000000000000" pitchFamily="2" charset="2"/>
              </a:rPr>
              <a:t>d’</a:t>
            </a:r>
            <a:r>
              <a:rPr lang="es-ES" sz="1600" b="1" dirty="0" err="1" smtClean="0">
                <a:sym typeface="Wingdings" panose="05000000000000000000" pitchFamily="2" charset="2"/>
              </a:rPr>
              <a:t>humor</a:t>
            </a:r>
            <a:r>
              <a:rPr lang="es-ES" sz="1600" b="1" dirty="0" smtClean="0">
                <a:sym typeface="Wingdings" panose="05000000000000000000" pitchFamily="2" charset="2"/>
              </a:rPr>
              <a:t> </a:t>
            </a:r>
            <a:r>
              <a:rPr lang="es-ES" sz="1600" b="1" dirty="0" err="1" smtClean="0">
                <a:sym typeface="Wingdings" panose="05000000000000000000" pitchFamily="2" charset="2"/>
              </a:rPr>
              <a:t>aquòs</a:t>
            </a:r>
            <a:endParaRPr lang="es-ES" sz="1600" b="1" dirty="0" smtClean="0">
              <a:sym typeface="Wingdings" panose="05000000000000000000" pitchFamily="2" charset="2"/>
            </a:endParaRPr>
          </a:p>
          <a:p>
            <a:r>
              <a:rPr lang="es-ES" sz="1600" dirty="0" smtClean="0">
                <a:sym typeface="Wingdings" panose="05000000000000000000" pitchFamily="2" charset="2"/>
              </a:rPr>
              <a:t>Formada per: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ym typeface="Wingdings" panose="05000000000000000000" pitchFamily="2" charset="2"/>
              </a:rPr>
              <a:t>Còrnia</a:t>
            </a:r>
            <a:endParaRPr lang="es-ES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ym typeface="Wingdings" panose="05000000000000000000" pitchFamily="2" charset="2"/>
              </a:rPr>
              <a:t>Iris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ym typeface="Wingdings" panose="05000000000000000000" pitchFamily="2" charset="2"/>
              </a:rPr>
              <a:t>Pupil·la</a:t>
            </a:r>
            <a:endParaRPr lang="es-ES" sz="1600" dirty="0">
              <a:sym typeface="Wingdings" panose="05000000000000000000" pitchFamily="2" charset="2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760640" y="4422297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600" dirty="0" err="1">
                <a:solidFill>
                  <a:schemeClr val="accent2"/>
                </a:solidFill>
                <a:sym typeface="Wingdings" panose="05000000000000000000" pitchFamily="2" charset="2"/>
              </a:rPr>
              <a:t>Cambra</a:t>
            </a:r>
            <a:r>
              <a:rPr lang="es-ES" sz="1600" dirty="0">
                <a:solidFill>
                  <a:schemeClr val="accent2"/>
                </a:solidFill>
                <a:sym typeface="Wingdings" panose="05000000000000000000" pitchFamily="2" charset="2"/>
              </a:rPr>
              <a:t> </a:t>
            </a:r>
            <a:r>
              <a:rPr lang="es-ES" sz="1600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posterior</a:t>
            </a:r>
            <a:endParaRPr lang="es-ES" sz="1600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r>
              <a:rPr lang="es-ES" sz="1600" dirty="0">
                <a:sym typeface="Wingdings" panose="05000000000000000000" pitchFamily="2" charset="2"/>
              </a:rPr>
              <a:t>Plena </a:t>
            </a:r>
            <a:r>
              <a:rPr lang="es-ES" sz="1600" dirty="0" err="1">
                <a:sym typeface="Wingdings" panose="05000000000000000000" pitchFamily="2" charset="2"/>
              </a:rPr>
              <a:t>d’</a:t>
            </a:r>
            <a:r>
              <a:rPr lang="es-ES" sz="1600" b="1" dirty="0" err="1">
                <a:sym typeface="Wingdings" panose="05000000000000000000" pitchFamily="2" charset="2"/>
              </a:rPr>
              <a:t>humor</a:t>
            </a:r>
            <a:r>
              <a:rPr lang="es-ES" sz="1600" b="1" dirty="0">
                <a:sym typeface="Wingdings" panose="05000000000000000000" pitchFamily="2" charset="2"/>
              </a:rPr>
              <a:t> </a:t>
            </a:r>
            <a:r>
              <a:rPr lang="es-ES" sz="1600" b="1" dirty="0" err="1" smtClean="0">
                <a:sym typeface="Wingdings" panose="05000000000000000000" pitchFamily="2" charset="2"/>
              </a:rPr>
              <a:t>vitri</a:t>
            </a:r>
            <a:r>
              <a:rPr lang="es-ES" sz="1600" b="1" dirty="0" smtClean="0">
                <a:sym typeface="Wingdings" panose="05000000000000000000" pitchFamily="2" charset="2"/>
              </a:rPr>
              <a:t> </a:t>
            </a:r>
            <a:r>
              <a:rPr lang="es-ES" sz="1600" dirty="0" smtClean="0">
                <a:sym typeface="Wingdings" panose="05000000000000000000" pitchFamily="2" charset="2"/>
              </a:rPr>
              <a:t>(</a:t>
            </a:r>
            <a:r>
              <a:rPr lang="ca-ES" sz="1600" dirty="0" smtClean="0">
                <a:sym typeface="Wingdings" panose="05000000000000000000" pitchFamily="2" charset="2"/>
              </a:rPr>
              <a:t>gelatinós</a:t>
            </a:r>
            <a:r>
              <a:rPr lang="es-ES" sz="1600" dirty="0" smtClean="0">
                <a:sym typeface="Wingdings" panose="05000000000000000000" pitchFamily="2" charset="2"/>
              </a:rPr>
              <a:t>)</a:t>
            </a:r>
            <a:endParaRPr lang="es-ES" sz="1600" b="1" dirty="0">
              <a:sym typeface="Wingdings" panose="05000000000000000000" pitchFamily="2" charset="2"/>
            </a:endParaRPr>
          </a:p>
          <a:p>
            <a:r>
              <a:rPr lang="es-ES" sz="1600" dirty="0">
                <a:sym typeface="Wingdings" panose="05000000000000000000" pitchFamily="2" charset="2"/>
              </a:rPr>
              <a:t>Formada per: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ym typeface="Wingdings" panose="05000000000000000000" pitchFamily="2" charset="2"/>
              </a:rPr>
              <a:t>Escleròtica</a:t>
            </a:r>
            <a:endParaRPr lang="es-ES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ym typeface="Wingdings" panose="05000000000000000000" pitchFamily="2" charset="2"/>
              </a:rPr>
              <a:t>Coroide</a:t>
            </a:r>
            <a:endParaRPr lang="es-ES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ym typeface="Wingdings" panose="05000000000000000000" pitchFamily="2" charset="2"/>
              </a:rPr>
              <a:t>Retina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ym typeface="Wingdings" panose="05000000000000000000" pitchFamily="2" charset="2"/>
              </a:rPr>
              <a:t>Fòvea</a:t>
            </a:r>
            <a:endParaRPr lang="es-ES" sz="1600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ym typeface="Wingdings" panose="05000000000000000000" pitchFamily="2" charset="2"/>
              </a:rPr>
              <a:t>Nervi</a:t>
            </a:r>
            <a:r>
              <a:rPr lang="es-ES" sz="1600" dirty="0" smtClean="0">
                <a:sym typeface="Wingdings" panose="05000000000000000000" pitchFamily="2" charset="2"/>
              </a:rPr>
              <a:t> </a:t>
            </a:r>
            <a:r>
              <a:rPr lang="es-ES" sz="1600" dirty="0" err="1" smtClean="0">
                <a:sym typeface="Wingdings" panose="05000000000000000000" pitchFamily="2" charset="2"/>
              </a:rPr>
              <a:t>òptic</a:t>
            </a:r>
            <a:endParaRPr lang="es-ES" sz="1600" dirty="0">
              <a:sym typeface="Wingdings" panose="05000000000000000000" pitchFamily="2" charset="2"/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2191968" y="4581128"/>
            <a:ext cx="3420888" cy="0"/>
          </a:xfrm>
          <a:prstGeom prst="straightConnector1">
            <a:avLst/>
          </a:prstGeom>
          <a:ln w="28575">
            <a:solidFill>
              <a:schemeClr val="accent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344096" y="3939055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/>
              <a:t>s</a:t>
            </a:r>
            <a:r>
              <a:rPr lang="es-ES" sz="1600" dirty="0" err="1" smtClean="0"/>
              <a:t>eparades</a:t>
            </a:r>
            <a:r>
              <a:rPr lang="es-ES" sz="1600" dirty="0" smtClean="0"/>
              <a:t> </a:t>
            </a:r>
            <a:r>
              <a:rPr lang="es-ES" sz="1600" dirty="0" err="1" smtClean="0"/>
              <a:t>pel</a:t>
            </a:r>
            <a:r>
              <a:rPr lang="es-ES" sz="1600" dirty="0" smtClean="0"/>
              <a:t> </a:t>
            </a:r>
            <a:r>
              <a:rPr lang="es-ES" sz="1600" b="1" dirty="0" err="1" smtClean="0"/>
              <a:t>cristal·lí</a:t>
            </a:r>
            <a:endParaRPr lang="es-ES" sz="1600" b="1" dirty="0"/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3" name="Picture 9" descr="El camino del ojo al cerebro - Clínica Oftalmológica DY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0"/>
            <a:ext cx="2699792" cy="451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ema 2: La funció de relaci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818" y="4622584"/>
            <a:ext cx="2589848" cy="199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8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ull | enciclopèdia.c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36" y="764704"/>
            <a:ext cx="7609274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5 Conector recto"/>
          <p:cNvCxnSpPr/>
          <p:nvPr/>
        </p:nvCxnSpPr>
        <p:spPr>
          <a:xfrm flipH="1">
            <a:off x="4716016" y="2263224"/>
            <a:ext cx="2578641" cy="15841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704814" y="3924266"/>
            <a:ext cx="1440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1187624" y="1556792"/>
            <a:ext cx="1368152" cy="360040"/>
          </a:xfrm>
          <a:prstGeom prst="rect">
            <a:avLst/>
          </a:prstGeom>
          <a:solidFill>
            <a:srgbClr val="E8E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músculs</a:t>
            </a:r>
            <a:r>
              <a:rPr lang="es-ES" sz="14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s-ES" sz="14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ciliars</a:t>
            </a:r>
            <a:endParaRPr lang="es-E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 flipH="1">
            <a:off x="5508105" y="1412776"/>
            <a:ext cx="1944215" cy="11161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6876256" y="1052736"/>
            <a:ext cx="13681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coroide</a:t>
            </a:r>
            <a:endParaRPr lang="es-E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5" name="14 Conector recto"/>
          <p:cNvCxnSpPr/>
          <p:nvPr/>
        </p:nvCxnSpPr>
        <p:spPr>
          <a:xfrm flipH="1">
            <a:off x="5616118" y="1916832"/>
            <a:ext cx="1678539" cy="9610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6876256" y="1628800"/>
            <a:ext cx="13681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retina</a:t>
            </a:r>
            <a:endParaRPr lang="es-E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99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8363272" cy="60486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ES" sz="1800" dirty="0" err="1" smtClean="0">
                <a:sym typeface="Wingdings" panose="05000000000000000000" pitchFamily="2" charset="2"/>
              </a:rPr>
              <a:t>Parts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cambra</a:t>
            </a:r>
            <a:r>
              <a:rPr lang="es-ES" sz="1800" u="sng" dirty="0" smtClean="0">
                <a:sym typeface="Wingdings" panose="05000000000000000000" pitchFamily="2" charset="2"/>
              </a:rPr>
              <a:t> anterior</a:t>
            </a:r>
            <a:r>
              <a:rPr lang="es-ES" sz="1800" dirty="0" smtClean="0">
                <a:sym typeface="Wingdings" panose="05000000000000000000" pitchFamily="2" charset="2"/>
              </a:rPr>
              <a:t>:</a:t>
            </a:r>
          </a:p>
          <a:p>
            <a:r>
              <a:rPr lang="es-ES" sz="1800" b="1" u="sng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Còrnia</a:t>
            </a:r>
            <a:r>
              <a:rPr lang="es-ES" sz="1800" u="sng" dirty="0">
                <a:solidFill>
                  <a:schemeClr val="accent2"/>
                </a:solidFill>
                <a:sym typeface="Wingdings" panose="05000000000000000000" pitchFamily="2" charset="2"/>
              </a:rPr>
              <a:t>: </a:t>
            </a:r>
            <a:r>
              <a:rPr lang="es-ES" sz="1800" u="sng" dirty="0" smtClean="0">
                <a:sym typeface="Wingdings" panose="05000000000000000000" pitchFamily="2" charset="2"/>
              </a:rPr>
              <a:t>capa </a:t>
            </a:r>
            <a:r>
              <a:rPr lang="es-ES" sz="1800" u="sng" dirty="0" err="1" smtClean="0">
                <a:sym typeface="Wingdings" panose="05000000000000000000" pitchFamily="2" charset="2"/>
              </a:rPr>
              <a:t>més</a:t>
            </a:r>
            <a:r>
              <a:rPr lang="es-ES" sz="1800" u="sng" dirty="0" smtClean="0">
                <a:sym typeface="Wingdings" panose="05000000000000000000" pitchFamily="2" charset="2"/>
              </a:rPr>
              <a:t> externa (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protecció</a:t>
            </a:r>
            <a:r>
              <a:rPr lang="es-ES" sz="1800" u="sng" dirty="0" smtClean="0">
                <a:sym typeface="Wingdings" panose="05000000000000000000" pitchFamily="2" charset="2"/>
              </a:rPr>
              <a:t>), </a:t>
            </a:r>
            <a:r>
              <a:rPr lang="es-ES" sz="1800" u="sng" dirty="0" err="1" smtClean="0">
                <a:sym typeface="Wingdings" panose="05000000000000000000" pitchFamily="2" charset="2"/>
              </a:rPr>
              <a:t>transparent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pel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pas</a:t>
            </a:r>
            <a:r>
              <a:rPr lang="es-ES" sz="1800" dirty="0" smtClean="0">
                <a:sym typeface="Wingdings" panose="05000000000000000000" pitchFamily="2" charset="2"/>
              </a:rPr>
              <a:t> de la </a:t>
            </a:r>
            <a:r>
              <a:rPr lang="es-ES" sz="1800" dirty="0" err="1" smtClean="0">
                <a:sym typeface="Wingdings" panose="05000000000000000000" pitchFamily="2" charset="2"/>
              </a:rPr>
              <a:t>llum</a:t>
            </a:r>
            <a:r>
              <a:rPr lang="es-ES" sz="1800" dirty="0">
                <a:sym typeface="Wingdings" panose="05000000000000000000" pitchFamily="2" charset="2"/>
              </a:rPr>
              <a:t> </a:t>
            </a:r>
            <a:r>
              <a:rPr lang="es-ES" sz="1800" u="sng" dirty="0" smtClean="0">
                <a:sym typeface="Wingdings" panose="05000000000000000000" pitchFamily="2" charset="2"/>
              </a:rPr>
              <a:t>(</a:t>
            </a:r>
            <a:r>
              <a:rPr lang="es-ES" sz="1800" u="sng" dirty="0" err="1" smtClean="0">
                <a:sym typeface="Wingdings" panose="05000000000000000000" pitchFamily="2" charset="2"/>
              </a:rPr>
              <a:t>actua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com</a:t>
            </a:r>
            <a:r>
              <a:rPr lang="es-ES" sz="1800" u="sng" dirty="0" smtClean="0">
                <a:sym typeface="Wingdings" panose="05000000000000000000" pitchFamily="2" charset="2"/>
              </a:rPr>
              <a:t> a </a:t>
            </a:r>
            <a:r>
              <a:rPr lang="es-ES" sz="1800" b="1" u="sng" dirty="0" smtClean="0">
                <a:sym typeface="Wingdings" panose="05000000000000000000" pitchFamily="2" charset="2"/>
              </a:rPr>
              <a:t>primera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lent</a:t>
            </a:r>
            <a:r>
              <a:rPr lang="es-ES" sz="1800" u="sng" dirty="0" smtClean="0">
                <a:sym typeface="Wingdings" panose="05000000000000000000" pitchFamily="2" charset="2"/>
              </a:rPr>
              <a:t>).</a:t>
            </a:r>
          </a:p>
          <a:p>
            <a:r>
              <a:rPr lang="es-ES" sz="1800" b="1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Iris</a:t>
            </a:r>
            <a:r>
              <a:rPr lang="es-ES" sz="1800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 </a:t>
            </a:r>
            <a:r>
              <a:rPr lang="es-ES" sz="1800" b="1" u="sng" dirty="0" smtClean="0">
                <a:sym typeface="Wingdings" panose="05000000000000000000" pitchFamily="2" charset="2"/>
              </a:rPr>
              <a:t>regula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l’entrada</a:t>
            </a:r>
            <a:r>
              <a:rPr lang="es-ES" sz="1800" b="1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smtClean="0">
                <a:sym typeface="Wingdings" panose="05000000000000000000" pitchFamily="2" charset="2"/>
              </a:rPr>
              <a:t>de </a:t>
            </a:r>
            <a:r>
              <a:rPr lang="es-ES" sz="1800" u="sng" dirty="0" err="1" smtClean="0">
                <a:sym typeface="Wingdings" panose="05000000000000000000" pitchFamily="2" charset="2"/>
              </a:rPr>
              <a:t>llum</a:t>
            </a:r>
            <a:r>
              <a:rPr lang="es-ES" sz="1800" u="sng" dirty="0">
                <a:sym typeface="Wingdings" panose="05000000000000000000" pitchFamily="2" charset="2"/>
              </a:rPr>
              <a:t> </a:t>
            </a:r>
            <a:r>
              <a:rPr lang="es-ES" sz="1800" u="sng" dirty="0" smtClean="0">
                <a:sym typeface="Wingdings" panose="05000000000000000000" pitchFamily="2" charset="2"/>
              </a:rPr>
              <a:t>i </a:t>
            </a:r>
            <a:r>
              <a:rPr lang="es-ES" sz="1800" u="sng" dirty="0" err="1" smtClean="0">
                <a:sym typeface="Wingdings" panose="05000000000000000000" pitchFamily="2" charset="2"/>
              </a:rPr>
              <a:t>dóna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b="1" u="sng" dirty="0" smtClean="0">
                <a:sym typeface="Wingdings" panose="05000000000000000000" pitchFamily="2" charset="2"/>
              </a:rPr>
              <a:t>color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dirty="0" smtClean="0">
                <a:sym typeface="Wingdings" panose="05000000000000000000" pitchFamily="2" charset="2"/>
              </a:rPr>
              <a:t>a </a:t>
            </a:r>
            <a:r>
              <a:rPr lang="es-ES" sz="1800" dirty="0" err="1" smtClean="0">
                <a:sym typeface="Wingdings" panose="05000000000000000000" pitchFamily="2" charset="2"/>
              </a:rPr>
              <a:t>l’ull</a:t>
            </a:r>
            <a:r>
              <a:rPr lang="es-ES" sz="1800" dirty="0" smtClean="0">
                <a:sym typeface="Wingdings" panose="05000000000000000000" pitchFamily="2" charset="2"/>
              </a:rPr>
              <a:t>.</a:t>
            </a:r>
          </a:p>
          <a:p>
            <a:r>
              <a:rPr lang="es-ES" sz="1800" b="1" u="sng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Pupil·la</a:t>
            </a:r>
            <a:r>
              <a:rPr lang="es-ES" sz="1800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via</a:t>
            </a:r>
            <a:r>
              <a:rPr lang="es-ES" sz="1800" b="1" u="sng" dirty="0" smtClean="0">
                <a:sym typeface="Wingdings" panose="05000000000000000000" pitchFamily="2" charset="2"/>
              </a:rPr>
              <a:t>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d’entrada</a:t>
            </a:r>
            <a:r>
              <a:rPr lang="es-ES" sz="1800" b="1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smtClean="0">
                <a:sym typeface="Wingdings" panose="05000000000000000000" pitchFamily="2" charset="2"/>
              </a:rPr>
              <a:t>de la </a:t>
            </a:r>
            <a:r>
              <a:rPr lang="es-ES" sz="1800" u="sng" dirty="0" err="1" smtClean="0">
                <a:sym typeface="Wingdings" panose="05000000000000000000" pitchFamily="2" charset="2"/>
              </a:rPr>
              <a:t>llum</a:t>
            </a:r>
            <a:r>
              <a:rPr lang="es-ES" sz="1800" u="sng" dirty="0">
                <a:sym typeface="Wingdings" panose="05000000000000000000" pitchFamily="2" charset="2"/>
              </a:rPr>
              <a:t> </a:t>
            </a:r>
            <a:r>
              <a:rPr lang="es-ES" sz="1800" dirty="0" smtClean="0">
                <a:sym typeface="Wingdings" panose="05000000000000000000" pitchFamily="2" charset="2"/>
              </a:rPr>
              <a:t>(regulada per </a:t>
            </a:r>
            <a:r>
              <a:rPr lang="es-ES" sz="1800" dirty="0" err="1" smtClean="0">
                <a:sym typeface="Wingdings" panose="05000000000000000000" pitchFamily="2" charset="2"/>
              </a:rPr>
              <a:t>l’iris</a:t>
            </a:r>
            <a:r>
              <a:rPr lang="es-ES" sz="1800" dirty="0" smtClean="0">
                <a:sym typeface="Wingdings" panose="05000000000000000000" pitchFamily="2" charset="2"/>
              </a:rPr>
              <a:t>).</a:t>
            </a:r>
          </a:p>
          <a:p>
            <a:pPr marL="109728" indent="0">
              <a:buNone/>
            </a:pPr>
            <a:endParaRPr lang="es-ES" sz="1800" dirty="0">
              <a:sym typeface="Wingdings" panose="05000000000000000000" pitchFamily="2" charset="2"/>
            </a:endParaRPr>
          </a:p>
          <a:p>
            <a:pPr marL="109728" indent="0">
              <a:buNone/>
            </a:pPr>
            <a:r>
              <a:rPr lang="es-ES" sz="1800" b="1" u="sng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Cristal·lí</a:t>
            </a:r>
            <a:r>
              <a:rPr lang="es-ES" sz="1800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lent</a:t>
            </a:r>
            <a:r>
              <a:rPr lang="es-ES" sz="1800" b="1" u="sng" dirty="0" smtClean="0">
                <a:sym typeface="Wingdings" panose="05000000000000000000" pitchFamily="2" charset="2"/>
              </a:rPr>
              <a:t> biconvexa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convergent</a:t>
            </a:r>
            <a:r>
              <a:rPr lang="es-ES" sz="1800" u="sng" dirty="0" smtClean="0">
                <a:sym typeface="Wingdings" panose="05000000000000000000" pitchFamily="2" charset="2"/>
              </a:rPr>
              <a:t>, enfoca la </a:t>
            </a:r>
            <a:r>
              <a:rPr lang="es-ES" sz="1800" u="sng" dirty="0" err="1" smtClean="0">
                <a:sym typeface="Wingdings" panose="05000000000000000000" pitchFamily="2" charset="2"/>
              </a:rPr>
              <a:t>imatge</a:t>
            </a:r>
            <a:r>
              <a:rPr lang="es-ES" sz="1800" u="sng" dirty="0">
                <a:sym typeface="Wingdings" panose="05000000000000000000" pitchFamily="2" charset="2"/>
              </a:rPr>
              <a:t> </a:t>
            </a:r>
            <a:r>
              <a:rPr lang="es-ES" sz="1800" u="sng" dirty="0" smtClean="0">
                <a:sym typeface="Wingdings" panose="05000000000000000000" pitchFamily="2" charset="2"/>
              </a:rPr>
              <a:t>a la retina </a:t>
            </a:r>
            <a:r>
              <a:rPr lang="es-ES" sz="1800" dirty="0" smtClean="0">
                <a:sym typeface="Wingdings" panose="05000000000000000000" pitchFamily="2" charset="2"/>
              </a:rPr>
              <a:t>i separa les </a:t>
            </a:r>
            <a:r>
              <a:rPr lang="es-ES" sz="1800" dirty="0" err="1" smtClean="0">
                <a:sym typeface="Wingdings" panose="05000000000000000000" pitchFamily="2" charset="2"/>
              </a:rPr>
              <a:t>dues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cambres</a:t>
            </a:r>
            <a:r>
              <a:rPr lang="es-ES" sz="1800" dirty="0" smtClean="0">
                <a:sym typeface="Wingdings" panose="05000000000000000000" pitchFamily="2" charset="2"/>
              </a:rPr>
              <a:t>.</a:t>
            </a:r>
          </a:p>
          <a:p>
            <a:pPr marL="109728" indent="0">
              <a:buNone/>
            </a:pPr>
            <a:r>
              <a:rPr lang="es-ES" sz="1800" b="1" u="sng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Músculs</a:t>
            </a:r>
            <a:r>
              <a:rPr lang="es-ES" sz="1800" b="1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 </a:t>
            </a:r>
            <a:r>
              <a:rPr lang="es-ES" sz="1800" b="1" u="sng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ciliars</a:t>
            </a:r>
            <a:r>
              <a:rPr lang="es-ES" sz="1800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b="1" u="sng" dirty="0" smtClean="0">
                <a:sym typeface="Wingdings" panose="05000000000000000000" pitchFamily="2" charset="2"/>
              </a:rPr>
              <a:t>regulen la curvatura del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cristal·lí</a:t>
            </a:r>
            <a:r>
              <a:rPr lang="es-ES" sz="1800" b="1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smtClean="0">
                <a:sym typeface="Wingdings" panose="05000000000000000000" pitchFamily="2" charset="2"/>
              </a:rPr>
              <a:t>per tal </a:t>
            </a:r>
            <a:r>
              <a:rPr lang="es-ES" sz="1800" u="sng" dirty="0" err="1" smtClean="0">
                <a:sym typeface="Wingdings" panose="05000000000000000000" pitchFamily="2" charset="2"/>
              </a:rPr>
              <a:t>d’enfocar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dirty="0" smtClean="0">
                <a:sym typeface="Wingdings" panose="05000000000000000000" pitchFamily="2" charset="2"/>
              </a:rPr>
              <a:t>les </a:t>
            </a:r>
            <a:r>
              <a:rPr lang="es-ES" sz="1800" dirty="0" err="1" smtClean="0">
                <a:sym typeface="Wingdings" panose="05000000000000000000" pitchFamily="2" charset="2"/>
              </a:rPr>
              <a:t>imatges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correctament</a:t>
            </a:r>
            <a:r>
              <a:rPr lang="es-ES" sz="1800" dirty="0" smtClean="0">
                <a:sym typeface="Wingdings" panose="05000000000000000000" pitchFamily="2" charset="2"/>
              </a:rPr>
              <a:t> en el </a:t>
            </a:r>
            <a:r>
              <a:rPr lang="es-ES" sz="1800" dirty="0" err="1" smtClean="0">
                <a:sym typeface="Wingdings" panose="05000000000000000000" pitchFamily="2" charset="2"/>
              </a:rPr>
              <a:t>procés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d’acomodació</a:t>
            </a:r>
            <a:r>
              <a:rPr lang="es-ES" sz="1800" dirty="0" smtClean="0">
                <a:sym typeface="Wingdings" panose="05000000000000000000" pitchFamily="2" charset="2"/>
              </a:rPr>
              <a:t>.</a:t>
            </a:r>
            <a:endParaRPr lang="es-ES" sz="1800" dirty="0">
              <a:sym typeface="Wingdings" panose="05000000000000000000" pitchFamily="2" charset="2"/>
            </a:endParaRPr>
          </a:p>
          <a:p>
            <a:pPr marL="109728" indent="0">
              <a:buNone/>
            </a:pPr>
            <a:endParaRPr lang="es-ES" sz="1800" dirty="0" smtClean="0">
              <a:sym typeface="Wingdings" panose="05000000000000000000" pitchFamily="2" charset="2"/>
            </a:endParaRPr>
          </a:p>
          <a:p>
            <a:pPr marL="109728" indent="0">
              <a:buNone/>
            </a:pPr>
            <a:r>
              <a:rPr lang="es-ES" sz="1800" dirty="0" err="1" smtClean="0">
                <a:sym typeface="Wingdings" panose="05000000000000000000" pitchFamily="2" charset="2"/>
              </a:rPr>
              <a:t>Parts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cambra</a:t>
            </a:r>
            <a:r>
              <a:rPr lang="es-ES" sz="1800" u="sng" dirty="0" smtClean="0">
                <a:sym typeface="Wingdings" panose="05000000000000000000" pitchFamily="2" charset="2"/>
              </a:rPr>
              <a:t> posterior</a:t>
            </a:r>
            <a:r>
              <a:rPr lang="es-ES" sz="1800" dirty="0" smtClean="0">
                <a:sym typeface="Wingdings" panose="05000000000000000000" pitchFamily="2" charset="2"/>
              </a:rPr>
              <a:t>:</a:t>
            </a:r>
          </a:p>
          <a:p>
            <a:r>
              <a:rPr lang="es-ES" sz="1800" b="1" u="sng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Escleròtica</a:t>
            </a:r>
            <a:r>
              <a:rPr lang="es-ES" sz="1800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 </a:t>
            </a:r>
            <a:r>
              <a:rPr lang="es-ES" sz="1800" u="sng" dirty="0" smtClean="0">
                <a:sym typeface="Wingdings" panose="05000000000000000000" pitchFamily="2" charset="2"/>
              </a:rPr>
              <a:t>capa </a:t>
            </a:r>
            <a:r>
              <a:rPr lang="es-ES" sz="1800" u="sng" dirty="0" err="1" smtClean="0">
                <a:sym typeface="Wingdings" panose="05000000000000000000" pitchFamily="2" charset="2"/>
              </a:rPr>
              <a:t>més</a:t>
            </a:r>
            <a:r>
              <a:rPr lang="es-ES" sz="1800" u="sng" dirty="0" smtClean="0">
                <a:sym typeface="Wingdings" panose="05000000000000000000" pitchFamily="2" charset="2"/>
              </a:rPr>
              <a:t> externa (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protecció</a:t>
            </a:r>
            <a:r>
              <a:rPr lang="es-ES" sz="1800" u="sng" dirty="0" smtClean="0">
                <a:sym typeface="Wingdings" panose="05000000000000000000" pitchFamily="2" charset="2"/>
              </a:rPr>
              <a:t>), dura i opaca</a:t>
            </a:r>
            <a:r>
              <a:rPr lang="es-ES" sz="1800" dirty="0" smtClean="0">
                <a:sym typeface="Wingdings" panose="05000000000000000000" pitchFamily="2" charset="2"/>
              </a:rPr>
              <a:t> a la </a:t>
            </a:r>
            <a:r>
              <a:rPr lang="es-ES" sz="1800" dirty="0" err="1" smtClean="0">
                <a:sym typeface="Wingdings" panose="05000000000000000000" pitchFamily="2" charset="2"/>
              </a:rPr>
              <a:t>llum</a:t>
            </a:r>
            <a:r>
              <a:rPr lang="es-ES" sz="1800" dirty="0" smtClean="0">
                <a:sym typeface="Wingdings" panose="05000000000000000000" pitchFamily="2" charset="2"/>
              </a:rPr>
              <a:t>.</a:t>
            </a:r>
          </a:p>
          <a:p>
            <a:r>
              <a:rPr lang="es-ES" sz="1800" b="1" u="sng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Coroide</a:t>
            </a:r>
            <a:r>
              <a:rPr lang="es-ES" sz="1800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</a:t>
            </a:r>
            <a:r>
              <a:rPr lang="es-ES" sz="1800" u="sng" dirty="0" smtClean="0">
                <a:sym typeface="Wingdings" panose="05000000000000000000" pitchFamily="2" charset="2"/>
              </a:rPr>
              <a:t> capa </a:t>
            </a:r>
            <a:r>
              <a:rPr lang="es-ES" sz="1800" u="sng" dirty="0" err="1" smtClean="0">
                <a:sym typeface="Wingdings" panose="05000000000000000000" pitchFamily="2" charset="2"/>
              </a:rPr>
              <a:t>intermitja</a:t>
            </a:r>
            <a:r>
              <a:rPr lang="es-ES" sz="1800" u="sng" dirty="0" smtClean="0">
                <a:sym typeface="Wingdings" panose="05000000000000000000" pitchFamily="2" charset="2"/>
              </a:rPr>
              <a:t>, </a:t>
            </a:r>
            <a:r>
              <a:rPr lang="es-ES" sz="1800" u="sng" dirty="0" err="1" smtClean="0">
                <a:sym typeface="Wingdings" panose="05000000000000000000" pitchFamily="2" charset="2"/>
              </a:rPr>
              <a:t>molt</a:t>
            </a:r>
            <a:r>
              <a:rPr lang="es-ES" sz="1800" u="sng" dirty="0" smtClean="0">
                <a:sym typeface="Wingdings" panose="05000000000000000000" pitchFamily="2" charset="2"/>
              </a:rPr>
              <a:t> irrigada per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nodrir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l’ull</a:t>
            </a:r>
            <a:r>
              <a:rPr lang="es-ES" sz="1800" dirty="0" smtClean="0">
                <a:sym typeface="Wingdings" panose="05000000000000000000" pitchFamily="2" charset="2"/>
              </a:rPr>
              <a:t>.</a:t>
            </a:r>
          </a:p>
          <a:p>
            <a:r>
              <a:rPr lang="es-ES" sz="1800" b="1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Retina</a:t>
            </a:r>
            <a:r>
              <a:rPr lang="es-ES" sz="1800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 </a:t>
            </a:r>
            <a:r>
              <a:rPr lang="es-ES" sz="1800" u="sng" dirty="0" smtClean="0">
                <a:sym typeface="Wingdings" panose="05000000000000000000" pitchFamily="2" charset="2"/>
              </a:rPr>
              <a:t>capa </a:t>
            </a:r>
            <a:r>
              <a:rPr lang="es-ES" sz="1800" u="sng" dirty="0" err="1" smtClean="0">
                <a:sym typeface="Wingdings" panose="05000000000000000000" pitchFamily="2" charset="2"/>
              </a:rPr>
              <a:t>més</a:t>
            </a:r>
            <a:r>
              <a:rPr lang="es-ES" sz="1800" u="sng" dirty="0" smtClean="0">
                <a:sym typeface="Wingdings" panose="05000000000000000000" pitchFamily="2" charset="2"/>
              </a:rPr>
              <a:t> interna, conté les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cèl·lules</a:t>
            </a:r>
            <a:r>
              <a:rPr lang="es-ES" sz="1800" b="1" u="sng" dirty="0" smtClean="0">
                <a:sym typeface="Wingdings" panose="05000000000000000000" pitchFamily="2" charset="2"/>
              </a:rPr>
              <a:t>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fotorecepetores</a:t>
            </a:r>
            <a:r>
              <a:rPr lang="es-ES" sz="1800" b="1" u="sng" dirty="0">
                <a:sym typeface="Wingdings" panose="05000000000000000000" pitchFamily="2" charset="2"/>
              </a:rPr>
              <a:t> </a:t>
            </a:r>
            <a:r>
              <a:rPr lang="es-ES" sz="1800" u="sng" dirty="0" smtClean="0">
                <a:sym typeface="Wingdings" panose="05000000000000000000" pitchFamily="2" charset="2"/>
              </a:rPr>
              <a:t>que capten la </a:t>
            </a:r>
            <a:r>
              <a:rPr lang="es-ES" sz="1800" u="sng" dirty="0" err="1" smtClean="0">
                <a:sym typeface="Wingdings" panose="05000000000000000000" pitchFamily="2" charset="2"/>
              </a:rPr>
              <a:t>llum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projectada</a:t>
            </a:r>
            <a:r>
              <a:rPr lang="es-ES" sz="1800" dirty="0" smtClean="0">
                <a:sym typeface="Wingdings" panose="05000000000000000000" pitchFamily="2" charset="2"/>
              </a:rPr>
              <a:t> per les </a:t>
            </a:r>
            <a:r>
              <a:rPr lang="es-ES" sz="1800" dirty="0" err="1" smtClean="0">
                <a:sym typeface="Wingdings" panose="05000000000000000000" pitchFamily="2" charset="2"/>
              </a:rPr>
              <a:t>lents</a:t>
            </a:r>
            <a:r>
              <a:rPr lang="es-ES" sz="1800" dirty="0" smtClean="0">
                <a:sym typeface="Wingdings" panose="05000000000000000000" pitchFamily="2" charset="2"/>
              </a:rPr>
              <a:t>. </a:t>
            </a:r>
            <a:endParaRPr lang="es-ES" sz="1800" u="sng" dirty="0" smtClean="0">
              <a:sym typeface="Wingdings" panose="05000000000000000000" pitchFamily="2" charset="2"/>
            </a:endParaRPr>
          </a:p>
          <a:p>
            <a:r>
              <a:rPr lang="es-ES" sz="1800" b="1" u="sng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Nervi</a:t>
            </a:r>
            <a:r>
              <a:rPr lang="es-ES" sz="1800" b="1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 </a:t>
            </a:r>
            <a:r>
              <a:rPr lang="es-ES" sz="1800" b="1" u="sng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òptic</a:t>
            </a:r>
            <a:r>
              <a:rPr lang="es-ES" sz="1800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fibres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nervioses</a:t>
            </a:r>
            <a:r>
              <a:rPr lang="es-ES" sz="1800" u="sng" dirty="0" smtClean="0">
                <a:sym typeface="Wingdings" panose="05000000000000000000" pitchFamily="2" charset="2"/>
              </a:rPr>
              <a:t> que </a:t>
            </a:r>
            <a:r>
              <a:rPr lang="es-ES" sz="1800" u="sng" dirty="0" err="1" smtClean="0">
                <a:sym typeface="Wingdings" panose="05000000000000000000" pitchFamily="2" charset="2"/>
              </a:rPr>
              <a:t>neixen</a:t>
            </a:r>
            <a:r>
              <a:rPr lang="es-ES" sz="1800" u="sng" dirty="0" smtClean="0">
                <a:sym typeface="Wingdings" panose="05000000000000000000" pitchFamily="2" charset="2"/>
              </a:rPr>
              <a:t> al </a:t>
            </a:r>
            <a:r>
              <a:rPr lang="es-ES" sz="1800" u="sng" dirty="0" err="1" smtClean="0">
                <a:sym typeface="Wingdings" panose="05000000000000000000" pitchFamily="2" charset="2"/>
              </a:rPr>
              <a:t>punt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cec</a:t>
            </a:r>
            <a:r>
              <a:rPr lang="es-ES" sz="1800" u="sng" dirty="0" smtClean="0">
                <a:sym typeface="Wingdings" panose="05000000000000000000" pitchFamily="2" charset="2"/>
              </a:rPr>
              <a:t> i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recullen</a:t>
            </a:r>
            <a:r>
              <a:rPr lang="es-ES" sz="1800" b="1" u="sng" dirty="0" smtClean="0">
                <a:sym typeface="Wingdings" panose="05000000000000000000" pitchFamily="2" charset="2"/>
              </a:rPr>
              <a:t> la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informació</a:t>
            </a:r>
            <a:r>
              <a:rPr lang="es-ES" sz="1800" b="1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dels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fotorecepetors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dirty="0" smtClean="0">
                <a:sym typeface="Wingdings" panose="05000000000000000000" pitchFamily="2" charset="2"/>
              </a:rPr>
              <a:t>per enviar-la al </a:t>
            </a:r>
            <a:r>
              <a:rPr lang="es-ES" sz="1800" dirty="0" err="1" smtClean="0">
                <a:sym typeface="Wingdings" panose="05000000000000000000" pitchFamily="2" charset="2"/>
              </a:rPr>
              <a:t>cervell</a:t>
            </a:r>
            <a:r>
              <a:rPr lang="es-ES" sz="1800" dirty="0" smtClean="0">
                <a:sym typeface="Wingdings" panose="05000000000000000000" pitchFamily="2" charset="2"/>
              </a:rPr>
              <a:t> en forma </a:t>
            </a:r>
            <a:r>
              <a:rPr lang="es-ES" sz="1800" dirty="0" err="1" smtClean="0">
                <a:sym typeface="Wingdings" panose="05000000000000000000" pitchFamily="2" charset="2"/>
              </a:rPr>
              <a:t>d’impuls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nerviós</a:t>
            </a:r>
            <a:r>
              <a:rPr lang="es-ES" sz="1800" dirty="0" smtClean="0"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258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</a:t>
            </a:r>
            <a:r>
              <a:rPr lang="es-ES" b="1" dirty="0" smtClean="0">
                <a:solidFill>
                  <a:schemeClr val="accent2"/>
                </a:solidFill>
              </a:rPr>
              <a:t>8.</a:t>
            </a:r>
            <a:endParaRPr lang="es-ES" b="1" dirty="0" smtClean="0">
              <a:solidFill>
                <a:schemeClr val="accent2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a)</a:t>
            </a:r>
            <a:r>
              <a:rPr lang="es-ES" dirty="0" smtClean="0"/>
              <a:t> Per </a:t>
            </a:r>
            <a:r>
              <a:rPr lang="es-ES" dirty="0" err="1" smtClean="0"/>
              <a:t>què</a:t>
            </a:r>
            <a:r>
              <a:rPr lang="es-ES" dirty="0" smtClean="0"/>
              <a:t> la </a:t>
            </a:r>
            <a:r>
              <a:rPr lang="es-ES" dirty="0" err="1" smtClean="0"/>
              <a:t>pupil·la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de color </a:t>
            </a:r>
            <a:r>
              <a:rPr lang="es-ES" dirty="0" err="1" smtClean="0"/>
              <a:t>negre</a:t>
            </a:r>
            <a:r>
              <a:rPr lang="es-ES" dirty="0" smtClean="0"/>
              <a:t>?</a:t>
            </a:r>
          </a:p>
          <a:p>
            <a:endParaRPr lang="es-ES" dirty="0" smtClean="0"/>
          </a:p>
          <a:p>
            <a:r>
              <a:rPr lang="es-ES" dirty="0" smtClean="0">
                <a:solidFill>
                  <a:schemeClr val="accent2"/>
                </a:solidFill>
              </a:rPr>
              <a:t>b) </a:t>
            </a:r>
            <a:r>
              <a:rPr lang="es-ES" dirty="0" smtClean="0"/>
              <a:t>Per </a:t>
            </a:r>
            <a:r>
              <a:rPr lang="es-ES" dirty="0" err="1" smtClean="0"/>
              <a:t>què</a:t>
            </a:r>
            <a:r>
              <a:rPr lang="es-ES" dirty="0" smtClean="0"/>
              <a:t> en les fotos de </a:t>
            </a:r>
            <a:r>
              <a:rPr lang="es-ES" dirty="0" err="1" smtClean="0"/>
              <a:t>nit</a:t>
            </a:r>
            <a:r>
              <a:rPr lang="es-ES" dirty="0" smtClean="0"/>
              <a:t> la </a:t>
            </a:r>
            <a:r>
              <a:rPr lang="es-ES" dirty="0" err="1" smtClean="0"/>
              <a:t>pupil·la</a:t>
            </a:r>
            <a:r>
              <a:rPr lang="es-ES" dirty="0" smtClean="0"/>
              <a:t> </a:t>
            </a:r>
            <a:r>
              <a:rPr lang="es-ES" dirty="0" err="1" smtClean="0"/>
              <a:t>pot</a:t>
            </a:r>
            <a:r>
              <a:rPr lang="es-ES" dirty="0" smtClean="0"/>
              <a:t> </a:t>
            </a:r>
            <a:r>
              <a:rPr lang="es-ES" dirty="0" err="1" smtClean="0"/>
              <a:t>aparèixer</a:t>
            </a:r>
            <a:r>
              <a:rPr lang="es-ES" dirty="0" smtClean="0"/>
              <a:t> de color? Per </a:t>
            </a:r>
            <a:r>
              <a:rPr lang="es-ES" dirty="0" err="1" smtClean="0"/>
              <a:t>què</a:t>
            </a:r>
            <a:r>
              <a:rPr lang="es-ES" dirty="0" smtClean="0"/>
              <a:t> </a:t>
            </a:r>
            <a:r>
              <a:rPr lang="es-ES" dirty="0" err="1" smtClean="0"/>
              <a:t>creus</a:t>
            </a:r>
            <a:r>
              <a:rPr lang="es-ES" dirty="0" smtClean="0"/>
              <a:t> </a:t>
            </a:r>
            <a:r>
              <a:rPr lang="es-ES" dirty="0" smtClean="0"/>
              <a:t>que </a:t>
            </a:r>
            <a:r>
              <a:rPr lang="es-ES" dirty="0" err="1" smtClean="0"/>
              <a:t>aquest</a:t>
            </a:r>
            <a:r>
              <a:rPr lang="es-ES" dirty="0" smtClean="0"/>
              <a:t> </a:t>
            </a:r>
            <a:r>
              <a:rPr lang="es-ES" dirty="0" smtClean="0"/>
              <a:t>color </a:t>
            </a:r>
            <a:r>
              <a:rPr lang="es-ES" dirty="0" err="1" smtClean="0"/>
              <a:t>és</a:t>
            </a:r>
            <a:r>
              <a:rPr lang="es-ES" dirty="0" smtClean="0"/>
              <a:t> el </a:t>
            </a:r>
            <a:r>
              <a:rPr lang="es-ES" dirty="0" err="1" smtClean="0"/>
              <a:t>vermell</a:t>
            </a:r>
            <a:r>
              <a:rPr lang="es-ES" dirty="0" smtClean="0"/>
              <a:t>?</a:t>
            </a:r>
          </a:p>
          <a:p>
            <a:endParaRPr lang="es-ES" dirty="0"/>
          </a:p>
          <a:p>
            <a:r>
              <a:rPr lang="es-ES" dirty="0" smtClean="0">
                <a:solidFill>
                  <a:schemeClr val="accent2"/>
                </a:solidFill>
              </a:rPr>
              <a:t>c)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gats</a:t>
            </a:r>
            <a:r>
              <a:rPr lang="es-ES" dirty="0" smtClean="0"/>
              <a:t> </a:t>
            </a:r>
            <a:r>
              <a:rPr lang="es-ES" dirty="0" err="1" smtClean="0"/>
              <a:t>tenen</a:t>
            </a:r>
            <a:r>
              <a:rPr lang="es-ES" dirty="0" smtClean="0"/>
              <a:t> a la retina un </a:t>
            </a:r>
            <a:r>
              <a:rPr lang="es-ES" dirty="0" err="1" smtClean="0"/>
              <a:t>conjunt</a:t>
            </a:r>
            <a:r>
              <a:rPr lang="es-ES" dirty="0" smtClean="0"/>
              <a:t> de </a:t>
            </a:r>
            <a:r>
              <a:rPr lang="es-ES" dirty="0" err="1" smtClean="0"/>
              <a:t>cèl·lules</a:t>
            </a:r>
            <a:r>
              <a:rPr lang="es-ES" dirty="0" smtClean="0"/>
              <a:t> que </a:t>
            </a:r>
            <a:r>
              <a:rPr lang="es-ES" dirty="0" err="1" smtClean="0"/>
              <a:t>actuen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a </a:t>
            </a:r>
            <a:r>
              <a:rPr lang="es-ES" dirty="0" err="1" smtClean="0"/>
              <a:t>miralls</a:t>
            </a:r>
            <a:r>
              <a:rPr lang="es-ES" dirty="0" smtClean="0"/>
              <a:t>, </a:t>
            </a:r>
            <a:r>
              <a:rPr lang="es-ES" dirty="0" err="1" smtClean="0"/>
              <a:t>reflecteixen</a:t>
            </a:r>
            <a:r>
              <a:rPr lang="es-ES" dirty="0" smtClean="0"/>
              <a:t> la </a:t>
            </a:r>
            <a:r>
              <a:rPr lang="es-ES" dirty="0" err="1" smtClean="0"/>
              <a:t>llum</a:t>
            </a:r>
            <a:r>
              <a:rPr lang="es-ES" dirty="0" smtClean="0"/>
              <a:t> a </a:t>
            </a:r>
            <a:r>
              <a:rPr lang="es-ES" dirty="0" err="1" smtClean="0"/>
              <a:t>diferents</a:t>
            </a:r>
            <a:r>
              <a:rPr lang="es-ES" dirty="0" smtClean="0"/>
              <a:t> </a:t>
            </a:r>
            <a:r>
              <a:rPr lang="es-ES" dirty="0" err="1" smtClean="0"/>
              <a:t>punts</a:t>
            </a:r>
            <a:r>
              <a:rPr lang="es-ES" dirty="0" smtClean="0"/>
              <a:t> de la retina per tal de crear </a:t>
            </a:r>
            <a:r>
              <a:rPr lang="es-ES" dirty="0" err="1" smtClean="0"/>
              <a:t>imatges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/>
              <a:t> </a:t>
            </a:r>
            <a:r>
              <a:rPr lang="es-ES" dirty="0" err="1" smtClean="0"/>
              <a:t>molta</a:t>
            </a:r>
            <a:r>
              <a:rPr lang="es-ES" dirty="0" smtClean="0"/>
              <a:t> </a:t>
            </a:r>
            <a:r>
              <a:rPr lang="es-ES" dirty="0" err="1" smtClean="0"/>
              <a:t>resolució</a:t>
            </a:r>
            <a:r>
              <a:rPr lang="es-ES" dirty="0" smtClean="0"/>
              <a:t>. </a:t>
            </a:r>
            <a:r>
              <a:rPr lang="es-ES" dirty="0" err="1" smtClean="0"/>
              <a:t>És</a:t>
            </a:r>
            <a:r>
              <a:rPr lang="es-ES" dirty="0" smtClean="0"/>
              <a:t> per </a:t>
            </a:r>
            <a:r>
              <a:rPr lang="es-ES" dirty="0" err="1" smtClean="0"/>
              <a:t>això</a:t>
            </a:r>
            <a:r>
              <a:rPr lang="es-ES" dirty="0" smtClean="0"/>
              <a:t> que </a:t>
            </a:r>
            <a:r>
              <a:rPr lang="es-ES" dirty="0" err="1" smtClean="0"/>
              <a:t>tenen</a:t>
            </a:r>
            <a:r>
              <a:rPr lang="es-ES" dirty="0" smtClean="0"/>
              <a:t> tan bona vista i poden </a:t>
            </a:r>
            <a:r>
              <a:rPr lang="es-ES" dirty="0" err="1" smtClean="0"/>
              <a:t>veure</a:t>
            </a:r>
            <a:r>
              <a:rPr lang="es-ES" dirty="0" smtClean="0"/>
              <a:t>-hi a la </a:t>
            </a:r>
            <a:r>
              <a:rPr lang="es-ES" dirty="0" err="1" smtClean="0"/>
              <a:t>foscor</a:t>
            </a:r>
            <a:r>
              <a:rPr lang="es-ES" dirty="0" smtClean="0"/>
              <a:t>. Per </a:t>
            </a:r>
            <a:r>
              <a:rPr lang="es-ES" dirty="0" err="1" smtClean="0"/>
              <a:t>què</a:t>
            </a:r>
            <a:r>
              <a:rPr lang="es-ES" dirty="0" smtClean="0"/>
              <a:t> per la </a:t>
            </a:r>
            <a:r>
              <a:rPr lang="es-ES" dirty="0" err="1" smtClean="0"/>
              <a:t>nit</a:t>
            </a:r>
            <a:r>
              <a:rPr lang="es-ES" dirty="0" smtClean="0"/>
              <a:t> </a:t>
            </a:r>
            <a:r>
              <a:rPr lang="es-ES" dirty="0" err="1" smtClean="0"/>
              <a:t>podem</a:t>
            </a:r>
            <a:r>
              <a:rPr lang="es-ES" dirty="0" smtClean="0"/>
              <a:t> </a:t>
            </a:r>
            <a:r>
              <a:rPr lang="es-ES" dirty="0" err="1" smtClean="0"/>
              <a:t>veure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ulls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gats</a:t>
            </a:r>
            <a:r>
              <a:rPr lang="es-ES" dirty="0" smtClean="0"/>
              <a:t> </a:t>
            </a:r>
            <a:r>
              <a:rPr lang="es-ES" dirty="0" err="1" smtClean="0"/>
              <a:t>brillant</a:t>
            </a:r>
            <a:r>
              <a:rPr lang="es-ES" dirty="0" smtClean="0"/>
              <a:t> en la </a:t>
            </a:r>
            <a:r>
              <a:rPr lang="es-ES" dirty="0" err="1" smtClean="0"/>
              <a:t>foscor</a:t>
            </a:r>
            <a:r>
              <a:rPr lang="es-ES" dirty="0" smtClean="0"/>
              <a:t>?</a:t>
            </a:r>
          </a:p>
        </p:txBody>
      </p:sp>
      <p:pic>
        <p:nvPicPr>
          <p:cNvPr id="3074" name="Picture 2" descr="Pupil·la - Viquipèdia, l'enciclopèdia lli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7707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Porqué cuando hacemos fotografías con flash salen los ojos rojos? | Blog de  segunda mano | Renuevo | Tienda online de segunda m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78" name="Picture 6" descr="Por Qué Salen Los Ojos Rojos En Las Fotos?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7" t="37712" r="58192" b="11488"/>
          <a:stretch/>
        </p:blipFill>
        <p:spPr bwMode="auto">
          <a:xfrm>
            <a:off x="3194487" y="4077070"/>
            <a:ext cx="2965833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Why Do Cats' Eyes Glow At Night? | A Moment of Science - Indiana Public  Medi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3" t="15142" r="32347"/>
          <a:stretch/>
        </p:blipFill>
        <p:spPr bwMode="auto">
          <a:xfrm>
            <a:off x="6498405" y="3726144"/>
            <a:ext cx="2123335" cy="284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56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14 Grupo"/>
          <p:cNvGrpSpPr/>
          <p:nvPr/>
        </p:nvGrpSpPr>
        <p:grpSpPr>
          <a:xfrm>
            <a:off x="402950" y="860672"/>
            <a:ext cx="9052874" cy="4196334"/>
            <a:chOff x="387562" y="741477"/>
            <a:chExt cx="8751006" cy="3867150"/>
          </a:xfrm>
        </p:grpSpPr>
        <p:pic>
          <p:nvPicPr>
            <p:cNvPr id="12" name="Picture 2" descr="Resultado de imagen de fotorreceptore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562" y="741477"/>
              <a:ext cx="6657975" cy="38671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  <a:extLst/>
          </p:spPr>
        </p:pic>
        <p:sp>
          <p:nvSpPr>
            <p:cNvPr id="9" name="8 Rectángulo"/>
            <p:cNvSpPr/>
            <p:nvPr/>
          </p:nvSpPr>
          <p:spPr>
            <a:xfrm>
              <a:off x="6264188" y="1117552"/>
              <a:ext cx="648072" cy="212349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cxnSp>
          <p:nvCxnSpPr>
            <p:cNvPr id="10" name="9 Conector recto"/>
            <p:cNvCxnSpPr/>
            <p:nvPr/>
          </p:nvCxnSpPr>
          <p:spPr>
            <a:xfrm>
              <a:off x="6909592" y="1701183"/>
              <a:ext cx="504056" cy="212681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10 CuadroTexto"/>
            <p:cNvSpPr txBox="1"/>
            <p:nvPr/>
          </p:nvSpPr>
          <p:spPr>
            <a:xfrm>
              <a:off x="7413649" y="1840747"/>
              <a:ext cx="17249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1600" dirty="0" smtClean="0">
                  <a:solidFill>
                    <a:srgbClr val="FF0000"/>
                  </a:solidFill>
                </a:rPr>
                <a:t>Fotoreceptors</a:t>
              </a:r>
              <a:endParaRPr lang="ca-E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15 CuadroTexto"/>
          <p:cNvSpPr txBox="1"/>
          <p:nvPr/>
        </p:nvSpPr>
        <p:spPr>
          <a:xfrm>
            <a:off x="251520" y="5373216"/>
            <a:ext cx="920430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		</a:t>
            </a:r>
            <a:r>
              <a:rPr lang="es-ES" dirty="0" smtClean="0">
                <a:solidFill>
                  <a:schemeClr val="accent2"/>
                </a:solidFill>
              </a:rPr>
              <a:t>       </a:t>
            </a:r>
            <a:r>
              <a:rPr lang="es-ES" sz="1600" dirty="0" err="1" smtClean="0">
                <a:solidFill>
                  <a:schemeClr val="accent2"/>
                </a:solidFill>
              </a:rPr>
              <a:t>Cons</a:t>
            </a:r>
            <a:r>
              <a:rPr lang="es-ES" sz="1600" dirty="0" smtClean="0">
                <a:solidFill>
                  <a:schemeClr val="accent2"/>
                </a:solidFill>
              </a:rPr>
              <a:t>: </a:t>
            </a:r>
            <a:r>
              <a:rPr lang="es-ES" sz="1600" dirty="0" err="1" smtClean="0"/>
              <a:t>s’estimulen</a:t>
            </a:r>
            <a:r>
              <a:rPr lang="es-ES" sz="1600" dirty="0" smtClean="0"/>
              <a:t> </a:t>
            </a:r>
            <a:r>
              <a:rPr lang="es-ES" sz="1600" dirty="0" err="1" smtClean="0"/>
              <a:t>segons</a:t>
            </a:r>
            <a:r>
              <a:rPr lang="es-ES" sz="1600" dirty="0" smtClean="0"/>
              <a:t> </a:t>
            </a:r>
            <a:r>
              <a:rPr lang="es-ES" sz="1600" b="1" dirty="0" smtClean="0"/>
              <a:t>longitud </a:t>
            </a:r>
            <a:r>
              <a:rPr lang="es-ES" sz="1600" b="1" dirty="0" err="1" smtClean="0"/>
              <a:t>d’ona</a:t>
            </a:r>
            <a:r>
              <a:rPr lang="es-ES" sz="1600" b="1" dirty="0"/>
              <a:t> </a:t>
            </a:r>
            <a:r>
              <a:rPr lang="es-ES" sz="1600" b="1" dirty="0" smtClean="0"/>
              <a:t>(</a:t>
            </a:r>
            <a:r>
              <a:rPr lang="es-ES" sz="1600" b="1" dirty="0" err="1" smtClean="0"/>
              <a:t>colors</a:t>
            </a:r>
            <a:r>
              <a:rPr lang="es-ES" sz="1600" b="1" dirty="0" smtClean="0"/>
              <a:t>)</a:t>
            </a:r>
            <a:r>
              <a:rPr lang="es-ES" sz="1600" dirty="0" smtClean="0"/>
              <a:t>, 3 </a:t>
            </a:r>
            <a:r>
              <a:rPr lang="es-ES" sz="1600" dirty="0" err="1" smtClean="0"/>
              <a:t>tipus</a:t>
            </a:r>
            <a:endParaRPr lang="es-ES" sz="1600" dirty="0" smtClean="0"/>
          </a:p>
          <a:p>
            <a:r>
              <a:rPr lang="es-ES" sz="1600" b="1" dirty="0" smtClean="0"/>
              <a:t>			</a:t>
            </a:r>
            <a:r>
              <a:rPr lang="es-ES" sz="1600" dirty="0" smtClean="0"/>
              <a:t>7 </a:t>
            </a:r>
            <a:r>
              <a:rPr lang="es-ES" sz="1600" dirty="0" err="1" smtClean="0"/>
              <a:t>milions</a:t>
            </a:r>
            <a:r>
              <a:rPr lang="es-ES" sz="1600" dirty="0" smtClean="0"/>
              <a:t> (</a:t>
            </a:r>
            <a:r>
              <a:rPr lang="es-ES" sz="1600" dirty="0" err="1" smtClean="0"/>
              <a:t>molts</a:t>
            </a:r>
            <a:r>
              <a:rPr lang="es-ES" sz="1600" dirty="0" smtClean="0"/>
              <a:t> </a:t>
            </a:r>
            <a:r>
              <a:rPr lang="es-ES" sz="1600" dirty="0" err="1" smtClean="0"/>
              <a:t>s’acumulen</a:t>
            </a:r>
            <a:r>
              <a:rPr lang="es-ES" sz="1600" dirty="0" smtClean="0"/>
              <a:t> a la </a:t>
            </a:r>
            <a:r>
              <a:rPr lang="es-ES" sz="1600" b="1" dirty="0" err="1" smtClean="0"/>
              <a:t>fòvea</a:t>
            </a:r>
            <a:r>
              <a:rPr lang="es-ES" sz="1600" dirty="0" smtClean="0"/>
              <a:t>)</a:t>
            </a:r>
          </a:p>
          <a:p>
            <a:r>
              <a:rPr lang="es-ES" b="1" dirty="0" err="1" smtClean="0"/>
              <a:t>Fotoreceptors</a:t>
            </a:r>
            <a:endParaRPr lang="es-ES" b="1" dirty="0" smtClean="0"/>
          </a:p>
          <a:p>
            <a:r>
              <a:rPr lang="es-ES" dirty="0"/>
              <a:t>	</a:t>
            </a:r>
            <a:r>
              <a:rPr lang="es-ES" dirty="0" smtClean="0"/>
              <a:t>	       </a:t>
            </a:r>
            <a:r>
              <a:rPr lang="es-ES" sz="1600" dirty="0" err="1" smtClean="0">
                <a:solidFill>
                  <a:schemeClr val="accent2"/>
                </a:solidFill>
              </a:rPr>
              <a:t>Bastons</a:t>
            </a:r>
            <a:r>
              <a:rPr lang="es-ES" sz="1600" dirty="0" smtClean="0">
                <a:solidFill>
                  <a:schemeClr val="accent2"/>
                </a:solidFill>
              </a:rPr>
              <a:t>: </a:t>
            </a:r>
            <a:r>
              <a:rPr lang="es-ES" sz="1600" dirty="0" smtClean="0"/>
              <a:t>detecten </a:t>
            </a:r>
            <a:r>
              <a:rPr lang="es-ES" sz="1600" b="1" dirty="0" err="1" smtClean="0"/>
              <a:t>intensitat</a:t>
            </a:r>
            <a:r>
              <a:rPr lang="es-ES" sz="1600" b="1" dirty="0" smtClean="0"/>
              <a:t> de la </a:t>
            </a:r>
            <a:r>
              <a:rPr lang="es-ES" sz="1600" b="1" dirty="0" err="1" smtClean="0"/>
              <a:t>llum</a:t>
            </a:r>
            <a:r>
              <a:rPr lang="es-ES" sz="1600" dirty="0" smtClean="0"/>
              <a:t>, </a:t>
            </a:r>
            <a:r>
              <a:rPr lang="es-ES" sz="1600" dirty="0" err="1" smtClean="0"/>
              <a:t>molt</a:t>
            </a:r>
            <a:r>
              <a:rPr lang="es-ES" sz="1600" dirty="0" smtClean="0"/>
              <a:t> sensibles (</a:t>
            </a:r>
            <a:r>
              <a:rPr lang="es-ES" sz="1600" dirty="0" err="1" smtClean="0"/>
              <a:t>visió</a:t>
            </a:r>
            <a:r>
              <a:rPr lang="es-ES" sz="1600" dirty="0" smtClean="0"/>
              <a:t> nocturna) </a:t>
            </a:r>
          </a:p>
          <a:p>
            <a:r>
              <a:rPr lang="es-ES" sz="1600" dirty="0"/>
              <a:t>	</a:t>
            </a:r>
            <a:r>
              <a:rPr lang="es-ES" sz="1600" dirty="0" smtClean="0"/>
              <a:t>		125 </a:t>
            </a:r>
            <a:r>
              <a:rPr lang="es-ES" sz="1600" dirty="0" err="1" smtClean="0"/>
              <a:t>milions</a:t>
            </a:r>
            <a:r>
              <a:rPr lang="es-ES" sz="1600" dirty="0" smtClean="0"/>
              <a:t> (</a:t>
            </a:r>
            <a:r>
              <a:rPr lang="es-ES" sz="1600" dirty="0" err="1" smtClean="0"/>
              <a:t>repartits</a:t>
            </a:r>
            <a:r>
              <a:rPr lang="es-ES" sz="1600" dirty="0" smtClean="0"/>
              <a:t> per tota la retina)</a:t>
            </a:r>
            <a:endParaRPr lang="es-ES" sz="1600" dirty="0"/>
          </a:p>
        </p:txBody>
      </p:sp>
      <p:sp>
        <p:nvSpPr>
          <p:cNvPr id="17" name="16 Rectángulo"/>
          <p:cNvSpPr/>
          <p:nvPr/>
        </p:nvSpPr>
        <p:spPr>
          <a:xfrm>
            <a:off x="8216230" y="5216674"/>
            <a:ext cx="244202" cy="24420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8216230" y="5705078"/>
            <a:ext cx="244202" cy="244202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8216230" y="5460876"/>
            <a:ext cx="244202" cy="244202"/>
          </a:xfrm>
          <a:prstGeom prst="rect">
            <a:avLst/>
          </a:prstGeom>
          <a:solidFill>
            <a:srgbClr val="00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Abrir llave"/>
          <p:cNvSpPr/>
          <p:nvPr/>
        </p:nvSpPr>
        <p:spPr>
          <a:xfrm>
            <a:off x="7987440" y="5216674"/>
            <a:ext cx="187846" cy="70442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Abrir llave"/>
          <p:cNvSpPr/>
          <p:nvPr/>
        </p:nvSpPr>
        <p:spPr>
          <a:xfrm>
            <a:off x="2123728" y="5445224"/>
            <a:ext cx="432048" cy="129614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42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thumb/a/a0/Cone_cell_en.png/250px-Cone_cell_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65" y="902528"/>
            <a:ext cx="2863145" cy="4019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grpSp>
        <p:nvGrpSpPr>
          <p:cNvPr id="5" name="4 Grupo"/>
          <p:cNvGrpSpPr/>
          <p:nvPr/>
        </p:nvGrpSpPr>
        <p:grpSpPr>
          <a:xfrm>
            <a:off x="3131840" y="708489"/>
            <a:ext cx="3069509" cy="4141253"/>
            <a:chOff x="2772721" y="2564904"/>
            <a:chExt cx="3128215" cy="3816424"/>
          </a:xfrm>
          <a:effectLst/>
        </p:grpSpPr>
        <p:pic>
          <p:nvPicPr>
            <p:cNvPr id="6" name="Picture 4" descr="https://upload.wikimedia.org/wikipedia/commons/thumb/2/28/Cone2.svg/200px-Cone2.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2721" y="2564904"/>
              <a:ext cx="3128215" cy="38164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  <a:extLst/>
          </p:spPr>
        </p:pic>
        <p:sp>
          <p:nvSpPr>
            <p:cNvPr id="7" name="6 CuadroTexto"/>
            <p:cNvSpPr txBox="1"/>
            <p:nvPr/>
          </p:nvSpPr>
          <p:spPr>
            <a:xfrm>
              <a:off x="2805608" y="6011996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b="1" dirty="0" err="1" smtClean="0">
                  <a:latin typeface="Aharoni" panose="02010803020104030203" pitchFamily="2" charset="-79"/>
                  <a:cs typeface="Aharoni" panose="02010803020104030203" pitchFamily="2" charset="-79"/>
                </a:rPr>
                <a:t>Baston</a:t>
              </a:r>
              <a:r>
                <a:rPr lang="ca-ES" b="1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 cell</a:t>
              </a:r>
              <a:endParaRPr lang="ca-ES" b="1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pic>
        <p:nvPicPr>
          <p:cNvPr id="8" name="Picture 2" descr="Resultado de imagen de fotorreceptores microscopio electroni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716" y="4108426"/>
            <a:ext cx="2614636" cy="25815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9" name="8 CuadroTexto"/>
          <p:cNvSpPr txBox="1"/>
          <p:nvPr/>
        </p:nvSpPr>
        <p:spPr>
          <a:xfrm>
            <a:off x="3600758" y="5153552"/>
            <a:ext cx="21316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smtClean="0"/>
              <a:t>Cons</a:t>
            </a:r>
          </a:p>
          <a:p>
            <a:r>
              <a:rPr lang="ca-ES" sz="1400" b="1" dirty="0" smtClean="0"/>
              <a:t>Bastons</a:t>
            </a:r>
          </a:p>
          <a:p>
            <a:r>
              <a:rPr lang="ca-ES" sz="1400" b="1" dirty="0" smtClean="0"/>
              <a:t>Cèl·lules nervioses</a:t>
            </a:r>
            <a:endParaRPr lang="ca-ES" sz="1400" b="1" dirty="0"/>
          </a:p>
        </p:txBody>
      </p:sp>
      <p:pic>
        <p:nvPicPr>
          <p:cNvPr id="10" name="Picture 2" descr="Resultado de imagen de asterisco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870" y="5668578"/>
            <a:ext cx="227190" cy="2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esultado de imagen de asterisco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679" y="5364546"/>
            <a:ext cx="227190" cy="2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n de asterisco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5" y="5039957"/>
            <a:ext cx="227190" cy="2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esultado de imagen de asterisco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379" y="4849743"/>
            <a:ext cx="227190" cy="2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Resultado de imagen de asterisco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202" y="4922383"/>
            <a:ext cx="227190" cy="2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Resultado de imagen de asterisco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974" y="4861934"/>
            <a:ext cx="227190" cy="2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Resultado de imagen de asterisco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191" y="5196140"/>
            <a:ext cx="227190" cy="22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Triángulo isósceles"/>
          <p:cNvSpPr/>
          <p:nvPr/>
        </p:nvSpPr>
        <p:spPr>
          <a:xfrm>
            <a:off x="4558352" y="5482190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8" name="17 Triángulo isósceles"/>
          <p:cNvSpPr/>
          <p:nvPr/>
        </p:nvSpPr>
        <p:spPr>
          <a:xfrm>
            <a:off x="8735348" y="5586170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9" name="18 Triángulo isósceles"/>
          <p:cNvSpPr/>
          <p:nvPr/>
        </p:nvSpPr>
        <p:spPr>
          <a:xfrm>
            <a:off x="8321043" y="5409682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0" name="19 Triángulo isósceles"/>
          <p:cNvSpPr/>
          <p:nvPr/>
        </p:nvSpPr>
        <p:spPr>
          <a:xfrm>
            <a:off x="8010991" y="5389979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1" name="20 Triángulo isósceles"/>
          <p:cNvSpPr/>
          <p:nvPr/>
        </p:nvSpPr>
        <p:spPr>
          <a:xfrm>
            <a:off x="8289590" y="4999941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2" name="21 Triángulo isósceles"/>
          <p:cNvSpPr/>
          <p:nvPr/>
        </p:nvSpPr>
        <p:spPr>
          <a:xfrm>
            <a:off x="7795483" y="5007312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3" name="22 Triángulo isósceles"/>
          <p:cNvSpPr/>
          <p:nvPr/>
        </p:nvSpPr>
        <p:spPr>
          <a:xfrm>
            <a:off x="7395919" y="4498464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4" name="23 Triángulo isósceles"/>
          <p:cNvSpPr/>
          <p:nvPr/>
        </p:nvSpPr>
        <p:spPr>
          <a:xfrm>
            <a:off x="7260397" y="4398522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5" name="24 Triángulo isósceles"/>
          <p:cNvSpPr/>
          <p:nvPr/>
        </p:nvSpPr>
        <p:spPr>
          <a:xfrm>
            <a:off x="6896597" y="4498464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6" name="25 Triángulo isósceles"/>
          <p:cNvSpPr/>
          <p:nvPr/>
        </p:nvSpPr>
        <p:spPr>
          <a:xfrm>
            <a:off x="7945745" y="4602533"/>
            <a:ext cx="113595" cy="82388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7" name="26 Forma libre"/>
          <p:cNvSpPr/>
          <p:nvPr/>
        </p:nvSpPr>
        <p:spPr>
          <a:xfrm>
            <a:off x="6441797" y="5218528"/>
            <a:ext cx="2631611" cy="1472144"/>
          </a:xfrm>
          <a:custGeom>
            <a:avLst/>
            <a:gdLst>
              <a:gd name="connsiteX0" fmla="*/ 3283629 w 3400898"/>
              <a:gd name="connsiteY0" fmla="*/ 1644029 h 1902490"/>
              <a:gd name="connsiteX1" fmla="*/ 1659545 w 3400898"/>
              <a:gd name="connsiteY1" fmla="*/ 729629 h 1902490"/>
              <a:gd name="connsiteX2" fmla="*/ 622315 w 3400898"/>
              <a:gd name="connsiteY2" fmla="*/ 88184 h 1902490"/>
              <a:gd name="connsiteX3" fmla="*/ 90052 w 3400898"/>
              <a:gd name="connsiteY3" fmla="*/ 19945 h 1902490"/>
              <a:gd name="connsiteX4" fmla="*/ 35461 w 3400898"/>
              <a:gd name="connsiteY4" fmla="*/ 224662 h 1902490"/>
              <a:gd name="connsiteX5" fmla="*/ 49109 w 3400898"/>
              <a:gd name="connsiteY5" fmla="*/ 1507551 h 1902490"/>
              <a:gd name="connsiteX6" fmla="*/ 622315 w 3400898"/>
              <a:gd name="connsiteY6" fmla="*/ 1862393 h 1902490"/>
              <a:gd name="connsiteX7" fmla="*/ 2655832 w 3400898"/>
              <a:gd name="connsiteY7" fmla="*/ 1889689 h 1902490"/>
              <a:gd name="connsiteX8" fmla="*/ 3201742 w 3400898"/>
              <a:gd name="connsiteY8" fmla="*/ 1821450 h 1902490"/>
              <a:gd name="connsiteX9" fmla="*/ 3283629 w 3400898"/>
              <a:gd name="connsiteY9" fmla="*/ 1644029 h 190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00898" h="1902490">
                <a:moveTo>
                  <a:pt x="3283629" y="1644029"/>
                </a:moveTo>
                <a:cubicBezTo>
                  <a:pt x="3026596" y="1462059"/>
                  <a:pt x="2103097" y="988936"/>
                  <a:pt x="1659545" y="729629"/>
                </a:cubicBezTo>
                <a:cubicBezTo>
                  <a:pt x="1215993" y="470322"/>
                  <a:pt x="883897" y="206465"/>
                  <a:pt x="622315" y="88184"/>
                </a:cubicBezTo>
                <a:cubicBezTo>
                  <a:pt x="360733" y="-30097"/>
                  <a:pt x="187861" y="-2801"/>
                  <a:pt x="90052" y="19945"/>
                </a:cubicBezTo>
                <a:cubicBezTo>
                  <a:pt x="-7757" y="42691"/>
                  <a:pt x="42285" y="-23272"/>
                  <a:pt x="35461" y="224662"/>
                </a:cubicBezTo>
                <a:cubicBezTo>
                  <a:pt x="28637" y="472596"/>
                  <a:pt x="-48700" y="1234596"/>
                  <a:pt x="49109" y="1507551"/>
                </a:cubicBezTo>
                <a:cubicBezTo>
                  <a:pt x="146918" y="1780506"/>
                  <a:pt x="187861" y="1798703"/>
                  <a:pt x="622315" y="1862393"/>
                </a:cubicBezTo>
                <a:cubicBezTo>
                  <a:pt x="1056769" y="1926083"/>
                  <a:pt x="2225928" y="1896513"/>
                  <a:pt x="2655832" y="1889689"/>
                </a:cubicBezTo>
                <a:cubicBezTo>
                  <a:pt x="3085736" y="1882865"/>
                  <a:pt x="3092560" y="1857844"/>
                  <a:pt x="3201742" y="1821450"/>
                </a:cubicBezTo>
                <a:cubicBezTo>
                  <a:pt x="3310924" y="1785056"/>
                  <a:pt x="3540662" y="1825999"/>
                  <a:pt x="3283629" y="1644029"/>
                </a:cubicBezTo>
                <a:close/>
              </a:path>
            </a:pathLst>
          </a:custGeom>
          <a:noFill/>
          <a:ln w="57150">
            <a:solidFill>
              <a:srgbClr val="2015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28" name="27 Conector recto"/>
          <p:cNvCxnSpPr/>
          <p:nvPr/>
        </p:nvCxnSpPr>
        <p:spPr>
          <a:xfrm flipH="1" flipV="1">
            <a:off x="5508104" y="5782173"/>
            <a:ext cx="933693" cy="52714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20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</a:t>
            </a:r>
            <a:r>
              <a:rPr lang="es-ES" b="1" dirty="0" smtClean="0">
                <a:solidFill>
                  <a:schemeClr val="accent2"/>
                </a:solidFill>
              </a:rPr>
              <a:t>9.</a:t>
            </a:r>
            <a:endParaRPr lang="es-ES" b="1" dirty="0" smtClean="0">
              <a:solidFill>
                <a:schemeClr val="accent2"/>
              </a:solidFill>
            </a:endParaRPr>
          </a:p>
          <a:p>
            <a:r>
              <a:rPr lang="es-ES" dirty="0" smtClean="0">
                <a:solidFill>
                  <a:sysClr val="windowText" lastClr="000000"/>
                </a:solidFill>
              </a:rPr>
              <a:t>Relaciona cada </a:t>
            </a:r>
            <a:r>
              <a:rPr lang="es-ES" dirty="0" err="1" smtClean="0">
                <a:solidFill>
                  <a:sysClr val="windowText" lastClr="000000"/>
                </a:solidFill>
              </a:rPr>
              <a:t>il·lusió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òptica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amb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l’explicació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adequada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endParaRPr lang="es-ES" dirty="0" smtClean="0">
              <a:solidFill>
                <a:sysClr val="windowText" lastClr="000000"/>
              </a:solidFill>
            </a:endParaRP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a) </a:t>
            </a:r>
            <a:r>
              <a:rPr lang="es-ES" dirty="0" smtClean="0">
                <a:solidFill>
                  <a:sysClr val="windowText" lastClr="000000"/>
                </a:solidFill>
              </a:rPr>
              <a:t>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sobreestimulen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els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fotoreceptors</a:t>
            </a:r>
            <a:r>
              <a:rPr lang="es-ES" dirty="0" smtClean="0">
                <a:solidFill>
                  <a:sysClr val="windowText" lastClr="000000"/>
                </a:solidFill>
              </a:rPr>
              <a:t> i el </a:t>
            </a:r>
            <a:r>
              <a:rPr lang="es-ES" dirty="0" err="1" smtClean="0">
                <a:solidFill>
                  <a:sysClr val="windowText" lastClr="000000"/>
                </a:solidFill>
              </a:rPr>
              <a:t>cervell</a:t>
            </a:r>
            <a:r>
              <a:rPr lang="es-ES" dirty="0" smtClean="0">
                <a:solidFill>
                  <a:sysClr val="windowText" lastClr="000000"/>
                </a:solidFill>
              </a:rPr>
              <a:t> intenta estimular </a:t>
            </a:r>
            <a:r>
              <a:rPr lang="es-ES" dirty="0" err="1" smtClean="0">
                <a:solidFill>
                  <a:sysClr val="windowText" lastClr="000000"/>
                </a:solidFill>
              </a:rPr>
              <a:t>els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receptors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antagònics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smtClean="0">
                <a:solidFill>
                  <a:sysClr val="windowText" lastClr="000000"/>
                </a:solidFill>
              </a:rPr>
              <a:t>per </a:t>
            </a:r>
            <a:r>
              <a:rPr lang="es-ES" dirty="0" err="1" smtClean="0">
                <a:solidFill>
                  <a:sysClr val="windowText" lastClr="000000"/>
                </a:solidFill>
              </a:rPr>
              <a:t>contrarestar</a:t>
            </a:r>
            <a:r>
              <a:rPr lang="es-ES" dirty="0" smtClean="0">
                <a:solidFill>
                  <a:sysClr val="windowText" lastClr="000000"/>
                </a:solidFill>
              </a:rPr>
              <a:t> 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saturació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endParaRPr lang="es-ES" dirty="0" smtClean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b)</a:t>
            </a:r>
            <a:r>
              <a:rPr lang="es-ES" dirty="0" smtClean="0">
                <a:solidFill>
                  <a:sysClr val="windowText" lastClr="000000"/>
                </a:solidFill>
              </a:rPr>
              <a:t> El </a:t>
            </a:r>
            <a:r>
              <a:rPr lang="es-ES" dirty="0" err="1" smtClean="0">
                <a:solidFill>
                  <a:sysClr val="windowText" lastClr="000000"/>
                </a:solidFill>
              </a:rPr>
              <a:t>cervell</a:t>
            </a:r>
            <a:r>
              <a:rPr lang="es-ES" dirty="0" smtClean="0">
                <a:solidFill>
                  <a:sysClr val="windowText" lastClr="000000"/>
                </a:solidFill>
              </a:rPr>
              <a:t> 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veu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condicionat</a:t>
            </a:r>
            <a:r>
              <a:rPr lang="es-ES" dirty="0" smtClean="0">
                <a:solidFill>
                  <a:sysClr val="windowText" lastClr="000000"/>
                </a:solidFill>
              </a:rPr>
              <a:t> per </a:t>
            </a:r>
            <a:r>
              <a:rPr lang="es-ES" dirty="0" err="1" smtClean="0">
                <a:solidFill>
                  <a:sysClr val="windowText" lastClr="000000"/>
                </a:solidFill>
              </a:rPr>
              <a:t>l’entorn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>
                <a:solidFill>
                  <a:sysClr val="windowText" lastClr="000000"/>
                </a:solidFill>
              </a:rPr>
              <a:t>que </a:t>
            </a:r>
            <a:r>
              <a:rPr lang="es-ES" dirty="0" err="1">
                <a:solidFill>
                  <a:sysClr val="windowText" lastClr="000000"/>
                </a:solidFill>
              </a:rPr>
              <a:t>rodeja</a:t>
            </a:r>
            <a:r>
              <a:rPr lang="es-ES" dirty="0">
                <a:solidFill>
                  <a:sysClr val="windowText" lastClr="000000"/>
                </a:solidFill>
              </a:rPr>
              <a:t> 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imatge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smtClean="0">
                <a:solidFill>
                  <a:sysClr val="windowText" lastClr="000000"/>
                </a:solidFill>
              </a:rPr>
              <a:t>i fa que </a:t>
            </a:r>
            <a:r>
              <a:rPr lang="es-ES" dirty="0" err="1" smtClean="0">
                <a:solidFill>
                  <a:sysClr val="windowText" lastClr="000000"/>
                </a:solidFill>
              </a:rPr>
              <a:t>dues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imatges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iguals</a:t>
            </a:r>
            <a:r>
              <a:rPr lang="es-ES" dirty="0" smtClean="0">
                <a:solidFill>
                  <a:sysClr val="windowText" lastClr="000000"/>
                </a:solidFill>
              </a:rPr>
              <a:t> 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vegin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diferents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c) </a:t>
            </a:r>
            <a:r>
              <a:rPr lang="es-ES" dirty="0" smtClean="0">
                <a:solidFill>
                  <a:sysClr val="windowText" lastClr="000000"/>
                </a:solidFill>
              </a:rPr>
              <a:t>El </a:t>
            </a:r>
            <a:r>
              <a:rPr lang="es-ES" dirty="0" err="1" smtClean="0">
                <a:solidFill>
                  <a:sysClr val="windowText" lastClr="000000"/>
                </a:solidFill>
              </a:rPr>
              <a:t>cervell</a:t>
            </a:r>
            <a:r>
              <a:rPr lang="es-ES" dirty="0" smtClean="0">
                <a:solidFill>
                  <a:sysClr val="windowText" lastClr="000000"/>
                </a:solidFill>
              </a:rPr>
              <a:t> intenta ordenar les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imatges</a:t>
            </a:r>
            <a:r>
              <a:rPr lang="es-ES" dirty="0" smtClean="0">
                <a:solidFill>
                  <a:sysClr val="windowText" lastClr="000000"/>
                </a:solidFill>
              </a:rPr>
              <a:t>, </a:t>
            </a:r>
            <a:r>
              <a:rPr lang="es-ES" dirty="0" err="1" smtClean="0">
                <a:solidFill>
                  <a:sysClr val="windowText" lastClr="000000"/>
                </a:solidFill>
              </a:rPr>
              <a:t>desordenant-ne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d’altres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d)</a:t>
            </a:r>
            <a:r>
              <a:rPr lang="es-ES" dirty="0" smtClean="0">
                <a:solidFill>
                  <a:sysClr val="windowText" lastClr="000000"/>
                </a:solidFill>
              </a:rPr>
              <a:t> El </a:t>
            </a:r>
            <a:r>
              <a:rPr lang="es-ES" dirty="0" err="1" smtClean="0">
                <a:solidFill>
                  <a:sysClr val="windowText" lastClr="000000"/>
                </a:solidFill>
              </a:rPr>
              <a:t>cervell</a:t>
            </a:r>
            <a:r>
              <a:rPr lang="es-ES" dirty="0" smtClean="0">
                <a:solidFill>
                  <a:sysClr val="windowText" lastClr="000000"/>
                </a:solidFill>
              </a:rPr>
              <a:t> intenta </a:t>
            </a:r>
            <a:r>
              <a:rPr lang="es-ES" dirty="0" err="1" smtClean="0">
                <a:solidFill>
                  <a:sysClr val="windowText" lastClr="000000"/>
                </a:solidFill>
              </a:rPr>
              <a:t>predir</a:t>
            </a:r>
            <a:r>
              <a:rPr lang="es-ES" dirty="0" smtClean="0">
                <a:solidFill>
                  <a:sysClr val="windowText" lastClr="000000"/>
                </a:solidFill>
              </a:rPr>
              <a:t> el </a:t>
            </a:r>
            <a:r>
              <a:rPr lang="es-ES" dirty="0" err="1" smtClean="0">
                <a:solidFill>
                  <a:sysClr val="windowText" lastClr="000000"/>
                </a:solidFill>
              </a:rPr>
              <a:t>futur</a:t>
            </a:r>
            <a:r>
              <a:rPr lang="es-ES" dirty="0" smtClean="0">
                <a:solidFill>
                  <a:sysClr val="windowText" lastClr="000000"/>
                </a:solidFill>
              </a:rPr>
              <a:t> en una </a:t>
            </a:r>
            <a:r>
              <a:rPr lang="es-ES" dirty="0" err="1" smtClean="0">
                <a:solidFill>
                  <a:sysClr val="windowText" lastClr="000000"/>
                </a:solidFill>
              </a:rPr>
              <a:t>imatge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estàtica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e)</a:t>
            </a:r>
            <a:r>
              <a:rPr lang="es-ES" dirty="0" smtClean="0">
                <a:solidFill>
                  <a:sysClr val="windowText" lastClr="000000"/>
                </a:solidFill>
              </a:rPr>
              <a:t> Al captar </a:t>
            </a:r>
            <a:r>
              <a:rPr lang="es-ES" dirty="0" err="1" smtClean="0">
                <a:solidFill>
                  <a:sysClr val="windowText" lastClr="000000"/>
                </a:solidFill>
              </a:rPr>
              <a:t>imatges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incompletes</a:t>
            </a:r>
            <a:r>
              <a:rPr lang="es-ES" dirty="0" smtClean="0">
                <a:solidFill>
                  <a:sysClr val="windowText" lastClr="000000"/>
                </a:solidFill>
              </a:rPr>
              <a:t>, el </a:t>
            </a:r>
            <a:r>
              <a:rPr lang="es-ES" dirty="0" err="1" smtClean="0">
                <a:solidFill>
                  <a:sysClr val="windowText" lastClr="000000"/>
                </a:solidFill>
              </a:rPr>
              <a:t>cervell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ens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col·loca</a:t>
            </a:r>
            <a:r>
              <a:rPr lang="es-ES" dirty="0" smtClean="0">
                <a:solidFill>
                  <a:sysClr val="windowText" lastClr="000000"/>
                </a:solidFill>
              </a:rPr>
              <a:t> “</a:t>
            </a:r>
            <a:r>
              <a:rPr lang="es-ES" dirty="0" err="1" smtClean="0">
                <a:solidFill>
                  <a:sysClr val="windowText" lastClr="000000"/>
                </a:solidFill>
              </a:rPr>
              <a:t>objectes</a:t>
            </a:r>
            <a:r>
              <a:rPr lang="es-ES" dirty="0" smtClean="0">
                <a:solidFill>
                  <a:sysClr val="windowText" lastClr="000000"/>
                </a:solidFill>
              </a:rPr>
              <a:t>” </a:t>
            </a:r>
            <a:r>
              <a:rPr lang="es-ES" dirty="0" err="1" smtClean="0">
                <a:solidFill>
                  <a:sysClr val="windowText" lastClr="000000"/>
                </a:solidFill>
              </a:rPr>
              <a:t>com</a:t>
            </a:r>
            <a:r>
              <a:rPr lang="es-ES" dirty="0" smtClean="0">
                <a:solidFill>
                  <a:sysClr val="windowText" lastClr="000000"/>
                </a:solidFill>
              </a:rPr>
              <a:t> a </a:t>
            </a:r>
            <a:r>
              <a:rPr lang="es-ES" dirty="0" err="1" smtClean="0">
                <a:solidFill>
                  <a:sysClr val="windowText" lastClr="000000"/>
                </a:solidFill>
              </a:rPr>
              <a:t>causants</a:t>
            </a:r>
            <a:r>
              <a:rPr lang="es-ES" dirty="0" smtClean="0">
                <a:solidFill>
                  <a:sysClr val="windowText" lastClr="000000"/>
                </a:solidFill>
              </a:rPr>
              <a:t> de no </a:t>
            </a:r>
            <a:r>
              <a:rPr lang="es-ES" dirty="0" err="1" smtClean="0">
                <a:solidFill>
                  <a:sysClr val="windowText" lastClr="000000"/>
                </a:solidFill>
              </a:rPr>
              <a:t>veure</a:t>
            </a:r>
            <a:r>
              <a:rPr lang="es-ES" dirty="0" smtClean="0">
                <a:solidFill>
                  <a:sysClr val="windowText" lastClr="000000"/>
                </a:solidFill>
              </a:rPr>
              <a:t> 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imatge</a:t>
            </a:r>
            <a:r>
              <a:rPr lang="es-ES" dirty="0" smtClean="0">
                <a:solidFill>
                  <a:sysClr val="windowText" lastClr="000000"/>
                </a:solidFill>
              </a:rPr>
              <a:t> completa.</a:t>
            </a: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f) </a:t>
            </a:r>
            <a:r>
              <a:rPr lang="es-ES" dirty="0" smtClean="0">
                <a:solidFill>
                  <a:sysClr val="windowText" lastClr="000000"/>
                </a:solidFill>
              </a:rPr>
              <a:t>El </a:t>
            </a:r>
            <a:r>
              <a:rPr lang="es-ES" dirty="0" err="1" smtClean="0">
                <a:solidFill>
                  <a:sysClr val="windowText" lastClr="000000"/>
                </a:solidFill>
              </a:rPr>
              <a:t>cervell</a:t>
            </a:r>
            <a:r>
              <a:rPr lang="es-ES" dirty="0" smtClean="0">
                <a:solidFill>
                  <a:sysClr val="windowText" lastClr="000000"/>
                </a:solidFill>
              </a:rPr>
              <a:t> no 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capaç</a:t>
            </a:r>
            <a:r>
              <a:rPr lang="es-ES" dirty="0" smtClean="0">
                <a:solidFill>
                  <a:sysClr val="windowText" lastClr="000000"/>
                </a:solidFill>
              </a:rPr>
              <a:t> de centrar-se en varis </a:t>
            </a:r>
            <a:r>
              <a:rPr lang="es-ES" dirty="0" err="1" smtClean="0">
                <a:solidFill>
                  <a:sysClr val="windowText" lastClr="000000"/>
                </a:solidFill>
              </a:rPr>
              <a:t>objectes</a:t>
            </a:r>
            <a:r>
              <a:rPr lang="es-ES" dirty="0" smtClean="0">
                <a:solidFill>
                  <a:sysClr val="windowText" lastClr="000000"/>
                </a:solidFill>
              </a:rPr>
              <a:t> i </a:t>
            </a:r>
            <a:r>
              <a:rPr lang="es-ES" dirty="0" err="1" smtClean="0">
                <a:solidFill>
                  <a:sysClr val="windowText" lastClr="000000"/>
                </a:solidFill>
              </a:rPr>
              <a:t>és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incapaç</a:t>
            </a:r>
            <a:r>
              <a:rPr lang="es-ES" dirty="0" smtClean="0">
                <a:solidFill>
                  <a:sysClr val="windowText" lastClr="000000"/>
                </a:solidFill>
              </a:rPr>
              <a:t> de </a:t>
            </a:r>
            <a:r>
              <a:rPr lang="es-ES" dirty="0" err="1" smtClean="0">
                <a:solidFill>
                  <a:sysClr val="windowText" lastClr="000000"/>
                </a:solidFill>
              </a:rPr>
              <a:t>distingir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quines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imatges</a:t>
            </a:r>
            <a:r>
              <a:rPr lang="es-ES" dirty="0" smtClean="0">
                <a:solidFill>
                  <a:sysClr val="windowText" lastClr="000000"/>
                </a:solidFill>
              </a:rPr>
              <a:t> formen </a:t>
            </a:r>
            <a:r>
              <a:rPr lang="es-ES" dirty="0" err="1" smtClean="0">
                <a:solidFill>
                  <a:sysClr val="windowText" lastClr="000000"/>
                </a:solidFill>
              </a:rPr>
              <a:t>part</a:t>
            </a:r>
            <a:r>
              <a:rPr lang="es-ES" dirty="0" smtClean="0">
                <a:solidFill>
                  <a:sysClr val="windowText" lastClr="000000"/>
                </a:solidFill>
              </a:rPr>
              <a:t> de cada </a:t>
            </a:r>
            <a:r>
              <a:rPr lang="es-ES" dirty="0" err="1" smtClean="0">
                <a:solidFill>
                  <a:sysClr val="windowText" lastClr="000000"/>
                </a:solidFill>
              </a:rPr>
              <a:t>objecte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3" name="AutoShape 4" descr="Porqué cuando hacemos fotografías con flash salen los ojos rojos? | Blog de  segunda mano | Renuevo | Tienda online de segunda m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918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s trucos de tu cerebro - Con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28091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658691" y="1772816"/>
            <a:ext cx="4320480" cy="3816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95536" y="119675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1.</a:t>
            </a:r>
            <a:endParaRPr lang="es-E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66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95536" y="119675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2"/>
                </a:solidFill>
              </a:rPr>
              <a:t>2</a:t>
            </a:r>
            <a:r>
              <a:rPr lang="es-ES" sz="2400" b="1" dirty="0" smtClean="0">
                <a:solidFill>
                  <a:schemeClr val="accent2"/>
                </a:solidFill>
              </a:rPr>
              <a:t>.</a:t>
            </a: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2050" name="Picture 2" descr="Ilusión de la espiral de Fraser - Wikipedia, la enciclopedia lib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546" y="908720"/>
            <a:ext cx="5449900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8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95536" y="119675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3.</a:t>
            </a: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3074" name="Picture 2" descr="ilusion-optica-triangulo-kanis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7449490" cy="342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32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95536" y="119675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2"/>
                </a:solidFill>
              </a:rPr>
              <a:t>4</a:t>
            </a:r>
            <a:r>
              <a:rPr lang="es-ES" sz="2400" b="1" dirty="0" smtClean="0">
                <a:solidFill>
                  <a:schemeClr val="accent2"/>
                </a:solidFill>
              </a:rPr>
              <a:t>.</a:t>
            </a: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4098" name="Picture 2" descr="ilusion-optica-he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08720"/>
            <a:ext cx="5328592" cy="569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97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95536" y="119675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2"/>
                </a:solidFill>
              </a:rPr>
              <a:t>5</a:t>
            </a:r>
            <a:r>
              <a:rPr lang="es-ES" sz="2400" b="1" dirty="0" smtClean="0">
                <a:solidFill>
                  <a:schemeClr val="accent2"/>
                </a:solidFill>
              </a:rPr>
              <a:t>.</a:t>
            </a: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865" y="3212976"/>
            <a:ext cx="4616690" cy="2956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339752" y="1196752"/>
            <a:ext cx="4572000" cy="172354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400" dirty="0" smtClean="0">
                <a:hlinkClick r:id="rId3"/>
              </a:rPr>
              <a:t>https</a:t>
            </a:r>
            <a:r>
              <a:rPr lang="es-ES" sz="1400" dirty="0">
                <a:hlinkClick r:id="rId3"/>
              </a:rPr>
              <a:t>://</a:t>
            </a:r>
            <a:r>
              <a:rPr lang="es-ES" sz="1400" dirty="0" smtClean="0">
                <a:hlinkClick r:id="rId3"/>
              </a:rPr>
              <a:t>www.youtube.com/watch?v=MUbraNFEHkA</a:t>
            </a:r>
            <a:endParaRPr lang="es-ES" sz="1400" dirty="0" smtClean="0"/>
          </a:p>
          <a:p>
            <a:endParaRPr lang="es-ES" dirty="0" smtClean="0"/>
          </a:p>
          <a:p>
            <a:r>
              <a:rPr lang="es-ES" sz="1400" dirty="0">
                <a:hlinkClick r:id="rId4"/>
              </a:rPr>
              <a:t>https://</a:t>
            </a:r>
            <a:r>
              <a:rPr lang="es-ES" sz="1400" dirty="0" smtClean="0">
                <a:hlinkClick r:id="rId4"/>
              </a:rPr>
              <a:t>www.youtube.com/watch?time_continue=17&amp;v=3SGRV_CNvoc&amp;feature=emb_title</a:t>
            </a:r>
            <a:endParaRPr lang="es-ES" sz="1400" dirty="0" smtClean="0"/>
          </a:p>
          <a:p>
            <a:endParaRPr lang="es-ES" sz="1400" dirty="0"/>
          </a:p>
          <a:p>
            <a:r>
              <a:rPr lang="es-ES" sz="1400" dirty="0">
                <a:hlinkClick r:id="rId5"/>
              </a:rPr>
              <a:t>https://www.youtube.com/watch?v=--</a:t>
            </a:r>
            <a:r>
              <a:rPr lang="es-ES" sz="1400" dirty="0" smtClean="0">
                <a:hlinkClick r:id="rId5"/>
              </a:rPr>
              <a:t>D_QLQxQw8</a:t>
            </a:r>
            <a:endParaRPr lang="es-ES" sz="1400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586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95536" y="119675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6.</a:t>
            </a: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5122" name="Picture 2" descr="ilusion-optica-line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2" y="1661436"/>
            <a:ext cx="6255841" cy="401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19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90872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err="1" smtClean="0">
                <a:solidFill>
                  <a:schemeClr val="accent2"/>
                </a:solidFill>
              </a:rPr>
              <a:t>Fisiologia</a:t>
            </a:r>
            <a:r>
              <a:rPr lang="es-ES" sz="2000" b="1" dirty="0" smtClean="0">
                <a:solidFill>
                  <a:schemeClr val="accent2"/>
                </a:solidFill>
              </a:rPr>
              <a:t> de la </a:t>
            </a:r>
            <a:r>
              <a:rPr lang="es-ES" sz="2000" b="1" dirty="0" err="1" smtClean="0">
                <a:solidFill>
                  <a:schemeClr val="accent2"/>
                </a:solidFill>
              </a:rPr>
              <a:t>visió</a:t>
            </a:r>
            <a:r>
              <a:rPr lang="es-ES" sz="2000" b="1" dirty="0" smtClean="0">
                <a:solidFill>
                  <a:schemeClr val="accent2"/>
                </a:solidFill>
              </a:rPr>
              <a:t> i </a:t>
            </a:r>
            <a:r>
              <a:rPr lang="es-ES" sz="2000" b="1" dirty="0" err="1" smtClean="0">
                <a:solidFill>
                  <a:schemeClr val="accent2"/>
                </a:solidFill>
              </a:rPr>
              <a:t>anomalies</a:t>
            </a:r>
            <a:endParaRPr lang="es-ES" dirty="0">
              <a:solidFill>
                <a:srgbClr val="FF0000"/>
              </a:solidFill>
            </a:endParaRPr>
          </a:p>
          <a:p>
            <a:endParaRPr lang="es-ES" dirty="0" smtClean="0"/>
          </a:p>
          <a:p>
            <a:r>
              <a:rPr lang="es-ES" sz="1600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LLUM </a:t>
            </a:r>
            <a:r>
              <a:rPr lang="es-ES" sz="1600" dirty="0" smtClean="0">
                <a:sym typeface="Wingdings" panose="05000000000000000000" pitchFamily="2" charset="2"/>
              </a:rPr>
              <a:t> </a:t>
            </a:r>
            <a:r>
              <a:rPr lang="es-ES" sz="1600" dirty="0" err="1" smtClean="0">
                <a:sym typeface="Wingdings" panose="05000000000000000000" pitchFamily="2" charset="2"/>
              </a:rPr>
              <a:t>còrnia</a:t>
            </a:r>
            <a:r>
              <a:rPr lang="es-ES" sz="1600" dirty="0" smtClean="0">
                <a:sym typeface="Wingdings" panose="05000000000000000000" pitchFamily="2" charset="2"/>
              </a:rPr>
              <a:t>  </a:t>
            </a:r>
            <a:r>
              <a:rPr lang="es-ES" sz="1600" dirty="0" err="1" smtClean="0">
                <a:sym typeface="Wingdings" panose="05000000000000000000" pitchFamily="2" charset="2"/>
              </a:rPr>
              <a:t>pupil·la</a:t>
            </a:r>
            <a:r>
              <a:rPr lang="es-ES" sz="1600" dirty="0" smtClean="0">
                <a:sym typeface="Wingdings" panose="05000000000000000000" pitchFamily="2" charset="2"/>
              </a:rPr>
              <a:t>  </a:t>
            </a:r>
            <a:r>
              <a:rPr lang="es-ES" sz="1600" dirty="0" err="1" smtClean="0">
                <a:sym typeface="Wingdings" panose="05000000000000000000" pitchFamily="2" charset="2"/>
              </a:rPr>
              <a:t>cristal·lí</a:t>
            </a:r>
            <a:r>
              <a:rPr lang="es-ES" sz="1600" dirty="0" smtClean="0">
                <a:sym typeface="Wingdings" panose="05000000000000000000" pitchFamily="2" charset="2"/>
              </a:rPr>
              <a:t>  retina  </a:t>
            </a:r>
            <a:r>
              <a:rPr lang="es-ES" sz="1600" dirty="0" err="1" smtClean="0">
                <a:sym typeface="Wingdings" panose="05000000000000000000" pitchFamily="2" charset="2"/>
              </a:rPr>
              <a:t>nervi</a:t>
            </a:r>
            <a:r>
              <a:rPr lang="es-ES" sz="1600" dirty="0" smtClean="0">
                <a:sym typeface="Wingdings" panose="05000000000000000000" pitchFamily="2" charset="2"/>
              </a:rPr>
              <a:t> </a:t>
            </a:r>
            <a:r>
              <a:rPr lang="es-ES" sz="1600" dirty="0" err="1" smtClean="0">
                <a:sym typeface="Wingdings" panose="05000000000000000000" pitchFamily="2" charset="2"/>
              </a:rPr>
              <a:t>òptic</a:t>
            </a:r>
            <a:r>
              <a:rPr lang="es-ES" sz="1600" dirty="0" smtClean="0">
                <a:sym typeface="Wingdings" panose="05000000000000000000" pitchFamily="2" charset="2"/>
              </a:rPr>
              <a:t>  </a:t>
            </a:r>
            <a:r>
              <a:rPr lang="es-ES" sz="1600" dirty="0" err="1" smtClean="0">
                <a:sym typeface="Wingdings" panose="05000000000000000000" pitchFamily="2" charset="2"/>
              </a:rPr>
              <a:t>escorça</a:t>
            </a:r>
            <a:r>
              <a:rPr lang="es-ES" sz="1600" dirty="0" smtClean="0">
                <a:sym typeface="Wingdings" panose="05000000000000000000" pitchFamily="2" charset="2"/>
              </a:rPr>
              <a:t> cerebral  </a:t>
            </a:r>
            <a:r>
              <a:rPr lang="es-ES" sz="1600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IMATGE</a:t>
            </a:r>
            <a:endParaRPr lang="es-ES" sz="1600" dirty="0">
              <a:solidFill>
                <a:schemeClr val="accent2"/>
              </a:solidFill>
              <a:sym typeface="Wingdings" panose="05000000000000000000" pitchFamily="2" charset="2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62" y="3284984"/>
            <a:ext cx="66675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5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</a:t>
            </a:r>
            <a:r>
              <a:rPr lang="es-ES" b="1" dirty="0" smtClean="0">
                <a:solidFill>
                  <a:schemeClr val="accent2"/>
                </a:solidFill>
              </a:rPr>
              <a:t>10</a:t>
            </a:r>
            <a:r>
              <a:rPr lang="es-ES" b="1" dirty="0" smtClean="0">
                <a:solidFill>
                  <a:schemeClr val="accent2"/>
                </a:solidFill>
              </a:rPr>
              <a:t>.</a:t>
            </a:r>
            <a:endParaRPr lang="es-ES" b="1" dirty="0" smtClean="0">
              <a:solidFill>
                <a:schemeClr val="accent2"/>
              </a:solidFill>
            </a:endParaRPr>
          </a:p>
          <a:p>
            <a:r>
              <a:rPr lang="es-ES" dirty="0" smtClean="0">
                <a:solidFill>
                  <a:sysClr val="windowText" lastClr="000000"/>
                </a:solidFill>
              </a:rPr>
              <a:t>Relaciona cada </a:t>
            </a:r>
            <a:r>
              <a:rPr lang="es-ES" dirty="0" err="1" smtClean="0">
                <a:solidFill>
                  <a:sysClr val="windowText" lastClr="000000"/>
                </a:solidFill>
              </a:rPr>
              <a:t>anomalia</a:t>
            </a:r>
            <a:r>
              <a:rPr lang="es-ES" dirty="0" smtClean="0">
                <a:solidFill>
                  <a:sysClr val="windowText" lastClr="000000"/>
                </a:solidFill>
              </a:rPr>
              <a:t> visual </a:t>
            </a:r>
            <a:r>
              <a:rPr lang="es-ES" dirty="0" err="1" smtClean="0">
                <a:solidFill>
                  <a:sysClr val="windowText" lastClr="000000"/>
                </a:solidFill>
              </a:rPr>
              <a:t>amb</a:t>
            </a:r>
            <a:r>
              <a:rPr lang="es-ES" dirty="0" smtClean="0">
                <a:solidFill>
                  <a:sysClr val="windowText" lastClr="000000"/>
                </a:solidFill>
              </a:rPr>
              <a:t> 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seva</a:t>
            </a:r>
            <a:r>
              <a:rPr lang="es-ES" dirty="0" smtClean="0">
                <a:solidFill>
                  <a:sysClr val="windowText" lastClr="000000"/>
                </a:solidFill>
              </a:rPr>
              <a:t> causa.</a:t>
            </a:r>
          </a:p>
          <a:p>
            <a:endParaRPr lang="es-ES" dirty="0" smtClean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a) </a:t>
            </a:r>
            <a:r>
              <a:rPr lang="es-ES" dirty="0" err="1" smtClean="0">
                <a:solidFill>
                  <a:sysClr val="windowText" lastClr="000000"/>
                </a:solidFill>
              </a:rPr>
              <a:t>Cristal·lí</a:t>
            </a:r>
            <a:r>
              <a:rPr lang="es-ES" dirty="0" smtClean="0">
                <a:solidFill>
                  <a:sysClr val="windowText" lastClr="000000"/>
                </a:solidFill>
              </a:rPr>
              <a:t> i/o </a:t>
            </a:r>
            <a:r>
              <a:rPr lang="es-ES" dirty="0" err="1" smtClean="0">
                <a:solidFill>
                  <a:sysClr val="windowText" lastClr="000000"/>
                </a:solidFill>
              </a:rPr>
              <a:t>còrnia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massa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llisos</a:t>
            </a:r>
            <a:r>
              <a:rPr lang="es-ES" dirty="0" smtClean="0">
                <a:solidFill>
                  <a:sysClr val="windowText" lastClr="000000"/>
                </a:solidFill>
              </a:rPr>
              <a:t>, o </a:t>
            </a:r>
            <a:r>
              <a:rPr lang="es-ES" dirty="0" err="1" smtClean="0">
                <a:solidFill>
                  <a:sysClr val="windowText" lastClr="000000"/>
                </a:solidFill>
              </a:rPr>
              <a:t>globus</a:t>
            </a:r>
            <a:r>
              <a:rPr lang="es-ES" dirty="0" smtClean="0">
                <a:solidFill>
                  <a:sysClr val="windowText" lastClr="000000"/>
                </a:solidFill>
              </a:rPr>
              <a:t> ocular </a:t>
            </a:r>
            <a:r>
              <a:rPr lang="es-ES" dirty="0" err="1" smtClean="0">
                <a:solidFill>
                  <a:sysClr val="windowText" lastClr="000000"/>
                </a:solidFill>
              </a:rPr>
              <a:t>massa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allargat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r>
              <a:rPr lang="es-ES" dirty="0" smtClean="0">
                <a:solidFill>
                  <a:schemeClr val="accent2"/>
                </a:solidFill>
              </a:rPr>
              <a:t>b)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Cristal·lí</a:t>
            </a:r>
            <a:r>
              <a:rPr lang="es-ES" dirty="0" smtClean="0">
                <a:solidFill>
                  <a:sysClr val="windowText" lastClr="000000"/>
                </a:solidFill>
              </a:rPr>
              <a:t> i/o </a:t>
            </a:r>
            <a:r>
              <a:rPr lang="es-ES" dirty="0" err="1" smtClean="0">
                <a:solidFill>
                  <a:sysClr val="windowText" lastClr="000000"/>
                </a:solidFill>
              </a:rPr>
              <a:t>còrnia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massa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ca-ES" dirty="0" smtClean="0">
                <a:solidFill>
                  <a:sysClr val="windowText" lastClr="000000"/>
                </a:solidFill>
              </a:rPr>
              <a:t>corbats</a:t>
            </a:r>
            <a:r>
              <a:rPr lang="es-ES" dirty="0" smtClean="0">
                <a:solidFill>
                  <a:sysClr val="windowText" lastClr="000000"/>
                </a:solidFill>
              </a:rPr>
              <a:t>, o </a:t>
            </a:r>
            <a:r>
              <a:rPr lang="es-ES" dirty="0" err="1" smtClean="0">
                <a:solidFill>
                  <a:sysClr val="windowText" lastClr="000000"/>
                </a:solidFill>
              </a:rPr>
              <a:t>globus</a:t>
            </a:r>
            <a:r>
              <a:rPr lang="es-ES" dirty="0" smtClean="0">
                <a:solidFill>
                  <a:sysClr val="windowText" lastClr="000000"/>
                </a:solidFill>
              </a:rPr>
              <a:t> ocular </a:t>
            </a:r>
            <a:r>
              <a:rPr lang="es-ES" dirty="0" err="1" smtClean="0">
                <a:solidFill>
                  <a:sysClr val="windowText" lastClr="000000"/>
                </a:solidFill>
              </a:rPr>
              <a:t>massa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escurçat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r>
              <a:rPr lang="es-ES" dirty="0" smtClean="0">
                <a:solidFill>
                  <a:schemeClr val="accent2"/>
                </a:solidFill>
              </a:rPr>
              <a:t>c)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Cristal·lí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deformat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endParaRPr lang="es-ES" dirty="0" smtClean="0">
              <a:solidFill>
                <a:sysClr val="windowText" lastClr="000000"/>
              </a:solidFill>
            </a:endParaRPr>
          </a:p>
        </p:txBody>
      </p:sp>
      <p:sp>
        <p:nvSpPr>
          <p:cNvPr id="3" name="AutoShape 4" descr="Porqué cuando hacemos fotografías con flash salen los ojos rojos? | Blog de  segunda mano | Renuevo | Tienda online de segunda m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" name="Picture 2" descr="Por Una Visión Saludable: Conceptos básicos sobre Miopía, Hipermetropía y  Astigmatis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43" y="2564904"/>
            <a:ext cx="7728793" cy="379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8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2.2. </a:t>
            </a:r>
            <a:r>
              <a:rPr lang="es-ES" dirty="0" err="1" smtClean="0"/>
              <a:t>Sentit</a:t>
            </a:r>
            <a:r>
              <a:rPr lang="es-ES" dirty="0"/>
              <a:t> </a:t>
            </a:r>
            <a:r>
              <a:rPr lang="es-ES" dirty="0" smtClean="0"/>
              <a:t>de </a:t>
            </a:r>
            <a:r>
              <a:rPr lang="es-ES" dirty="0" err="1" smtClean="0"/>
              <a:t>l’oïda</a:t>
            </a:r>
            <a:endParaRPr lang="es-ES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423002" y="1427339"/>
            <a:ext cx="826379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Percebre ones sonores </a:t>
            </a:r>
            <a:r>
              <a:rPr lang="ca-ES" dirty="0" smtClean="0"/>
              <a:t>que es propaguen per l’aire.</a:t>
            </a:r>
          </a:p>
          <a:p>
            <a:endParaRPr lang="ca-ES" dirty="0" smtClean="0"/>
          </a:p>
          <a:p>
            <a:r>
              <a:rPr lang="ca-ES" sz="2000" b="1" dirty="0" smtClean="0">
                <a:solidFill>
                  <a:schemeClr val="accent2"/>
                </a:solidFill>
              </a:rPr>
              <a:t>L’orella</a:t>
            </a:r>
            <a:endParaRPr lang="ca-ES" dirty="0" smtClean="0">
              <a:solidFill>
                <a:srgbClr val="FF0000"/>
              </a:solidFill>
            </a:endParaRPr>
          </a:p>
          <a:p>
            <a:r>
              <a:rPr lang="ca-ES" dirty="0" smtClean="0"/>
              <a:t>Conté cèl·lules sensitives (</a:t>
            </a:r>
            <a:r>
              <a:rPr lang="ca-ES" dirty="0" err="1" smtClean="0"/>
              <a:t>mecanoreceptors</a:t>
            </a:r>
            <a:r>
              <a:rPr lang="ca-ES" dirty="0" smtClean="0"/>
              <a:t> ) i consta de 3 parts:</a:t>
            </a:r>
          </a:p>
          <a:p>
            <a:endParaRPr lang="ca-ES" dirty="0" smtClean="0">
              <a:sym typeface="Wingdings" panose="05000000000000000000" pitchFamily="2" charset="2"/>
            </a:endParaRPr>
          </a:p>
          <a:p>
            <a:endParaRPr lang="ca-ES" dirty="0" smtClean="0">
              <a:sym typeface="Wingdings" panose="05000000000000000000" pitchFamily="2" charset="2"/>
            </a:endParaRPr>
          </a:p>
          <a:p>
            <a:r>
              <a:rPr lang="ca-ES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1. Orella externa</a:t>
            </a:r>
          </a:p>
          <a:p>
            <a:r>
              <a:rPr lang="ca-ES" dirty="0" smtClean="0">
                <a:sym typeface="Wingdings" panose="05000000000000000000" pitchFamily="2" charset="2"/>
              </a:rPr>
              <a:t>Recull les ones sonores i les transmet a</a:t>
            </a:r>
          </a:p>
          <a:p>
            <a:r>
              <a:rPr lang="ca-ES" dirty="0" smtClean="0">
                <a:sym typeface="Wingdings" panose="05000000000000000000" pitchFamily="2" charset="2"/>
              </a:rPr>
              <a:t>l’orella mitjana.</a:t>
            </a:r>
          </a:p>
          <a:p>
            <a:endParaRPr lang="ca-ES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Pavelló auricular: </a:t>
            </a:r>
            <a:r>
              <a:rPr lang="ca-ES" sz="1600" dirty="0" smtClean="0">
                <a:sym typeface="Wingdings" panose="05000000000000000000" pitchFamily="2" charset="2"/>
              </a:rPr>
              <a:t>teixit cartilaginós</a:t>
            </a:r>
          </a:p>
          <a:p>
            <a:r>
              <a:rPr lang="ca-ES" sz="1600" dirty="0" smtClean="0">
                <a:sym typeface="Wingdings" panose="05000000000000000000" pitchFamily="2" charset="2"/>
              </a:rPr>
              <a:t>exterior que recull les ones sonores.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Conducte auditiu extern: </a:t>
            </a:r>
            <a:r>
              <a:rPr lang="ca-ES" sz="1600" dirty="0" smtClean="0">
                <a:sym typeface="Wingdings" panose="05000000000000000000" pitchFamily="2" charset="2"/>
              </a:rPr>
              <a:t>tub que</a:t>
            </a:r>
          </a:p>
          <a:p>
            <a:r>
              <a:rPr lang="ca-ES" sz="1600" dirty="0" smtClean="0">
                <a:sym typeface="Wingdings" panose="05000000000000000000" pitchFamily="2" charset="2"/>
              </a:rPr>
              <a:t>condueix les ones fins al timpà, conté pèls</a:t>
            </a:r>
          </a:p>
          <a:p>
            <a:r>
              <a:rPr lang="ca-ES" sz="1600" dirty="0" smtClean="0">
                <a:sym typeface="Wingdings" panose="05000000000000000000" pitchFamily="2" charset="2"/>
              </a:rPr>
              <a:t>i cera que fan de protecció.</a:t>
            </a:r>
            <a:endParaRPr lang="ca-ES" sz="1600" b="1" dirty="0">
              <a:solidFill>
                <a:schemeClr val="accent2"/>
              </a:solidFill>
              <a:sym typeface="Wingdings" panose="05000000000000000000" pitchFamily="2" charset="2"/>
            </a:endParaRPr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0" name="Picture 2" descr="Oído externo | Cochl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04804"/>
            <a:ext cx="4123556" cy="392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20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martillo, yunque y estribo son los huesecillos del oído detrás del  tímpano que permiten la transmisión adecuada del sonido h… | Instagram  posts, Instagram, Mem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6" r="50000" b="27688"/>
          <a:stretch/>
        </p:blipFill>
        <p:spPr bwMode="auto">
          <a:xfrm>
            <a:off x="7576083" y="0"/>
            <a:ext cx="1592479" cy="163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410418" y="476672"/>
            <a:ext cx="716566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2. Orella mitjana</a:t>
            </a:r>
          </a:p>
          <a:p>
            <a:r>
              <a:rPr lang="ca-ES" dirty="0" smtClean="0">
                <a:sym typeface="Wingdings" panose="05000000000000000000" pitchFamily="2" charset="2"/>
              </a:rPr>
              <a:t>Amplifica les vibracions per transmetre-les a l’orella interna.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Timpà: </a:t>
            </a:r>
            <a:r>
              <a:rPr lang="ca-ES" sz="1600" dirty="0" smtClean="0">
                <a:sym typeface="Wingdings" panose="05000000000000000000" pitchFamily="2" charset="2"/>
              </a:rPr>
              <a:t>membrana molt fina que vibra al rebre ones sonores.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Martell, enclusa i estrep </a:t>
            </a:r>
            <a:r>
              <a:rPr lang="ca-ES" sz="1600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(cadena d’ossets): </a:t>
            </a:r>
            <a:r>
              <a:rPr lang="ca-ES" sz="1600" dirty="0" smtClean="0">
                <a:sym typeface="Wingdings" panose="05000000000000000000" pitchFamily="2" charset="2"/>
              </a:rPr>
              <a:t>ossos que transmeten la vibració del timpà a la finestra oval de l’orella interna.</a:t>
            </a:r>
          </a:p>
          <a:p>
            <a:endParaRPr lang="ca-ES" sz="1600" dirty="0">
              <a:sym typeface="Wingdings" panose="05000000000000000000" pitchFamily="2" charset="2"/>
            </a:endParaRPr>
          </a:p>
          <a:p>
            <a:r>
              <a:rPr lang="ca-ES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3. </a:t>
            </a:r>
            <a:r>
              <a:rPr lang="ca-ES" dirty="0">
                <a:solidFill>
                  <a:schemeClr val="accent2"/>
                </a:solidFill>
                <a:sym typeface="Wingdings" panose="05000000000000000000" pitchFamily="2" charset="2"/>
              </a:rPr>
              <a:t>Orella </a:t>
            </a:r>
            <a:r>
              <a:rPr lang="ca-ES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interna</a:t>
            </a:r>
            <a:endParaRPr lang="ca-ES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r>
              <a:rPr lang="ca-ES" dirty="0" smtClean="0">
                <a:sym typeface="Wingdings" panose="05000000000000000000" pitchFamily="2" charset="2"/>
              </a:rPr>
              <a:t>Conté les cèl·lules receptores del so al caragol i les responsables de l’equilibri als canals semicirculars.</a:t>
            </a:r>
            <a:endParaRPr lang="ca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Caragol o còclea: </a:t>
            </a:r>
            <a:r>
              <a:rPr lang="ca-ES" sz="1600" dirty="0" smtClean="0">
                <a:sym typeface="Wingdings" panose="05000000000000000000" pitchFamily="2" charset="2"/>
              </a:rPr>
              <a:t>òrgan en forma d’espiral que percep el so. Conté l’endolimfa, envoltada de la perilimfa, entre les quals es troben les cèl·lules que recullen les vibracions del líquid,</a:t>
            </a:r>
            <a:br>
              <a:rPr lang="ca-ES" sz="1600" dirty="0" smtClean="0">
                <a:sym typeface="Wingdings" panose="05000000000000000000" pitchFamily="2" charset="2"/>
              </a:rPr>
            </a:br>
            <a:r>
              <a:rPr lang="ca-ES" sz="1600" dirty="0" smtClean="0">
                <a:sym typeface="Wingdings" panose="05000000000000000000" pitchFamily="2" charset="2"/>
              </a:rPr>
              <a:t>per transformar-les en impulsos elèctrics.</a:t>
            </a:r>
          </a:p>
          <a:p>
            <a:endParaRPr lang="ca-ES" sz="1600" b="1" dirty="0">
              <a:solidFill>
                <a:schemeClr val="accent2"/>
              </a:solidFill>
              <a:sym typeface="Wingdings" panose="05000000000000000000" pitchFamily="2" charset="2"/>
            </a:endParaRPr>
          </a:p>
        </p:txBody>
      </p:sp>
      <p:pic>
        <p:nvPicPr>
          <p:cNvPr id="10" name="Picture 2" descr="El martillo, yunque y estribo son los huesecillos del oído detrás del  tímpano que permiten la transmisión adecuada del sonido h… | Instagram  posts, Instagram, Mem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1" t="21097" b="30609"/>
          <a:stretch/>
        </p:blipFill>
        <p:spPr bwMode="auto">
          <a:xfrm>
            <a:off x="7576083" y="1631216"/>
            <a:ext cx="1583473" cy="163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rella - Viquipèdia, l'enciclopèdia lli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019" y="3356992"/>
            <a:ext cx="4687537" cy="357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óclea | Sottovo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46834"/>
            <a:ext cx="2589602" cy="301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55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3970784" cy="5665816"/>
          </a:xfrm>
        </p:spPr>
        <p:txBody>
          <a:bodyPr>
            <a:normAutofit/>
          </a:bodyPr>
          <a:lstStyle/>
          <a:p>
            <a:r>
              <a:rPr lang="ca-ES" sz="18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Canals semicirculars: </a:t>
            </a:r>
            <a:r>
              <a:rPr lang="ca-ES" sz="1800" dirty="0" smtClean="0">
                <a:sym typeface="Wingdings" panose="05000000000000000000" pitchFamily="2" charset="2"/>
              </a:rPr>
              <a:t>són els òrgans encarregats de l’equilibri. N’hi ha 3, un orientat en cada pla i contenen endolimfa on hi ha les cèl·lules receptores que capten el moviment del líquid.</a:t>
            </a:r>
            <a:endParaRPr lang="es-E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89201"/>
            <a:ext cx="8010525" cy="385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6300192" y="2866584"/>
            <a:ext cx="2321893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572" y="-14643"/>
            <a:ext cx="4423428" cy="298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244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</a:t>
            </a:r>
            <a:r>
              <a:rPr lang="es-ES" b="1" dirty="0" smtClean="0">
                <a:solidFill>
                  <a:schemeClr val="accent2"/>
                </a:solidFill>
              </a:rPr>
              <a:t>11.</a:t>
            </a:r>
            <a:endParaRPr lang="es-ES" b="1" dirty="0" smtClean="0">
              <a:solidFill>
                <a:schemeClr val="accent2"/>
              </a:solidFill>
            </a:endParaRPr>
          </a:p>
          <a:p>
            <a:r>
              <a:rPr lang="es-ES" dirty="0" smtClean="0">
                <a:solidFill>
                  <a:sysClr val="windowText" lastClr="000000"/>
                </a:solidFill>
              </a:rPr>
              <a:t>Representa en el </a:t>
            </a:r>
            <a:r>
              <a:rPr lang="es-ES" dirty="0" err="1" smtClean="0">
                <a:solidFill>
                  <a:sysClr val="windowText" lastClr="000000"/>
                </a:solidFill>
              </a:rPr>
              <a:t>següent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dibuix</a:t>
            </a:r>
            <a:r>
              <a:rPr lang="es-ES" dirty="0" smtClean="0">
                <a:solidFill>
                  <a:sysClr val="windowText" lastClr="000000"/>
                </a:solidFill>
              </a:rPr>
              <a:t> les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transformacions</a:t>
            </a:r>
            <a:r>
              <a:rPr lang="es-ES" dirty="0" smtClean="0">
                <a:solidFill>
                  <a:sysClr val="windowText" lastClr="000000"/>
                </a:solidFill>
              </a:rPr>
              <a:t> del so des que arriba per </a:t>
            </a:r>
            <a:r>
              <a:rPr lang="es-ES" dirty="0" err="1" smtClean="0">
                <a:solidFill>
                  <a:sysClr val="windowText" lastClr="000000"/>
                </a:solidFill>
              </a:rPr>
              <a:t>l’aire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fins</a:t>
            </a:r>
            <a:r>
              <a:rPr lang="es-ES" dirty="0" smtClean="0">
                <a:solidFill>
                  <a:sysClr val="windowText" lastClr="000000"/>
                </a:solidFill>
              </a:rPr>
              <a:t> que </a:t>
            </a:r>
            <a:r>
              <a:rPr lang="es-ES" dirty="0" err="1" smtClean="0">
                <a:solidFill>
                  <a:sysClr val="windowText" lastClr="000000"/>
                </a:solidFill>
              </a:rPr>
              <a:t>s’envia</a:t>
            </a:r>
            <a:r>
              <a:rPr lang="es-ES" dirty="0" smtClean="0">
                <a:solidFill>
                  <a:sysClr val="windowText" lastClr="000000"/>
                </a:solidFill>
              </a:rPr>
              <a:t> 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informació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pel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nervi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auditiu</a:t>
            </a:r>
            <a:r>
              <a:rPr lang="es-ES" dirty="0" smtClean="0">
                <a:solidFill>
                  <a:sysClr val="windowText" lastClr="000000"/>
                </a:solidFill>
              </a:rPr>
              <a:t>. </a:t>
            </a:r>
            <a:r>
              <a:rPr lang="es-ES" dirty="0" err="1" smtClean="0">
                <a:solidFill>
                  <a:sysClr val="windowText" lastClr="000000"/>
                </a:solidFill>
              </a:rPr>
              <a:t>Utilitza</a:t>
            </a:r>
            <a:r>
              <a:rPr lang="es-ES" dirty="0" smtClean="0">
                <a:solidFill>
                  <a:sysClr val="windowText" lastClr="000000"/>
                </a:solidFill>
              </a:rPr>
              <a:t> 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següent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llegenda</a:t>
            </a:r>
            <a:r>
              <a:rPr lang="es-ES" dirty="0" smtClean="0">
                <a:solidFill>
                  <a:sysClr val="windowText" lastClr="000000"/>
                </a:solidFill>
              </a:rPr>
              <a:t>:</a:t>
            </a:r>
          </a:p>
          <a:p>
            <a:endParaRPr lang="es-ES" dirty="0" smtClean="0">
              <a:solidFill>
                <a:sysClr val="windowText" lastClr="000000"/>
              </a:solidFill>
            </a:endParaRPr>
          </a:p>
          <a:p>
            <a:r>
              <a:rPr lang="es-ES" dirty="0">
                <a:solidFill>
                  <a:sysClr val="windowText" lastClr="000000"/>
                </a:solidFill>
              </a:rPr>
              <a:t>	</a:t>
            </a:r>
            <a:r>
              <a:rPr lang="es-ES" dirty="0" err="1" smtClean="0">
                <a:solidFill>
                  <a:sysClr val="windowText" lastClr="000000"/>
                </a:solidFill>
              </a:rPr>
              <a:t>Vibracions</a:t>
            </a:r>
            <a:r>
              <a:rPr lang="es-ES" dirty="0" smtClean="0">
                <a:solidFill>
                  <a:sysClr val="windowText" lastClr="000000"/>
                </a:solidFill>
              </a:rPr>
              <a:t> de </a:t>
            </a:r>
            <a:r>
              <a:rPr lang="es-ES" dirty="0" err="1" smtClean="0">
                <a:solidFill>
                  <a:sysClr val="windowText" lastClr="000000"/>
                </a:solidFill>
              </a:rPr>
              <a:t>líquid</a:t>
            </a:r>
            <a:r>
              <a:rPr lang="es-ES" dirty="0" smtClean="0">
                <a:solidFill>
                  <a:sysClr val="windowText" lastClr="000000"/>
                </a:solidFill>
              </a:rPr>
              <a:t>	</a:t>
            </a:r>
            <a:r>
              <a:rPr lang="es-ES" dirty="0">
                <a:solidFill>
                  <a:sysClr val="windowText" lastClr="000000"/>
                </a:solidFill>
              </a:rPr>
              <a:t>	</a:t>
            </a:r>
            <a:r>
              <a:rPr lang="es-ES" dirty="0" err="1">
                <a:solidFill>
                  <a:sysClr val="windowText" lastClr="000000"/>
                </a:solidFill>
              </a:rPr>
              <a:t>Vibracions</a:t>
            </a:r>
            <a:r>
              <a:rPr lang="es-ES" dirty="0">
                <a:solidFill>
                  <a:sysClr val="windowText" lastClr="000000"/>
                </a:solidFill>
              </a:rPr>
              <a:t> de </a:t>
            </a:r>
            <a:r>
              <a:rPr lang="es-ES" dirty="0" err="1" smtClean="0">
                <a:solidFill>
                  <a:sysClr val="windowText" lastClr="000000"/>
                </a:solidFill>
              </a:rPr>
              <a:t>l’aire</a:t>
            </a:r>
            <a:endParaRPr lang="es-ES" dirty="0" smtClean="0">
              <a:solidFill>
                <a:sysClr val="windowText" lastClr="000000"/>
              </a:solidFill>
            </a:endParaRPr>
          </a:p>
          <a:p>
            <a:endParaRPr lang="es-ES" dirty="0" smtClean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ysClr val="windowText" lastClr="000000"/>
                </a:solidFill>
              </a:rPr>
              <a:t>	</a:t>
            </a:r>
            <a:r>
              <a:rPr lang="es-ES" dirty="0" err="1" smtClean="0">
                <a:solidFill>
                  <a:sysClr val="windowText" lastClr="000000"/>
                </a:solidFill>
              </a:rPr>
              <a:t>Vibracions</a:t>
            </a:r>
            <a:r>
              <a:rPr lang="es-ES" dirty="0" smtClean="0">
                <a:solidFill>
                  <a:sysClr val="windowText" lastClr="000000"/>
                </a:solidFill>
              </a:rPr>
              <a:t> de </a:t>
            </a:r>
            <a:r>
              <a:rPr lang="es-ES" dirty="0" err="1" smtClean="0">
                <a:solidFill>
                  <a:sysClr val="windowText" lastClr="000000"/>
                </a:solidFill>
              </a:rPr>
              <a:t>sòlids</a:t>
            </a:r>
            <a:r>
              <a:rPr lang="es-ES" dirty="0">
                <a:solidFill>
                  <a:sysClr val="windowText" lastClr="000000"/>
                </a:solidFill>
              </a:rPr>
              <a:t>	</a:t>
            </a:r>
            <a:r>
              <a:rPr lang="es-ES" dirty="0" smtClean="0">
                <a:solidFill>
                  <a:sysClr val="windowText" lastClr="000000"/>
                </a:solidFill>
              </a:rPr>
              <a:t>	</a:t>
            </a:r>
            <a:r>
              <a:rPr lang="es-ES" dirty="0" err="1" smtClean="0">
                <a:solidFill>
                  <a:sysClr val="windowText" lastClr="000000"/>
                </a:solidFill>
              </a:rPr>
              <a:t>Impuls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elèctric</a:t>
            </a:r>
            <a:endParaRPr lang="es-ES" dirty="0" smtClean="0">
              <a:solidFill>
                <a:sysClr val="windowText" lastClr="000000"/>
              </a:solidFill>
            </a:endParaRPr>
          </a:p>
          <a:p>
            <a:endParaRPr lang="es-ES" dirty="0" smtClean="0">
              <a:solidFill>
                <a:sysClr val="windowText" lastClr="000000"/>
              </a:solidFill>
            </a:endParaRPr>
          </a:p>
        </p:txBody>
      </p:sp>
      <p:sp>
        <p:nvSpPr>
          <p:cNvPr id="3" name="AutoShape 4" descr="Porqué cuando hacemos fotografías con flash salen los ojos rojos? | Blog de  segunda mano | Renuevo | Tienda online de segunda m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3" name="12 Grupo"/>
          <p:cNvGrpSpPr/>
          <p:nvPr/>
        </p:nvGrpSpPr>
        <p:grpSpPr>
          <a:xfrm>
            <a:off x="543836" y="1837420"/>
            <a:ext cx="866735" cy="216133"/>
            <a:chOff x="1043608" y="4149080"/>
            <a:chExt cx="3658939" cy="917813"/>
          </a:xfrm>
        </p:grpSpPr>
        <p:grpSp>
          <p:nvGrpSpPr>
            <p:cNvPr id="9" name="8 Grupo"/>
            <p:cNvGrpSpPr/>
            <p:nvPr/>
          </p:nvGrpSpPr>
          <p:grpSpPr>
            <a:xfrm>
              <a:off x="1043608" y="4149080"/>
              <a:ext cx="1828796" cy="917813"/>
              <a:chOff x="1043608" y="4149080"/>
              <a:chExt cx="1828796" cy="917813"/>
            </a:xfrm>
          </p:grpSpPr>
          <p:cxnSp>
            <p:nvCxnSpPr>
              <p:cNvPr id="6" name="5 Conector curvado"/>
              <p:cNvCxnSpPr/>
              <p:nvPr/>
            </p:nvCxnSpPr>
            <p:spPr>
              <a:xfrm>
                <a:off x="1043608" y="4149080"/>
                <a:ext cx="914400" cy="914400"/>
              </a:xfrm>
              <a:prstGeom prst="curvedConnector3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8" name="7 Conector curvado"/>
              <p:cNvCxnSpPr/>
              <p:nvPr/>
            </p:nvCxnSpPr>
            <p:spPr>
              <a:xfrm flipH="1">
                <a:off x="1958006" y="4152493"/>
                <a:ext cx="914398" cy="914400"/>
              </a:xfrm>
              <a:prstGeom prst="curvedConnector3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10" name="9 Grupo"/>
            <p:cNvGrpSpPr/>
            <p:nvPr/>
          </p:nvGrpSpPr>
          <p:grpSpPr>
            <a:xfrm>
              <a:off x="2873747" y="4149080"/>
              <a:ext cx="1828800" cy="914400"/>
              <a:chOff x="1043608" y="4149080"/>
              <a:chExt cx="1828800" cy="914400"/>
            </a:xfrm>
          </p:grpSpPr>
          <p:cxnSp>
            <p:nvCxnSpPr>
              <p:cNvPr id="11" name="10 Conector curvado"/>
              <p:cNvCxnSpPr/>
              <p:nvPr/>
            </p:nvCxnSpPr>
            <p:spPr>
              <a:xfrm>
                <a:off x="1043608" y="4149080"/>
                <a:ext cx="914400" cy="914400"/>
              </a:xfrm>
              <a:prstGeom prst="curvedConnector3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11 Conector curvado"/>
              <p:cNvCxnSpPr/>
              <p:nvPr/>
            </p:nvCxnSpPr>
            <p:spPr>
              <a:xfrm flipH="1">
                <a:off x="1958008" y="4149080"/>
                <a:ext cx="914400" cy="914400"/>
              </a:xfrm>
              <a:prstGeom prst="curvedConnector3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38 Grupo"/>
          <p:cNvGrpSpPr/>
          <p:nvPr/>
        </p:nvGrpSpPr>
        <p:grpSpPr>
          <a:xfrm>
            <a:off x="543836" y="2460864"/>
            <a:ext cx="866735" cy="176172"/>
            <a:chOff x="1410571" y="3429000"/>
            <a:chExt cx="1238269" cy="288156"/>
          </a:xfrm>
        </p:grpSpPr>
        <p:cxnSp>
          <p:nvCxnSpPr>
            <p:cNvPr id="35" name="34 Conector angular"/>
            <p:cNvCxnSpPr/>
            <p:nvPr/>
          </p:nvCxnSpPr>
          <p:spPr>
            <a:xfrm>
              <a:off x="1410571" y="3429000"/>
              <a:ext cx="497133" cy="288032"/>
            </a:xfrm>
            <a:prstGeom prst="bentConnector3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35 Conector angular"/>
            <p:cNvCxnSpPr/>
            <p:nvPr/>
          </p:nvCxnSpPr>
          <p:spPr>
            <a:xfrm flipH="1">
              <a:off x="1659137" y="3429124"/>
              <a:ext cx="497133" cy="288032"/>
            </a:xfrm>
            <a:prstGeom prst="bentConnector3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36 Conector angular"/>
            <p:cNvCxnSpPr/>
            <p:nvPr/>
          </p:nvCxnSpPr>
          <p:spPr>
            <a:xfrm>
              <a:off x="1903141" y="3429000"/>
              <a:ext cx="497133" cy="288032"/>
            </a:xfrm>
            <a:prstGeom prst="bentConnector3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37 Conector angular"/>
            <p:cNvCxnSpPr/>
            <p:nvPr/>
          </p:nvCxnSpPr>
          <p:spPr>
            <a:xfrm flipH="1">
              <a:off x="2151707" y="3429124"/>
              <a:ext cx="497133" cy="288032"/>
            </a:xfrm>
            <a:prstGeom prst="bentConnector3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4202735" y="2288912"/>
            <a:ext cx="895625" cy="348124"/>
            <a:chOff x="1323833" y="3057096"/>
            <a:chExt cx="3796615" cy="1125943"/>
          </a:xfrm>
        </p:grpSpPr>
        <p:sp>
          <p:nvSpPr>
            <p:cNvPr id="40" name="39 Forma libre"/>
            <p:cNvSpPr/>
            <p:nvPr/>
          </p:nvSpPr>
          <p:spPr>
            <a:xfrm>
              <a:off x="1323833" y="3070746"/>
              <a:ext cx="1385248" cy="1112293"/>
            </a:xfrm>
            <a:custGeom>
              <a:avLst/>
              <a:gdLst>
                <a:gd name="connsiteX0" fmla="*/ 0 w 1385248"/>
                <a:gd name="connsiteY0" fmla="*/ 1112293 h 1112293"/>
                <a:gd name="connsiteX1" fmla="*/ 272955 w 1385248"/>
                <a:gd name="connsiteY1" fmla="*/ 1112293 h 1112293"/>
                <a:gd name="connsiteX2" fmla="*/ 470848 w 1385248"/>
                <a:gd name="connsiteY2" fmla="*/ 0 h 1112293"/>
                <a:gd name="connsiteX3" fmla="*/ 559558 w 1385248"/>
                <a:gd name="connsiteY3" fmla="*/ 1105469 h 1112293"/>
                <a:gd name="connsiteX4" fmla="*/ 1385248 w 1385248"/>
                <a:gd name="connsiteY4" fmla="*/ 1105469 h 1112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5248" h="1112293">
                  <a:moveTo>
                    <a:pt x="0" y="1112293"/>
                  </a:moveTo>
                  <a:lnTo>
                    <a:pt x="272955" y="1112293"/>
                  </a:lnTo>
                  <a:lnTo>
                    <a:pt x="470848" y="0"/>
                  </a:lnTo>
                  <a:lnTo>
                    <a:pt x="559558" y="1105469"/>
                  </a:lnTo>
                  <a:lnTo>
                    <a:pt x="1385248" y="1105469"/>
                  </a:lnTo>
                </a:path>
              </a:pathLst>
            </a:cu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40 Forma libre"/>
            <p:cNvSpPr/>
            <p:nvPr/>
          </p:nvSpPr>
          <p:spPr>
            <a:xfrm>
              <a:off x="2528480" y="3063921"/>
              <a:ext cx="1385248" cy="1112293"/>
            </a:xfrm>
            <a:custGeom>
              <a:avLst/>
              <a:gdLst>
                <a:gd name="connsiteX0" fmla="*/ 0 w 1385248"/>
                <a:gd name="connsiteY0" fmla="*/ 1112293 h 1112293"/>
                <a:gd name="connsiteX1" fmla="*/ 272955 w 1385248"/>
                <a:gd name="connsiteY1" fmla="*/ 1112293 h 1112293"/>
                <a:gd name="connsiteX2" fmla="*/ 470848 w 1385248"/>
                <a:gd name="connsiteY2" fmla="*/ 0 h 1112293"/>
                <a:gd name="connsiteX3" fmla="*/ 559558 w 1385248"/>
                <a:gd name="connsiteY3" fmla="*/ 1105469 h 1112293"/>
                <a:gd name="connsiteX4" fmla="*/ 1385248 w 1385248"/>
                <a:gd name="connsiteY4" fmla="*/ 1105469 h 1112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5248" h="1112293">
                  <a:moveTo>
                    <a:pt x="0" y="1112293"/>
                  </a:moveTo>
                  <a:lnTo>
                    <a:pt x="272955" y="1112293"/>
                  </a:lnTo>
                  <a:lnTo>
                    <a:pt x="470848" y="0"/>
                  </a:lnTo>
                  <a:lnTo>
                    <a:pt x="559558" y="1105469"/>
                  </a:lnTo>
                  <a:lnTo>
                    <a:pt x="1385248" y="1105469"/>
                  </a:lnTo>
                </a:path>
              </a:pathLst>
            </a:cu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41 Forma libre"/>
            <p:cNvSpPr/>
            <p:nvPr/>
          </p:nvSpPr>
          <p:spPr>
            <a:xfrm>
              <a:off x="3735200" y="3057096"/>
              <a:ext cx="1385248" cy="1112293"/>
            </a:xfrm>
            <a:custGeom>
              <a:avLst/>
              <a:gdLst>
                <a:gd name="connsiteX0" fmla="*/ 0 w 1385248"/>
                <a:gd name="connsiteY0" fmla="*/ 1112293 h 1112293"/>
                <a:gd name="connsiteX1" fmla="*/ 272955 w 1385248"/>
                <a:gd name="connsiteY1" fmla="*/ 1112293 h 1112293"/>
                <a:gd name="connsiteX2" fmla="*/ 470848 w 1385248"/>
                <a:gd name="connsiteY2" fmla="*/ 0 h 1112293"/>
                <a:gd name="connsiteX3" fmla="*/ 559558 w 1385248"/>
                <a:gd name="connsiteY3" fmla="*/ 1105469 h 1112293"/>
                <a:gd name="connsiteX4" fmla="*/ 1385248 w 1385248"/>
                <a:gd name="connsiteY4" fmla="*/ 1105469 h 1112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5248" h="1112293">
                  <a:moveTo>
                    <a:pt x="0" y="1112293"/>
                  </a:moveTo>
                  <a:lnTo>
                    <a:pt x="272955" y="1112293"/>
                  </a:lnTo>
                  <a:lnTo>
                    <a:pt x="470848" y="0"/>
                  </a:lnTo>
                  <a:lnTo>
                    <a:pt x="559558" y="1105469"/>
                  </a:lnTo>
                  <a:lnTo>
                    <a:pt x="1385248" y="1105469"/>
                  </a:lnTo>
                </a:path>
              </a:pathLst>
            </a:cu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4" name="43 Grupo"/>
          <p:cNvGrpSpPr/>
          <p:nvPr/>
        </p:nvGrpSpPr>
        <p:grpSpPr>
          <a:xfrm>
            <a:off x="3923928" y="1760178"/>
            <a:ext cx="1117911" cy="450358"/>
            <a:chOff x="224084" y="2042538"/>
            <a:chExt cx="1135960" cy="521689"/>
          </a:xfrm>
        </p:grpSpPr>
        <p:grpSp>
          <p:nvGrpSpPr>
            <p:cNvPr id="45" name="44 Grupo"/>
            <p:cNvGrpSpPr/>
            <p:nvPr/>
          </p:nvGrpSpPr>
          <p:grpSpPr>
            <a:xfrm>
              <a:off x="804844" y="2042538"/>
              <a:ext cx="555200" cy="521689"/>
              <a:chOff x="1450277" y="2780930"/>
              <a:chExt cx="1195871" cy="938538"/>
            </a:xfrm>
          </p:grpSpPr>
          <p:sp>
            <p:nvSpPr>
              <p:cNvPr id="50" name="49 Arco"/>
              <p:cNvSpPr/>
              <p:nvPr/>
            </p:nvSpPr>
            <p:spPr>
              <a:xfrm rot="2504615">
                <a:off x="1450277" y="2780930"/>
                <a:ext cx="897857" cy="936104"/>
              </a:xfrm>
              <a:prstGeom prst="arc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51" name="50 Arco"/>
              <p:cNvSpPr/>
              <p:nvPr/>
            </p:nvSpPr>
            <p:spPr>
              <a:xfrm rot="2504615">
                <a:off x="1748291" y="2783364"/>
                <a:ext cx="897857" cy="936104"/>
              </a:xfrm>
              <a:prstGeom prst="arc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46" name="45 Arco"/>
            <p:cNvSpPr/>
            <p:nvPr/>
          </p:nvSpPr>
          <p:spPr>
            <a:xfrm rot="2504615">
              <a:off x="509680" y="2042538"/>
              <a:ext cx="416843" cy="520336"/>
            </a:xfrm>
            <a:prstGeom prst="arc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46 Arco"/>
            <p:cNvSpPr/>
            <p:nvPr/>
          </p:nvSpPr>
          <p:spPr>
            <a:xfrm rot="2504615">
              <a:off x="648037" y="2043891"/>
              <a:ext cx="416843" cy="520336"/>
            </a:xfrm>
            <a:prstGeom prst="arc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8" name="47 Arco"/>
            <p:cNvSpPr/>
            <p:nvPr/>
          </p:nvSpPr>
          <p:spPr>
            <a:xfrm rot="2504615">
              <a:off x="224084" y="2042538"/>
              <a:ext cx="416843" cy="520336"/>
            </a:xfrm>
            <a:prstGeom prst="arc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9" name="48 Arco"/>
            <p:cNvSpPr/>
            <p:nvPr/>
          </p:nvSpPr>
          <p:spPr>
            <a:xfrm rot="2504615">
              <a:off x="362441" y="2043891"/>
              <a:ext cx="416843" cy="520336"/>
            </a:xfrm>
            <a:prstGeom prst="arc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4098" name="Picture 2" descr="Esquema del oido Diagram | Quizl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59" y="2780928"/>
            <a:ext cx="7148838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20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>
                <a:solidFill>
                  <a:schemeClr val="accent2"/>
                </a:solidFill>
              </a:rPr>
              <a:t>Activitat 11.</a:t>
            </a:r>
          </a:p>
          <a:p>
            <a:r>
              <a:rPr lang="ca-ES" dirty="0" smtClean="0">
                <a:solidFill>
                  <a:sysClr val="windowText" lastClr="000000"/>
                </a:solidFill>
              </a:rPr>
              <a:t>La trompa d’Eustaqui és el conducte que comunica la caixa del timpà de l’orella mitjana amb la faringe i permet regular la pressió interna de l’oïda.</a:t>
            </a:r>
          </a:p>
          <a:p>
            <a:endParaRPr lang="ca-ES" dirty="0">
              <a:solidFill>
                <a:sysClr val="windowText" lastClr="000000"/>
              </a:solidFill>
            </a:endParaRPr>
          </a:p>
          <a:p>
            <a:r>
              <a:rPr lang="ca-ES" dirty="0" smtClean="0">
                <a:solidFill>
                  <a:sysClr val="windowText" lastClr="000000"/>
                </a:solidFill>
              </a:rPr>
              <a:t>De vegades, a l’anar amb avió se’ns tapen les orelles degut a la diferència de pressió amb l’exterior. Per què es recomana menjar xiclet?</a:t>
            </a:r>
          </a:p>
        </p:txBody>
      </p:sp>
      <p:sp>
        <p:nvSpPr>
          <p:cNvPr id="3" name="AutoShape 4" descr="Porqué cuando hacemos fotografías con flash salen los ojos rojos? | Blog de  segunda mano | Renuevo | Tienda online de segunda m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6" name="Picture 2" descr="Trompa de Eustaquio: MedlinePlus enciclopedia médica illustració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2128" b="26130"/>
          <a:stretch/>
        </p:blipFill>
        <p:spPr bwMode="auto">
          <a:xfrm>
            <a:off x="3131840" y="2852936"/>
            <a:ext cx="3096344" cy="305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3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12.</a:t>
            </a:r>
          </a:p>
          <a:p>
            <a:r>
              <a:rPr lang="es-ES" dirty="0" smtClean="0">
                <a:solidFill>
                  <a:sysClr val="windowText" lastClr="000000"/>
                </a:solidFill>
              </a:rPr>
              <a:t>A partir de les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següents</a:t>
            </a:r>
            <a:r>
              <a:rPr lang="es-ES" dirty="0" smtClean="0">
                <a:solidFill>
                  <a:sysClr val="windowText" lastClr="000000"/>
                </a:solidFill>
              </a:rPr>
              <a:t> pistes, explica 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funció</a:t>
            </a:r>
            <a:r>
              <a:rPr lang="es-ES" dirty="0" smtClean="0">
                <a:solidFill>
                  <a:sysClr val="windowText" lastClr="000000"/>
                </a:solidFill>
              </a:rPr>
              <a:t> del sistema </a:t>
            </a:r>
            <a:r>
              <a:rPr lang="es-ES" dirty="0" err="1" smtClean="0">
                <a:solidFill>
                  <a:sysClr val="windowText" lastClr="000000"/>
                </a:solidFill>
              </a:rPr>
              <a:t>timpà</a:t>
            </a:r>
            <a:r>
              <a:rPr lang="es-ES" dirty="0" smtClean="0">
                <a:solidFill>
                  <a:sysClr val="windowText" lastClr="000000"/>
                </a:solidFill>
              </a:rPr>
              <a:t>–cadena </a:t>
            </a:r>
            <a:r>
              <a:rPr lang="es-ES" dirty="0" err="1" smtClean="0">
                <a:solidFill>
                  <a:sysClr val="windowText" lastClr="000000"/>
                </a:solidFill>
              </a:rPr>
              <a:t>d’ossets</a:t>
            </a:r>
            <a:r>
              <a:rPr lang="es-ES" dirty="0" smtClean="0">
                <a:solidFill>
                  <a:sysClr val="windowText" lastClr="000000"/>
                </a:solidFill>
              </a:rPr>
              <a:t>–</a:t>
            </a:r>
            <a:r>
              <a:rPr lang="es-ES" dirty="0" err="1" smtClean="0">
                <a:solidFill>
                  <a:sysClr val="windowText" lastClr="000000"/>
                </a:solidFill>
              </a:rPr>
              <a:t>finestra</a:t>
            </a:r>
            <a:r>
              <a:rPr lang="es-ES" dirty="0" smtClean="0">
                <a:solidFill>
                  <a:sysClr val="windowText" lastClr="000000"/>
                </a:solidFill>
              </a:rPr>
              <a:t> oval.</a:t>
            </a: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Pistes:</a:t>
            </a:r>
          </a:p>
          <a:p>
            <a:r>
              <a:rPr lang="es-ES" dirty="0" smtClean="0">
                <a:solidFill>
                  <a:schemeClr val="accent2"/>
                </a:solidFill>
              </a:rPr>
              <a:t>1. </a:t>
            </a:r>
            <a:r>
              <a:rPr lang="es-ES" dirty="0" smtClean="0"/>
              <a:t>El </a:t>
            </a:r>
            <a:r>
              <a:rPr lang="es-ES" dirty="0" err="1" smtClean="0"/>
              <a:t>timpà</a:t>
            </a:r>
            <a:r>
              <a:rPr lang="es-ES" dirty="0" smtClean="0"/>
              <a:t> té una </a:t>
            </a:r>
            <a:r>
              <a:rPr lang="es-ES" dirty="0" err="1" smtClean="0"/>
              <a:t>superfície</a:t>
            </a:r>
            <a:r>
              <a:rPr lang="es-ES" dirty="0" smtClean="0"/>
              <a:t> 20 </a:t>
            </a:r>
            <a:r>
              <a:rPr lang="es-ES" dirty="0" err="1" smtClean="0"/>
              <a:t>vegades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gran que la </a:t>
            </a:r>
            <a:r>
              <a:rPr lang="es-ES" dirty="0" err="1" smtClean="0"/>
              <a:t>finestra</a:t>
            </a:r>
            <a:r>
              <a:rPr lang="es-ES" dirty="0" smtClean="0"/>
              <a:t> oval.</a:t>
            </a:r>
          </a:p>
          <a:p>
            <a:endParaRPr lang="es-ES" dirty="0" smtClean="0">
              <a:solidFill>
                <a:schemeClr val="accent2"/>
              </a:solidFill>
            </a:endParaRPr>
          </a:p>
          <a:p>
            <a:r>
              <a:rPr lang="es-ES" dirty="0">
                <a:solidFill>
                  <a:schemeClr val="accent2"/>
                </a:solidFill>
              </a:rPr>
              <a:t>2</a:t>
            </a:r>
            <a:r>
              <a:rPr lang="es-ES" dirty="0" smtClean="0">
                <a:solidFill>
                  <a:schemeClr val="accent2"/>
                </a:solidFill>
              </a:rPr>
              <a:t>. </a:t>
            </a:r>
            <a:r>
              <a:rPr lang="es-ES" dirty="0" smtClean="0"/>
              <a:t>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finestra</a:t>
            </a:r>
            <a:r>
              <a:rPr lang="es-ES" dirty="0" smtClean="0">
                <a:solidFill>
                  <a:sysClr val="windowText" lastClr="000000"/>
                </a:solidFill>
              </a:rPr>
              <a:t> oval </a:t>
            </a:r>
            <a:r>
              <a:rPr lang="es-ES" dirty="0" err="1" smtClean="0">
                <a:solidFill>
                  <a:sysClr val="windowText" lastClr="000000"/>
                </a:solidFill>
              </a:rPr>
              <a:t>transmet</a:t>
            </a:r>
            <a:r>
              <a:rPr lang="es-ES" dirty="0" smtClean="0">
                <a:solidFill>
                  <a:sysClr val="windowText" lastClr="000000"/>
                </a:solidFill>
              </a:rPr>
              <a:t> les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vibracions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amb</a:t>
            </a:r>
            <a:r>
              <a:rPr lang="es-ES" dirty="0" smtClean="0">
                <a:solidFill>
                  <a:sysClr val="windowText" lastClr="000000"/>
                </a:solidFill>
              </a:rPr>
              <a:t> una </a:t>
            </a:r>
            <a:r>
              <a:rPr lang="es-ES" dirty="0" err="1" smtClean="0">
                <a:solidFill>
                  <a:sysClr val="windowText" lastClr="000000"/>
                </a:solidFill>
              </a:rPr>
              <a:t>intensitat</a:t>
            </a:r>
            <a:r>
              <a:rPr lang="es-ES" dirty="0" smtClean="0">
                <a:solidFill>
                  <a:sysClr val="windowText" lastClr="000000"/>
                </a:solidFill>
              </a:rPr>
              <a:t> 20 </a:t>
            </a:r>
            <a:r>
              <a:rPr lang="es-ES" dirty="0" err="1" smtClean="0">
                <a:solidFill>
                  <a:sysClr val="windowText" lastClr="000000"/>
                </a:solidFill>
              </a:rPr>
              <a:t>vegades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major</a:t>
            </a:r>
            <a:r>
              <a:rPr lang="es-ES" dirty="0" smtClean="0">
                <a:solidFill>
                  <a:sysClr val="windowText" lastClr="000000"/>
                </a:solidFill>
              </a:rPr>
              <a:t> que el </a:t>
            </a:r>
            <a:r>
              <a:rPr lang="es-ES" dirty="0" err="1" smtClean="0">
                <a:solidFill>
                  <a:sysClr val="windowText" lastClr="000000"/>
                </a:solidFill>
              </a:rPr>
              <a:t>timpà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r>
              <a:rPr lang="es-ES" dirty="0" smtClean="0">
                <a:solidFill>
                  <a:schemeClr val="accent2"/>
                </a:solidFill>
              </a:rPr>
              <a:t>3. </a:t>
            </a:r>
            <a:r>
              <a:rPr lang="es-ES" dirty="0" smtClean="0"/>
              <a:t>Per </a:t>
            </a:r>
            <a:r>
              <a:rPr lang="es-ES" dirty="0" err="1" smtClean="0"/>
              <a:t>transmetre</a:t>
            </a:r>
            <a:r>
              <a:rPr lang="es-ES" dirty="0"/>
              <a:t> </a:t>
            </a:r>
            <a:r>
              <a:rPr lang="es-ES" dirty="0" smtClean="0"/>
              <a:t>les </a:t>
            </a:r>
            <a:r>
              <a:rPr lang="es-ES" dirty="0" err="1" smtClean="0"/>
              <a:t>vibracions</a:t>
            </a:r>
            <a:r>
              <a:rPr lang="es-ES" dirty="0" smtClean="0"/>
              <a:t>,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líquids</a:t>
            </a:r>
            <a:r>
              <a:rPr lang="es-ES" dirty="0" smtClean="0"/>
              <a:t> </a:t>
            </a:r>
            <a:r>
              <a:rPr lang="es-ES" dirty="0" err="1" smtClean="0"/>
              <a:t>necessiten</a:t>
            </a:r>
            <a:r>
              <a:rPr lang="es-ES" dirty="0" smtClean="0"/>
              <a:t> </a:t>
            </a:r>
            <a:r>
              <a:rPr lang="es-ES" dirty="0" err="1" smtClean="0"/>
              <a:t>rebre</a:t>
            </a:r>
            <a:r>
              <a:rPr lang="es-ES" dirty="0" smtClean="0"/>
              <a:t> unes </a:t>
            </a:r>
            <a:r>
              <a:rPr lang="es-ES" dirty="0" err="1" smtClean="0"/>
              <a:t>vibracions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intenses que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gasos</a:t>
            </a:r>
            <a:r>
              <a:rPr lang="es-ES" dirty="0" smtClean="0"/>
              <a:t>. </a:t>
            </a:r>
            <a:r>
              <a:rPr lang="es-ES" dirty="0" err="1" smtClean="0"/>
              <a:t>Pensa</a:t>
            </a:r>
            <a:r>
              <a:rPr lang="es-ES" dirty="0" smtClean="0"/>
              <a:t> en </a:t>
            </a:r>
            <a:r>
              <a:rPr lang="es-ES" dirty="0" err="1" smtClean="0"/>
              <a:t>quan</a:t>
            </a:r>
            <a:r>
              <a:rPr lang="es-ES" dirty="0" smtClean="0"/>
              <a:t> </a:t>
            </a:r>
            <a:r>
              <a:rPr lang="es-ES" dirty="0" err="1" smtClean="0"/>
              <a:t>estàs</a:t>
            </a:r>
            <a:r>
              <a:rPr lang="es-ES" dirty="0" smtClean="0"/>
              <a:t> sota </a:t>
            </a:r>
            <a:r>
              <a:rPr lang="es-ES" dirty="0" err="1" smtClean="0"/>
              <a:t>l’aigua</a:t>
            </a:r>
            <a:r>
              <a:rPr lang="es-ES" dirty="0" smtClean="0"/>
              <a:t> i </a:t>
            </a:r>
            <a:r>
              <a:rPr lang="es-ES" dirty="0" err="1" smtClean="0"/>
              <a:t>com</a:t>
            </a:r>
            <a:r>
              <a:rPr lang="es-ES" dirty="0" smtClean="0"/>
              <a:t> escoltes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sorolls</a:t>
            </a:r>
            <a:r>
              <a:rPr lang="es-ES" dirty="0" smtClean="0"/>
              <a:t> de </a:t>
            </a:r>
            <a:r>
              <a:rPr lang="es-ES" dirty="0" err="1" smtClean="0"/>
              <a:t>l’exterior</a:t>
            </a:r>
            <a:r>
              <a:rPr lang="es-ES" dirty="0" smtClean="0"/>
              <a:t>.</a:t>
            </a:r>
            <a:endParaRPr lang="es-ES" dirty="0" smtClean="0">
              <a:solidFill>
                <a:schemeClr val="accent2"/>
              </a:solidFill>
            </a:endParaRPr>
          </a:p>
        </p:txBody>
      </p:sp>
      <p:sp>
        <p:nvSpPr>
          <p:cNvPr id="3" name="AutoShape 4" descr="Porqué cuando hacemos fotografías con flash salen los ojos rojos? | Blog de  segunda mano | Renuevo | Tienda online de segunda m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102028"/>
            <a:ext cx="3268985" cy="272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9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2.3. </a:t>
            </a:r>
            <a:r>
              <a:rPr lang="es-ES" dirty="0" err="1" smtClean="0"/>
              <a:t>Sentit</a:t>
            </a:r>
            <a:r>
              <a:rPr lang="es-ES" dirty="0"/>
              <a:t> </a:t>
            </a:r>
            <a:r>
              <a:rPr lang="es-ES" dirty="0" smtClean="0"/>
              <a:t>del </a:t>
            </a:r>
            <a:r>
              <a:rPr lang="es-ES" dirty="0" err="1" smtClean="0"/>
              <a:t>tacte</a:t>
            </a:r>
            <a:endParaRPr lang="es-ES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423002" y="1427339"/>
            <a:ext cx="826379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Percebre pressió, dolor, calor i fred </a:t>
            </a:r>
            <a:r>
              <a:rPr lang="ca-ES" dirty="0" smtClean="0"/>
              <a:t>a través de la pell i algunes mucoses internes.</a:t>
            </a:r>
          </a:p>
          <a:p>
            <a:endParaRPr lang="ca-ES" dirty="0"/>
          </a:p>
          <a:p>
            <a:r>
              <a:rPr lang="ca-ES" dirty="0" smtClean="0"/>
              <a:t>Això és gràcies a l’estimulació d’uns receptors que poden ser:</a:t>
            </a:r>
          </a:p>
          <a:p>
            <a:endParaRPr lang="ca-ES" dirty="0" smtClean="0"/>
          </a:p>
          <a:p>
            <a:r>
              <a:rPr lang="ca-ES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1. Terminacions nervioses lliures: </a:t>
            </a:r>
            <a:r>
              <a:rPr lang="ca-ES" dirty="0" smtClean="0">
                <a:sym typeface="Wingdings" panose="05000000000000000000" pitchFamily="2" charset="2"/>
              </a:rPr>
              <a:t>dendrites responsables de la sensació de </a:t>
            </a:r>
            <a:r>
              <a:rPr lang="ca-ES" b="1" dirty="0" smtClean="0">
                <a:sym typeface="Wingdings" panose="05000000000000000000" pitchFamily="2" charset="2"/>
              </a:rPr>
              <a:t>dolor</a:t>
            </a:r>
            <a:r>
              <a:rPr lang="ca-ES" dirty="0" smtClean="0">
                <a:sym typeface="Wingdings" panose="05000000000000000000" pitchFamily="2" charset="2"/>
              </a:rPr>
              <a:t>.</a:t>
            </a:r>
          </a:p>
          <a:p>
            <a:endParaRPr lang="ca-ES" dirty="0" smtClean="0">
              <a:sym typeface="Wingdings" panose="05000000000000000000" pitchFamily="2" charset="2"/>
            </a:endParaRPr>
          </a:p>
          <a:p>
            <a:r>
              <a:rPr lang="ca-ES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2. Corpuscles tàctils: </a:t>
            </a:r>
            <a:r>
              <a:rPr lang="ca-ES" dirty="0" smtClean="0">
                <a:sym typeface="Wingdings" panose="05000000000000000000" pitchFamily="2" charset="2"/>
              </a:rPr>
              <a:t>terminacions nervioses protegides per un embolcall: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Corpuscles de </a:t>
            </a:r>
            <a:r>
              <a:rPr lang="ca-ES" sz="1600" b="1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Pacini</a:t>
            </a: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 </a:t>
            </a:r>
            <a:r>
              <a:rPr lang="ca-ES" sz="1600" dirty="0" smtClean="0">
                <a:sym typeface="Wingdings" panose="05000000000000000000" pitchFamily="2" charset="2"/>
              </a:rPr>
              <a:t>capten la </a:t>
            </a:r>
            <a:r>
              <a:rPr lang="ca-ES" sz="1600" b="1" dirty="0" smtClean="0">
                <a:sym typeface="Wingdings" panose="05000000000000000000" pitchFamily="2" charset="2"/>
              </a:rPr>
              <a:t>pressió</a:t>
            </a:r>
            <a:r>
              <a:rPr lang="ca-ES" sz="1600" dirty="0" smtClean="0">
                <a:sym typeface="Wingdings" panose="05000000000000000000" pitchFamily="2" charset="2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Corpuscles de </a:t>
            </a:r>
            <a:r>
              <a:rPr lang="ca-ES" sz="1600" b="1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Meissner</a:t>
            </a: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 </a:t>
            </a:r>
            <a:r>
              <a:rPr lang="ca-ES" sz="1600" dirty="0" smtClean="0">
                <a:sym typeface="Wingdings" panose="05000000000000000000" pitchFamily="2" charset="2"/>
              </a:rPr>
              <a:t>capten les </a:t>
            </a:r>
            <a:r>
              <a:rPr lang="ca-ES" sz="1600" b="1" dirty="0" smtClean="0">
                <a:sym typeface="Wingdings" panose="05000000000000000000" pitchFamily="2" charset="2"/>
              </a:rPr>
              <a:t>textures</a:t>
            </a:r>
            <a:r>
              <a:rPr lang="ca-ES" sz="1600" dirty="0" smtClean="0">
                <a:sym typeface="Wingdings" panose="05000000000000000000" pitchFamily="2" charset="2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Corpuscles de </a:t>
            </a:r>
            <a:r>
              <a:rPr lang="ca-ES" sz="1600" b="1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Ruffini</a:t>
            </a: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 </a:t>
            </a:r>
            <a:r>
              <a:rPr lang="ca-ES" sz="1600" dirty="0" smtClean="0">
                <a:sym typeface="Wingdings" panose="05000000000000000000" pitchFamily="2" charset="2"/>
              </a:rPr>
              <a:t>capten la </a:t>
            </a:r>
            <a:r>
              <a:rPr lang="ca-ES" sz="1600" b="1" dirty="0" smtClean="0">
                <a:sym typeface="Wingdings" panose="05000000000000000000" pitchFamily="2" charset="2"/>
              </a:rPr>
              <a:t>calor</a:t>
            </a:r>
            <a:r>
              <a:rPr lang="ca-ES" sz="1600" dirty="0" smtClean="0">
                <a:sym typeface="Wingdings" panose="05000000000000000000" pitchFamily="2" charset="2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Corpuscles de </a:t>
            </a:r>
            <a:r>
              <a:rPr lang="ca-ES" sz="1600" b="1" dirty="0" err="1" smtClean="0">
                <a:solidFill>
                  <a:schemeClr val="accent2"/>
                </a:solidFill>
                <a:sym typeface="Wingdings" panose="05000000000000000000" pitchFamily="2" charset="2"/>
              </a:rPr>
              <a:t>Krause</a:t>
            </a:r>
            <a:r>
              <a:rPr lang="ca-ES" sz="1600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: </a:t>
            </a:r>
            <a:r>
              <a:rPr lang="ca-ES" sz="1600" dirty="0">
                <a:sym typeface="Wingdings" panose="05000000000000000000" pitchFamily="2" charset="2"/>
              </a:rPr>
              <a:t>capten </a:t>
            </a:r>
            <a:r>
              <a:rPr lang="ca-ES" sz="1600" dirty="0" smtClean="0">
                <a:sym typeface="Wingdings" panose="05000000000000000000" pitchFamily="2" charset="2"/>
              </a:rPr>
              <a:t>el </a:t>
            </a:r>
            <a:r>
              <a:rPr lang="ca-ES" sz="1600" b="1" dirty="0" smtClean="0">
                <a:sym typeface="Wingdings" panose="05000000000000000000" pitchFamily="2" charset="2"/>
              </a:rPr>
              <a:t>fred</a:t>
            </a:r>
            <a:r>
              <a:rPr lang="ca-ES" sz="1600" dirty="0" smtClean="0">
                <a:sym typeface="Wingdings" panose="05000000000000000000" pitchFamily="2" charset="2"/>
              </a:rPr>
              <a:t>.</a:t>
            </a:r>
            <a:endParaRPr lang="ca-ES" sz="1600" b="1" dirty="0">
              <a:solidFill>
                <a:schemeClr val="accent2"/>
              </a:solidFill>
              <a:sym typeface="Wingdings" panose="05000000000000000000" pitchFamily="2" charset="2"/>
            </a:endParaRPr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76" name="Picture 4" descr="Chapter 3 | 4 Miradas a la Cienc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18"/>
          <a:stretch/>
        </p:blipFill>
        <p:spPr bwMode="auto">
          <a:xfrm>
            <a:off x="5148064" y="4441091"/>
            <a:ext cx="3995936" cy="244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28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rite a note on mechanoreceptors (tactile receptors) in the skin | Biology  B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0039"/>
            <a:ext cx="9144000" cy="535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596336" y="5369448"/>
            <a:ext cx="936104" cy="338554"/>
          </a:xfrm>
          <a:prstGeom prst="rect">
            <a:avLst/>
          </a:prstGeom>
          <a:solidFill>
            <a:srgbClr val="EFF4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hot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83568" y="4855512"/>
            <a:ext cx="936104" cy="338554"/>
          </a:xfrm>
          <a:prstGeom prst="rect">
            <a:avLst/>
          </a:prstGeom>
          <a:solidFill>
            <a:srgbClr val="EFF4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14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El Gusto: De los sentidos más placenteros | Imperio de la Cienc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77"/>
          <a:stretch/>
        </p:blipFill>
        <p:spPr bwMode="auto">
          <a:xfrm>
            <a:off x="4078194" y="3037896"/>
            <a:ext cx="505046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Gusto - Wikipedia, la enciclopedia lib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" y="3317062"/>
            <a:ext cx="4203117" cy="353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2.4. </a:t>
            </a:r>
            <a:r>
              <a:rPr lang="es-ES" dirty="0" err="1" smtClean="0"/>
              <a:t>Sentit</a:t>
            </a:r>
            <a:r>
              <a:rPr lang="es-ES" dirty="0"/>
              <a:t> </a:t>
            </a:r>
            <a:r>
              <a:rPr lang="es-ES" dirty="0" smtClean="0"/>
              <a:t>del </a:t>
            </a:r>
            <a:r>
              <a:rPr lang="es-ES" dirty="0" err="1" smtClean="0"/>
              <a:t>gust</a:t>
            </a:r>
            <a:endParaRPr lang="es-ES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423002" y="1427339"/>
            <a:ext cx="82637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Percebre el sabor </a:t>
            </a:r>
            <a:r>
              <a:rPr lang="ca-ES" dirty="0" smtClean="0"/>
              <a:t>per tenir informació sobre la naturalesa química dels aliments dissolts en la saliva.</a:t>
            </a:r>
            <a:endParaRPr lang="ca-ES" dirty="0"/>
          </a:p>
          <a:p>
            <a:endParaRPr lang="ca-ES" dirty="0" smtClean="0"/>
          </a:p>
          <a:p>
            <a:r>
              <a:rPr lang="ca-ES" dirty="0" smtClean="0">
                <a:solidFill>
                  <a:schemeClr val="accent2"/>
                </a:solidFill>
              </a:rPr>
              <a:t>Papil·les gustatives: </a:t>
            </a:r>
            <a:r>
              <a:rPr lang="ca-ES" dirty="0" smtClean="0"/>
              <a:t>es troben a la llengua (també paladar i faringe) i contenen els </a:t>
            </a:r>
            <a:r>
              <a:rPr lang="ca-ES" b="1" dirty="0" smtClean="0"/>
              <a:t>botons gustatius </a:t>
            </a:r>
            <a:r>
              <a:rPr lang="ca-ES" dirty="0" smtClean="0"/>
              <a:t>on s’hi troben les cèl·lules quimioreceptores. S’estimulen quan els seus cilis es posen en contacte amb l’aliment.</a:t>
            </a:r>
            <a:endParaRPr lang="ca-ES" dirty="0" smtClean="0">
              <a:solidFill>
                <a:schemeClr val="accent2"/>
              </a:solidFill>
            </a:endParaRPr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824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BOR &quot; UMAMI&quot; | CIFP Manuel Anton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79376"/>
            <a:ext cx="6588224" cy="405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23002" y="728727"/>
            <a:ext cx="854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Podem distingir 5 tipus de sabors diferents: </a:t>
            </a:r>
            <a:r>
              <a:rPr lang="ca-ES" b="1" dirty="0" smtClean="0"/>
              <a:t>salat, dolç, àcid, amarg </a:t>
            </a:r>
            <a:r>
              <a:rPr lang="ca-ES" dirty="0" smtClean="0"/>
              <a:t>i </a:t>
            </a:r>
            <a:r>
              <a:rPr lang="ca-ES" b="1" dirty="0" err="1" smtClean="0"/>
              <a:t>umami</a:t>
            </a:r>
            <a:r>
              <a:rPr lang="ca-ES" dirty="0" smtClean="0"/>
              <a:t>.</a:t>
            </a:r>
            <a:endParaRPr lang="ca-ES" dirty="0" smtClean="0">
              <a:solidFill>
                <a:schemeClr val="accent2"/>
              </a:solidFill>
            </a:endParaRPr>
          </a:p>
        </p:txBody>
      </p:sp>
      <p:pic>
        <p:nvPicPr>
          <p:cNvPr id="1028" name="Picture 4" descr="Las personas con hipertensión prefieren el sabor sala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668" y="1114513"/>
            <a:ext cx="3888406" cy="166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el de abeja: 10 beneficios y propiedades de este alimento - La Granja  Hone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18159"/>
            <a:ext cx="2675250" cy="177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5 Alimentos Amargos con Propiedades para el Organismo - Lifed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9" y="2857376"/>
            <a:ext cx="2622961" cy="189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onoces los tipos de sabores que puedes incluir en tus regalos empresa?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03812"/>
            <a:ext cx="2598057" cy="172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58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2.5. </a:t>
            </a:r>
            <a:r>
              <a:rPr lang="es-ES" dirty="0" err="1" smtClean="0"/>
              <a:t>Sentit</a:t>
            </a:r>
            <a:r>
              <a:rPr lang="es-ES" dirty="0"/>
              <a:t> </a:t>
            </a:r>
            <a:r>
              <a:rPr lang="es-ES" dirty="0" smtClean="0"/>
              <a:t>de </a:t>
            </a:r>
            <a:r>
              <a:rPr lang="es-ES" dirty="0" err="1" smtClean="0"/>
              <a:t>l’olfacte</a:t>
            </a:r>
            <a:endParaRPr lang="es-ES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423002" y="1427339"/>
            <a:ext cx="82637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Percebre les olors </a:t>
            </a:r>
            <a:r>
              <a:rPr lang="ca-ES" dirty="0" smtClean="0"/>
              <a:t>per tenir informació sobre la naturalesa química de les substàncies dissoltes en l’aire. A la cavitat nassal trobem:</a:t>
            </a:r>
            <a:endParaRPr lang="ca-ES" dirty="0"/>
          </a:p>
          <a:p>
            <a:endParaRPr lang="ca-ES" dirty="0" smtClean="0"/>
          </a:p>
          <a:p>
            <a:r>
              <a:rPr lang="ca-ES" dirty="0" smtClean="0">
                <a:solidFill>
                  <a:schemeClr val="accent2"/>
                </a:solidFill>
              </a:rPr>
              <a:t>Pituïtària vermella: </a:t>
            </a:r>
            <a:r>
              <a:rPr lang="ca-ES" dirty="0" smtClean="0"/>
              <a:t>a la zona més inferior, està repleta de vasos sanguinis i la seva funció és escalfar l’aire.</a:t>
            </a:r>
          </a:p>
          <a:p>
            <a:r>
              <a:rPr lang="ca-ES" dirty="0" smtClean="0">
                <a:solidFill>
                  <a:schemeClr val="accent2"/>
                </a:solidFill>
              </a:rPr>
              <a:t>Pituïtària groga: </a:t>
            </a:r>
            <a:r>
              <a:rPr lang="ca-ES" dirty="0" smtClean="0"/>
              <a:t>a la part superior, conté els quimioreceptors que al detectar substàncies amb els seus cilis envien un impuls elèctric cap al bulb olfactori.</a:t>
            </a:r>
            <a:endParaRPr lang="ca-ES" dirty="0" smtClean="0">
              <a:solidFill>
                <a:schemeClr val="accent2"/>
              </a:solidFill>
            </a:endParaRPr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0" name="Picture 2" descr="Know your brain: Olfactory bulb — Neuroscientifically Challenge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2" t="6809" r="14217" b="9172"/>
          <a:stretch/>
        </p:blipFill>
        <p:spPr bwMode="auto">
          <a:xfrm>
            <a:off x="12468" y="3418167"/>
            <a:ext cx="3563888" cy="345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olfactory system is the sensory system used to sme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47180"/>
            <a:ext cx="5093211" cy="339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Elipse"/>
          <p:cNvSpPr/>
          <p:nvPr/>
        </p:nvSpPr>
        <p:spPr>
          <a:xfrm>
            <a:off x="643124" y="4965652"/>
            <a:ext cx="720080" cy="36004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444516" y="5355820"/>
            <a:ext cx="1152128" cy="360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142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13.</a:t>
            </a:r>
          </a:p>
          <a:p>
            <a:r>
              <a:rPr lang="es-ES" dirty="0" err="1" smtClean="0">
                <a:solidFill>
                  <a:sysClr val="windowText" lastClr="000000"/>
                </a:solidFill>
              </a:rPr>
              <a:t>Quan</a:t>
            </a:r>
            <a:r>
              <a:rPr lang="es-ES" dirty="0" smtClean="0">
                <a:solidFill>
                  <a:sysClr val="windowText" lastClr="000000"/>
                </a:solidFill>
              </a:rPr>
              <a:t> una </a:t>
            </a:r>
            <a:r>
              <a:rPr lang="es-ES" dirty="0" err="1" smtClean="0">
                <a:solidFill>
                  <a:sysClr val="windowText" lastClr="000000"/>
                </a:solidFill>
              </a:rPr>
              <a:t>substància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aromàtica</a:t>
            </a:r>
            <a:r>
              <a:rPr lang="es-ES" dirty="0" smtClean="0">
                <a:solidFill>
                  <a:sysClr val="windowText" lastClr="000000"/>
                </a:solidFill>
              </a:rPr>
              <a:t> entre en contacte </a:t>
            </a:r>
            <a:r>
              <a:rPr lang="es-ES" dirty="0" err="1" smtClean="0">
                <a:solidFill>
                  <a:sysClr val="windowText" lastClr="000000"/>
                </a:solidFill>
              </a:rPr>
              <a:t>amb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els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quimioreceptors</a:t>
            </a:r>
            <a:r>
              <a:rPr lang="es-ES" dirty="0" smtClean="0">
                <a:solidFill>
                  <a:sysClr val="windowText" lastClr="000000"/>
                </a:solidFill>
              </a:rPr>
              <a:t> de 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pituïtària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groga</a:t>
            </a:r>
            <a:r>
              <a:rPr lang="es-ES" dirty="0" smtClean="0">
                <a:solidFill>
                  <a:sysClr val="windowText" lastClr="000000"/>
                </a:solidFill>
              </a:rPr>
              <a:t>, 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despolaritza</a:t>
            </a:r>
            <a:r>
              <a:rPr lang="es-ES" dirty="0" smtClean="0">
                <a:solidFill>
                  <a:sysClr val="windowText" lastClr="000000"/>
                </a:solidFill>
              </a:rPr>
              <a:t> la </a:t>
            </a:r>
            <a:r>
              <a:rPr lang="es-ES" dirty="0" err="1" smtClean="0">
                <a:solidFill>
                  <a:sysClr val="windowText" lastClr="000000"/>
                </a:solidFill>
              </a:rPr>
              <a:t>cèl·lula</a:t>
            </a:r>
            <a:r>
              <a:rPr lang="es-ES" dirty="0" smtClean="0">
                <a:solidFill>
                  <a:sysClr val="windowText" lastClr="000000"/>
                </a:solidFill>
              </a:rPr>
              <a:t> receptora de manera que </a:t>
            </a:r>
            <a:r>
              <a:rPr lang="es-ES" dirty="0" err="1" smtClean="0">
                <a:solidFill>
                  <a:sysClr val="windowText" lastClr="000000"/>
                </a:solidFill>
              </a:rPr>
              <a:t>transmet</a:t>
            </a:r>
            <a:r>
              <a:rPr lang="es-ES" dirty="0" smtClean="0">
                <a:solidFill>
                  <a:sysClr val="windowText" lastClr="000000"/>
                </a:solidFill>
              </a:rPr>
              <a:t> un </a:t>
            </a:r>
            <a:r>
              <a:rPr lang="es-ES" dirty="0" err="1" smtClean="0">
                <a:solidFill>
                  <a:sysClr val="windowText" lastClr="000000"/>
                </a:solidFill>
              </a:rPr>
              <a:t>impuls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nerviós</a:t>
            </a:r>
            <a:r>
              <a:rPr lang="es-ES" dirty="0" smtClean="0">
                <a:solidFill>
                  <a:sysClr val="windowText" lastClr="000000"/>
                </a:solidFill>
              </a:rPr>
              <a:t> que es </a:t>
            </a:r>
            <a:r>
              <a:rPr lang="es-ES" dirty="0" err="1" smtClean="0">
                <a:solidFill>
                  <a:sysClr val="windowText" lastClr="000000"/>
                </a:solidFill>
              </a:rPr>
              <a:t>dirigirà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cap</a:t>
            </a:r>
            <a:r>
              <a:rPr lang="es-ES" dirty="0" smtClean="0">
                <a:solidFill>
                  <a:sysClr val="windowText" lastClr="000000"/>
                </a:solidFill>
              </a:rPr>
              <a:t> al </a:t>
            </a:r>
            <a:r>
              <a:rPr lang="es-ES" dirty="0" err="1" smtClean="0">
                <a:solidFill>
                  <a:sysClr val="windowText" lastClr="000000"/>
                </a:solidFill>
              </a:rPr>
              <a:t>bulb</a:t>
            </a:r>
            <a:r>
              <a:rPr lang="es-ES" dirty="0" smtClean="0">
                <a:solidFill>
                  <a:sysClr val="windowText" lastClr="000000"/>
                </a:solidFill>
              </a:rPr>
              <a:t> </a:t>
            </a:r>
            <a:r>
              <a:rPr lang="es-ES" dirty="0" err="1" smtClean="0">
                <a:solidFill>
                  <a:sysClr val="windowText" lastClr="000000"/>
                </a:solidFill>
              </a:rPr>
              <a:t>olfactori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smtClean="0">
                <a:solidFill>
                  <a:sysClr val="windowText" lastClr="000000"/>
                </a:solidFill>
              </a:rPr>
              <a:t>i </a:t>
            </a:r>
            <a:r>
              <a:rPr lang="es-ES" dirty="0" err="1" smtClean="0">
                <a:solidFill>
                  <a:sysClr val="windowText" lastClr="000000"/>
                </a:solidFill>
              </a:rPr>
              <a:t>cap</a:t>
            </a:r>
            <a:r>
              <a:rPr lang="es-ES" dirty="0" smtClean="0">
                <a:solidFill>
                  <a:sysClr val="windowText" lastClr="000000"/>
                </a:solidFill>
              </a:rPr>
              <a:t> a </a:t>
            </a:r>
            <a:r>
              <a:rPr lang="es-ES" dirty="0" err="1" smtClean="0">
                <a:solidFill>
                  <a:sysClr val="windowText" lastClr="000000"/>
                </a:solidFill>
              </a:rPr>
              <a:t>l’encèfal</a:t>
            </a:r>
            <a:r>
              <a:rPr lang="es-ES" dirty="0" smtClean="0">
                <a:solidFill>
                  <a:sysClr val="windowText" lastClr="000000"/>
                </a:solidFill>
              </a:rPr>
              <a:t>.</a:t>
            </a: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endParaRPr lang="es-ES" dirty="0" smtClean="0">
              <a:solidFill>
                <a:schemeClr val="accent2"/>
              </a:solidFill>
            </a:endParaRPr>
          </a:p>
        </p:txBody>
      </p:sp>
      <p:sp>
        <p:nvSpPr>
          <p:cNvPr id="3" name="AutoShape 4" descr="Porqué cuando hacemos fotografías con flash salen los ojos rojos? | Blog de  segunda mano | Renuevo | Tienda online de segunda m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" name="AutoShape 2" descr="Los sistemas receptores 14: Sistema sensorial del olfato | El Cedaz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4" descr="Los sistemas receptores 14: Sistema sensorial del olfato | El Cedaz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779" y="2276872"/>
            <a:ext cx="395287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484469" y="228782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ysClr val="windowText" lastClr="000000"/>
                </a:solidFill>
              </a:rPr>
              <a:t>Cada </a:t>
            </a:r>
            <a:r>
              <a:rPr lang="es-ES" dirty="0" err="1">
                <a:solidFill>
                  <a:sysClr val="windowText" lastClr="000000"/>
                </a:solidFill>
              </a:rPr>
              <a:t>quimioreceptor</a:t>
            </a:r>
            <a:r>
              <a:rPr lang="es-ES" dirty="0">
                <a:solidFill>
                  <a:sysClr val="windowText" lastClr="000000"/>
                </a:solidFill>
              </a:rPr>
              <a:t> detecta un </a:t>
            </a:r>
            <a:r>
              <a:rPr lang="es-ES" dirty="0" err="1">
                <a:solidFill>
                  <a:sysClr val="windowText" lastClr="000000"/>
                </a:solidFill>
              </a:rPr>
              <a:t>tipus</a:t>
            </a:r>
            <a:r>
              <a:rPr lang="es-ES" dirty="0">
                <a:solidFill>
                  <a:sysClr val="windowText" lastClr="000000"/>
                </a:solidFill>
              </a:rPr>
              <a:t> de </a:t>
            </a:r>
            <a:r>
              <a:rPr lang="es-ES" dirty="0" err="1">
                <a:solidFill>
                  <a:sysClr val="windowText" lastClr="000000"/>
                </a:solidFill>
              </a:rPr>
              <a:t>substància</a:t>
            </a:r>
            <a:r>
              <a:rPr lang="es-ES" dirty="0">
                <a:solidFill>
                  <a:sysClr val="windowText" lastClr="000000"/>
                </a:solidFill>
              </a:rPr>
              <a:t> concreta, </a:t>
            </a:r>
            <a:r>
              <a:rPr lang="es-ES" dirty="0" err="1">
                <a:solidFill>
                  <a:sysClr val="windowText" lastClr="000000"/>
                </a:solidFill>
              </a:rPr>
              <a:t>però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quan</a:t>
            </a:r>
            <a:r>
              <a:rPr lang="es-ES" dirty="0">
                <a:solidFill>
                  <a:sysClr val="windowText" lastClr="000000"/>
                </a:solidFill>
              </a:rPr>
              <a:t> una olor </a:t>
            </a:r>
            <a:r>
              <a:rPr lang="es-ES" dirty="0" err="1">
                <a:solidFill>
                  <a:sysClr val="windowText" lastClr="000000"/>
                </a:solidFill>
              </a:rPr>
              <a:t>persisteix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molt</a:t>
            </a:r>
            <a:r>
              <a:rPr lang="es-ES" dirty="0">
                <a:solidFill>
                  <a:sysClr val="windowText" lastClr="000000"/>
                </a:solidFill>
              </a:rPr>
              <a:t> en el </a:t>
            </a:r>
            <a:r>
              <a:rPr lang="es-ES" dirty="0" err="1">
                <a:solidFill>
                  <a:sysClr val="windowText" lastClr="000000"/>
                </a:solidFill>
              </a:rPr>
              <a:t>temps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acabem</a:t>
            </a:r>
            <a:r>
              <a:rPr lang="es-ES" dirty="0">
                <a:solidFill>
                  <a:sysClr val="windowText" lastClr="000000"/>
                </a:solidFill>
              </a:rPr>
              <a:t> per no </a:t>
            </a:r>
            <a:r>
              <a:rPr lang="es-ES" dirty="0" err="1">
                <a:solidFill>
                  <a:sysClr val="windowText" lastClr="000000"/>
                </a:solidFill>
              </a:rPr>
              <a:t>percebre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aquesta</a:t>
            </a:r>
            <a:r>
              <a:rPr lang="es-ES" dirty="0">
                <a:solidFill>
                  <a:sysClr val="windowText" lastClr="000000"/>
                </a:solidFill>
              </a:rPr>
              <a:t> olor. Per </a:t>
            </a:r>
            <a:r>
              <a:rPr lang="es-ES" dirty="0" err="1">
                <a:solidFill>
                  <a:sysClr val="windowText" lastClr="000000"/>
                </a:solidFill>
              </a:rPr>
              <a:t>exemple</a:t>
            </a:r>
            <a:r>
              <a:rPr lang="es-ES" dirty="0">
                <a:solidFill>
                  <a:sysClr val="windowText" lastClr="000000"/>
                </a:solidFill>
              </a:rPr>
              <a:t>, imagina </a:t>
            </a:r>
            <a:r>
              <a:rPr lang="es-ES" dirty="0" err="1">
                <a:solidFill>
                  <a:sysClr val="windowText" lastClr="000000"/>
                </a:solidFill>
              </a:rPr>
              <a:t>quan</a:t>
            </a:r>
            <a:r>
              <a:rPr lang="es-ES" dirty="0">
                <a:solidFill>
                  <a:sysClr val="windowText" lastClr="000000"/>
                </a:solidFill>
              </a:rPr>
              <a:t> tornes a casa cada </a:t>
            </a:r>
            <a:r>
              <a:rPr lang="es-ES" dirty="0" err="1">
                <a:solidFill>
                  <a:sysClr val="windowText" lastClr="000000"/>
                </a:solidFill>
              </a:rPr>
              <a:t>dia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després</a:t>
            </a:r>
            <a:r>
              <a:rPr lang="es-ES" dirty="0">
                <a:solidFill>
                  <a:sysClr val="windowText" lastClr="000000"/>
                </a:solidFill>
              </a:rPr>
              <a:t> de </a:t>
            </a:r>
            <a:r>
              <a:rPr lang="es-ES" dirty="0" err="1">
                <a:solidFill>
                  <a:sysClr val="windowText" lastClr="000000"/>
                </a:solidFill>
              </a:rPr>
              <a:t>l’insti</a:t>
            </a:r>
            <a:r>
              <a:rPr lang="es-ES" dirty="0">
                <a:solidFill>
                  <a:sysClr val="windowText" lastClr="000000"/>
                </a:solidFill>
              </a:rPr>
              <a:t>, casa </a:t>
            </a:r>
            <a:r>
              <a:rPr lang="es-ES" dirty="0" err="1">
                <a:solidFill>
                  <a:sysClr val="windowText" lastClr="000000"/>
                </a:solidFill>
              </a:rPr>
              <a:t>teva</a:t>
            </a:r>
            <a:r>
              <a:rPr lang="es-ES" dirty="0">
                <a:solidFill>
                  <a:sysClr val="windowText" lastClr="000000"/>
                </a:solidFill>
              </a:rPr>
              <a:t> fa alguna olor característica? I </a:t>
            </a:r>
            <a:r>
              <a:rPr lang="es-ES" dirty="0" err="1">
                <a:solidFill>
                  <a:sysClr val="windowText" lastClr="000000"/>
                </a:solidFill>
              </a:rPr>
              <a:t>quan</a:t>
            </a:r>
            <a:r>
              <a:rPr lang="es-ES" dirty="0">
                <a:solidFill>
                  <a:sysClr val="windowText" lastClr="000000"/>
                </a:solidFill>
              </a:rPr>
              <a:t> hi tornes </a:t>
            </a:r>
            <a:r>
              <a:rPr lang="es-ES" dirty="0" err="1">
                <a:solidFill>
                  <a:sysClr val="windowText" lastClr="000000"/>
                </a:solidFill>
              </a:rPr>
              <a:t>després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d’haver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estat</a:t>
            </a:r>
            <a:r>
              <a:rPr lang="es-ES" dirty="0">
                <a:solidFill>
                  <a:sysClr val="windowText" lastClr="000000"/>
                </a:solidFill>
              </a:rPr>
              <a:t> 2 </a:t>
            </a:r>
            <a:r>
              <a:rPr lang="es-ES" dirty="0" err="1">
                <a:solidFill>
                  <a:sysClr val="windowText" lastClr="000000"/>
                </a:solidFill>
              </a:rPr>
              <a:t>setmanes</a:t>
            </a:r>
            <a:r>
              <a:rPr lang="es-ES" dirty="0">
                <a:solidFill>
                  <a:sysClr val="windowText" lastClr="000000"/>
                </a:solidFill>
              </a:rPr>
              <a:t> de </a:t>
            </a:r>
            <a:r>
              <a:rPr lang="es-ES" dirty="0" err="1">
                <a:solidFill>
                  <a:sysClr val="windowText" lastClr="000000"/>
                </a:solidFill>
              </a:rPr>
              <a:t>vacances</a:t>
            </a:r>
            <a:r>
              <a:rPr lang="es-ES" dirty="0">
                <a:solidFill>
                  <a:sysClr val="windowText" lastClr="000000"/>
                </a:solidFill>
              </a:rPr>
              <a:t>?</a:t>
            </a:r>
          </a:p>
          <a:p>
            <a:endParaRPr lang="es-ES" dirty="0">
              <a:solidFill>
                <a:sysClr val="windowText" lastClr="000000"/>
              </a:solidFill>
            </a:endParaRPr>
          </a:p>
          <a:p>
            <a:r>
              <a:rPr lang="es-ES" dirty="0" err="1">
                <a:solidFill>
                  <a:sysClr val="windowText" lastClr="000000"/>
                </a:solidFill>
              </a:rPr>
              <a:t>Què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creus</a:t>
            </a:r>
            <a:r>
              <a:rPr lang="es-ES" dirty="0">
                <a:solidFill>
                  <a:sysClr val="windowText" lastClr="000000"/>
                </a:solidFill>
              </a:rPr>
              <a:t> que </a:t>
            </a:r>
            <a:r>
              <a:rPr lang="es-ES" dirty="0" err="1">
                <a:solidFill>
                  <a:sysClr val="windowText" lastClr="000000"/>
                </a:solidFill>
              </a:rPr>
              <a:t>passa</a:t>
            </a:r>
            <a:r>
              <a:rPr lang="es-ES" dirty="0">
                <a:solidFill>
                  <a:sysClr val="windowText" lastClr="000000"/>
                </a:solidFill>
              </a:rPr>
              <a:t> per </a:t>
            </a:r>
            <a:r>
              <a:rPr lang="es-ES" dirty="0" err="1">
                <a:solidFill>
                  <a:sysClr val="windowText" lastClr="000000"/>
                </a:solidFill>
              </a:rPr>
              <a:t>acostumar</a:t>
            </a:r>
            <a:r>
              <a:rPr lang="es-ES" dirty="0">
                <a:solidFill>
                  <a:sysClr val="windowText" lastClr="000000"/>
                </a:solidFill>
              </a:rPr>
              <a:t>-nos a les </a:t>
            </a:r>
            <a:r>
              <a:rPr lang="es-ES" dirty="0" err="1">
                <a:solidFill>
                  <a:sysClr val="windowText" lastClr="000000"/>
                </a:solidFill>
              </a:rPr>
              <a:t>olors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més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habituals</a:t>
            </a:r>
            <a:r>
              <a:rPr lang="es-ES" dirty="0">
                <a:solidFill>
                  <a:sysClr val="windowText" lastClr="000000"/>
                </a:solidFill>
              </a:rPr>
              <a:t> i </a:t>
            </a:r>
            <a:r>
              <a:rPr lang="es-ES" dirty="0" err="1">
                <a:solidFill>
                  <a:sysClr val="windowText" lastClr="000000"/>
                </a:solidFill>
              </a:rPr>
              <a:t>quin</a:t>
            </a:r>
            <a:r>
              <a:rPr lang="es-ES" dirty="0">
                <a:solidFill>
                  <a:sysClr val="windowText" lastClr="000000"/>
                </a:solidFill>
              </a:rPr>
              <a:t> </a:t>
            </a:r>
            <a:r>
              <a:rPr lang="es-ES" dirty="0" err="1">
                <a:solidFill>
                  <a:sysClr val="windowText" lastClr="000000"/>
                </a:solidFill>
              </a:rPr>
              <a:t>sentit</a:t>
            </a:r>
            <a:r>
              <a:rPr lang="es-ES" dirty="0">
                <a:solidFill>
                  <a:sysClr val="windowText" lastClr="000000"/>
                </a:solidFill>
              </a:rPr>
              <a:t> té per a la </a:t>
            </a:r>
            <a:r>
              <a:rPr lang="es-ES" dirty="0" err="1">
                <a:solidFill>
                  <a:sysClr val="windowText" lastClr="000000"/>
                </a:solidFill>
              </a:rPr>
              <a:t>supervivència</a:t>
            </a:r>
            <a:r>
              <a:rPr lang="es-ES" dirty="0">
                <a:solidFill>
                  <a:sysClr val="windowText" lastClr="0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3207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efinición de sistema endocrino - Diccionario de cáncer - Instituto  Nacional del Cánc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4200"/>
            <a:ext cx="4435614" cy="434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5139" y="548680"/>
            <a:ext cx="8229600" cy="1066800"/>
          </a:xfrm>
        </p:spPr>
        <p:txBody>
          <a:bodyPr/>
          <a:lstStyle/>
          <a:p>
            <a:r>
              <a:rPr lang="es-ES" b="1" dirty="0"/>
              <a:t>3</a:t>
            </a:r>
            <a:r>
              <a:rPr lang="es-ES" b="1" dirty="0" smtClean="0"/>
              <a:t>. EL SISTEMA ENDOCRÍ</a:t>
            </a:r>
            <a:endParaRPr lang="es-ES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323528" y="1628800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FORMAT 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 err="1" smtClean="0">
                <a:solidFill>
                  <a:schemeClr val="accent2"/>
                </a:solidFill>
              </a:rPr>
              <a:t>Glàndules</a:t>
            </a:r>
            <a:r>
              <a:rPr lang="es-ES" sz="2000" dirty="0" smtClean="0"/>
              <a:t> 	        </a:t>
            </a:r>
            <a:r>
              <a:rPr lang="es-ES" sz="2000" dirty="0" err="1" smtClean="0"/>
              <a:t>Producció</a:t>
            </a:r>
            <a:r>
              <a:rPr lang="es-ES" sz="2000" dirty="0" smtClean="0"/>
              <a:t> </a:t>
            </a:r>
            <a:r>
              <a:rPr lang="es-ES" sz="2000" dirty="0" err="1" smtClean="0"/>
              <a:t>d’</a:t>
            </a:r>
            <a:r>
              <a:rPr lang="es-ES" sz="2000" b="1" dirty="0" err="1" smtClean="0">
                <a:solidFill>
                  <a:schemeClr val="accent2"/>
                </a:solidFill>
              </a:rPr>
              <a:t>hormones</a:t>
            </a:r>
            <a:endParaRPr lang="es-ES" sz="2000" b="1" dirty="0" smtClean="0">
              <a:solidFill>
                <a:schemeClr val="accent2"/>
              </a:solidFill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2240448" y="2321584"/>
            <a:ext cx="360040" cy="295583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4260950" y="3326999"/>
            <a:ext cx="5499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Són</a:t>
            </a:r>
            <a:r>
              <a:rPr lang="es-ES" dirty="0" smtClean="0"/>
              <a:t> </a:t>
            </a:r>
            <a:r>
              <a:rPr lang="es-ES" dirty="0" err="1" smtClean="0"/>
              <a:t>compostos</a:t>
            </a:r>
            <a:r>
              <a:rPr lang="es-ES" dirty="0" smtClean="0"/>
              <a:t> </a:t>
            </a:r>
            <a:r>
              <a:rPr lang="es-ES" dirty="0" err="1" smtClean="0"/>
              <a:t>químics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Transportades</a:t>
            </a:r>
            <a:r>
              <a:rPr lang="es-ES" dirty="0" smtClean="0"/>
              <a:t> per la </a:t>
            </a:r>
            <a:r>
              <a:rPr lang="es-ES" dirty="0" err="1" smtClean="0"/>
              <a:t>sang</a:t>
            </a:r>
            <a:r>
              <a:rPr lang="es-ES" dirty="0" smtClean="0"/>
              <a:t> </a:t>
            </a:r>
            <a:r>
              <a:rPr lang="es-ES" dirty="0" err="1" smtClean="0"/>
              <a:t>als</a:t>
            </a:r>
            <a:r>
              <a:rPr lang="es-ES" dirty="0" smtClean="0"/>
              <a:t> </a:t>
            </a:r>
            <a:r>
              <a:rPr lang="es-ES" dirty="0" err="1" smtClean="0"/>
              <a:t>òrgans</a:t>
            </a:r>
            <a:r>
              <a:rPr lang="es-ES" dirty="0" smtClean="0"/>
              <a:t> diana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Coordinen les </a:t>
            </a:r>
            <a:r>
              <a:rPr lang="es-ES" dirty="0" err="1" smtClean="0"/>
              <a:t>funcions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òrgans</a:t>
            </a:r>
            <a:r>
              <a:rPr lang="es-ES" dirty="0" smtClean="0"/>
              <a:t> diana </a:t>
            </a:r>
            <a:endParaRPr lang="es-ES" dirty="0"/>
          </a:p>
        </p:txBody>
      </p:sp>
      <p:sp>
        <p:nvSpPr>
          <p:cNvPr id="8" name="7 Flecha abajo"/>
          <p:cNvSpPr/>
          <p:nvPr/>
        </p:nvSpPr>
        <p:spPr>
          <a:xfrm>
            <a:off x="4572000" y="2644463"/>
            <a:ext cx="360040" cy="657938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37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3.1. </a:t>
            </a:r>
            <a:r>
              <a:rPr lang="es-ES" dirty="0" err="1" smtClean="0"/>
              <a:t>Glàndules</a:t>
            </a:r>
            <a:r>
              <a:rPr lang="es-ES" dirty="0" smtClean="0"/>
              <a:t> </a:t>
            </a:r>
            <a:r>
              <a:rPr lang="es-ES" dirty="0" err="1" smtClean="0"/>
              <a:t>endocrines</a:t>
            </a:r>
            <a:endParaRPr lang="es-ES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423002" y="1427339"/>
            <a:ext cx="82637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/>
              <a:t>Teixit </a:t>
            </a:r>
            <a:r>
              <a:rPr lang="ca-ES" b="1" dirty="0" smtClean="0"/>
              <a:t>glandular</a:t>
            </a:r>
            <a:r>
              <a:rPr lang="ca-ES" dirty="0" smtClean="0"/>
              <a:t> endocrí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/>
              <a:t>Teixit </a:t>
            </a:r>
            <a:r>
              <a:rPr lang="ca-ES" b="1" dirty="0"/>
              <a:t>epitelial</a:t>
            </a:r>
            <a:r>
              <a:rPr lang="ca-ES" dirty="0"/>
              <a:t> vasos </a:t>
            </a:r>
            <a:r>
              <a:rPr lang="ca-ES" dirty="0" smtClean="0"/>
              <a:t>sanguinis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/>
              <a:t>Teixit </a:t>
            </a:r>
            <a:r>
              <a:rPr lang="ca-ES" b="1" dirty="0" smtClean="0"/>
              <a:t>conjuntiu</a:t>
            </a:r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6" name="Picture 2" descr="Thyro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512" y="2434326"/>
            <a:ext cx="5626968" cy="422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4 Conector recto"/>
          <p:cNvCxnSpPr/>
          <p:nvPr/>
        </p:nvCxnSpPr>
        <p:spPr>
          <a:xfrm>
            <a:off x="3563888" y="1628800"/>
            <a:ext cx="27363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6300192" y="1628800"/>
            <a:ext cx="0" cy="100811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4139952" y="1889004"/>
            <a:ext cx="11521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5285000" y="1889004"/>
            <a:ext cx="7080" cy="2188068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2051720" y="2304066"/>
            <a:ext cx="0" cy="25650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V="1">
            <a:off x="2051720" y="4869159"/>
            <a:ext cx="1296144" cy="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35496" y="4924906"/>
            <a:ext cx="31683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Responen</a:t>
            </a:r>
            <a:r>
              <a:rPr lang="es-ES" dirty="0" smtClean="0"/>
              <a:t> a:</a:t>
            </a:r>
            <a:br>
              <a:rPr lang="es-ES" dirty="0" smtClean="0"/>
            </a:br>
            <a:r>
              <a:rPr lang="es-ES" sz="1600" dirty="0" smtClean="0"/>
              <a:t>- </a:t>
            </a:r>
            <a:r>
              <a:rPr lang="es-ES" sz="1600" dirty="0" err="1" smtClean="0"/>
              <a:t>Canvis</a:t>
            </a:r>
            <a:r>
              <a:rPr lang="es-ES" sz="1600" dirty="0" smtClean="0"/>
              <a:t> en </a:t>
            </a:r>
            <a:r>
              <a:rPr lang="es-ES" sz="1600" dirty="0" err="1" smtClean="0"/>
              <a:t>concentracions</a:t>
            </a:r>
            <a:r>
              <a:rPr lang="es-ES" sz="1600" dirty="0" smtClean="0"/>
              <a:t> </a:t>
            </a:r>
            <a:r>
              <a:rPr lang="es-ES" sz="1600" dirty="0" err="1" smtClean="0"/>
              <a:t>extracel·lulars</a:t>
            </a:r>
            <a:r>
              <a:rPr lang="es-ES" sz="1600" dirty="0" smtClean="0"/>
              <a:t> </a:t>
            </a:r>
            <a:r>
              <a:rPr lang="es-ES" sz="1600" dirty="0" err="1" smtClean="0"/>
              <a:t>d’</a:t>
            </a:r>
            <a:r>
              <a:rPr lang="es-ES" sz="1600" dirty="0" err="1" smtClean="0">
                <a:solidFill>
                  <a:schemeClr val="accent2"/>
                </a:solidFill>
              </a:rPr>
              <a:t>ions</a:t>
            </a:r>
            <a:r>
              <a:rPr lang="es-ES" sz="1600" dirty="0" smtClean="0">
                <a:solidFill>
                  <a:schemeClr val="accent2"/>
                </a:solidFill>
              </a:rPr>
              <a:t> i </a:t>
            </a:r>
            <a:r>
              <a:rPr lang="es-ES" sz="1600" dirty="0" err="1" smtClean="0">
                <a:solidFill>
                  <a:schemeClr val="accent2"/>
                </a:solidFill>
              </a:rPr>
              <a:t>metabòlits</a:t>
            </a:r>
            <a:endParaRPr lang="es-ES" sz="1600" dirty="0" smtClean="0">
              <a:solidFill>
                <a:schemeClr val="accent2"/>
              </a:solidFill>
            </a:endParaRPr>
          </a:p>
          <a:p>
            <a:r>
              <a:rPr lang="es-ES" sz="1600" dirty="0" smtClean="0"/>
              <a:t>- </a:t>
            </a:r>
            <a:r>
              <a:rPr lang="es-ES" sz="1600" dirty="0" err="1" smtClean="0"/>
              <a:t>Estímuls</a:t>
            </a:r>
            <a:r>
              <a:rPr lang="es-ES" sz="1600" dirty="0" smtClean="0"/>
              <a:t> </a:t>
            </a:r>
            <a:r>
              <a:rPr lang="es-ES" sz="1600" dirty="0" smtClean="0">
                <a:solidFill>
                  <a:schemeClr val="accent2"/>
                </a:solidFill>
              </a:rPr>
              <a:t>nerviosos</a:t>
            </a:r>
          </a:p>
          <a:p>
            <a:r>
              <a:rPr lang="es-ES" sz="1600" dirty="0" smtClean="0"/>
              <a:t>- </a:t>
            </a:r>
            <a:r>
              <a:rPr lang="es-ES" sz="1600" dirty="0" err="1" smtClean="0"/>
              <a:t>Estímuls</a:t>
            </a:r>
            <a:r>
              <a:rPr lang="es-ES" sz="1600" dirty="0" smtClean="0"/>
              <a:t> </a:t>
            </a:r>
            <a:r>
              <a:rPr lang="es-ES" sz="1600" dirty="0" err="1" smtClean="0">
                <a:solidFill>
                  <a:schemeClr val="accent2"/>
                </a:solidFill>
              </a:rPr>
              <a:t>hormonals</a:t>
            </a:r>
            <a:endParaRPr lang="es-ES" sz="1600" dirty="0" smtClean="0">
              <a:solidFill>
                <a:schemeClr val="accent2"/>
              </a:solidFill>
            </a:endParaRPr>
          </a:p>
          <a:p>
            <a:pPr marL="285750" indent="-285750">
              <a:buFontTx/>
              <a:buChar char="-"/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77869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ntitled Docu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86" y="262667"/>
            <a:ext cx="7754561" cy="658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79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3.2. Hormones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23002" y="1427339"/>
            <a:ext cx="84694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/>
              <a:t>Són </a:t>
            </a:r>
            <a:r>
              <a:rPr lang="ca-ES" b="1" dirty="0" smtClean="0"/>
              <a:t>específiques</a:t>
            </a:r>
            <a:r>
              <a:rPr lang="ca-ES" dirty="0" smtClean="0"/>
              <a:t>: l’òrgan sobre el qual actua depèn de la naturalesa química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/>
              <a:t>Poden actuar a </a:t>
            </a:r>
            <a:r>
              <a:rPr lang="ca-ES" b="1" dirty="0" smtClean="0"/>
              <a:t>concentracions molt baixes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/>
              <a:t>Són alliberades </a:t>
            </a:r>
            <a:r>
              <a:rPr lang="ca-ES" b="1" dirty="0" smtClean="0"/>
              <a:t>al torrent sanguini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/>
              <a:t>Químicament, poden ser: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b="1" dirty="0" smtClean="0">
                <a:solidFill>
                  <a:schemeClr val="accent2"/>
                </a:solidFill>
              </a:rPr>
              <a:t>Lípids</a:t>
            </a:r>
            <a:r>
              <a:rPr lang="ca-ES" dirty="0" smtClean="0"/>
              <a:t> com els esteroides (testosterona, estradiol, cortisol...)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b="1" dirty="0" smtClean="0">
                <a:solidFill>
                  <a:schemeClr val="accent2"/>
                </a:solidFill>
              </a:rPr>
              <a:t>Pèptids</a:t>
            </a:r>
            <a:r>
              <a:rPr lang="ca-ES" dirty="0" smtClean="0"/>
              <a:t> (insulina, glucagó, hormona del creixement, oxitocina...)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b="1" dirty="0" smtClean="0">
                <a:solidFill>
                  <a:schemeClr val="accent2"/>
                </a:solidFill>
              </a:rPr>
              <a:t>Aminoàcids modificats </a:t>
            </a:r>
            <a:r>
              <a:rPr lang="ca-ES" dirty="0" smtClean="0"/>
              <a:t>(tiroxina, adrenalina...)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b="1" dirty="0" smtClean="0">
                <a:solidFill>
                  <a:schemeClr val="accent2"/>
                </a:solidFill>
              </a:rPr>
              <a:t>Mixtes </a:t>
            </a:r>
            <a:r>
              <a:rPr lang="ca-ES" dirty="0" smtClean="0"/>
              <a:t>com les glucoproteïnes (estimulant del fol·licle ovàric FSH...)</a:t>
            </a:r>
            <a:endParaRPr lang="ca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/>
              <a:t>Les cèl·lules diana capten l’hormona per </a:t>
            </a:r>
            <a:r>
              <a:rPr lang="ca-ES" b="1" dirty="0" smtClean="0"/>
              <a:t>endocitosi</a:t>
            </a:r>
            <a:r>
              <a:rPr lang="ca-ES" dirty="0" smtClean="0"/>
              <a:t> i la metabolitzen</a:t>
            </a:r>
            <a:endParaRPr lang="ca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 smtClean="0"/>
              <a:t>Les cèl·lules diana tenen un nombre finit de </a:t>
            </a:r>
            <a:r>
              <a:rPr lang="ca-ES" b="1" dirty="0" smtClean="0"/>
              <a:t>receptors</a:t>
            </a:r>
            <a:r>
              <a:rPr lang="ca-ES" dirty="0" smtClean="0"/>
              <a:t>, es poden saturar.</a:t>
            </a:r>
            <a:endParaRPr lang="ca-ES" dirty="0"/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242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5 *ENDOCR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18382"/>
            <a:ext cx="6985530" cy="687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3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3.3. </a:t>
            </a:r>
            <a:r>
              <a:rPr lang="es-ES" dirty="0" err="1" smtClean="0"/>
              <a:t>Alteracions</a:t>
            </a:r>
            <a:r>
              <a:rPr lang="es-ES" dirty="0" smtClean="0"/>
              <a:t> del sistema </a:t>
            </a:r>
            <a:r>
              <a:rPr lang="es-ES" dirty="0" err="1" smtClean="0"/>
              <a:t>endocrí</a:t>
            </a:r>
            <a:endParaRPr lang="es-ES" dirty="0" smtClean="0"/>
          </a:p>
        </p:txBody>
      </p:sp>
      <p:sp>
        <p:nvSpPr>
          <p:cNvPr id="7" name="6 CuadroTexto"/>
          <p:cNvSpPr txBox="1"/>
          <p:nvPr/>
        </p:nvSpPr>
        <p:spPr>
          <a:xfrm>
            <a:off x="423002" y="1427339"/>
            <a:ext cx="84694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b="1" dirty="0" smtClean="0">
                <a:solidFill>
                  <a:schemeClr val="accent2"/>
                </a:solidFill>
              </a:rPr>
              <a:t>Nanisme</a:t>
            </a:r>
            <a:r>
              <a:rPr lang="ca-ES" dirty="0" smtClean="0"/>
              <a:t>: manca de creixement per deficiències en la hipòfisi o en la tiroides.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b="1" dirty="0" smtClean="0">
                <a:solidFill>
                  <a:schemeClr val="accent2"/>
                </a:solidFill>
              </a:rPr>
              <a:t>Gegantisme</a:t>
            </a:r>
            <a:r>
              <a:rPr lang="ca-ES" dirty="0" smtClean="0"/>
              <a:t>: creixement exagerat degut a la hiperactivitat de la hipòfisi.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b="1" dirty="0" smtClean="0">
                <a:solidFill>
                  <a:schemeClr val="accent2"/>
                </a:solidFill>
              </a:rPr>
              <a:t>Diabetis </a:t>
            </a:r>
            <a:r>
              <a:rPr lang="ca-ES" b="1" i="1" dirty="0" err="1" smtClean="0">
                <a:solidFill>
                  <a:schemeClr val="accent2"/>
                </a:solidFill>
              </a:rPr>
              <a:t>mellitus</a:t>
            </a:r>
            <a:r>
              <a:rPr lang="ca-ES" dirty="0" smtClean="0"/>
              <a:t>: baix nivell d’insulina a la sang que provoca que s’acumuli la glucosa en sang, enlloc de ser absorbida per les cèl·lules.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b="1" dirty="0" smtClean="0"/>
              <a:t>Tipus A</a:t>
            </a:r>
            <a:r>
              <a:rPr lang="ca-ES" dirty="0" smtClean="0"/>
              <a:t>: sol desenvolupar-se d’infant. El sistema immunitari ataca les cèl·lules productores d’insulina del pàncrees.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a-ES" b="1" dirty="0" smtClean="0"/>
              <a:t>Tipus B</a:t>
            </a:r>
            <a:r>
              <a:rPr lang="ca-ES" dirty="0" smtClean="0"/>
              <a:t>: sol desenvolupar-se en adults degut a factors com obesitat i sedentarisme. L’organisme no produeix prou insulina.</a:t>
            </a:r>
            <a:endParaRPr lang="ca-ES" dirty="0"/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122" name="Picture 2" descr="Le nanisme en passe d'être guéri ?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33"/>
          <a:stretch/>
        </p:blipFill>
        <p:spPr bwMode="auto">
          <a:xfrm>
            <a:off x="-39687" y="4509120"/>
            <a:ext cx="3096786" cy="245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a joven más alta del mundo sufre problemas de salud por gigantismo |  America Noticia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8" r="4879"/>
          <a:stretch/>
        </p:blipFill>
        <p:spPr bwMode="auto">
          <a:xfrm>
            <a:off x="3057099" y="4509121"/>
            <a:ext cx="3084394" cy="245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rincipales diferencias entre la diabetes tipo 1 y 2 | Revista MSP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/>
          <a:stretch/>
        </p:blipFill>
        <p:spPr bwMode="auto">
          <a:xfrm>
            <a:off x="6141493" y="4509121"/>
            <a:ext cx="3039019" cy="24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62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5139" y="548680"/>
            <a:ext cx="8229600" cy="1066800"/>
          </a:xfrm>
        </p:spPr>
        <p:txBody>
          <a:bodyPr/>
          <a:lstStyle/>
          <a:p>
            <a:r>
              <a:rPr lang="es-ES" b="1" dirty="0"/>
              <a:t>4</a:t>
            </a:r>
            <a:r>
              <a:rPr lang="es-ES" b="1" dirty="0" smtClean="0"/>
              <a:t>. ELS BIORITMES HUMANS</a:t>
            </a:r>
            <a:endParaRPr lang="es-ES" b="1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989587"/>
              </p:ext>
            </p:extLst>
          </p:nvPr>
        </p:nvGraphicFramePr>
        <p:xfrm>
          <a:off x="107502" y="5774950"/>
          <a:ext cx="8856986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64098"/>
                <a:gridCol w="792088"/>
                <a:gridCol w="936104"/>
                <a:gridCol w="864096"/>
                <a:gridCol w="648072"/>
                <a:gridCol w="648072"/>
                <a:gridCol w="720080"/>
                <a:gridCol w="648072"/>
                <a:gridCol w="648072"/>
                <a:gridCol w="648072"/>
                <a:gridCol w="720080"/>
                <a:gridCol w="72008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200" b="0" dirty="0" err="1" smtClean="0"/>
                        <a:t>Setembre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/>
                        <a:t>Octubre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err="1" smtClean="0"/>
                        <a:t>Novembre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/>
                        <a:t>Desembre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err="1" smtClean="0"/>
                        <a:t>Gener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err="1" smtClean="0"/>
                        <a:t>Febrer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/>
                        <a:t> </a:t>
                      </a:r>
                      <a:r>
                        <a:rPr lang="es-ES" sz="1200" b="0" dirty="0" err="1" smtClean="0"/>
                        <a:t>Març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/>
                        <a:t>Abril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err="1" smtClean="0"/>
                        <a:t>Maig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err="1" smtClean="0"/>
                        <a:t>Juny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err="1" smtClean="0"/>
                        <a:t>Juliol</a:t>
                      </a:r>
                      <a:endParaRPr lang="es-E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err="1" smtClean="0"/>
                        <a:t>Agost</a:t>
                      </a:r>
                      <a:endParaRPr lang="es-ES" sz="12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Procés producti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84" y="4365104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cés producti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05"/>
          <a:stretch/>
        </p:blipFill>
        <p:spPr bwMode="auto">
          <a:xfrm>
            <a:off x="2311091" y="4365104"/>
            <a:ext cx="1605816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La decisió que han pres els productors de calçots amb la segona onada del  coronavir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61"/>
          <a:stretch/>
        </p:blipFill>
        <p:spPr bwMode="auto">
          <a:xfrm>
            <a:off x="3921194" y="4365104"/>
            <a:ext cx="1224012" cy="14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168510" y="6134990"/>
            <a:ext cx="8363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Les plantes també  </a:t>
            </a:r>
            <a:r>
              <a:rPr lang="es-ES" sz="1400" dirty="0" err="1" smtClean="0"/>
              <a:t>experimeten</a:t>
            </a:r>
            <a:r>
              <a:rPr lang="es-ES" sz="1400" dirty="0" smtClean="0"/>
              <a:t> </a:t>
            </a:r>
            <a:r>
              <a:rPr lang="es-ES" sz="1400" dirty="0" err="1" smtClean="0"/>
              <a:t>canvis</a:t>
            </a:r>
            <a:r>
              <a:rPr lang="es-ES" sz="1400" dirty="0" smtClean="0"/>
              <a:t> que </a:t>
            </a:r>
            <a:r>
              <a:rPr lang="es-ES" sz="1400" dirty="0"/>
              <a:t> </a:t>
            </a:r>
            <a:r>
              <a:rPr lang="es-ES" sz="1400" dirty="0" err="1" smtClean="0"/>
              <a:t>depenen</a:t>
            </a:r>
            <a:r>
              <a:rPr lang="es-ES" sz="1400" dirty="0" smtClean="0"/>
              <a:t> de la </a:t>
            </a:r>
            <a:r>
              <a:rPr lang="es-ES" sz="1400" dirty="0" err="1" smtClean="0"/>
              <a:t>translació</a:t>
            </a:r>
            <a:r>
              <a:rPr lang="es-ES" sz="1400" dirty="0" smtClean="0"/>
              <a:t> </a:t>
            </a:r>
            <a:r>
              <a:rPr lang="es-ES" sz="1400" dirty="0" err="1" smtClean="0"/>
              <a:t>periòdica</a:t>
            </a:r>
            <a:r>
              <a:rPr lang="es-ES" sz="1400" dirty="0" smtClean="0"/>
              <a:t> de la Terra: cada </a:t>
            </a:r>
            <a:r>
              <a:rPr lang="es-ES" sz="1400" dirty="0" err="1" smtClean="0"/>
              <a:t>espècie</a:t>
            </a:r>
            <a:r>
              <a:rPr lang="es-ES" sz="1400" dirty="0" smtClean="0"/>
              <a:t> </a:t>
            </a:r>
            <a:r>
              <a:rPr lang="es-ES" sz="1400" dirty="0" err="1" smtClean="0"/>
              <a:t>creix</a:t>
            </a:r>
            <a:r>
              <a:rPr lang="es-ES" sz="1400" dirty="0" smtClean="0"/>
              <a:t> i </a:t>
            </a:r>
            <a:r>
              <a:rPr lang="es-ES" sz="1400" dirty="0" err="1" smtClean="0"/>
              <a:t>floreix</a:t>
            </a:r>
            <a:r>
              <a:rPr lang="es-ES" sz="1400" dirty="0" smtClean="0"/>
              <a:t> en </a:t>
            </a:r>
            <a:r>
              <a:rPr lang="es-ES" sz="1400" dirty="0" err="1" smtClean="0"/>
              <a:t>determinades</a:t>
            </a:r>
            <a:r>
              <a:rPr lang="es-ES" sz="1400" dirty="0" smtClean="0"/>
              <a:t> </a:t>
            </a:r>
            <a:r>
              <a:rPr lang="es-ES" sz="1400" dirty="0" err="1" smtClean="0"/>
              <a:t>èpoques</a:t>
            </a:r>
            <a:r>
              <a:rPr lang="es-ES" sz="1400" dirty="0" smtClean="0"/>
              <a:t> de </a:t>
            </a:r>
            <a:r>
              <a:rPr lang="es-ES" sz="1400" dirty="0" err="1" smtClean="0"/>
              <a:t>l’any</a:t>
            </a:r>
            <a:endParaRPr lang="es-ES" sz="1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34748" y="5400708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solidFill>
                  <a:schemeClr val="bg1"/>
                </a:solidFill>
              </a:rPr>
              <a:t>Sembra</a:t>
            </a:r>
            <a:r>
              <a:rPr lang="es-ES" sz="1600" b="1" dirty="0" smtClean="0">
                <a:solidFill>
                  <a:schemeClr val="bg1"/>
                </a:solidFill>
              </a:rPr>
              <a:t> de </a:t>
            </a:r>
            <a:r>
              <a:rPr lang="es-ES" sz="1600" b="1" dirty="0" err="1" smtClean="0">
                <a:solidFill>
                  <a:schemeClr val="bg1"/>
                </a:solidFill>
              </a:rPr>
              <a:t>calçots</a:t>
            </a:r>
            <a:endParaRPr lang="es-ES" sz="1600" b="1" dirty="0">
              <a:solidFill>
                <a:schemeClr val="accent2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354740" y="5394236"/>
            <a:ext cx="14141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err="1">
                <a:solidFill>
                  <a:schemeClr val="bg1"/>
                </a:solidFill>
              </a:rPr>
              <a:t>Creixement</a:t>
            </a:r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4118771" y="5391382"/>
            <a:ext cx="8787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err="1" smtClean="0">
                <a:solidFill>
                  <a:schemeClr val="bg1"/>
                </a:solidFill>
              </a:rPr>
              <a:t>Collita</a:t>
            </a:r>
            <a:endParaRPr lang="es-ES" sz="1600" b="1" dirty="0">
              <a:solidFill>
                <a:schemeClr val="bg1"/>
              </a:solidFill>
            </a:endParaRPr>
          </a:p>
        </p:txBody>
      </p:sp>
      <p:pic>
        <p:nvPicPr>
          <p:cNvPr id="1035" name="Picture 11" descr="Animales nocturnos y diurnos: lista y fotos - Cuáles son los animales nocturnos: lista de ejemplo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5"/>
          <a:stretch/>
        </p:blipFill>
        <p:spPr bwMode="auto">
          <a:xfrm>
            <a:off x="556564" y="1580872"/>
            <a:ext cx="3509054" cy="272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Animales nocturnos y diurnos: lista y fotos - Animales diurnos: lista de ejemplo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4" b="11547"/>
          <a:stretch/>
        </p:blipFill>
        <p:spPr bwMode="auto">
          <a:xfrm>
            <a:off x="4118771" y="1763591"/>
            <a:ext cx="3480052" cy="240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20 CuadroTexto"/>
          <p:cNvSpPr txBox="1"/>
          <p:nvPr/>
        </p:nvSpPr>
        <p:spPr>
          <a:xfrm>
            <a:off x="5569110" y="4170907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Els</a:t>
            </a:r>
            <a:r>
              <a:rPr lang="es-ES" sz="1400" dirty="0" smtClean="0"/>
              <a:t> </a:t>
            </a:r>
            <a:r>
              <a:rPr lang="es-ES" sz="1400" dirty="0" err="1" smtClean="0"/>
              <a:t>animals</a:t>
            </a:r>
            <a:r>
              <a:rPr lang="es-ES" sz="1400" dirty="0" smtClean="0"/>
              <a:t> experimenten </a:t>
            </a:r>
            <a:r>
              <a:rPr lang="es-ES" sz="1400" dirty="0" err="1" smtClean="0"/>
              <a:t>canvis</a:t>
            </a:r>
            <a:r>
              <a:rPr lang="es-ES" sz="1400" dirty="0" smtClean="0"/>
              <a:t> en la </a:t>
            </a:r>
            <a:r>
              <a:rPr lang="es-ES" sz="1400" dirty="0" err="1" smtClean="0"/>
              <a:t>seva</a:t>
            </a:r>
            <a:r>
              <a:rPr lang="es-ES" sz="1400" dirty="0" smtClean="0"/>
              <a:t> </a:t>
            </a:r>
            <a:r>
              <a:rPr lang="es-ES" sz="1400" dirty="0" err="1" smtClean="0"/>
              <a:t>activitat</a:t>
            </a:r>
            <a:r>
              <a:rPr lang="es-ES" sz="1400" dirty="0" smtClean="0"/>
              <a:t> que </a:t>
            </a:r>
            <a:r>
              <a:rPr lang="es-ES" sz="1400" dirty="0" err="1" smtClean="0"/>
              <a:t>depenen</a:t>
            </a:r>
            <a:r>
              <a:rPr lang="es-ES" sz="1400" dirty="0" smtClean="0"/>
              <a:t> de la </a:t>
            </a:r>
            <a:r>
              <a:rPr lang="es-ES" sz="1400" dirty="0" err="1" smtClean="0"/>
              <a:t>rotació</a:t>
            </a:r>
            <a:r>
              <a:rPr lang="es-ES" sz="1400" dirty="0" smtClean="0"/>
              <a:t> </a:t>
            </a:r>
            <a:r>
              <a:rPr lang="es-ES" sz="1400" dirty="0" err="1" smtClean="0"/>
              <a:t>periòdica</a:t>
            </a:r>
            <a:r>
              <a:rPr lang="es-ES" sz="1400" dirty="0" smtClean="0"/>
              <a:t> de la Terra: </a:t>
            </a:r>
            <a:r>
              <a:rPr lang="es-ES" sz="1400" dirty="0" err="1" smtClean="0"/>
              <a:t>alguns</a:t>
            </a:r>
            <a:r>
              <a:rPr lang="es-ES" sz="1400" dirty="0" smtClean="0"/>
              <a:t> </a:t>
            </a:r>
            <a:r>
              <a:rPr lang="es-ES" sz="1400" dirty="0" err="1" smtClean="0"/>
              <a:t>som</a:t>
            </a:r>
            <a:r>
              <a:rPr lang="es-ES" sz="1400" dirty="0" smtClean="0"/>
              <a:t> </a:t>
            </a:r>
            <a:r>
              <a:rPr lang="es-ES" sz="1400" dirty="0" err="1" smtClean="0"/>
              <a:t>diürns</a:t>
            </a:r>
            <a:r>
              <a:rPr lang="es-ES" sz="1400" dirty="0" smtClean="0"/>
              <a:t>, </a:t>
            </a:r>
            <a:r>
              <a:rPr lang="es-ES" sz="1400" dirty="0" err="1" smtClean="0"/>
              <a:t>d’altres</a:t>
            </a:r>
            <a:r>
              <a:rPr lang="es-ES" sz="1400" dirty="0" smtClean="0"/>
              <a:t> </a:t>
            </a:r>
            <a:r>
              <a:rPr lang="es-ES" sz="1400" dirty="0" err="1" smtClean="0"/>
              <a:t>nocturns</a:t>
            </a:r>
            <a:r>
              <a:rPr lang="es-ES" sz="1400" dirty="0" smtClean="0"/>
              <a:t>.</a:t>
            </a:r>
            <a:endParaRPr lang="es-ES" sz="1400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409184" y="5794304"/>
            <a:ext cx="0" cy="340686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2276797" y="5805264"/>
            <a:ext cx="0" cy="340686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3923928" y="5806512"/>
            <a:ext cx="0" cy="340686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5111852" y="5805264"/>
            <a:ext cx="0" cy="340686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92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En esta temporada aumenta la depresión y la ansiedad – Afición Polí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915307"/>
            <a:ext cx="3489513" cy="194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4.1. </a:t>
            </a:r>
            <a:r>
              <a:rPr lang="es-ES" dirty="0" err="1" smtClean="0"/>
              <a:t>Bioritmes</a:t>
            </a:r>
            <a:r>
              <a:rPr lang="es-ES" dirty="0" smtClean="0"/>
              <a:t> o ritmes </a:t>
            </a:r>
            <a:r>
              <a:rPr lang="es-ES" dirty="0" err="1" smtClean="0"/>
              <a:t>biològics</a:t>
            </a:r>
            <a:r>
              <a:rPr lang="es-ES" dirty="0" smtClean="0"/>
              <a:t> </a:t>
            </a:r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57200" y="1431468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Són</a:t>
            </a:r>
            <a:r>
              <a:rPr lang="es-ES" sz="2000" dirty="0" smtClean="0"/>
              <a:t> </a:t>
            </a:r>
            <a:r>
              <a:rPr lang="es-ES" sz="2000" dirty="0" err="1" smtClean="0"/>
              <a:t>canvis</a:t>
            </a:r>
            <a:r>
              <a:rPr lang="es-ES" sz="2000" dirty="0" smtClean="0"/>
              <a:t> </a:t>
            </a:r>
            <a:r>
              <a:rPr lang="es-ES" sz="2000" dirty="0" err="1" smtClean="0"/>
              <a:t>biològics</a:t>
            </a:r>
            <a:r>
              <a:rPr lang="es-ES" sz="2000" dirty="0" smtClean="0"/>
              <a:t> </a:t>
            </a:r>
            <a:r>
              <a:rPr lang="es-ES" sz="2000" dirty="0" err="1" smtClean="0"/>
              <a:t>provocats</a:t>
            </a:r>
            <a:r>
              <a:rPr lang="es-ES" sz="2000" dirty="0" smtClean="0"/>
              <a:t> per les </a:t>
            </a:r>
            <a:r>
              <a:rPr lang="es-ES" sz="2000" b="1" dirty="0" err="1" smtClean="0"/>
              <a:t>variacions</a:t>
            </a:r>
            <a:r>
              <a:rPr lang="es-ES" sz="2000" b="1" dirty="0"/>
              <a:t> </a:t>
            </a:r>
            <a:r>
              <a:rPr lang="es-ES" sz="2000" b="1" dirty="0" err="1" smtClean="0"/>
              <a:t>periòdiques</a:t>
            </a:r>
            <a:r>
              <a:rPr lang="es-ES" sz="2000" b="1" dirty="0" smtClean="0"/>
              <a:t> de </a:t>
            </a:r>
            <a:r>
              <a:rPr lang="es-ES" sz="2000" b="1" dirty="0" err="1" smtClean="0"/>
              <a:t>l’entorn</a:t>
            </a:r>
            <a:r>
              <a:rPr lang="es-ES" sz="2000" dirty="0" smtClean="0"/>
              <a:t>.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-23646" y="2720653"/>
            <a:ext cx="55426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Tenen</a:t>
            </a:r>
            <a:r>
              <a:rPr lang="es-ES" sz="2000" dirty="0" smtClean="0"/>
              <a:t> </a:t>
            </a:r>
            <a:r>
              <a:rPr lang="es-ES" sz="2000" dirty="0" err="1" smtClean="0"/>
              <a:t>conseqüències</a:t>
            </a:r>
            <a:r>
              <a:rPr lang="es-ES" sz="2000" dirty="0" smtClean="0"/>
              <a:t> en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err="1" smtClean="0"/>
              <a:t>Són</a:t>
            </a:r>
            <a:r>
              <a:rPr lang="es-ES" sz="2000" dirty="0" smtClean="0"/>
              <a:t> </a:t>
            </a:r>
            <a:r>
              <a:rPr lang="es-ES" sz="2000" dirty="0" err="1" smtClean="0"/>
              <a:t>deguts</a:t>
            </a:r>
            <a:r>
              <a:rPr lang="es-ES" sz="2000" dirty="0" smtClean="0"/>
              <a:t> a </a:t>
            </a:r>
            <a:r>
              <a:rPr lang="es-ES" sz="2000" i="1" dirty="0" smtClean="0"/>
              <a:t>“</a:t>
            </a:r>
            <a:r>
              <a:rPr lang="es-ES" sz="2000" i="1" dirty="0" err="1" smtClean="0"/>
              <a:t>rellotges</a:t>
            </a:r>
            <a:r>
              <a:rPr lang="es-ES" sz="2000" i="1" dirty="0" smtClean="0"/>
              <a:t> </a:t>
            </a:r>
            <a:r>
              <a:rPr lang="es-ES" sz="2000" i="1" dirty="0" err="1" smtClean="0"/>
              <a:t>biològics</a:t>
            </a:r>
            <a:r>
              <a:rPr lang="es-ES" sz="2000" i="1" dirty="0" smtClean="0"/>
              <a:t>” </a:t>
            </a:r>
            <a:r>
              <a:rPr lang="es-ES" sz="2000" dirty="0" err="1" smtClean="0"/>
              <a:t>interns</a:t>
            </a:r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Si es </a:t>
            </a:r>
            <a:r>
              <a:rPr lang="es-ES" sz="2000" dirty="0" err="1" smtClean="0"/>
              <a:t>desincronitzen</a:t>
            </a:r>
            <a:r>
              <a:rPr lang="es-ES" sz="2000" dirty="0" smtClean="0"/>
              <a:t> </a:t>
            </a:r>
            <a:r>
              <a:rPr lang="es-ES" sz="2000" dirty="0" err="1" smtClean="0"/>
              <a:t>els</a:t>
            </a:r>
            <a:r>
              <a:rPr lang="es-ES" sz="2000" dirty="0" smtClean="0"/>
              <a:t> ritmes</a:t>
            </a:r>
            <a:br>
              <a:rPr lang="es-ES" sz="2000" dirty="0" smtClean="0"/>
            </a:br>
            <a:r>
              <a:rPr lang="es-ES" sz="2000" dirty="0" err="1" smtClean="0"/>
              <a:t>interns</a:t>
            </a:r>
            <a:r>
              <a:rPr lang="es-ES" sz="2000" dirty="0" smtClean="0"/>
              <a:t> i el ritme de vida 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276370" y="2520598"/>
            <a:ext cx="3466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el </a:t>
            </a:r>
            <a:r>
              <a:rPr lang="es-ES" dirty="0" err="1" smtClean="0"/>
              <a:t>nostre</a:t>
            </a:r>
            <a:r>
              <a:rPr lang="es-ES" dirty="0" smtClean="0"/>
              <a:t> </a:t>
            </a:r>
            <a:r>
              <a:rPr lang="es-ES" dirty="0" err="1" smtClean="0"/>
              <a:t>metabolisme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la </a:t>
            </a:r>
            <a:r>
              <a:rPr lang="es-ES" dirty="0" err="1" smtClean="0"/>
              <a:t>funció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nostres</a:t>
            </a:r>
            <a:r>
              <a:rPr lang="es-ES" dirty="0" smtClean="0"/>
              <a:t> </a:t>
            </a:r>
            <a:r>
              <a:rPr lang="es-ES" dirty="0" err="1" smtClean="0"/>
              <a:t>òrgans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l‘activitat</a:t>
            </a:r>
            <a:r>
              <a:rPr lang="es-ES" dirty="0" smtClean="0"/>
              <a:t> cerebral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sp>
        <p:nvSpPr>
          <p:cNvPr id="14" name="13 Flecha derecha"/>
          <p:cNvSpPr/>
          <p:nvPr/>
        </p:nvSpPr>
        <p:spPr>
          <a:xfrm>
            <a:off x="2883134" y="2825180"/>
            <a:ext cx="360040" cy="295583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lecha derecha"/>
          <p:cNvSpPr/>
          <p:nvPr/>
        </p:nvSpPr>
        <p:spPr>
          <a:xfrm>
            <a:off x="4829714" y="4350157"/>
            <a:ext cx="360040" cy="295583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5217692" y="4174782"/>
            <a:ext cx="1874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SN detecta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canvis</a:t>
            </a:r>
            <a:r>
              <a:rPr lang="es-ES" dirty="0" smtClean="0"/>
              <a:t> </a:t>
            </a:r>
            <a:r>
              <a:rPr lang="es-ES" dirty="0" err="1" smtClean="0"/>
              <a:t>còsmics</a:t>
            </a:r>
            <a:endParaRPr lang="es-ES" dirty="0"/>
          </a:p>
        </p:txBody>
      </p:sp>
      <p:sp>
        <p:nvSpPr>
          <p:cNvPr id="17" name="16 Flecha derecha"/>
          <p:cNvSpPr/>
          <p:nvPr/>
        </p:nvSpPr>
        <p:spPr>
          <a:xfrm>
            <a:off x="3634535" y="5694348"/>
            <a:ext cx="360040" cy="295583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4072440" y="5518973"/>
            <a:ext cx="223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Poden </a:t>
            </a:r>
            <a:r>
              <a:rPr lang="es-ES" dirty="0" err="1" smtClean="0"/>
              <a:t>sorgir</a:t>
            </a:r>
            <a:r>
              <a:rPr lang="es-ES" dirty="0" smtClean="0"/>
              <a:t> </a:t>
            </a:r>
            <a:r>
              <a:rPr lang="es-ES" dirty="0" err="1" smtClean="0"/>
              <a:t>problemes</a:t>
            </a:r>
            <a:r>
              <a:rPr lang="es-ES" dirty="0" smtClean="0"/>
              <a:t> </a:t>
            </a:r>
            <a:r>
              <a:rPr lang="es-ES" dirty="0" err="1" smtClean="0"/>
              <a:t>orgànics</a:t>
            </a:r>
            <a:endParaRPr lang="es-ES" dirty="0"/>
          </a:p>
        </p:txBody>
      </p:sp>
      <p:pic>
        <p:nvPicPr>
          <p:cNvPr id="2050" name="Picture 2" descr="El cerebro mientras duermes - Antroporama | Antroporam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8" r="23972"/>
          <a:stretch/>
        </p:blipFill>
        <p:spPr bwMode="auto">
          <a:xfrm>
            <a:off x="6553659" y="1785411"/>
            <a:ext cx="2624461" cy="217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écnico Superior en Radioterapia, la importancia del reloj biológic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9" r="21340"/>
          <a:stretch/>
        </p:blipFill>
        <p:spPr bwMode="auto">
          <a:xfrm>
            <a:off x="7638189" y="4005594"/>
            <a:ext cx="1539931" cy="151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81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4.2. </a:t>
            </a:r>
            <a:r>
              <a:rPr lang="es-ES" dirty="0" err="1" smtClean="0"/>
              <a:t>Tipus</a:t>
            </a:r>
            <a:r>
              <a:rPr lang="es-ES" dirty="0" smtClean="0"/>
              <a:t> de </a:t>
            </a:r>
            <a:r>
              <a:rPr lang="es-ES" dirty="0" err="1" smtClean="0"/>
              <a:t>bioritmes</a:t>
            </a:r>
            <a:endParaRPr lang="es-ES" dirty="0" smtClean="0"/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57200" y="1431468"/>
            <a:ext cx="807524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Es diferencien per la </a:t>
            </a:r>
            <a:r>
              <a:rPr lang="es-ES" sz="2000" dirty="0" err="1" smtClean="0"/>
              <a:t>seva</a:t>
            </a:r>
            <a:r>
              <a:rPr lang="es-ES" sz="2000" dirty="0" smtClean="0"/>
              <a:t> </a:t>
            </a:r>
            <a:r>
              <a:rPr lang="es-ES" sz="2000" dirty="0" err="1" smtClean="0"/>
              <a:t>periodicitat</a:t>
            </a:r>
            <a:r>
              <a:rPr lang="es-ES" sz="2000" dirty="0" smtClean="0"/>
              <a:t>.</a:t>
            </a:r>
          </a:p>
          <a:p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2"/>
                </a:solidFill>
              </a:rPr>
              <a:t>Ritmes </a:t>
            </a:r>
            <a:r>
              <a:rPr lang="es-ES" sz="2000" b="1" dirty="0" err="1" smtClean="0">
                <a:solidFill>
                  <a:schemeClr val="accent2"/>
                </a:solidFill>
              </a:rPr>
              <a:t>circadiaris</a:t>
            </a:r>
            <a:endParaRPr lang="es-ES" sz="2000" b="1" dirty="0" smtClean="0">
              <a:solidFill>
                <a:schemeClr val="accent2"/>
              </a:solidFill>
            </a:endParaRPr>
          </a:p>
          <a:p>
            <a:r>
              <a:rPr lang="es-ES" dirty="0"/>
              <a:t> </a:t>
            </a:r>
            <a:r>
              <a:rPr lang="es-ES" dirty="0" smtClean="0"/>
              <a:t>     </a:t>
            </a:r>
            <a:r>
              <a:rPr lang="es-ES" dirty="0" err="1" smtClean="0"/>
              <a:t>Periodicitat</a:t>
            </a:r>
            <a:r>
              <a:rPr lang="es-ES" dirty="0" smtClean="0"/>
              <a:t> de 24 </a:t>
            </a:r>
            <a:r>
              <a:rPr lang="es-ES" dirty="0" err="1" smtClean="0"/>
              <a:t>hores</a:t>
            </a:r>
            <a:r>
              <a:rPr lang="es-ES" dirty="0" smtClean="0"/>
              <a:t>. </a:t>
            </a:r>
          </a:p>
          <a:p>
            <a:r>
              <a:rPr lang="es-ES" sz="2000" dirty="0"/>
              <a:t>	</a:t>
            </a:r>
            <a:endParaRPr lang="es-ES" sz="2000" dirty="0" smtClean="0"/>
          </a:p>
          <a:p>
            <a:r>
              <a:rPr lang="es-ES" sz="2000" dirty="0" smtClean="0"/>
              <a:t>	</a:t>
            </a:r>
            <a:r>
              <a:rPr lang="es-ES" dirty="0" err="1" smtClean="0"/>
              <a:t>Principals</a:t>
            </a:r>
            <a:r>
              <a:rPr lang="es-ES" dirty="0" smtClean="0"/>
              <a:t> </a:t>
            </a:r>
            <a:r>
              <a:rPr lang="es-ES" dirty="0" err="1" smtClean="0"/>
              <a:t>aparells</a:t>
            </a:r>
            <a:r>
              <a:rPr lang="es-ES" dirty="0" smtClean="0"/>
              <a:t> </a:t>
            </a:r>
            <a:r>
              <a:rPr lang="es-ES" dirty="0" err="1" smtClean="0"/>
              <a:t>màxima</a:t>
            </a:r>
            <a:r>
              <a:rPr lang="es-ES" dirty="0" smtClean="0"/>
              <a:t> </a:t>
            </a:r>
            <a:r>
              <a:rPr lang="es-ES" dirty="0" err="1" smtClean="0"/>
              <a:t>activitat</a:t>
            </a:r>
            <a:r>
              <a:rPr lang="es-ES" dirty="0" smtClean="0"/>
              <a:t> </a:t>
            </a:r>
            <a:r>
              <a:rPr lang="es-ES" dirty="0" err="1" smtClean="0"/>
              <a:t>durant</a:t>
            </a:r>
            <a:r>
              <a:rPr lang="es-ES" dirty="0" smtClean="0"/>
              <a:t> el </a:t>
            </a:r>
            <a:r>
              <a:rPr lang="es-ES" dirty="0" err="1" smtClean="0"/>
              <a:t>dia</a:t>
            </a:r>
            <a:endParaRPr lang="es-ES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/>
              <a:t>	</a:t>
            </a:r>
            <a:endParaRPr lang="es-ES" sz="2000" dirty="0" smtClean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/>
          </a:p>
          <a:p>
            <a:r>
              <a:rPr lang="es-ES" sz="2000" dirty="0" smtClean="0"/>
              <a:t>	</a:t>
            </a:r>
            <a:r>
              <a:rPr lang="es-ES" dirty="0" err="1" smtClean="0"/>
              <a:t>Algunes</a:t>
            </a:r>
            <a:r>
              <a:rPr lang="es-ES" dirty="0" smtClean="0"/>
              <a:t> </a:t>
            </a:r>
            <a:r>
              <a:rPr lang="es-ES" dirty="0" err="1" smtClean="0"/>
              <a:t>glàndules</a:t>
            </a:r>
            <a:r>
              <a:rPr lang="es-ES" dirty="0" smtClean="0"/>
              <a:t> </a:t>
            </a:r>
            <a:r>
              <a:rPr lang="es-ES" dirty="0" err="1" smtClean="0"/>
              <a:t>endocrines</a:t>
            </a:r>
            <a:r>
              <a:rPr lang="es-ES" dirty="0" smtClean="0"/>
              <a:t> </a:t>
            </a:r>
            <a:r>
              <a:rPr lang="es-ES" dirty="0" err="1" smtClean="0"/>
              <a:t>màxima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	</a:t>
            </a:r>
            <a:r>
              <a:rPr lang="es-ES" dirty="0" err="1" smtClean="0"/>
              <a:t>secreció</a:t>
            </a:r>
            <a:r>
              <a:rPr lang="es-ES" dirty="0" smtClean="0"/>
              <a:t> </a:t>
            </a:r>
            <a:r>
              <a:rPr lang="es-ES" dirty="0" err="1" smtClean="0"/>
              <a:t>durant</a:t>
            </a:r>
            <a:r>
              <a:rPr lang="es-ES" dirty="0" smtClean="0"/>
              <a:t> la </a:t>
            </a:r>
            <a:r>
              <a:rPr lang="es-ES" dirty="0" err="1" smtClean="0"/>
              <a:t>nit</a:t>
            </a:r>
            <a:endParaRPr lang="es-ES" sz="2000" dirty="0" smtClean="0"/>
          </a:p>
        </p:txBody>
      </p:sp>
      <p:sp>
        <p:nvSpPr>
          <p:cNvPr id="19" name="18 Flecha derecha"/>
          <p:cNvSpPr/>
          <p:nvPr/>
        </p:nvSpPr>
        <p:spPr>
          <a:xfrm>
            <a:off x="1043608" y="2977424"/>
            <a:ext cx="360040" cy="295583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derecha"/>
          <p:cNvSpPr/>
          <p:nvPr/>
        </p:nvSpPr>
        <p:spPr>
          <a:xfrm>
            <a:off x="1022368" y="5881047"/>
            <a:ext cx="360040" cy="295583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Full Size Picture adrenocorticotropic-hormone.jpg | Adrenal cortex,  Pictures, Cortis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574" y="3575547"/>
            <a:ext cx="3160355" cy="327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unning: Cómo correr más rápido sin dar ni una zancada de más | BuenaVida |  EL PAÍ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77"/>
          <a:stretch/>
        </p:blipFill>
        <p:spPr bwMode="auto">
          <a:xfrm>
            <a:off x="650994" y="3428999"/>
            <a:ext cx="1832774" cy="203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483769" y="3469859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Sist</a:t>
            </a:r>
            <a:r>
              <a:rPr lang="es-ES" sz="1600" dirty="0" smtClean="0"/>
              <a:t>. muscular,</a:t>
            </a:r>
          </a:p>
          <a:p>
            <a:r>
              <a:rPr lang="es-ES" sz="1600" dirty="0" smtClean="0"/>
              <a:t>cardiovascular</a:t>
            </a:r>
          </a:p>
          <a:p>
            <a:r>
              <a:rPr lang="es-ES" sz="1600" dirty="0" smtClean="0"/>
              <a:t>i </a:t>
            </a:r>
            <a:r>
              <a:rPr lang="es-ES" sz="1600" dirty="0" err="1" smtClean="0"/>
              <a:t>respiratori</a:t>
            </a:r>
            <a:endParaRPr lang="es-ES" sz="1600" dirty="0"/>
          </a:p>
        </p:txBody>
      </p:sp>
      <p:pic>
        <p:nvPicPr>
          <p:cNvPr id="1032" name="Picture 8" descr="Patrón de media luna plana - Descargar PNG/SVG transparen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575630"/>
            <a:ext cx="576065" cy="57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Obligar a tus hijos más pequeños a comer grandes cantidades de alimentos es  una 'muy mal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609" y="866056"/>
            <a:ext cx="2031220" cy="167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n Sol Png Svg Free Download - Sun Vector | Full Size PNG Download |  Seek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84" y="3418330"/>
            <a:ext cx="698692" cy="69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Imagen Sol Png Svg Free Download - Sun Vector | Full Size PNG Download |  Seek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609" y="866056"/>
            <a:ext cx="698692" cy="69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25 CuadroTexto"/>
          <p:cNvSpPr txBox="1"/>
          <p:nvPr/>
        </p:nvSpPr>
        <p:spPr>
          <a:xfrm>
            <a:off x="7050127" y="2547297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Aparell</a:t>
            </a:r>
            <a:r>
              <a:rPr lang="es-ES" sz="1600" dirty="0" smtClean="0"/>
              <a:t> </a:t>
            </a:r>
            <a:r>
              <a:rPr lang="es-ES" sz="1600" dirty="0" err="1" smtClean="0"/>
              <a:t>digestiu</a:t>
            </a:r>
            <a:endParaRPr lang="es-ES" sz="1600" dirty="0"/>
          </a:p>
        </p:txBody>
      </p:sp>
      <p:pic>
        <p:nvPicPr>
          <p:cNvPr id="1038" name="Picture 14" descr="9 errores a la hora de hacer los deberes en niños con TDAH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175" y="4282688"/>
            <a:ext cx="2012455" cy="134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27 CuadroTexto"/>
          <p:cNvSpPr txBox="1"/>
          <p:nvPr/>
        </p:nvSpPr>
        <p:spPr>
          <a:xfrm>
            <a:off x="4415189" y="3939879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Sist</a:t>
            </a:r>
            <a:r>
              <a:rPr lang="es-ES" sz="1600" dirty="0" smtClean="0"/>
              <a:t>. </a:t>
            </a:r>
            <a:r>
              <a:rPr lang="es-ES" sz="1600" dirty="0" err="1" smtClean="0"/>
              <a:t>nerviós</a:t>
            </a:r>
            <a:endParaRPr lang="es-ES" sz="1600" dirty="0"/>
          </a:p>
        </p:txBody>
      </p:sp>
      <p:pic>
        <p:nvPicPr>
          <p:cNvPr id="29" name="Picture 12" descr="Imagen Sol Png Svg Free Download - Sun Vector | Full Size PNG Download |  Seek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489" y="4236842"/>
            <a:ext cx="698692" cy="69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99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elpuntavui.cat/imatges/01/17/alta/780_0377_117257_483c0b4ee3f03f80aa9af8e3cc8bfb6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62" y="-48679"/>
            <a:ext cx="6906678" cy="690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52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78434" y="980728"/>
            <a:ext cx="807524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 smtClean="0">
                <a:solidFill>
                  <a:schemeClr val="accent2"/>
                </a:solidFill>
              </a:rPr>
              <a:t>Ritmes </a:t>
            </a:r>
            <a:r>
              <a:rPr lang="es-ES" sz="2000" b="1" dirty="0" err="1" smtClean="0">
                <a:solidFill>
                  <a:schemeClr val="accent2"/>
                </a:solidFill>
              </a:rPr>
              <a:t>estacionals</a:t>
            </a:r>
            <a:endParaRPr lang="es-ES" sz="2000" b="1" dirty="0" smtClean="0">
              <a:solidFill>
                <a:schemeClr val="accent2"/>
              </a:solidFill>
            </a:endParaRPr>
          </a:p>
          <a:p>
            <a:r>
              <a:rPr lang="es-ES" dirty="0"/>
              <a:t> </a:t>
            </a:r>
            <a:r>
              <a:rPr lang="es-ES" dirty="0" smtClean="0"/>
              <a:t>     </a:t>
            </a:r>
            <a:r>
              <a:rPr lang="es-ES" dirty="0" err="1" smtClean="0"/>
              <a:t>Periodicitat</a:t>
            </a:r>
            <a:r>
              <a:rPr lang="es-ES" dirty="0" smtClean="0"/>
              <a:t> </a:t>
            </a:r>
            <a:r>
              <a:rPr lang="es-ES" dirty="0" err="1" smtClean="0"/>
              <a:t>d’un</a:t>
            </a:r>
            <a:r>
              <a:rPr lang="es-ES" dirty="0" smtClean="0"/>
              <a:t> </a:t>
            </a:r>
            <a:r>
              <a:rPr lang="es-ES" dirty="0" err="1" smtClean="0"/>
              <a:t>any</a:t>
            </a:r>
            <a:r>
              <a:rPr lang="es-ES" dirty="0" smtClean="0"/>
              <a:t>, el </a:t>
            </a:r>
            <a:r>
              <a:rPr lang="es-ES" dirty="0" err="1" smtClean="0"/>
              <a:t>seu</a:t>
            </a:r>
            <a:r>
              <a:rPr lang="es-ES" dirty="0" smtClean="0"/>
              <a:t> </a:t>
            </a:r>
            <a:r>
              <a:rPr lang="es-ES" dirty="0" err="1" smtClean="0"/>
              <a:t>efecte</a:t>
            </a:r>
            <a:r>
              <a:rPr lang="es-ES" dirty="0" smtClean="0"/>
              <a:t> no </a:t>
            </a:r>
            <a:r>
              <a:rPr lang="es-ES" dirty="0" err="1" smtClean="0"/>
              <a:t>és</a:t>
            </a:r>
            <a:r>
              <a:rPr lang="es-ES" dirty="0" smtClean="0"/>
              <a:t> tan </a:t>
            </a:r>
            <a:r>
              <a:rPr lang="es-ES" dirty="0" err="1" smtClean="0"/>
              <a:t>directe</a:t>
            </a:r>
            <a:r>
              <a:rPr lang="es-ES" dirty="0" smtClean="0"/>
              <a:t>.</a:t>
            </a:r>
          </a:p>
          <a:p>
            <a:r>
              <a:rPr lang="es-ES" sz="2000" dirty="0"/>
              <a:t>	</a:t>
            </a:r>
            <a:endParaRPr lang="es-ES" sz="2000" dirty="0" smtClean="0"/>
          </a:p>
          <a:p>
            <a:r>
              <a:rPr lang="es-ES" sz="2000" dirty="0" smtClean="0"/>
              <a:t>	</a:t>
            </a:r>
            <a:r>
              <a:rPr lang="es-ES" dirty="0" err="1" smtClean="0"/>
              <a:t>L’estat</a:t>
            </a:r>
            <a:r>
              <a:rPr lang="es-ES" dirty="0" smtClean="0"/>
              <a:t> </a:t>
            </a:r>
            <a:r>
              <a:rPr lang="es-ES" dirty="0" err="1" smtClean="0"/>
              <a:t>d’ànim</a:t>
            </a:r>
            <a:r>
              <a:rPr lang="es-ES" dirty="0" smtClean="0"/>
              <a:t> es </a:t>
            </a:r>
            <a:r>
              <a:rPr lang="es-ES" dirty="0" err="1" smtClean="0"/>
              <a:t>pot</a:t>
            </a:r>
            <a:r>
              <a:rPr lang="es-ES" dirty="0" smtClean="0"/>
              <a:t> </a:t>
            </a:r>
            <a:r>
              <a:rPr lang="es-ES" dirty="0" err="1" smtClean="0"/>
              <a:t>veure</a:t>
            </a:r>
            <a:r>
              <a:rPr lang="es-ES" dirty="0" smtClean="0"/>
              <a:t> </a:t>
            </a:r>
            <a:r>
              <a:rPr lang="es-ES" dirty="0" err="1" smtClean="0"/>
              <a:t>afectat</a:t>
            </a:r>
            <a:endParaRPr lang="es-ES" dirty="0" smtClean="0"/>
          </a:p>
          <a:p>
            <a:endParaRPr lang="es-ES" sz="2000" dirty="0"/>
          </a:p>
          <a:p>
            <a:r>
              <a:rPr lang="es-ES" sz="2000" dirty="0" smtClean="0"/>
              <a:t>	</a:t>
            </a:r>
          </a:p>
          <a:p>
            <a:endParaRPr lang="es-ES" sz="2000" dirty="0"/>
          </a:p>
          <a:p>
            <a:endParaRPr lang="es-ES" sz="2000" dirty="0" smtClean="0"/>
          </a:p>
          <a:p>
            <a:r>
              <a:rPr lang="es-ES" sz="2000" dirty="0"/>
              <a:t>	</a:t>
            </a:r>
            <a:r>
              <a:rPr lang="es-ES" dirty="0" err="1" smtClean="0"/>
              <a:t>Algunes</a:t>
            </a:r>
            <a:r>
              <a:rPr lang="es-ES" dirty="0" smtClean="0"/>
              <a:t> </a:t>
            </a:r>
            <a:r>
              <a:rPr lang="es-ES" dirty="0" err="1" smtClean="0"/>
              <a:t>malalties</a:t>
            </a:r>
            <a:r>
              <a:rPr lang="es-ES" dirty="0" smtClean="0"/>
              <a:t> </a:t>
            </a:r>
            <a:r>
              <a:rPr lang="es-ES" dirty="0" err="1" smtClean="0"/>
              <a:t>infeccioses</a:t>
            </a:r>
            <a:r>
              <a:rPr lang="es-ES" dirty="0" smtClean="0"/>
              <a:t> </a:t>
            </a:r>
            <a:r>
              <a:rPr lang="es-ES" dirty="0" err="1" smtClean="0"/>
              <a:t>tenen</a:t>
            </a:r>
            <a:r>
              <a:rPr lang="es-ES" dirty="0" smtClean="0"/>
              <a:t> </a:t>
            </a:r>
            <a:r>
              <a:rPr lang="es-ES" dirty="0" err="1" smtClean="0"/>
              <a:t>major</a:t>
            </a:r>
            <a:r>
              <a:rPr lang="es-ES" dirty="0" smtClean="0"/>
              <a:t> </a:t>
            </a:r>
            <a:r>
              <a:rPr lang="es-ES" dirty="0" err="1" smtClean="0"/>
              <a:t>incidència</a:t>
            </a:r>
            <a:r>
              <a:rPr lang="es-ES" dirty="0" smtClean="0"/>
              <a:t> en 	</a:t>
            </a:r>
            <a:r>
              <a:rPr lang="es-ES" dirty="0" err="1" smtClean="0"/>
              <a:t>determinades</a:t>
            </a:r>
            <a:r>
              <a:rPr lang="es-ES" dirty="0" smtClean="0"/>
              <a:t> </a:t>
            </a:r>
            <a:r>
              <a:rPr lang="es-ES" dirty="0" err="1" smtClean="0"/>
              <a:t>èpoques</a:t>
            </a:r>
            <a:r>
              <a:rPr lang="es-ES" dirty="0" smtClean="0"/>
              <a:t> de </a:t>
            </a:r>
            <a:r>
              <a:rPr lang="es-ES" dirty="0" err="1" smtClean="0"/>
              <a:t>l’any</a:t>
            </a:r>
            <a:endParaRPr lang="es-ES" dirty="0" smtClean="0"/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	</a:t>
            </a:r>
            <a:r>
              <a:rPr lang="es-ES" dirty="0" smtClean="0"/>
              <a:t>La </a:t>
            </a:r>
            <a:r>
              <a:rPr lang="es-ES" dirty="0" err="1" smtClean="0"/>
              <a:t>reproducció</a:t>
            </a:r>
            <a:r>
              <a:rPr lang="es-ES" dirty="0" smtClean="0"/>
              <a:t> també té unes </a:t>
            </a:r>
            <a:r>
              <a:rPr lang="es-ES" dirty="0" err="1" smtClean="0"/>
              <a:t>tendències</a:t>
            </a:r>
            <a:r>
              <a:rPr lang="es-ES" dirty="0" smtClean="0"/>
              <a:t> </a:t>
            </a:r>
            <a:r>
              <a:rPr lang="es-ES" dirty="0" err="1" smtClean="0"/>
              <a:t>anuals</a:t>
            </a:r>
            <a:endParaRPr lang="es-ES" sz="2000" dirty="0" smtClean="0"/>
          </a:p>
        </p:txBody>
      </p:sp>
      <p:sp>
        <p:nvSpPr>
          <p:cNvPr id="19" name="18 Flecha derecha"/>
          <p:cNvSpPr/>
          <p:nvPr/>
        </p:nvSpPr>
        <p:spPr>
          <a:xfrm>
            <a:off x="1004050" y="1916832"/>
            <a:ext cx="360040" cy="295583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derecha"/>
          <p:cNvSpPr/>
          <p:nvPr/>
        </p:nvSpPr>
        <p:spPr>
          <a:xfrm>
            <a:off x="1035005" y="5229200"/>
            <a:ext cx="360040" cy="295583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derecha"/>
          <p:cNvSpPr/>
          <p:nvPr/>
        </p:nvSpPr>
        <p:spPr>
          <a:xfrm>
            <a:off x="1035005" y="3573016"/>
            <a:ext cx="360040" cy="295583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 descr="Seasonal Affective Disorder (SAD) and Addiction | The Aviary Recover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5" b="12290"/>
          <a:stretch/>
        </p:blipFill>
        <p:spPr bwMode="auto">
          <a:xfrm>
            <a:off x="5148064" y="1793094"/>
            <a:ext cx="1976636" cy="151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hica alegre entre brillantes flores de primavera de ranúnculos | Foto  Premi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0998"/>
          <a:stretch/>
        </p:blipFill>
        <p:spPr bwMode="auto">
          <a:xfrm>
            <a:off x="7124700" y="1779447"/>
            <a:ext cx="2019300" cy="151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ripe o resfriado? Diferencias y cómo tratarlos | Kern Pharm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290" y="3835134"/>
            <a:ext cx="2087023" cy="139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n primavera aparecen enfermedades eruptivas en los niños |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8" r="10680"/>
          <a:stretch/>
        </p:blipFill>
        <p:spPr bwMode="auto">
          <a:xfrm>
            <a:off x="7124700" y="3841303"/>
            <a:ext cx="2054116" cy="139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Un acertijo: bebés y probabilidad - Nauka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6"/>
          <a:stretch/>
        </p:blipFill>
        <p:spPr bwMode="auto">
          <a:xfrm>
            <a:off x="6372200" y="5493195"/>
            <a:ext cx="2771800" cy="136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36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4.3. Son i vigilia</a:t>
            </a:r>
          </a:p>
        </p:txBody>
      </p:sp>
      <p:sp>
        <p:nvSpPr>
          <p:cNvPr id="11" name="AutoShape 4" descr="Tema 2: La funció de relaci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6" descr="Tema 2: La funció de relaci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57200" y="1380646"/>
            <a:ext cx="82296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Tenen</a:t>
            </a:r>
            <a:r>
              <a:rPr lang="es-ES" sz="2000" dirty="0" smtClean="0"/>
              <a:t> una </a:t>
            </a:r>
            <a:r>
              <a:rPr lang="es-ES" sz="2000" b="1" dirty="0" err="1" smtClean="0"/>
              <a:t>periodicitat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circadiària</a:t>
            </a:r>
            <a:r>
              <a:rPr lang="es-ES" sz="2000" b="1" dirty="0" smtClean="0"/>
              <a:t> </a:t>
            </a:r>
            <a:r>
              <a:rPr lang="es-ES" sz="2000" dirty="0" smtClean="0"/>
              <a:t>i </a:t>
            </a:r>
            <a:r>
              <a:rPr lang="es-ES" sz="2000" dirty="0" err="1" smtClean="0"/>
              <a:t>són</a:t>
            </a:r>
            <a:r>
              <a:rPr lang="es-ES" sz="2000" dirty="0" smtClean="0"/>
              <a:t> </a:t>
            </a:r>
            <a:r>
              <a:rPr lang="es-ES" sz="2000" dirty="0" err="1" smtClean="0"/>
              <a:t>regulades</a:t>
            </a:r>
            <a:r>
              <a:rPr lang="es-ES" sz="2000" dirty="0" smtClean="0"/>
              <a:t> per la </a:t>
            </a:r>
            <a:r>
              <a:rPr lang="es-ES" sz="2000" b="1" dirty="0" err="1" smtClean="0"/>
              <a:t>formació</a:t>
            </a:r>
            <a:r>
              <a:rPr lang="es-ES" sz="2000" b="1" dirty="0" smtClean="0"/>
              <a:t> reticular </a:t>
            </a:r>
            <a:r>
              <a:rPr lang="es-ES" sz="2000" dirty="0" smtClean="0"/>
              <a:t>del SN al </a:t>
            </a:r>
            <a:r>
              <a:rPr lang="es-ES" sz="2000" dirty="0" err="1" smtClean="0"/>
              <a:t>tronc</a:t>
            </a:r>
            <a:r>
              <a:rPr lang="es-ES" sz="2000" dirty="0" smtClean="0"/>
              <a:t> de </a:t>
            </a:r>
            <a:r>
              <a:rPr lang="es-ES" sz="2000" dirty="0" err="1" smtClean="0"/>
              <a:t>l’encèfal</a:t>
            </a:r>
            <a:r>
              <a:rPr lang="es-ES" sz="2000" dirty="0" smtClean="0"/>
              <a:t>. </a:t>
            </a:r>
          </a:p>
          <a:p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 err="1" smtClean="0">
                <a:solidFill>
                  <a:schemeClr val="accent2"/>
                </a:solidFill>
              </a:rPr>
              <a:t>Estat</a:t>
            </a:r>
            <a:r>
              <a:rPr lang="es-ES" sz="2000" b="1" dirty="0" smtClean="0">
                <a:solidFill>
                  <a:schemeClr val="accent2"/>
                </a:solidFill>
              </a:rPr>
              <a:t> de vigilia: </a:t>
            </a:r>
            <a:r>
              <a:rPr lang="es-ES" dirty="0" smtClean="0"/>
              <a:t>les </a:t>
            </a:r>
            <a:r>
              <a:rPr lang="es-ES" dirty="0" err="1" smtClean="0"/>
              <a:t>neurones</a:t>
            </a:r>
            <a:r>
              <a:rPr lang="es-ES" dirty="0" smtClean="0"/>
              <a:t> de la </a:t>
            </a:r>
            <a:r>
              <a:rPr lang="es-ES" dirty="0" err="1" smtClean="0"/>
              <a:t>formació</a:t>
            </a:r>
            <a:r>
              <a:rPr lang="es-ES" dirty="0" smtClean="0"/>
              <a:t> reticular </a:t>
            </a:r>
            <a:r>
              <a:rPr lang="es-ES" dirty="0" err="1" smtClean="0"/>
              <a:t>estan</a:t>
            </a:r>
            <a:r>
              <a:rPr lang="es-ES" dirty="0" smtClean="0"/>
              <a:t> </a:t>
            </a:r>
            <a:r>
              <a:rPr lang="es-ES" dirty="0" err="1" smtClean="0"/>
              <a:t>molt</a:t>
            </a:r>
            <a:r>
              <a:rPr lang="es-ES" dirty="0" smtClean="0"/>
              <a:t> actives.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b="1" dirty="0">
              <a:solidFill>
                <a:schemeClr val="accent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 err="1" smtClean="0">
                <a:solidFill>
                  <a:schemeClr val="accent2"/>
                </a:solidFill>
              </a:rPr>
              <a:t>Estat</a:t>
            </a:r>
            <a:r>
              <a:rPr lang="es-ES" sz="2000" b="1" dirty="0" smtClean="0">
                <a:solidFill>
                  <a:schemeClr val="accent2"/>
                </a:solidFill>
              </a:rPr>
              <a:t> de son </a:t>
            </a:r>
            <a:r>
              <a:rPr lang="es-ES" sz="2000" b="1" dirty="0" smtClean="0"/>
              <a:t>(8h): </a:t>
            </a:r>
            <a:r>
              <a:rPr lang="es-ES" dirty="0" err="1" smtClean="0"/>
              <a:t>l’excitació</a:t>
            </a:r>
            <a:r>
              <a:rPr lang="es-ES" dirty="0" smtClean="0"/>
              <a:t> de la </a:t>
            </a:r>
            <a:r>
              <a:rPr lang="es-ES" dirty="0" err="1" smtClean="0"/>
              <a:t>formació</a:t>
            </a:r>
            <a:r>
              <a:rPr lang="es-ES" dirty="0" smtClean="0"/>
              <a:t> reticular </a:t>
            </a:r>
            <a:r>
              <a:rPr lang="es-ES" dirty="0" err="1" smtClean="0"/>
              <a:t>disminueix</a:t>
            </a:r>
            <a:r>
              <a:rPr lang="es-ES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accent2"/>
              </a:solidFill>
            </a:endParaRPr>
          </a:p>
          <a:p>
            <a:pPr lvl="1"/>
            <a:endParaRPr lang="es-ES" b="1" dirty="0" smtClean="0">
              <a:solidFill>
                <a:schemeClr val="accent2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67544" y="335699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s-ES" b="1" dirty="0">
                <a:solidFill>
                  <a:schemeClr val="accent2"/>
                </a:solidFill>
              </a:rPr>
              <a:t>Son </a:t>
            </a:r>
            <a:r>
              <a:rPr lang="es-ES" b="1" dirty="0" err="1">
                <a:solidFill>
                  <a:schemeClr val="accent2"/>
                </a:solidFill>
              </a:rPr>
              <a:t>lent</a:t>
            </a:r>
            <a:r>
              <a:rPr lang="es-ES" b="1" dirty="0">
                <a:solidFill>
                  <a:schemeClr val="accent2"/>
                </a:solidFill>
              </a:rPr>
              <a:t> </a:t>
            </a:r>
            <a:r>
              <a:rPr lang="es-ES" dirty="0">
                <a:solidFill>
                  <a:schemeClr val="accent2"/>
                </a:solidFill>
              </a:rPr>
              <a:t>(fase NREM):</a:t>
            </a:r>
            <a:endParaRPr lang="es-ES" b="1" dirty="0">
              <a:solidFill>
                <a:schemeClr val="accent2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 err="1"/>
              <a:t>Escassa</a:t>
            </a:r>
            <a:r>
              <a:rPr lang="es-ES" dirty="0"/>
              <a:t> </a:t>
            </a:r>
            <a:r>
              <a:rPr lang="es-ES" dirty="0" err="1"/>
              <a:t>activitat</a:t>
            </a:r>
            <a:r>
              <a:rPr lang="es-ES" dirty="0"/>
              <a:t> cerebral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Es </a:t>
            </a:r>
            <a:r>
              <a:rPr lang="es-ES" dirty="0" err="1"/>
              <a:t>manté</a:t>
            </a:r>
            <a:r>
              <a:rPr lang="es-ES" dirty="0"/>
              <a:t> el to muscular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 err="1"/>
              <a:t>Emetre</a:t>
            </a:r>
            <a:r>
              <a:rPr lang="es-ES" dirty="0"/>
              <a:t> </a:t>
            </a:r>
            <a:r>
              <a:rPr lang="es-ES" dirty="0" err="1"/>
              <a:t>sons</a:t>
            </a:r>
            <a:r>
              <a:rPr lang="es-ES" dirty="0"/>
              <a:t> i </a:t>
            </a:r>
            <a:r>
              <a:rPr lang="es-ES" dirty="0" err="1"/>
              <a:t>paraules</a:t>
            </a:r>
            <a:r>
              <a:rPr lang="es-ES" dirty="0"/>
              <a:t>, </a:t>
            </a:r>
            <a:r>
              <a:rPr lang="es-ES" dirty="0" err="1"/>
              <a:t>sonambulisme</a:t>
            </a:r>
            <a:r>
              <a:rPr lang="es-ES" dirty="0"/>
              <a:t>…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80% del son total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299521" y="3364370"/>
            <a:ext cx="47880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ES" b="1" dirty="0">
                <a:solidFill>
                  <a:schemeClr val="accent2"/>
                </a:solidFill>
              </a:rPr>
              <a:t>Son paradoxal </a:t>
            </a:r>
            <a:r>
              <a:rPr lang="es-ES" dirty="0">
                <a:solidFill>
                  <a:schemeClr val="accent2"/>
                </a:solidFill>
              </a:rPr>
              <a:t>(fase REM):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 err="1"/>
              <a:t>Activitat</a:t>
            </a:r>
            <a:r>
              <a:rPr lang="es-ES" dirty="0"/>
              <a:t> cerebral </a:t>
            </a:r>
            <a:r>
              <a:rPr lang="es-ES" dirty="0" err="1"/>
              <a:t>semblant</a:t>
            </a:r>
            <a:r>
              <a:rPr lang="es-ES" dirty="0"/>
              <a:t> a </a:t>
            </a:r>
            <a:r>
              <a:rPr lang="es-ES" dirty="0" err="1"/>
              <a:t>l’estat</a:t>
            </a:r>
            <a:r>
              <a:rPr lang="es-ES" dirty="0"/>
              <a:t> de vigilia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 err="1"/>
              <a:t>Mínim</a:t>
            </a:r>
            <a:r>
              <a:rPr lang="es-ES" dirty="0"/>
              <a:t> to muscular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Fases de 10-40 min que </a:t>
            </a:r>
            <a:r>
              <a:rPr lang="es-ES" dirty="0" err="1" smtClean="0"/>
              <a:t>s’alternen</a:t>
            </a:r>
            <a:r>
              <a:rPr lang="es-ES" dirty="0" smtClean="0"/>
              <a:t> </a:t>
            </a:r>
            <a:r>
              <a:rPr lang="es-ES" dirty="0" err="1"/>
              <a:t>amb</a:t>
            </a:r>
            <a:r>
              <a:rPr lang="es-ES" dirty="0"/>
              <a:t> el son </a:t>
            </a:r>
            <a:r>
              <a:rPr lang="es-ES" dirty="0" err="1"/>
              <a:t>lent</a:t>
            </a:r>
            <a:endParaRPr lang="es-E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Al final </a:t>
            </a:r>
            <a:r>
              <a:rPr lang="es-ES" dirty="0" err="1"/>
              <a:t>d’aquesta</a:t>
            </a:r>
            <a:r>
              <a:rPr lang="es-ES" dirty="0"/>
              <a:t> fase </a:t>
            </a:r>
            <a:r>
              <a:rPr lang="es-ES" dirty="0" err="1"/>
              <a:t>apareixen</a:t>
            </a:r>
            <a:r>
              <a:rPr lang="es-ES" dirty="0"/>
              <a:t>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somnis</a:t>
            </a:r>
            <a:r>
              <a:rPr lang="es-ES" dirty="0"/>
              <a:t> (</a:t>
            </a:r>
            <a:r>
              <a:rPr lang="es-ES" dirty="0" err="1"/>
              <a:t>durades</a:t>
            </a:r>
            <a:r>
              <a:rPr lang="es-ES" dirty="0"/>
              <a:t> 10-30 min</a:t>
            </a:r>
            <a:r>
              <a:rPr lang="es-ES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 err="1" smtClean="0"/>
              <a:t>Moviments</a:t>
            </a:r>
            <a:r>
              <a:rPr lang="es-ES" dirty="0" smtClean="0"/>
              <a:t> </a:t>
            </a:r>
            <a:r>
              <a:rPr lang="es-ES" dirty="0" err="1" smtClean="0"/>
              <a:t>ràpids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ulls</a:t>
            </a:r>
            <a:r>
              <a:rPr lang="es-ES" dirty="0" smtClean="0"/>
              <a:t>, </a:t>
            </a:r>
            <a:r>
              <a:rPr lang="es-ES" dirty="0" err="1" smtClean="0"/>
              <a:t>tremolors</a:t>
            </a:r>
            <a:r>
              <a:rPr lang="es-ES" dirty="0" smtClean="0"/>
              <a:t> i </a:t>
            </a:r>
            <a:r>
              <a:rPr lang="es-ES" dirty="0" err="1" smtClean="0"/>
              <a:t>contraccions</a:t>
            </a:r>
            <a:r>
              <a:rPr lang="es-ES" dirty="0" smtClean="0"/>
              <a:t> </a:t>
            </a:r>
            <a:r>
              <a:rPr lang="es-ES" dirty="0" err="1" smtClean="0"/>
              <a:t>mans</a:t>
            </a:r>
            <a:r>
              <a:rPr lang="es-ES" dirty="0" smtClean="0"/>
              <a:t> i </a:t>
            </a:r>
            <a:r>
              <a:rPr lang="es-ES" dirty="0" err="1" smtClean="0"/>
              <a:t>dits</a:t>
            </a:r>
            <a:r>
              <a:rPr lang="es-ES" dirty="0" smtClean="0"/>
              <a:t>…</a:t>
            </a:r>
            <a:endParaRPr lang="es-E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/>
              <a:t>20% del son </a:t>
            </a:r>
            <a:r>
              <a:rPr lang="es-ES" dirty="0" smtClean="0"/>
              <a:t>total</a:t>
            </a:r>
            <a:endParaRPr lang="es-ES" dirty="0"/>
          </a:p>
        </p:txBody>
      </p:sp>
      <p:pic>
        <p:nvPicPr>
          <p:cNvPr id="4100" name="Picture 4" descr="LAS FASES DEL SUEÑO - SUEÑ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100908"/>
            <a:ext cx="3255913" cy="179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ASES DEL SUEÑ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261" y="83678"/>
            <a:ext cx="3542739" cy="134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26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536" y="5809061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chemeClr val="accent2"/>
                </a:solidFill>
              </a:rPr>
              <a:t>La </a:t>
            </a:r>
            <a:r>
              <a:rPr lang="es-ES" dirty="0" err="1" smtClean="0">
                <a:solidFill>
                  <a:schemeClr val="accent2"/>
                </a:solidFill>
              </a:rPr>
              <a:t>mecànica</a:t>
            </a:r>
            <a:r>
              <a:rPr lang="es-ES" dirty="0" smtClean="0">
                <a:solidFill>
                  <a:schemeClr val="accent2"/>
                </a:solidFill>
              </a:rPr>
              <a:t> </a:t>
            </a:r>
            <a:r>
              <a:rPr lang="es-ES" dirty="0" err="1" smtClean="0">
                <a:solidFill>
                  <a:schemeClr val="accent2"/>
                </a:solidFill>
              </a:rPr>
              <a:t>dels</a:t>
            </a:r>
            <a:r>
              <a:rPr lang="es-ES" dirty="0" smtClean="0">
                <a:solidFill>
                  <a:schemeClr val="accent2"/>
                </a:solidFill>
              </a:rPr>
              <a:t> </a:t>
            </a:r>
            <a:r>
              <a:rPr lang="es-ES" dirty="0" err="1" smtClean="0">
                <a:solidFill>
                  <a:schemeClr val="accent2"/>
                </a:solidFill>
              </a:rPr>
              <a:t>somnis</a:t>
            </a:r>
            <a:r>
              <a:rPr lang="es-ES" dirty="0" smtClean="0">
                <a:solidFill>
                  <a:schemeClr val="accent2"/>
                </a:solidFill>
              </a:rPr>
              <a:t>: </a:t>
            </a:r>
            <a:r>
              <a:rPr lang="es-ES" dirty="0" smtClean="0">
                <a:hlinkClick r:id="rId2"/>
              </a:rPr>
              <a:t>https</a:t>
            </a:r>
            <a:r>
              <a:rPr lang="es-ES" dirty="0">
                <a:hlinkClick r:id="rId2"/>
              </a:rPr>
              <a:t>://www.youtube.com/watch?v=hMmaiM-UzpQ</a:t>
            </a:r>
            <a:endParaRPr lang="es-ES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5" t="25074" r="1045" b="20697"/>
          <a:stretch/>
        </p:blipFill>
        <p:spPr>
          <a:xfrm>
            <a:off x="-26135" y="1719618"/>
            <a:ext cx="9144000" cy="3719014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539552" y="630932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err="1" smtClean="0">
                <a:solidFill>
                  <a:schemeClr val="accent2"/>
                </a:solidFill>
              </a:rPr>
              <a:t>Els</a:t>
            </a:r>
            <a:r>
              <a:rPr lang="es-ES" dirty="0" smtClean="0">
                <a:solidFill>
                  <a:schemeClr val="accent2"/>
                </a:solidFill>
              </a:rPr>
              <a:t> </a:t>
            </a:r>
            <a:r>
              <a:rPr lang="es-ES" dirty="0" err="1" smtClean="0">
                <a:solidFill>
                  <a:schemeClr val="accent2"/>
                </a:solidFill>
              </a:rPr>
              <a:t>somnis</a:t>
            </a:r>
            <a:r>
              <a:rPr lang="es-ES" dirty="0" smtClean="0">
                <a:solidFill>
                  <a:schemeClr val="accent2"/>
                </a:solidFill>
              </a:rPr>
              <a:t> </a:t>
            </a:r>
            <a:r>
              <a:rPr lang="es-ES" dirty="0" err="1" smtClean="0">
                <a:solidFill>
                  <a:schemeClr val="accent2"/>
                </a:solidFill>
              </a:rPr>
              <a:t>lúcids</a:t>
            </a:r>
            <a:r>
              <a:rPr lang="es-ES" dirty="0" smtClean="0">
                <a:solidFill>
                  <a:schemeClr val="accent2"/>
                </a:solidFill>
              </a:rPr>
              <a:t>: </a:t>
            </a:r>
            <a:r>
              <a:rPr lang="es-ES" dirty="0" smtClean="0">
                <a:hlinkClick r:id="rId4"/>
              </a:rPr>
              <a:t>https</a:t>
            </a:r>
            <a:r>
              <a:rPr lang="es-ES" dirty="0">
                <a:hlinkClick r:id="rId4"/>
              </a:rPr>
              <a:t>://</a:t>
            </a:r>
            <a:r>
              <a:rPr lang="es-ES" dirty="0" smtClean="0">
                <a:hlinkClick r:id="rId4"/>
              </a:rPr>
              <a:t>www.youtube.com/watch?v=xAwx1Mdt15A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5" name="4 Abrir llave"/>
          <p:cNvSpPr/>
          <p:nvPr/>
        </p:nvSpPr>
        <p:spPr>
          <a:xfrm rot="16200000">
            <a:off x="3368077" y="4329974"/>
            <a:ext cx="360040" cy="463631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Abrir llave"/>
          <p:cNvSpPr/>
          <p:nvPr/>
        </p:nvSpPr>
        <p:spPr>
          <a:xfrm rot="16200000">
            <a:off x="4839820" y="4095035"/>
            <a:ext cx="360040" cy="463631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Abrir llave"/>
          <p:cNvSpPr/>
          <p:nvPr/>
        </p:nvSpPr>
        <p:spPr>
          <a:xfrm rot="16200000">
            <a:off x="6099960" y="3951018"/>
            <a:ext cx="360042" cy="391622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Abrir llave"/>
          <p:cNvSpPr/>
          <p:nvPr/>
        </p:nvSpPr>
        <p:spPr>
          <a:xfrm rot="16200000">
            <a:off x="7092284" y="3786790"/>
            <a:ext cx="360040" cy="36003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001221" y="4711496"/>
            <a:ext cx="1702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fase REM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499992" y="4494564"/>
            <a:ext cx="1702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fase REM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796136" y="4293096"/>
            <a:ext cx="1702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fase REM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6880936" y="4139788"/>
            <a:ext cx="1702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fase REM</a:t>
            </a: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30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3750</TotalTime>
  <Words>1908</Words>
  <Application>Microsoft Office PowerPoint</Application>
  <PresentationFormat>Presentación en pantalla (4:3)</PresentationFormat>
  <Paragraphs>317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3" baseType="lpstr">
      <vt:lpstr>Urbano</vt:lpstr>
      <vt:lpstr>2. ELS ÒRGANS DELS SENTITS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3. EL SISTEMA ENDOCRÍ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4. ELS BIORITMES HUMANS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UNITAT 1: CONEIXEMENT DEL COS</dc:title>
  <dc:creator>profe</dc:creator>
  <cp:lastModifiedBy>profe</cp:lastModifiedBy>
  <cp:revision>188</cp:revision>
  <dcterms:created xsi:type="dcterms:W3CDTF">2020-11-06T07:00:57Z</dcterms:created>
  <dcterms:modified xsi:type="dcterms:W3CDTF">2021-12-17T13:02:17Z</dcterms:modified>
</cp:coreProperties>
</file>