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316" r:id="rId5"/>
    <p:sldId id="258" r:id="rId6"/>
    <p:sldId id="259" r:id="rId7"/>
    <p:sldId id="260" r:id="rId8"/>
    <p:sldId id="261" r:id="rId9"/>
    <p:sldId id="262" r:id="rId10"/>
    <p:sldId id="263" r:id="rId11"/>
    <p:sldId id="264" r:id="rId12"/>
    <p:sldId id="267" r:id="rId13"/>
    <p:sldId id="268" r:id="rId14"/>
    <p:sldId id="269" r:id="rId15"/>
    <p:sldId id="270" r:id="rId16"/>
    <p:sldId id="271" r:id="rId17"/>
    <p:sldId id="272" r:id="rId18"/>
    <p:sldId id="273" r:id="rId19"/>
    <p:sldId id="292" r:id="rId20"/>
    <p:sldId id="274" r:id="rId21"/>
    <p:sldId id="275" r:id="rId22"/>
    <p:sldId id="276" r:id="rId23"/>
    <p:sldId id="277" r:id="rId24"/>
    <p:sldId id="278" r:id="rId25"/>
    <p:sldId id="279" r:id="rId26"/>
    <p:sldId id="280" r:id="rId27"/>
    <p:sldId id="281" r:id="rId28"/>
    <p:sldId id="282" r:id="rId29"/>
    <p:sldId id="283" r:id="rId30"/>
    <p:sldId id="285" r:id="rId31"/>
    <p:sldId id="284" r:id="rId32"/>
    <p:sldId id="293" r:id="rId33"/>
    <p:sldId id="286" r:id="rId34"/>
    <p:sldId id="287" r:id="rId35"/>
    <p:sldId id="288" r:id="rId36"/>
    <p:sldId id="289" r:id="rId37"/>
    <p:sldId id="290" r:id="rId38"/>
    <p:sldId id="291"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24" r:id="rId61"/>
    <p:sldId id="325" r:id="rId62"/>
    <p:sldId id="326" r:id="rId63"/>
    <p:sldId id="328" r:id="rId64"/>
    <p:sldId id="329" r:id="rId65"/>
    <p:sldId id="330" r:id="rId66"/>
    <p:sldId id="331" r:id="rId67"/>
    <p:sldId id="332" r:id="rId68"/>
    <p:sldId id="317" r:id="rId69"/>
    <p:sldId id="315" r:id="rId70"/>
    <p:sldId id="333" r:id="rId71"/>
    <p:sldId id="319" r:id="rId72"/>
    <p:sldId id="320" r:id="rId73"/>
    <p:sldId id="321" r:id="rId74"/>
    <p:sldId id="322" r:id="rId75"/>
    <p:sldId id="323" r:id="rId76"/>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5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ca-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a:p>
        </p:txBody>
      </p:sp>
      <p:sp>
        <p:nvSpPr>
          <p:cNvPr id="4" name="3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204637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12655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17093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143717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7" name="6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8" name="7 Marcador de pie de página"/>
          <p:cNvSpPr>
            <a:spLocks noGrp="1"/>
          </p:cNvSpPr>
          <p:nvPr>
            <p:ph type="ftr" sz="quarter" idx="11"/>
          </p:nvPr>
        </p:nvSpPr>
        <p:spPr/>
        <p:txBody>
          <a:bodyPr/>
          <a:lstStyle/>
          <a:p>
            <a:endParaRPr lang="ca-ES"/>
          </a:p>
        </p:txBody>
      </p:sp>
      <p:sp>
        <p:nvSpPr>
          <p:cNvPr id="9" name="8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3568765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4" name="3 Marcador de pie de página"/>
          <p:cNvSpPr>
            <a:spLocks noGrp="1"/>
          </p:cNvSpPr>
          <p:nvPr>
            <p:ph type="ftr" sz="quarter" idx="11"/>
          </p:nvPr>
        </p:nvSpPr>
        <p:spPr/>
        <p:txBody>
          <a:bodyPr/>
          <a:lstStyle/>
          <a:p>
            <a:endParaRPr lang="ca-ES"/>
          </a:p>
        </p:txBody>
      </p:sp>
      <p:sp>
        <p:nvSpPr>
          <p:cNvPr id="5" name="4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1922008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3" name="2 Marcador de pie de página"/>
          <p:cNvSpPr>
            <a:spLocks noGrp="1"/>
          </p:cNvSpPr>
          <p:nvPr>
            <p:ph type="ftr" sz="quarter" idx="11"/>
          </p:nvPr>
        </p:nvSpPr>
        <p:spPr/>
        <p:txBody>
          <a:bodyPr/>
          <a:lstStyle/>
          <a:p>
            <a:endParaRPr lang="ca-ES"/>
          </a:p>
        </p:txBody>
      </p:sp>
      <p:sp>
        <p:nvSpPr>
          <p:cNvPr id="4" name="3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1750807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309191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3309393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637460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7181EF35-EBBE-4847-B2F3-24BBEE05EBAE}" type="datetimeFigureOut">
              <a:rPr lang="ca-ES" smtClean="0"/>
              <a:t>27/11/2017</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510AF7C7-5EF0-4C73-BF80-983625B92220}" type="slidenum">
              <a:rPr lang="ca-ES" smtClean="0"/>
              <a:t>‹Nº›</a:t>
            </a:fld>
            <a:endParaRPr lang="ca-ES"/>
          </a:p>
        </p:txBody>
      </p:sp>
    </p:spTree>
    <p:extLst>
      <p:ext uri="{BB962C8B-B14F-4D97-AF65-F5344CB8AC3E}">
        <p14:creationId xmlns:p14="http://schemas.microsoft.com/office/powerpoint/2010/main" val="4121756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1EF35-EBBE-4847-B2F3-24BBEE05EBAE}" type="datetimeFigureOut">
              <a:rPr lang="ca-ES" smtClean="0"/>
              <a:t>27/11/2017</a:t>
            </a:fld>
            <a:endParaRPr lang="ca-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AF7C7-5EF0-4C73-BF80-983625B92220}" type="slidenum">
              <a:rPr lang="ca-ES" smtClean="0"/>
              <a:t>‹Nº›</a:t>
            </a:fld>
            <a:endParaRPr lang="ca-ES"/>
          </a:p>
        </p:txBody>
      </p:sp>
    </p:spTree>
    <p:extLst>
      <p:ext uri="{BB962C8B-B14F-4D97-AF65-F5344CB8AC3E}">
        <p14:creationId xmlns:p14="http://schemas.microsoft.com/office/powerpoint/2010/main" val="2110402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548681"/>
            <a:ext cx="7772400" cy="1944215"/>
          </a:xfrm>
        </p:spPr>
        <p:txBody>
          <a:bodyPr>
            <a:normAutofit/>
          </a:bodyPr>
          <a:lstStyle/>
          <a:p>
            <a:r>
              <a:rPr lang="ca-ES" sz="4800" dirty="0" smtClean="0">
                <a:latin typeface="Arial Black" panose="020B0A04020102020204" pitchFamily="34" charset="0"/>
              </a:rPr>
              <a:t>TEMA 3:</a:t>
            </a:r>
            <a:br>
              <a:rPr lang="ca-ES" sz="4800" dirty="0" smtClean="0">
                <a:latin typeface="Arial Black" panose="020B0A04020102020204" pitchFamily="34" charset="0"/>
              </a:rPr>
            </a:br>
            <a:r>
              <a:rPr lang="ca-ES" sz="4800" dirty="0" err="1" smtClean="0">
                <a:latin typeface="Arial Black" panose="020B0A04020102020204" pitchFamily="34" charset="0"/>
              </a:rPr>
              <a:t>DINàMICA</a:t>
            </a:r>
            <a:r>
              <a:rPr lang="ca-ES" sz="4800" dirty="0" smtClean="0">
                <a:latin typeface="Arial Black" panose="020B0A04020102020204" pitchFamily="34" charset="0"/>
              </a:rPr>
              <a:t> </a:t>
            </a:r>
            <a:endParaRPr lang="ca-ES" sz="4800" dirty="0">
              <a:latin typeface="Arial Black" panose="020B0A04020102020204" pitchFamily="34" charset="0"/>
            </a:endParaRPr>
          </a:p>
        </p:txBody>
      </p:sp>
      <p:sp>
        <p:nvSpPr>
          <p:cNvPr id="3" name="2 Subtítulo"/>
          <p:cNvSpPr>
            <a:spLocks noGrp="1"/>
          </p:cNvSpPr>
          <p:nvPr>
            <p:ph type="subTitle" idx="1"/>
          </p:nvPr>
        </p:nvSpPr>
        <p:spPr>
          <a:xfrm>
            <a:off x="1371600" y="2564904"/>
            <a:ext cx="6400800" cy="3073896"/>
          </a:xfrm>
        </p:spPr>
        <p:txBody>
          <a:bodyPr>
            <a:normAutofit/>
          </a:bodyPr>
          <a:lstStyle/>
          <a:p>
            <a:r>
              <a:rPr lang="ca-ES" sz="6000" dirty="0" smtClean="0">
                <a:solidFill>
                  <a:srgbClr val="FF0000"/>
                </a:solidFill>
              </a:rPr>
              <a:t>exercicis</a:t>
            </a:r>
            <a:endParaRPr lang="ca-ES" sz="6000"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573016"/>
            <a:ext cx="6048672"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8074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4000" b="1" u="sng" dirty="0">
                <a:solidFill>
                  <a:srgbClr val="FF0000"/>
                </a:solidFill>
                <a:latin typeface="Comic Sans MS" panose="030F0702030302020204" pitchFamily="66" charset="0"/>
                <a:ea typeface="+mn-ea"/>
                <a:cs typeface="+mn-cs"/>
              </a:rPr>
              <a:t>Llei de la inèrcia</a:t>
            </a:r>
            <a:endParaRPr lang="ca-ES" sz="4000" b="1" u="sng" dirty="0">
              <a:solidFill>
                <a:srgbClr val="FF0000"/>
              </a:solidFill>
              <a:latin typeface="Comic Sans MS" panose="030F0702030302020204" pitchFamily="66" charset="0"/>
            </a:endParaRPr>
          </a:p>
        </p:txBody>
      </p:sp>
      <p:sp>
        <p:nvSpPr>
          <p:cNvPr id="3" name="2 Marcador de contenido"/>
          <p:cNvSpPr>
            <a:spLocks noGrp="1"/>
          </p:cNvSpPr>
          <p:nvPr>
            <p:ph idx="1"/>
          </p:nvPr>
        </p:nvSpPr>
        <p:spPr/>
        <p:txBody>
          <a:bodyPr>
            <a:normAutofit lnSpcReduction="10000"/>
          </a:bodyPr>
          <a:lstStyle/>
          <a:p>
            <a:r>
              <a:rPr lang="ca-ES" sz="2800" dirty="0" smtClean="0">
                <a:latin typeface="Comic Sans MS" panose="030F0702030302020204" pitchFamily="66" charset="0"/>
              </a:rPr>
              <a:t>Per resoldre aquests problemes utilitzarem la </a:t>
            </a:r>
            <a:r>
              <a:rPr lang="ca-ES" sz="2800" b="1" u="sng" dirty="0" smtClean="0">
                <a:solidFill>
                  <a:srgbClr val="FFC000"/>
                </a:solidFill>
                <a:latin typeface="Comic Sans MS" panose="030F0702030302020204" pitchFamily="66" charset="0"/>
              </a:rPr>
              <a:t>primera llei de Newton o Llei de la Inèrcia</a:t>
            </a:r>
            <a:r>
              <a:rPr lang="ca-ES" sz="2800" dirty="0" smtClean="0">
                <a:latin typeface="Comic Sans MS" panose="030F0702030302020204" pitchFamily="66" charset="0"/>
              </a:rPr>
              <a:t>, segons la qual perquè un cos es mantingui en equilibri o en Moviment Rectilini Uniforme, cal que la força total que hi actuï sigui nul·la: </a:t>
            </a:r>
          </a:p>
          <a:p>
            <a:endParaRPr lang="ca-ES" sz="2800" dirty="0" smtClean="0">
              <a:latin typeface="Comic Sans MS" panose="030F0702030302020204" pitchFamily="66" charset="0"/>
            </a:endParaRP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             F1 + F2 + F3 +........= 0 </a:t>
            </a:r>
          </a:p>
          <a:p>
            <a:pPr marL="0" indent="0">
              <a:buNone/>
            </a:pPr>
            <a:endParaRPr lang="ca-ES" sz="2800" dirty="0" smtClean="0">
              <a:latin typeface="Comic Sans MS" panose="030F0702030302020204" pitchFamily="66" charset="0"/>
            </a:endParaRP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   Atenció: és important escriure cada força   amb el seu signe correcte. </a:t>
            </a:r>
            <a:endParaRPr lang="ca-ES" sz="2800" dirty="0">
              <a:latin typeface="Comic Sans MS" panose="030F0702030302020204" pitchFamily="66" charset="0"/>
            </a:endParaRPr>
          </a:p>
        </p:txBody>
      </p:sp>
    </p:spTree>
    <p:extLst>
      <p:ext uri="{BB962C8B-B14F-4D97-AF65-F5344CB8AC3E}">
        <p14:creationId xmlns:p14="http://schemas.microsoft.com/office/powerpoint/2010/main" val="732862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Problema 1</a:t>
            </a:r>
            <a:endParaRPr lang="ca-ES" dirty="0"/>
          </a:p>
        </p:txBody>
      </p:sp>
      <p:sp>
        <p:nvSpPr>
          <p:cNvPr id="3" name="2 Marcador de contenido"/>
          <p:cNvSpPr>
            <a:spLocks noGrp="1"/>
          </p:cNvSpPr>
          <p:nvPr>
            <p:ph idx="1"/>
          </p:nvPr>
        </p:nvSpPr>
        <p:spPr/>
        <p:txBody>
          <a:bodyPr/>
          <a:lstStyle/>
          <a:p>
            <a:pPr marL="0" indent="0">
              <a:buNone/>
            </a:pPr>
            <a:r>
              <a:rPr lang="es-ES" b="1" dirty="0" smtClean="0">
                <a:latin typeface="Comic Sans MS" panose="030F0702030302020204" pitchFamily="66" charset="0"/>
              </a:rPr>
              <a:t>Una </a:t>
            </a:r>
            <a:r>
              <a:rPr lang="es-ES" b="1" dirty="0" err="1" smtClean="0">
                <a:latin typeface="Comic Sans MS" panose="030F0702030302020204" pitchFamily="66" charset="0"/>
              </a:rPr>
              <a:t>làmpada</a:t>
            </a:r>
            <a:r>
              <a:rPr lang="es-ES" b="1" dirty="0" smtClean="0">
                <a:latin typeface="Comic Sans MS" panose="030F0702030302020204" pitchFamily="66" charset="0"/>
              </a:rPr>
              <a:t> </a:t>
            </a:r>
            <a:r>
              <a:rPr lang="es-ES" b="1" dirty="0" err="1" smtClean="0">
                <a:latin typeface="Comic Sans MS" panose="030F0702030302020204" pitchFamily="66" charset="0"/>
              </a:rPr>
              <a:t>amb</a:t>
            </a:r>
            <a:r>
              <a:rPr lang="es-ES" b="1" dirty="0" smtClean="0">
                <a:latin typeface="Comic Sans MS" panose="030F0702030302020204" pitchFamily="66" charset="0"/>
              </a:rPr>
              <a:t> una </a:t>
            </a:r>
            <a:r>
              <a:rPr lang="es-ES" b="1" dirty="0" err="1" smtClean="0">
                <a:latin typeface="Comic Sans MS" panose="030F0702030302020204" pitchFamily="66" charset="0"/>
              </a:rPr>
              <a:t>massa</a:t>
            </a:r>
            <a:r>
              <a:rPr lang="es-ES" b="1" dirty="0" smtClean="0">
                <a:latin typeface="Comic Sans MS" panose="030F0702030302020204" pitchFamily="66" charset="0"/>
              </a:rPr>
              <a:t> de 1,7 kg </a:t>
            </a:r>
            <a:r>
              <a:rPr lang="es-ES" b="1" dirty="0" err="1" smtClean="0">
                <a:latin typeface="Comic Sans MS" panose="030F0702030302020204" pitchFamily="66" charset="0"/>
              </a:rPr>
              <a:t>penja</a:t>
            </a:r>
            <a:r>
              <a:rPr lang="es-ES" b="1" dirty="0" smtClean="0">
                <a:latin typeface="Comic Sans MS" panose="030F0702030302020204" pitchFamily="66" charset="0"/>
              </a:rPr>
              <a:t> del sostre </a:t>
            </a:r>
            <a:r>
              <a:rPr lang="es-ES" b="1" dirty="0" err="1" smtClean="0">
                <a:latin typeface="Comic Sans MS" panose="030F0702030302020204" pitchFamily="66" charset="0"/>
              </a:rPr>
              <a:t>amb</a:t>
            </a:r>
            <a:r>
              <a:rPr lang="es-ES" b="1" dirty="0" smtClean="0">
                <a:latin typeface="Comic Sans MS" panose="030F0702030302020204" pitchFamily="66" charset="0"/>
              </a:rPr>
              <a:t> un cable. Quina </a:t>
            </a:r>
            <a:r>
              <a:rPr lang="es-ES" b="1" dirty="0" err="1" smtClean="0">
                <a:latin typeface="Comic Sans MS" panose="030F0702030302020204" pitchFamily="66" charset="0"/>
              </a:rPr>
              <a:t>força</a:t>
            </a:r>
            <a:r>
              <a:rPr lang="es-ES" b="1" dirty="0" smtClean="0">
                <a:latin typeface="Comic Sans MS" panose="030F0702030302020204" pitchFamily="66" charset="0"/>
              </a:rPr>
              <a:t> </a:t>
            </a:r>
            <a:r>
              <a:rPr lang="es-ES" b="1" dirty="0" err="1" smtClean="0">
                <a:latin typeface="Comic Sans MS" panose="030F0702030302020204" pitchFamily="66" charset="0"/>
              </a:rPr>
              <a:t>realitza</a:t>
            </a:r>
            <a:r>
              <a:rPr lang="es-ES" b="1" dirty="0" smtClean="0">
                <a:latin typeface="Comic Sans MS" panose="030F0702030302020204" pitchFamily="66" charset="0"/>
              </a:rPr>
              <a:t> </a:t>
            </a:r>
            <a:r>
              <a:rPr lang="es-ES" b="1" dirty="0" err="1" smtClean="0">
                <a:latin typeface="Comic Sans MS" panose="030F0702030302020204" pitchFamily="66" charset="0"/>
              </a:rPr>
              <a:t>aquest</a:t>
            </a:r>
            <a:r>
              <a:rPr lang="es-ES" b="1" dirty="0" smtClean="0">
                <a:latin typeface="Comic Sans MS" panose="030F0702030302020204" pitchFamily="66" charset="0"/>
              </a:rPr>
              <a:t> </a:t>
            </a:r>
            <a:r>
              <a:rPr lang="es-ES" b="1" dirty="0" err="1" smtClean="0">
                <a:latin typeface="Comic Sans MS" panose="030F0702030302020204" pitchFamily="66" charset="0"/>
              </a:rPr>
              <a:t>últim</a:t>
            </a:r>
            <a:r>
              <a:rPr lang="es-ES" b="1" dirty="0" smtClean="0">
                <a:latin typeface="Comic Sans MS" panose="030F0702030302020204" pitchFamily="66" charset="0"/>
              </a:rPr>
              <a:t> sobre la </a:t>
            </a:r>
            <a:r>
              <a:rPr lang="es-ES" b="1" dirty="0" err="1" smtClean="0">
                <a:latin typeface="Comic Sans MS" panose="030F0702030302020204" pitchFamily="66" charset="0"/>
              </a:rPr>
              <a:t>làmpada</a:t>
            </a:r>
            <a:r>
              <a:rPr lang="es-ES" b="1" dirty="0" smtClean="0">
                <a:latin typeface="Comic Sans MS" panose="030F0702030302020204" pitchFamily="66" charset="0"/>
              </a:rPr>
              <a:t>?</a:t>
            </a:r>
          </a:p>
          <a:p>
            <a:pPr marL="0" indent="0">
              <a:buNone/>
            </a:pPr>
            <a:endParaRPr lang="es-ES" b="1" dirty="0">
              <a:latin typeface="Comic Sans MS" panose="030F0702030302020204" pitchFamily="66" charset="0"/>
            </a:endParaRPr>
          </a:p>
          <a:p>
            <a:pPr marL="0" indent="0">
              <a:buNone/>
            </a:pPr>
            <a:r>
              <a:rPr lang="es-ES" b="1" dirty="0" err="1">
                <a:solidFill>
                  <a:schemeClr val="accent5"/>
                </a:solidFill>
                <a:latin typeface="Comic Sans MS" panose="030F0702030302020204" pitchFamily="66" charset="0"/>
              </a:rPr>
              <a:t>E</a:t>
            </a:r>
            <a:r>
              <a:rPr lang="es-ES" b="1" dirty="0" err="1" smtClean="0">
                <a:solidFill>
                  <a:schemeClr val="accent5"/>
                </a:solidFill>
                <a:latin typeface="Comic Sans MS" panose="030F0702030302020204" pitchFamily="66" charset="0"/>
              </a:rPr>
              <a:t>quilibri</a:t>
            </a:r>
            <a:r>
              <a:rPr lang="es-ES" b="1" dirty="0" smtClean="0">
                <a:solidFill>
                  <a:schemeClr val="accent5"/>
                </a:solidFill>
                <a:latin typeface="Comic Sans MS" panose="030F0702030302020204" pitchFamily="66" charset="0"/>
              </a:rPr>
              <a:t> </a:t>
            </a:r>
          </a:p>
          <a:p>
            <a:pPr marL="0" indent="0">
              <a:buNone/>
            </a:pPr>
            <a:r>
              <a:rPr lang="es-ES" b="1" dirty="0" err="1" smtClean="0">
                <a:solidFill>
                  <a:schemeClr val="accent5"/>
                </a:solidFill>
                <a:latin typeface="Comic Sans MS" panose="030F0702030302020204" pitchFamily="66" charset="0"/>
              </a:rPr>
              <a:t>Llei</a:t>
            </a:r>
            <a:r>
              <a:rPr lang="es-ES" b="1" dirty="0" smtClean="0">
                <a:solidFill>
                  <a:schemeClr val="accent5"/>
                </a:solidFill>
                <a:latin typeface="Comic Sans MS" panose="030F0702030302020204" pitchFamily="66" charset="0"/>
              </a:rPr>
              <a:t> </a:t>
            </a:r>
            <a:r>
              <a:rPr lang="es-ES" b="1" dirty="0" err="1" smtClean="0">
                <a:solidFill>
                  <a:schemeClr val="accent5"/>
                </a:solidFill>
                <a:latin typeface="Comic Sans MS" panose="030F0702030302020204" pitchFamily="66" charset="0"/>
              </a:rPr>
              <a:t>inèrcia</a:t>
            </a:r>
            <a:endParaRPr lang="es-ES" b="1" dirty="0" smtClean="0">
              <a:solidFill>
                <a:schemeClr val="accent5"/>
              </a:solidFill>
              <a:latin typeface="Comic Sans MS" panose="030F0702030302020204" pitchFamily="66" charset="0"/>
            </a:endParaRPr>
          </a:p>
          <a:p>
            <a:endParaRPr lang="ca-E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3573016"/>
            <a:ext cx="2209056" cy="2209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0712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Primer </a:t>
            </a:r>
            <a:r>
              <a:rPr lang="es-ES_tradnl" dirty="0" err="1" smtClean="0"/>
              <a:t>pas</a:t>
            </a:r>
            <a:r>
              <a:rPr lang="es-ES_tradnl" dirty="0" smtClean="0"/>
              <a:t>….</a:t>
            </a:r>
            <a:endParaRPr lang="es-ES_tradnl" dirty="0"/>
          </a:p>
        </p:txBody>
      </p:sp>
      <p:sp>
        <p:nvSpPr>
          <p:cNvPr id="3" name="2 Marcador de contenido"/>
          <p:cNvSpPr>
            <a:spLocks noGrp="1"/>
          </p:cNvSpPr>
          <p:nvPr>
            <p:ph idx="1"/>
          </p:nvPr>
        </p:nvSpPr>
        <p:spPr/>
        <p:txBody>
          <a:bodyPr>
            <a:normAutofit/>
          </a:bodyPr>
          <a:lstStyle/>
          <a:p>
            <a:pPr marL="0" lvl="0" indent="0">
              <a:buNone/>
            </a:pPr>
            <a:endParaRPr lang="ca-ES" sz="2200" b="1" dirty="0" smtClean="0">
              <a:solidFill>
                <a:prstClr val="black"/>
              </a:solidFill>
              <a:latin typeface="Comic Sans MS" panose="030F0702030302020204" pitchFamily="66" charset="0"/>
            </a:endParaRPr>
          </a:p>
          <a:p>
            <a:pPr marL="0" lvl="0" indent="0">
              <a:buNone/>
            </a:pPr>
            <a:endParaRPr lang="ca-ES" sz="2200" b="1" dirty="0">
              <a:solidFill>
                <a:prstClr val="black"/>
              </a:solidFill>
              <a:latin typeface="Comic Sans MS" panose="030F0702030302020204" pitchFamily="66" charset="0"/>
            </a:endParaRPr>
          </a:p>
          <a:p>
            <a:pPr marL="0" lvl="0" indent="0">
              <a:buNone/>
            </a:pPr>
            <a:r>
              <a:rPr lang="ca-ES" sz="2200" b="1" dirty="0" smtClean="0">
                <a:solidFill>
                  <a:prstClr val="black"/>
                </a:solidFill>
                <a:latin typeface="Comic Sans MS" panose="030F0702030302020204" pitchFamily="66" charset="0"/>
              </a:rPr>
              <a:t>Identifiquem </a:t>
            </a:r>
            <a:r>
              <a:rPr lang="ca-ES" sz="2200" b="1" dirty="0">
                <a:solidFill>
                  <a:prstClr val="black"/>
                </a:solidFill>
                <a:latin typeface="Comic Sans MS" panose="030F0702030302020204" pitchFamily="66" charset="0"/>
              </a:rPr>
              <a:t>les variables </a:t>
            </a:r>
            <a:endParaRPr lang="ca-ES" sz="2200" b="1" dirty="0" smtClean="0">
              <a:solidFill>
                <a:prstClr val="black"/>
              </a:solidFill>
              <a:latin typeface="Comic Sans MS" panose="030F0702030302020204" pitchFamily="66" charset="0"/>
            </a:endParaRPr>
          </a:p>
          <a:p>
            <a:pPr marL="0" lvl="0" indent="0">
              <a:buNone/>
            </a:pPr>
            <a:r>
              <a:rPr lang="ca-ES" sz="2200" b="1" dirty="0" smtClean="0">
                <a:solidFill>
                  <a:prstClr val="black"/>
                </a:solidFill>
                <a:latin typeface="Comic Sans MS" panose="030F0702030302020204" pitchFamily="66" charset="0"/>
              </a:rPr>
              <a:t>i </a:t>
            </a:r>
            <a:r>
              <a:rPr lang="ca-ES" sz="2200" b="1" dirty="0">
                <a:solidFill>
                  <a:prstClr val="black"/>
                </a:solidFill>
                <a:latin typeface="Comic Sans MS" panose="030F0702030302020204" pitchFamily="66" charset="0"/>
              </a:rPr>
              <a:t>anotem les dades que tenim</a:t>
            </a:r>
            <a:r>
              <a:rPr lang="ca-ES" sz="2200" b="1" dirty="0" smtClean="0">
                <a:solidFill>
                  <a:prstClr val="black"/>
                </a:solidFill>
                <a:latin typeface="Comic Sans MS" panose="030F0702030302020204" pitchFamily="66" charset="0"/>
              </a:rPr>
              <a:t>:</a:t>
            </a:r>
          </a:p>
          <a:p>
            <a:pPr marL="0" lvl="0" indent="0">
              <a:buNone/>
            </a:pPr>
            <a:endParaRPr lang="ca-ES" sz="2200" b="1" dirty="0">
              <a:solidFill>
                <a:prstClr val="black"/>
              </a:solidFill>
              <a:latin typeface="Comic Sans MS" panose="030F0702030302020204" pitchFamily="66" charset="0"/>
            </a:endParaRPr>
          </a:p>
          <a:p>
            <a:pPr marL="0" lvl="0" indent="0">
              <a:buNone/>
            </a:pPr>
            <a:r>
              <a:rPr lang="ca-ES" sz="2200" b="1" dirty="0">
                <a:solidFill>
                  <a:prstClr val="black"/>
                </a:solidFill>
                <a:latin typeface="Comic Sans MS" panose="030F0702030302020204" pitchFamily="66" charset="0"/>
              </a:rPr>
              <a:t>               m = 1,7 kg</a:t>
            </a:r>
          </a:p>
          <a:p>
            <a:pPr marL="0" lvl="0" indent="0">
              <a:buNone/>
            </a:pPr>
            <a:r>
              <a:rPr lang="ca-ES" sz="2200" b="1" dirty="0">
                <a:solidFill>
                  <a:prstClr val="black"/>
                </a:solidFill>
                <a:latin typeface="Comic Sans MS" panose="030F0702030302020204" pitchFamily="66" charset="0"/>
              </a:rPr>
              <a:t>               </a:t>
            </a:r>
            <a:r>
              <a:rPr lang="ca-ES" sz="2200" b="1" dirty="0" err="1">
                <a:solidFill>
                  <a:prstClr val="black"/>
                </a:solidFill>
                <a:latin typeface="Comic Sans MS" panose="030F0702030302020204" pitchFamily="66" charset="0"/>
              </a:rPr>
              <a:t>Fcable</a:t>
            </a:r>
            <a:r>
              <a:rPr lang="ca-ES" sz="2200" b="1" dirty="0">
                <a:solidFill>
                  <a:prstClr val="black"/>
                </a:solidFill>
                <a:latin typeface="Comic Sans MS" panose="030F0702030302020204" pitchFamily="66" charset="0"/>
              </a:rPr>
              <a:t> = incògnita </a:t>
            </a:r>
          </a:p>
          <a:p>
            <a:pPr marL="0" lvl="0" indent="0">
              <a:buNone/>
            </a:pPr>
            <a:endParaRPr lang="ca-ES" sz="2200" b="1" dirty="0">
              <a:solidFill>
                <a:prstClr val="black"/>
              </a:solidFill>
              <a:latin typeface="Comic Sans MS" panose="030F0702030302020204" pitchFamily="66" charset="0"/>
            </a:endParaRPr>
          </a:p>
          <a:p>
            <a:endParaRPr lang="es-ES_tradnl" dirty="0"/>
          </a:p>
        </p:txBody>
      </p:sp>
    </p:spTree>
    <p:extLst>
      <p:ext uri="{BB962C8B-B14F-4D97-AF65-F5344CB8AC3E}">
        <p14:creationId xmlns:p14="http://schemas.microsoft.com/office/powerpoint/2010/main" val="2455250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Segon pas.....</a:t>
            </a:r>
            <a:endParaRPr lang="ca-ES" dirty="0"/>
          </a:p>
        </p:txBody>
      </p:sp>
      <p:sp>
        <p:nvSpPr>
          <p:cNvPr id="3" name="2 Marcador de contenido"/>
          <p:cNvSpPr>
            <a:spLocks noGrp="1"/>
          </p:cNvSpPr>
          <p:nvPr>
            <p:ph idx="1"/>
          </p:nvPr>
        </p:nvSpPr>
        <p:spPr>
          <a:xfrm>
            <a:off x="457200" y="1484784"/>
            <a:ext cx="8229600" cy="4641379"/>
          </a:xfrm>
        </p:spPr>
        <p:txBody>
          <a:bodyPr>
            <a:normAutofit fontScale="70000" lnSpcReduction="20000"/>
          </a:bodyPr>
          <a:lstStyle/>
          <a:p>
            <a:pPr marL="0" indent="0">
              <a:buNone/>
            </a:pPr>
            <a:endParaRPr lang="ca-ES" b="1" dirty="0">
              <a:latin typeface="Comic Sans MS" panose="030F0702030302020204" pitchFamily="66" charset="0"/>
            </a:endParaRPr>
          </a:p>
          <a:p>
            <a:pPr marL="0" indent="0">
              <a:buNone/>
            </a:pPr>
            <a:r>
              <a:rPr lang="ca-ES" b="1" dirty="0" smtClean="0">
                <a:latin typeface="Comic Sans MS" panose="030F0702030302020204" pitchFamily="66" charset="0"/>
              </a:rPr>
              <a:t>2) Apliquem la llei de la Inèrcia. </a:t>
            </a:r>
          </a:p>
          <a:p>
            <a:pPr marL="0" indent="0">
              <a:buNone/>
            </a:pPr>
            <a:r>
              <a:rPr lang="ca-ES" b="1" dirty="0" smtClean="0">
                <a:latin typeface="Comic Sans MS" panose="030F0702030302020204" pitchFamily="66" charset="0"/>
              </a:rPr>
              <a:t>Assignarem signe positiu a les forces que apuntin cap a dalt i negatiu a les forces que apuntin cap a baix.</a:t>
            </a:r>
          </a:p>
          <a:p>
            <a:pPr marL="0" indent="0">
              <a:buNone/>
            </a:pPr>
            <a:r>
              <a:rPr lang="ca-ES" b="1" dirty="0" smtClean="0">
                <a:latin typeface="Comic Sans MS" panose="030F0702030302020204" pitchFamily="66" charset="0"/>
              </a:rPr>
              <a:t> Recapitulem quines forces actuen sobre la làmpada: </a:t>
            </a:r>
          </a:p>
          <a:p>
            <a:pPr>
              <a:buFontTx/>
              <a:buChar char="-"/>
            </a:pPr>
            <a:r>
              <a:rPr lang="ca-ES" b="1" dirty="0" smtClean="0">
                <a:solidFill>
                  <a:schemeClr val="accent5">
                    <a:lumMod val="75000"/>
                  </a:schemeClr>
                </a:solidFill>
                <a:latin typeface="Comic Sans MS" panose="030F0702030302020204" pitchFamily="66" charset="0"/>
              </a:rPr>
              <a:t>el pes actua cap a baix i el podem calcular amb la fórmula corresponent: </a:t>
            </a:r>
          </a:p>
          <a:p>
            <a:pPr marL="0" indent="0">
              <a:buNone/>
            </a:pPr>
            <a:r>
              <a:rPr lang="ca-ES" b="1" dirty="0">
                <a:solidFill>
                  <a:schemeClr val="accent5">
                    <a:lumMod val="75000"/>
                  </a:schemeClr>
                </a:solidFill>
                <a:latin typeface="Comic Sans MS" panose="030F0702030302020204" pitchFamily="66" charset="0"/>
              </a:rPr>
              <a:t> </a:t>
            </a:r>
            <a:r>
              <a:rPr lang="ca-ES" b="1" dirty="0" smtClean="0">
                <a:solidFill>
                  <a:schemeClr val="accent5">
                    <a:lumMod val="75000"/>
                  </a:schemeClr>
                </a:solidFill>
                <a:latin typeface="Comic Sans MS" panose="030F0702030302020204" pitchFamily="66" charset="0"/>
              </a:rPr>
              <a:t>       </a:t>
            </a:r>
            <a:r>
              <a:rPr lang="ca-ES" b="1" dirty="0" err="1" smtClean="0">
                <a:solidFill>
                  <a:schemeClr val="accent5">
                    <a:lumMod val="75000"/>
                  </a:schemeClr>
                </a:solidFill>
                <a:latin typeface="Comic Sans MS" panose="030F0702030302020204" pitchFamily="66" charset="0"/>
              </a:rPr>
              <a:t>Fp</a:t>
            </a:r>
            <a:r>
              <a:rPr lang="ca-ES" b="1" dirty="0" smtClean="0">
                <a:solidFill>
                  <a:schemeClr val="accent5">
                    <a:lumMod val="75000"/>
                  </a:schemeClr>
                </a:solidFill>
                <a:latin typeface="Comic Sans MS" panose="030F0702030302020204" pitchFamily="66" charset="0"/>
              </a:rPr>
              <a:t> = - m g = - 1,7· 9,8 = - 16,66 N</a:t>
            </a:r>
          </a:p>
          <a:p>
            <a:pPr>
              <a:buFontTx/>
              <a:buChar char="-"/>
            </a:pPr>
            <a:r>
              <a:rPr lang="ca-ES" b="1" dirty="0" smtClean="0">
                <a:solidFill>
                  <a:srgbClr val="FF0000"/>
                </a:solidFill>
                <a:latin typeface="Comic Sans MS" panose="030F0702030302020204" pitchFamily="66" charset="0"/>
              </a:rPr>
              <a:t> - la força del cable actua cap a dalt i és el que hem de calcular. </a:t>
            </a:r>
          </a:p>
          <a:p>
            <a:pPr marL="0" indent="0">
              <a:buNone/>
            </a:pPr>
            <a:r>
              <a:rPr lang="ca-ES" b="1" dirty="0" smtClean="0">
                <a:latin typeface="Comic Sans MS" panose="030F0702030302020204" pitchFamily="66" charset="0"/>
              </a:rPr>
              <a:t>3) La llei de la Inèrcia ens diu que la suma de totes les forces que actuen sobre la làmpada ha de ser igual a zero: </a:t>
            </a:r>
          </a:p>
          <a:p>
            <a:pPr marL="0" indent="0">
              <a:buNone/>
            </a:pPr>
            <a:r>
              <a:rPr lang="ca-ES" b="1" dirty="0" smtClean="0">
                <a:latin typeface="Comic Sans MS" panose="030F0702030302020204" pitchFamily="66" charset="0"/>
              </a:rPr>
              <a:t>            </a:t>
            </a:r>
            <a:r>
              <a:rPr lang="ca-ES" b="1" dirty="0" smtClean="0">
                <a:latin typeface="Comic Sans MS" panose="030F0702030302020204" pitchFamily="66" charset="0"/>
              </a:rPr>
              <a:t>     </a:t>
            </a:r>
            <a:r>
              <a:rPr lang="ca-ES" b="1" dirty="0" err="1" smtClean="0">
                <a:latin typeface="Comic Sans MS" panose="030F0702030302020204" pitchFamily="66" charset="0"/>
              </a:rPr>
              <a:t>Fcable</a:t>
            </a:r>
            <a:r>
              <a:rPr lang="ca-ES" b="1" dirty="0" smtClean="0">
                <a:latin typeface="Comic Sans MS" panose="030F0702030302020204" pitchFamily="66" charset="0"/>
              </a:rPr>
              <a:t> + </a:t>
            </a:r>
            <a:r>
              <a:rPr lang="ca-ES" b="1" dirty="0" err="1" smtClean="0">
                <a:latin typeface="Comic Sans MS" panose="030F0702030302020204" pitchFamily="66" charset="0"/>
              </a:rPr>
              <a:t>Fpes</a:t>
            </a:r>
            <a:r>
              <a:rPr lang="ca-ES" b="1" dirty="0" smtClean="0">
                <a:latin typeface="Comic Sans MS" panose="030F0702030302020204" pitchFamily="66" charset="0"/>
              </a:rPr>
              <a:t> = 0 </a:t>
            </a:r>
          </a:p>
        </p:txBody>
      </p:sp>
    </p:spTree>
    <p:extLst>
      <p:ext uri="{BB962C8B-B14F-4D97-AF65-F5344CB8AC3E}">
        <p14:creationId xmlns:p14="http://schemas.microsoft.com/office/powerpoint/2010/main" val="1800073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Tercer pas.....</a:t>
            </a:r>
            <a:endParaRPr lang="ca-ES" dirty="0"/>
          </a:p>
        </p:txBody>
      </p:sp>
      <p:sp>
        <p:nvSpPr>
          <p:cNvPr id="3" name="2 Marcador de contenido"/>
          <p:cNvSpPr>
            <a:spLocks noGrp="1"/>
          </p:cNvSpPr>
          <p:nvPr>
            <p:ph idx="1"/>
          </p:nvPr>
        </p:nvSpPr>
        <p:spPr/>
        <p:txBody>
          <a:bodyPr/>
          <a:lstStyle/>
          <a:p>
            <a:pPr marL="0" lvl="0" indent="0">
              <a:buNone/>
            </a:pPr>
            <a:r>
              <a:rPr lang="ca-ES" sz="2000" b="1" dirty="0">
                <a:solidFill>
                  <a:prstClr val="black"/>
                </a:solidFill>
                <a:latin typeface="Comic Sans MS" panose="030F0702030302020204" pitchFamily="66" charset="0"/>
              </a:rPr>
              <a:t>4</a:t>
            </a:r>
            <a:r>
              <a:rPr lang="ca-ES" sz="2800" b="1" dirty="0">
                <a:solidFill>
                  <a:prstClr val="black"/>
                </a:solidFill>
                <a:latin typeface="Comic Sans MS" panose="030F0702030302020204" pitchFamily="66" charset="0"/>
              </a:rPr>
              <a:t>) Substituïm les dades i resolem: </a:t>
            </a:r>
          </a:p>
          <a:p>
            <a:r>
              <a:rPr lang="ca-ES" b="1" dirty="0" smtClean="0">
                <a:latin typeface="Comic Sans MS" panose="030F0702030302020204" pitchFamily="66" charset="0"/>
              </a:rPr>
              <a:t> </a:t>
            </a:r>
            <a:r>
              <a:rPr lang="ca-ES" b="1" dirty="0" err="1" smtClean="0">
                <a:latin typeface="Comic Sans MS" panose="030F0702030302020204" pitchFamily="66" charset="0"/>
              </a:rPr>
              <a:t>Fcable</a:t>
            </a:r>
            <a:r>
              <a:rPr lang="ca-ES" b="1" dirty="0" smtClean="0">
                <a:latin typeface="Comic Sans MS" panose="030F0702030302020204" pitchFamily="66" charset="0"/>
              </a:rPr>
              <a:t> -16,66 = 0</a:t>
            </a:r>
          </a:p>
          <a:p>
            <a:r>
              <a:rPr lang="ca-ES" b="1" dirty="0">
                <a:latin typeface="Comic Sans MS" panose="030F0702030302020204" pitchFamily="66" charset="0"/>
              </a:rPr>
              <a:t> </a:t>
            </a:r>
            <a:r>
              <a:rPr lang="ca-ES" b="1" dirty="0" err="1" smtClean="0">
                <a:latin typeface="Comic Sans MS" panose="030F0702030302020204" pitchFamily="66" charset="0"/>
              </a:rPr>
              <a:t>Fcable</a:t>
            </a:r>
            <a:r>
              <a:rPr lang="ca-ES" b="1" dirty="0" smtClean="0">
                <a:latin typeface="Comic Sans MS" panose="030F0702030302020204" pitchFamily="66" charset="0"/>
              </a:rPr>
              <a:t>= 16,66 N</a:t>
            </a:r>
            <a:endParaRPr lang="ca-ES" b="1" dirty="0">
              <a:latin typeface="Comic Sans MS" panose="030F0702030302020204" pitchFamily="66" charset="0"/>
            </a:endParaRPr>
          </a:p>
        </p:txBody>
      </p:sp>
    </p:spTree>
    <p:extLst>
      <p:ext uri="{BB962C8B-B14F-4D97-AF65-F5344CB8AC3E}">
        <p14:creationId xmlns:p14="http://schemas.microsoft.com/office/powerpoint/2010/main" val="2350708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dirty="0"/>
          </a:p>
        </p:txBody>
      </p:sp>
      <p:sp>
        <p:nvSpPr>
          <p:cNvPr id="3" name="2 Marcador de contenido"/>
          <p:cNvSpPr>
            <a:spLocks noGrp="1"/>
          </p:cNvSpPr>
          <p:nvPr>
            <p:ph idx="1"/>
          </p:nvPr>
        </p:nvSpPr>
        <p:spPr>
          <a:xfrm>
            <a:off x="457200" y="188640"/>
            <a:ext cx="8229600" cy="5937523"/>
          </a:xfrm>
        </p:spPr>
        <p:txBody>
          <a:bodyPr>
            <a:normAutofit lnSpcReduction="10000"/>
          </a:bodyPr>
          <a:lstStyle/>
          <a:p>
            <a:endParaRPr lang="ca-ES" dirty="0" smtClean="0"/>
          </a:p>
          <a:p>
            <a:pPr marL="0" indent="0">
              <a:buNone/>
            </a:pPr>
            <a:r>
              <a:rPr lang="ca-ES" b="1" dirty="0" smtClean="0">
                <a:latin typeface="Comic Sans MS" panose="030F0702030302020204" pitchFamily="66" charset="0"/>
              </a:rPr>
              <a:t>Problema 2 </a:t>
            </a:r>
          </a:p>
          <a:p>
            <a:endParaRPr lang="ca-ES" b="1" dirty="0">
              <a:latin typeface="Comic Sans MS" panose="030F0702030302020204" pitchFamily="66" charset="0"/>
            </a:endParaRPr>
          </a:p>
          <a:p>
            <a:pPr marL="0" indent="0">
              <a:buNone/>
            </a:pPr>
            <a:r>
              <a:rPr lang="ca-ES" b="1" dirty="0" smtClean="0">
                <a:latin typeface="Comic Sans MS" panose="030F0702030302020204" pitchFamily="66" charset="0"/>
              </a:rPr>
              <a:t>Un carro estirat per dos bous es mou cap a la dreta a una velocitat constant. Sabem que un dels bous realitza una força de 237,8 N i que l’aire ofereix una resistència de 514,6 N. Quina força realitza el segon bou? </a:t>
            </a:r>
          </a:p>
          <a:p>
            <a:pPr marL="0" indent="0">
              <a:buNone/>
            </a:pPr>
            <a:endParaRPr lang="ca-ES" b="1" dirty="0">
              <a:latin typeface="Comic Sans MS" panose="030F0702030302020204" pitchFamily="66" charset="0"/>
            </a:endParaRPr>
          </a:p>
          <a:p>
            <a:pPr marL="0" indent="0">
              <a:buNone/>
            </a:pPr>
            <a:r>
              <a:rPr lang="ca-ES" b="1" dirty="0" smtClean="0">
                <a:latin typeface="Comic Sans MS" panose="030F0702030302020204" pitchFamily="66" charset="0"/>
              </a:rPr>
              <a:t>   </a:t>
            </a:r>
            <a:r>
              <a:rPr lang="ca-ES" b="1" dirty="0" smtClean="0">
                <a:solidFill>
                  <a:schemeClr val="accent5"/>
                </a:solidFill>
                <a:latin typeface="Comic Sans MS" panose="030F0702030302020204" pitchFamily="66" charset="0"/>
              </a:rPr>
              <a:t>Llei inèrcia  M.R.U</a:t>
            </a:r>
            <a:endParaRPr lang="ca-ES" b="1" dirty="0">
              <a:solidFill>
                <a:schemeClr val="accent5"/>
              </a:solidFill>
              <a:latin typeface="Comic Sans MS" panose="030F0702030302020204" pitchFamily="66" charset="0"/>
            </a:endParaRPr>
          </a:p>
        </p:txBody>
      </p:sp>
    </p:spTree>
    <p:extLst>
      <p:ext uri="{BB962C8B-B14F-4D97-AF65-F5344CB8AC3E}">
        <p14:creationId xmlns:p14="http://schemas.microsoft.com/office/powerpoint/2010/main" val="29746027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b="1" u="sng" dirty="0" smtClean="0">
                <a:latin typeface="Comic Sans MS" panose="030F0702030302020204" pitchFamily="66" charset="0"/>
              </a:rPr>
              <a:t>Primer pas: </a:t>
            </a:r>
            <a:endParaRPr lang="ca-ES" b="1" u="sng"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b="1" dirty="0" smtClean="0">
                <a:latin typeface="Comic Sans MS" panose="030F0702030302020204" pitchFamily="66" charset="0"/>
              </a:rPr>
              <a:t>Identifiquem les variables i anotem les dades que tenim:</a:t>
            </a:r>
          </a:p>
          <a:p>
            <a:pPr marL="0" indent="0">
              <a:buNone/>
            </a:pPr>
            <a:r>
              <a:rPr lang="ca-ES" b="1" dirty="0" smtClean="0">
                <a:latin typeface="Comic Sans MS" panose="030F0702030302020204" pitchFamily="66" charset="0"/>
              </a:rPr>
              <a:t> </a:t>
            </a:r>
          </a:p>
          <a:p>
            <a:r>
              <a:rPr lang="ca-ES" b="1" dirty="0" smtClean="0">
                <a:latin typeface="Comic Sans MS" panose="030F0702030302020204" pitchFamily="66" charset="0"/>
              </a:rPr>
              <a:t>Fbou1 = 237,8 N </a:t>
            </a:r>
          </a:p>
          <a:p>
            <a:r>
              <a:rPr lang="ca-ES" b="1" dirty="0" err="1" smtClean="0">
                <a:latin typeface="Comic Sans MS" panose="030F0702030302020204" pitchFamily="66" charset="0"/>
              </a:rPr>
              <a:t>Faire</a:t>
            </a:r>
            <a:r>
              <a:rPr lang="ca-ES" b="1" dirty="0" smtClean="0">
                <a:latin typeface="Comic Sans MS" panose="030F0702030302020204" pitchFamily="66" charset="0"/>
              </a:rPr>
              <a:t> = 514,6 N </a:t>
            </a:r>
          </a:p>
          <a:p>
            <a:r>
              <a:rPr lang="ca-ES" b="1" dirty="0" smtClean="0">
                <a:latin typeface="Comic Sans MS" panose="030F0702030302020204" pitchFamily="66" charset="0"/>
              </a:rPr>
              <a:t>Fbou2 = incògnita </a:t>
            </a:r>
            <a:endParaRPr lang="ca-ES" b="1" dirty="0">
              <a:latin typeface="Comic Sans MS" panose="030F0702030302020204" pitchFamily="66" charset="0"/>
            </a:endParaRPr>
          </a:p>
        </p:txBody>
      </p:sp>
    </p:spTree>
    <p:extLst>
      <p:ext uri="{BB962C8B-B14F-4D97-AF65-F5344CB8AC3E}">
        <p14:creationId xmlns:p14="http://schemas.microsoft.com/office/powerpoint/2010/main" val="3590230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b="1" u="sng" dirty="0" smtClean="0"/>
              <a:t>Segon pas: </a:t>
            </a:r>
            <a:endParaRPr lang="ca-ES" b="1" u="sng" dirty="0"/>
          </a:p>
        </p:txBody>
      </p:sp>
      <p:sp>
        <p:nvSpPr>
          <p:cNvPr id="3" name="2 Marcador de contenido"/>
          <p:cNvSpPr>
            <a:spLocks noGrp="1"/>
          </p:cNvSpPr>
          <p:nvPr>
            <p:ph idx="1"/>
          </p:nvPr>
        </p:nvSpPr>
        <p:spPr>
          <a:xfrm>
            <a:off x="457200" y="1268760"/>
            <a:ext cx="8229600" cy="4857403"/>
          </a:xfrm>
        </p:spPr>
        <p:txBody>
          <a:bodyPr>
            <a:normAutofit fontScale="85000" lnSpcReduction="10000"/>
          </a:bodyPr>
          <a:lstStyle/>
          <a:p>
            <a:pPr marL="0" indent="0">
              <a:buNone/>
            </a:pPr>
            <a:r>
              <a:rPr lang="ca-ES" dirty="0" smtClean="0">
                <a:latin typeface="Comic Sans MS" panose="030F0702030302020204" pitchFamily="66" charset="0"/>
              </a:rPr>
              <a:t> Apliquem la </a:t>
            </a:r>
            <a:r>
              <a:rPr lang="ca-ES" b="1" dirty="0" smtClean="0">
                <a:solidFill>
                  <a:srgbClr val="FFC000"/>
                </a:solidFill>
                <a:latin typeface="Comic Sans MS" panose="030F0702030302020204" pitchFamily="66" charset="0"/>
              </a:rPr>
              <a:t>Llei de la Inèrcia</a:t>
            </a:r>
            <a:r>
              <a:rPr lang="ca-ES" b="1" dirty="0" smtClean="0">
                <a:latin typeface="Comic Sans MS" panose="030F0702030302020204" pitchFamily="66" charset="0"/>
              </a:rPr>
              <a:t>. </a:t>
            </a:r>
          </a:p>
          <a:p>
            <a:pPr marL="0" indent="0">
              <a:buNone/>
            </a:pPr>
            <a:r>
              <a:rPr lang="ca-ES" dirty="0" smtClean="0">
                <a:latin typeface="Comic Sans MS" panose="030F0702030302020204" pitchFamily="66" charset="0"/>
              </a:rPr>
              <a:t>Assignarem signe positiu a les forces que apuntin cap a la dreta i negatiu a les forces que apuntin cap a l’esquerra. </a:t>
            </a:r>
          </a:p>
          <a:p>
            <a:pPr marL="0" indent="0">
              <a:buNone/>
            </a:pPr>
            <a:r>
              <a:rPr lang="ca-ES" dirty="0" smtClean="0">
                <a:latin typeface="Comic Sans MS" panose="030F0702030302020204" pitchFamily="66" charset="0"/>
              </a:rPr>
              <a:t>Recapitulem quines forces actuen sobre el carro: </a:t>
            </a:r>
          </a:p>
          <a:p>
            <a:pPr marL="0" indent="0">
              <a:buNone/>
            </a:pPr>
            <a:r>
              <a:rPr lang="ca-ES" dirty="0" smtClean="0">
                <a:latin typeface="Comic Sans MS" panose="030F0702030302020204" pitchFamily="66" charset="0"/>
              </a:rPr>
              <a:t>- la força del primer bou actua cap a la dreta: </a:t>
            </a:r>
          </a:p>
          <a:p>
            <a:pPr marL="0" indent="0">
              <a:buNone/>
            </a:pPr>
            <a:r>
              <a:rPr lang="ca-ES" dirty="0" smtClean="0">
                <a:latin typeface="Comic Sans MS" panose="030F0702030302020204" pitchFamily="66" charset="0"/>
              </a:rPr>
              <a:t>        F</a:t>
            </a:r>
            <a:r>
              <a:rPr lang="ca-ES" sz="2400" dirty="0" smtClean="0">
                <a:latin typeface="Comic Sans MS" panose="030F0702030302020204" pitchFamily="66" charset="0"/>
              </a:rPr>
              <a:t>bou1 </a:t>
            </a:r>
            <a:r>
              <a:rPr lang="ca-ES" dirty="0" smtClean="0">
                <a:latin typeface="Comic Sans MS" panose="030F0702030302020204" pitchFamily="66" charset="0"/>
              </a:rPr>
              <a:t>= 237,8 N</a:t>
            </a:r>
          </a:p>
          <a:p>
            <a:pPr marL="0" indent="0">
              <a:buNone/>
            </a:pPr>
            <a:r>
              <a:rPr lang="ca-ES" dirty="0" smtClean="0">
                <a:latin typeface="Comic Sans MS" panose="030F0702030302020204" pitchFamily="66" charset="0"/>
              </a:rPr>
              <a:t> - la resistència de l’aire actua cap a l’esquerra: </a:t>
            </a:r>
          </a:p>
          <a:p>
            <a:pPr marL="0" indent="0">
              <a:buNone/>
            </a:pPr>
            <a:r>
              <a:rPr lang="ca-ES" dirty="0" smtClean="0">
                <a:latin typeface="Comic Sans MS" panose="030F0702030302020204" pitchFamily="66" charset="0"/>
              </a:rPr>
              <a:t>         </a:t>
            </a:r>
            <a:r>
              <a:rPr lang="ca-ES" dirty="0" err="1" smtClean="0">
                <a:latin typeface="Comic Sans MS" panose="030F0702030302020204" pitchFamily="66" charset="0"/>
              </a:rPr>
              <a:t>F</a:t>
            </a:r>
            <a:r>
              <a:rPr lang="ca-ES" sz="2800" dirty="0" err="1" smtClean="0">
                <a:latin typeface="Comic Sans MS" panose="030F0702030302020204" pitchFamily="66" charset="0"/>
              </a:rPr>
              <a:t>aire</a:t>
            </a:r>
            <a:r>
              <a:rPr lang="ca-ES" dirty="0" smtClean="0">
                <a:latin typeface="Comic Sans MS" panose="030F0702030302020204" pitchFamily="66" charset="0"/>
              </a:rPr>
              <a:t> = - 514,6 N </a:t>
            </a:r>
          </a:p>
          <a:p>
            <a:pPr marL="0" indent="0">
              <a:buNone/>
            </a:pPr>
            <a:r>
              <a:rPr lang="ca-ES" dirty="0" smtClean="0">
                <a:latin typeface="Comic Sans MS" panose="030F0702030302020204" pitchFamily="66" charset="0"/>
              </a:rPr>
              <a:t>- la </a:t>
            </a:r>
            <a:r>
              <a:rPr lang="ca-ES" b="1" dirty="0" smtClean="0">
                <a:latin typeface="Comic Sans MS" panose="030F0702030302020204" pitchFamily="66" charset="0"/>
              </a:rPr>
              <a:t>força del segon bou </a:t>
            </a:r>
            <a:r>
              <a:rPr lang="ca-ES" dirty="0" smtClean="0">
                <a:latin typeface="Comic Sans MS" panose="030F0702030302020204" pitchFamily="66" charset="0"/>
              </a:rPr>
              <a:t>actua cap a la dreta i és el que hem de calcular. </a:t>
            </a:r>
            <a:endParaRPr lang="ca-ES" dirty="0">
              <a:latin typeface="Comic Sans MS" panose="030F0702030302020204" pitchFamily="66" charset="0"/>
            </a:endParaRPr>
          </a:p>
        </p:txBody>
      </p:sp>
    </p:spTree>
    <p:extLst>
      <p:ext uri="{BB962C8B-B14F-4D97-AF65-F5344CB8AC3E}">
        <p14:creationId xmlns:p14="http://schemas.microsoft.com/office/powerpoint/2010/main" val="4221905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3r pas:</a:t>
            </a:r>
            <a:endParaRPr lang="ca-ES" dirty="0"/>
          </a:p>
        </p:txBody>
      </p:sp>
      <p:sp>
        <p:nvSpPr>
          <p:cNvPr id="3" name="2 Marcador de contenido"/>
          <p:cNvSpPr>
            <a:spLocks noGrp="1"/>
          </p:cNvSpPr>
          <p:nvPr>
            <p:ph idx="1"/>
          </p:nvPr>
        </p:nvSpPr>
        <p:spPr/>
        <p:txBody>
          <a:bodyPr/>
          <a:lstStyle/>
          <a:p>
            <a:r>
              <a:rPr lang="ca-ES" dirty="0" smtClean="0"/>
              <a:t>La Llei de la Inèrcia ens diu que la suma de totes les forces que actuen sobre el carro ha de ser igual a zero</a:t>
            </a:r>
            <a:r>
              <a:rPr lang="ca-ES" dirty="0" smtClean="0"/>
              <a:t>:</a:t>
            </a:r>
          </a:p>
          <a:p>
            <a:endParaRPr lang="ca-ES" dirty="0" smtClean="0"/>
          </a:p>
          <a:p>
            <a:r>
              <a:rPr lang="ca-ES" dirty="0" smtClean="0"/>
              <a:t> Fbou2 + Fbou1+ </a:t>
            </a:r>
            <a:r>
              <a:rPr lang="ca-ES" dirty="0" err="1" smtClean="0"/>
              <a:t>Faire</a:t>
            </a:r>
            <a:r>
              <a:rPr lang="ca-ES" dirty="0" smtClean="0"/>
              <a:t> = 0 </a:t>
            </a:r>
            <a:endParaRPr lang="ca-ES" dirty="0"/>
          </a:p>
        </p:txBody>
      </p:sp>
    </p:spTree>
    <p:extLst>
      <p:ext uri="{BB962C8B-B14F-4D97-AF65-F5344CB8AC3E}">
        <p14:creationId xmlns:p14="http://schemas.microsoft.com/office/powerpoint/2010/main" val="3765731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4t pas : </a:t>
            </a:r>
            <a:endParaRPr lang="ca-ES" dirty="0"/>
          </a:p>
        </p:txBody>
      </p:sp>
      <p:sp>
        <p:nvSpPr>
          <p:cNvPr id="3" name="2 Marcador de contenido"/>
          <p:cNvSpPr>
            <a:spLocks noGrp="1"/>
          </p:cNvSpPr>
          <p:nvPr>
            <p:ph idx="1"/>
          </p:nvPr>
        </p:nvSpPr>
        <p:spPr/>
        <p:txBody>
          <a:bodyPr/>
          <a:lstStyle/>
          <a:p>
            <a:r>
              <a:rPr lang="pt-BR" dirty="0" err="1" smtClean="0"/>
              <a:t>Substituïm</a:t>
            </a:r>
            <a:r>
              <a:rPr lang="pt-BR" dirty="0" smtClean="0"/>
              <a:t> </a:t>
            </a:r>
            <a:r>
              <a:rPr lang="pt-BR" dirty="0" err="1" smtClean="0"/>
              <a:t>les</a:t>
            </a:r>
            <a:r>
              <a:rPr lang="pt-BR" dirty="0" smtClean="0"/>
              <a:t> </a:t>
            </a:r>
            <a:r>
              <a:rPr lang="pt-BR" dirty="0" err="1" smtClean="0"/>
              <a:t>dades</a:t>
            </a:r>
            <a:r>
              <a:rPr lang="pt-BR" dirty="0" smtClean="0"/>
              <a:t> i </a:t>
            </a:r>
            <a:r>
              <a:rPr lang="pt-BR" dirty="0" err="1" smtClean="0"/>
              <a:t>resolem</a:t>
            </a:r>
            <a:r>
              <a:rPr lang="pt-BR" dirty="0" smtClean="0"/>
              <a:t>: </a:t>
            </a:r>
            <a:endParaRPr lang="pt-BR" dirty="0" smtClean="0"/>
          </a:p>
          <a:p>
            <a:endParaRPr lang="pt-BR" dirty="0" smtClean="0"/>
          </a:p>
          <a:p>
            <a:pPr marL="0" indent="0">
              <a:buNone/>
            </a:pPr>
            <a:r>
              <a:rPr lang="pt-BR" dirty="0"/>
              <a:t> </a:t>
            </a:r>
            <a:r>
              <a:rPr lang="pt-BR" dirty="0" smtClean="0"/>
              <a:t>  Fbou2 + 237,8 – 514,6 = 0 </a:t>
            </a:r>
          </a:p>
          <a:p>
            <a:pPr marL="0" indent="0">
              <a:buNone/>
            </a:pPr>
            <a:r>
              <a:rPr lang="pt-BR" dirty="0"/>
              <a:t> </a:t>
            </a:r>
            <a:r>
              <a:rPr lang="pt-BR" dirty="0" smtClean="0"/>
              <a:t>  Fbou2 = -237,8 + 514,6 = 276,8 N </a:t>
            </a:r>
            <a:endParaRPr lang="ca-ES" dirty="0"/>
          </a:p>
        </p:txBody>
      </p:sp>
    </p:spTree>
    <p:extLst>
      <p:ext uri="{BB962C8B-B14F-4D97-AF65-F5344CB8AC3E}">
        <p14:creationId xmlns:p14="http://schemas.microsoft.com/office/powerpoint/2010/main" val="1988075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b="1" dirty="0" smtClean="0">
                <a:solidFill>
                  <a:srgbClr val="FF0000"/>
                </a:solidFill>
                <a:latin typeface="Comic Sans MS" panose="030F0702030302020204" pitchFamily="66" charset="0"/>
              </a:rPr>
              <a:t>Llei fonamental</a:t>
            </a:r>
            <a:endParaRPr lang="ca-ES" b="1" dirty="0">
              <a:solidFill>
                <a:srgbClr val="FF0000"/>
              </a:solidFill>
              <a:latin typeface="Comic Sans MS" panose="030F0702030302020204" pitchFamily="66" charset="0"/>
            </a:endParaRPr>
          </a:p>
        </p:txBody>
      </p:sp>
      <p:sp>
        <p:nvSpPr>
          <p:cNvPr id="3" name="2 Marcador de contenido"/>
          <p:cNvSpPr>
            <a:spLocks noGrp="1"/>
          </p:cNvSpPr>
          <p:nvPr>
            <p:ph idx="1"/>
          </p:nvPr>
        </p:nvSpPr>
        <p:spPr/>
        <p:txBody>
          <a:bodyPr/>
          <a:lstStyle/>
          <a:p>
            <a:endParaRPr lang="ca-ES" dirty="0" smtClean="0"/>
          </a:p>
          <a:p>
            <a:pPr marL="0" indent="0">
              <a:buNone/>
            </a:pPr>
            <a:r>
              <a:rPr lang="ca-ES" dirty="0" smtClean="0">
                <a:latin typeface="Comic Sans MS" panose="030F0702030302020204" pitchFamily="66" charset="0"/>
              </a:rPr>
              <a:t>Per resoldre aquests problemes utilitzarem la </a:t>
            </a:r>
            <a:r>
              <a:rPr lang="ca-ES" b="1" dirty="0" smtClean="0">
                <a:solidFill>
                  <a:srgbClr val="FFC000"/>
                </a:solidFill>
                <a:latin typeface="Comic Sans MS" panose="030F0702030302020204" pitchFamily="66" charset="0"/>
              </a:rPr>
              <a:t>segona llei de Newton </a:t>
            </a:r>
            <a:r>
              <a:rPr lang="ca-ES" b="1" dirty="0" smtClean="0">
                <a:latin typeface="Comic Sans MS" panose="030F0702030302020204" pitchFamily="66" charset="0"/>
              </a:rPr>
              <a:t>o Llei Fonamental </a:t>
            </a:r>
            <a:r>
              <a:rPr lang="ca-ES" dirty="0" smtClean="0">
                <a:latin typeface="Comic Sans MS" panose="030F0702030302020204" pitchFamily="66" charset="0"/>
              </a:rPr>
              <a:t>de la Mecànica:</a:t>
            </a:r>
          </a:p>
          <a:p>
            <a:pPr marL="0" indent="0">
              <a:buNone/>
            </a:pPr>
            <a:r>
              <a:rPr lang="ca-ES" dirty="0">
                <a:latin typeface="Comic Sans MS" panose="030F0702030302020204" pitchFamily="66" charset="0"/>
              </a:rPr>
              <a:t> </a:t>
            </a:r>
            <a:r>
              <a:rPr lang="ca-ES" dirty="0" smtClean="0">
                <a:latin typeface="Comic Sans MS" panose="030F0702030302020204" pitchFamily="66" charset="0"/>
              </a:rPr>
              <a:t>                           </a:t>
            </a:r>
            <a:r>
              <a:rPr lang="ca-ES" dirty="0" smtClean="0">
                <a:solidFill>
                  <a:srgbClr val="FF0000"/>
                </a:solidFill>
                <a:latin typeface="Comic Sans MS" panose="030F0702030302020204" pitchFamily="66" charset="0"/>
              </a:rPr>
              <a:t>F = m ⋅ a </a:t>
            </a:r>
          </a:p>
          <a:p>
            <a:pPr marL="0" indent="0">
              <a:buNone/>
            </a:pPr>
            <a:r>
              <a:rPr lang="ca-ES" dirty="0" smtClean="0">
                <a:latin typeface="Comic Sans MS" panose="030F0702030302020204" pitchFamily="66" charset="0"/>
              </a:rPr>
              <a:t>on F ha de ser la força total que actua sobre el cos.</a:t>
            </a:r>
            <a:endParaRPr lang="ca-ES" dirty="0">
              <a:latin typeface="Comic Sans MS" panose="030F0702030302020204" pitchFamily="66" charset="0"/>
            </a:endParaRPr>
          </a:p>
        </p:txBody>
      </p:sp>
    </p:spTree>
    <p:extLst>
      <p:ext uri="{BB962C8B-B14F-4D97-AF65-F5344CB8AC3E}">
        <p14:creationId xmlns:p14="http://schemas.microsoft.com/office/powerpoint/2010/main" val="25390663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ca-ES" sz="3600" b="1" dirty="0" smtClean="0">
                <a:latin typeface="Comic Sans MS" panose="030F0702030302020204" pitchFamily="66" charset="0"/>
              </a:rPr>
              <a:t>Problema 1 :</a:t>
            </a:r>
            <a:br>
              <a:rPr lang="ca-ES" sz="3600" b="1" dirty="0" smtClean="0">
                <a:latin typeface="Comic Sans MS" panose="030F0702030302020204" pitchFamily="66" charset="0"/>
              </a:rPr>
            </a:br>
            <a:r>
              <a:rPr lang="ca-ES" sz="3600" b="1" dirty="0" smtClean="0">
                <a:latin typeface="Comic Sans MS" panose="030F0702030302020204" pitchFamily="66" charset="0"/>
              </a:rPr>
              <a:t>càlcul de la força</a:t>
            </a:r>
            <a:endParaRPr lang="ca-ES" sz="3600" b="1"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endParaRPr lang="ca-ES" b="1" dirty="0" smtClean="0">
              <a:latin typeface="Comic Sans MS" panose="030F0702030302020204" pitchFamily="66" charset="0"/>
            </a:endParaRPr>
          </a:p>
          <a:p>
            <a:pPr marL="0" indent="0">
              <a:buNone/>
            </a:pPr>
            <a:endParaRPr lang="ca-ES" b="1" dirty="0">
              <a:latin typeface="Comic Sans MS" panose="030F0702030302020204" pitchFamily="66" charset="0"/>
            </a:endParaRPr>
          </a:p>
          <a:p>
            <a:pPr marL="0" indent="0">
              <a:buNone/>
            </a:pPr>
            <a:r>
              <a:rPr lang="ca-ES" b="1" dirty="0" smtClean="0">
                <a:latin typeface="Comic Sans MS" panose="030F0702030302020204" pitchFamily="66" charset="0"/>
              </a:rPr>
              <a:t>Xutem </a:t>
            </a:r>
            <a:r>
              <a:rPr lang="ca-ES" b="1" dirty="0" smtClean="0">
                <a:latin typeface="Comic Sans MS" panose="030F0702030302020204" pitchFamily="66" charset="0"/>
              </a:rPr>
              <a:t>una pilota de 0,2 kg i li provoquem una acceleració de 40 m/s2 .</a:t>
            </a:r>
          </a:p>
          <a:p>
            <a:pPr marL="0" indent="0">
              <a:buNone/>
            </a:pPr>
            <a:r>
              <a:rPr lang="ca-ES" b="1" dirty="0" smtClean="0">
                <a:latin typeface="Comic Sans MS" panose="030F0702030302020204" pitchFamily="66" charset="0"/>
              </a:rPr>
              <a:t> Quina és la força que hi hem aplicat? </a:t>
            </a:r>
          </a:p>
        </p:txBody>
      </p:sp>
    </p:spTree>
    <p:extLst>
      <p:ext uri="{BB962C8B-B14F-4D97-AF65-F5344CB8AC3E}">
        <p14:creationId xmlns:p14="http://schemas.microsoft.com/office/powerpoint/2010/main" val="2185357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b="1" u="sng" dirty="0" smtClean="0">
                <a:latin typeface="Comic Sans MS" panose="030F0702030302020204" pitchFamily="66" charset="0"/>
              </a:rPr>
              <a:t>Primer pas:</a:t>
            </a:r>
            <a:endParaRPr lang="ca-ES" b="1" u="sng" dirty="0">
              <a:latin typeface="Comic Sans MS" panose="030F0702030302020204" pitchFamily="66" charset="0"/>
            </a:endParaRPr>
          </a:p>
        </p:txBody>
      </p:sp>
      <p:sp>
        <p:nvSpPr>
          <p:cNvPr id="3" name="2 Marcador de contenido"/>
          <p:cNvSpPr>
            <a:spLocks noGrp="1"/>
          </p:cNvSpPr>
          <p:nvPr>
            <p:ph idx="1"/>
          </p:nvPr>
        </p:nvSpPr>
        <p:spPr/>
        <p:txBody>
          <a:bodyPr/>
          <a:lstStyle/>
          <a:p>
            <a:endParaRPr lang="ca-ES" dirty="0"/>
          </a:p>
        </p:txBody>
      </p:sp>
      <p:sp>
        <p:nvSpPr>
          <p:cNvPr id="4" name="3 Rectángulo"/>
          <p:cNvSpPr/>
          <p:nvPr/>
        </p:nvSpPr>
        <p:spPr>
          <a:xfrm>
            <a:off x="179512" y="2644170"/>
            <a:ext cx="8712968" cy="4339650"/>
          </a:xfrm>
          <a:prstGeom prst="rect">
            <a:avLst/>
          </a:prstGeom>
        </p:spPr>
        <p:txBody>
          <a:bodyPr wrap="square">
            <a:spAutoFit/>
          </a:bodyPr>
          <a:lstStyle/>
          <a:p>
            <a:pPr lvl="0">
              <a:spcBef>
                <a:spcPct val="20000"/>
              </a:spcBef>
            </a:pPr>
            <a:r>
              <a:rPr lang="ca-ES" sz="3200" dirty="0">
                <a:solidFill>
                  <a:prstClr val="black"/>
                </a:solidFill>
              </a:rPr>
              <a:t> </a:t>
            </a:r>
            <a:r>
              <a:rPr lang="ca-ES" sz="3200" dirty="0" smtClean="0">
                <a:solidFill>
                  <a:prstClr val="black"/>
                </a:solidFill>
              </a:rPr>
              <a:t> </a:t>
            </a:r>
            <a:r>
              <a:rPr lang="ca-ES" sz="2800" b="1" dirty="0">
                <a:solidFill>
                  <a:prstClr val="black"/>
                </a:solidFill>
                <a:latin typeface="Comic Sans MS" panose="030F0702030302020204" pitchFamily="66" charset="0"/>
              </a:rPr>
              <a:t>Identifiquem les variables i anotem les dades que tenim</a:t>
            </a:r>
            <a:r>
              <a:rPr lang="ca-ES" sz="2800" b="1" dirty="0" smtClean="0">
                <a:solidFill>
                  <a:prstClr val="black"/>
                </a:solidFill>
                <a:latin typeface="Comic Sans MS" panose="030F0702030302020204" pitchFamily="66" charset="0"/>
              </a:rPr>
              <a:t>:</a:t>
            </a:r>
          </a:p>
          <a:p>
            <a:pPr lvl="0">
              <a:spcBef>
                <a:spcPct val="20000"/>
              </a:spcBef>
            </a:pPr>
            <a:r>
              <a:rPr lang="ca-ES" sz="2800" b="1" dirty="0" smtClean="0">
                <a:solidFill>
                  <a:prstClr val="black"/>
                </a:solidFill>
                <a:latin typeface="Comic Sans MS" panose="030F0702030302020204" pitchFamily="66" charset="0"/>
              </a:rPr>
              <a:t>                  </a:t>
            </a:r>
            <a:r>
              <a:rPr lang="ca-ES" sz="2800" b="1" dirty="0" smtClean="0">
                <a:latin typeface="Comic Sans MS" panose="030F0702030302020204" pitchFamily="66" charset="0"/>
              </a:rPr>
              <a:t>m = 0,2 kg</a:t>
            </a:r>
          </a:p>
          <a:p>
            <a:pPr lvl="0">
              <a:spcBef>
                <a:spcPct val="20000"/>
              </a:spcBef>
            </a:pPr>
            <a:r>
              <a:rPr lang="ca-ES" sz="2800" b="1" dirty="0">
                <a:latin typeface="Comic Sans MS" panose="030F0702030302020204" pitchFamily="66" charset="0"/>
              </a:rPr>
              <a:t> </a:t>
            </a:r>
            <a:r>
              <a:rPr lang="ca-ES" sz="2800" b="1" dirty="0" smtClean="0">
                <a:latin typeface="Comic Sans MS" panose="030F0702030302020204" pitchFamily="66" charset="0"/>
              </a:rPr>
              <a:t>                  a = 40 m/s2 </a:t>
            </a:r>
          </a:p>
          <a:p>
            <a:pPr lvl="0">
              <a:spcBef>
                <a:spcPct val="20000"/>
              </a:spcBef>
            </a:pPr>
            <a:r>
              <a:rPr lang="ca-ES" sz="2800" b="1" dirty="0">
                <a:latin typeface="Comic Sans MS" panose="030F0702030302020204" pitchFamily="66" charset="0"/>
              </a:rPr>
              <a:t> </a:t>
            </a:r>
            <a:r>
              <a:rPr lang="ca-ES" sz="2800" b="1" dirty="0" smtClean="0">
                <a:latin typeface="Comic Sans MS" panose="030F0702030302020204" pitchFamily="66" charset="0"/>
              </a:rPr>
              <a:t>                  F = incògnita </a:t>
            </a:r>
            <a:r>
              <a:rPr lang="ca-ES" sz="2800" b="1" dirty="0" smtClean="0">
                <a:solidFill>
                  <a:prstClr val="black"/>
                </a:solidFill>
                <a:latin typeface="Comic Sans MS" panose="030F0702030302020204" pitchFamily="66" charset="0"/>
              </a:rPr>
              <a:t>  </a:t>
            </a:r>
            <a:endParaRPr lang="ca-ES" sz="2800" b="1" dirty="0">
              <a:solidFill>
                <a:prstClr val="black"/>
              </a:solidFill>
              <a:latin typeface="Comic Sans MS" panose="030F0702030302020204" pitchFamily="66" charset="0"/>
            </a:endParaRPr>
          </a:p>
          <a:p>
            <a:pPr lvl="0">
              <a:spcBef>
                <a:spcPct val="20000"/>
              </a:spcBef>
            </a:pPr>
            <a:endParaRPr lang="ca-ES" sz="3200" dirty="0" smtClean="0">
              <a:solidFill>
                <a:prstClr val="black"/>
              </a:solidFill>
            </a:endParaRPr>
          </a:p>
          <a:p>
            <a:pPr lvl="0">
              <a:spcBef>
                <a:spcPct val="20000"/>
              </a:spcBef>
            </a:pPr>
            <a:endParaRPr lang="ca-ES" sz="3200" dirty="0">
              <a:solidFill>
                <a:prstClr val="black"/>
              </a:solidFill>
            </a:endParaRPr>
          </a:p>
          <a:p>
            <a:pPr lvl="0">
              <a:spcBef>
                <a:spcPct val="20000"/>
              </a:spcBef>
            </a:pPr>
            <a:endParaRPr lang="ca-ES" sz="3200" dirty="0">
              <a:solidFill>
                <a:prstClr val="black"/>
              </a:solidFill>
            </a:endParaRPr>
          </a:p>
        </p:txBody>
      </p:sp>
    </p:spTree>
    <p:extLst>
      <p:ext uri="{BB962C8B-B14F-4D97-AF65-F5344CB8AC3E}">
        <p14:creationId xmlns:p14="http://schemas.microsoft.com/office/powerpoint/2010/main" val="2460905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b="1" u="sng" dirty="0" smtClean="0">
                <a:latin typeface="Comic Sans MS" panose="030F0702030302020204" pitchFamily="66" charset="0"/>
              </a:rPr>
              <a:t>2n pas:</a:t>
            </a:r>
            <a:endParaRPr lang="ca-ES" b="1" u="sng"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pt-BR" b="1" dirty="0" err="1" smtClean="0">
                <a:latin typeface="Comic Sans MS" panose="030F0702030302020204" pitchFamily="66" charset="0"/>
              </a:rPr>
              <a:t>Fem</a:t>
            </a:r>
            <a:r>
              <a:rPr lang="pt-BR" b="1" dirty="0" smtClean="0">
                <a:latin typeface="Comic Sans MS" panose="030F0702030302020204" pitchFamily="66" charset="0"/>
              </a:rPr>
              <a:t> servir </a:t>
            </a:r>
            <a:r>
              <a:rPr lang="pt-BR" b="1" dirty="0" err="1" smtClean="0">
                <a:latin typeface="Comic Sans MS" panose="030F0702030302020204" pitchFamily="66" charset="0"/>
              </a:rPr>
              <a:t>la</a:t>
            </a:r>
            <a:r>
              <a:rPr lang="pt-BR" b="1" dirty="0" smtClean="0">
                <a:latin typeface="Comic Sans MS" panose="030F0702030302020204" pitchFamily="66" charset="0"/>
              </a:rPr>
              <a:t> 2a </a:t>
            </a:r>
            <a:r>
              <a:rPr lang="pt-BR" b="1" dirty="0" err="1" smtClean="0">
                <a:latin typeface="Comic Sans MS" panose="030F0702030302020204" pitchFamily="66" charset="0"/>
              </a:rPr>
              <a:t>llei</a:t>
            </a:r>
            <a:r>
              <a:rPr lang="pt-BR" b="1" dirty="0" smtClean="0">
                <a:latin typeface="Comic Sans MS" panose="030F0702030302020204" pitchFamily="66" charset="0"/>
              </a:rPr>
              <a:t> de Newton:</a:t>
            </a:r>
          </a:p>
          <a:p>
            <a:pPr marL="0" indent="0">
              <a:buNone/>
            </a:pPr>
            <a:endParaRPr lang="pt-BR" b="1" dirty="0" smtClean="0">
              <a:latin typeface="Comic Sans MS" panose="030F0702030302020204" pitchFamily="66" charset="0"/>
            </a:endParaRPr>
          </a:p>
          <a:p>
            <a:pPr marL="0" indent="0">
              <a:buNone/>
            </a:pPr>
            <a:r>
              <a:rPr lang="pt-BR" b="1" dirty="0">
                <a:latin typeface="Comic Sans MS" panose="030F0702030302020204" pitchFamily="66" charset="0"/>
              </a:rPr>
              <a:t> </a:t>
            </a:r>
            <a:r>
              <a:rPr lang="pt-BR" b="1" dirty="0" smtClean="0">
                <a:latin typeface="Comic Sans MS" panose="030F0702030302020204" pitchFamily="66" charset="0"/>
              </a:rPr>
              <a:t>                 F = m· a</a:t>
            </a:r>
          </a:p>
          <a:p>
            <a:pPr marL="0" indent="0">
              <a:buNone/>
            </a:pPr>
            <a:endParaRPr lang="pt-BR" b="1" dirty="0" smtClean="0">
              <a:latin typeface="Comic Sans MS" panose="030F0702030302020204" pitchFamily="66" charset="0"/>
            </a:endParaRPr>
          </a:p>
          <a:p>
            <a:pPr marL="0" indent="0">
              <a:buNone/>
            </a:pPr>
            <a:r>
              <a:rPr lang="pt-BR" b="1" dirty="0" smtClean="0">
                <a:latin typeface="Comic Sans MS" panose="030F0702030302020204" pitchFamily="66" charset="0"/>
              </a:rPr>
              <a:t> </a:t>
            </a:r>
            <a:r>
              <a:rPr lang="pt-BR" b="1" dirty="0" err="1" smtClean="0">
                <a:latin typeface="Comic Sans MS" panose="030F0702030302020204" pitchFamily="66" charset="0"/>
              </a:rPr>
              <a:t>Hi</a:t>
            </a:r>
            <a:r>
              <a:rPr lang="pt-BR" b="1" dirty="0" smtClean="0">
                <a:latin typeface="Comic Sans MS" panose="030F0702030302020204" pitchFamily="66" charset="0"/>
              </a:rPr>
              <a:t> </a:t>
            </a:r>
            <a:r>
              <a:rPr lang="pt-BR" b="1" dirty="0" err="1" smtClean="0">
                <a:latin typeface="Comic Sans MS" panose="030F0702030302020204" pitchFamily="66" charset="0"/>
              </a:rPr>
              <a:t>substituïm</a:t>
            </a:r>
            <a:r>
              <a:rPr lang="pt-BR" b="1" dirty="0" smtClean="0">
                <a:latin typeface="Comic Sans MS" panose="030F0702030302020204" pitchFamily="66" charset="0"/>
              </a:rPr>
              <a:t> </a:t>
            </a:r>
            <a:r>
              <a:rPr lang="pt-BR" b="1" dirty="0" err="1" smtClean="0">
                <a:latin typeface="Comic Sans MS" panose="030F0702030302020204" pitchFamily="66" charset="0"/>
              </a:rPr>
              <a:t>les</a:t>
            </a:r>
            <a:r>
              <a:rPr lang="pt-BR" b="1" dirty="0" smtClean="0">
                <a:latin typeface="Comic Sans MS" panose="030F0702030302020204" pitchFamily="66" charset="0"/>
              </a:rPr>
              <a:t> </a:t>
            </a:r>
            <a:r>
              <a:rPr lang="pt-BR" b="1" dirty="0" err="1" smtClean="0">
                <a:latin typeface="Comic Sans MS" panose="030F0702030302020204" pitchFamily="66" charset="0"/>
              </a:rPr>
              <a:t>dades</a:t>
            </a:r>
            <a:r>
              <a:rPr lang="pt-BR" b="1" dirty="0" smtClean="0">
                <a:latin typeface="Comic Sans MS" panose="030F0702030302020204" pitchFamily="66" charset="0"/>
              </a:rPr>
              <a:t> i </a:t>
            </a:r>
            <a:r>
              <a:rPr lang="pt-BR" b="1" dirty="0" err="1" smtClean="0">
                <a:latin typeface="Comic Sans MS" panose="030F0702030302020204" pitchFamily="66" charset="0"/>
              </a:rPr>
              <a:t>resolem</a:t>
            </a:r>
            <a:r>
              <a:rPr lang="pt-BR" b="1" dirty="0" smtClean="0">
                <a:latin typeface="Comic Sans MS" panose="030F0702030302020204" pitchFamily="66" charset="0"/>
              </a:rPr>
              <a:t>:</a:t>
            </a:r>
          </a:p>
          <a:p>
            <a:pPr marL="0" indent="0">
              <a:buNone/>
            </a:pPr>
            <a:endParaRPr lang="pt-BR" b="1" dirty="0" smtClean="0">
              <a:latin typeface="Comic Sans MS" panose="030F0702030302020204" pitchFamily="66" charset="0"/>
            </a:endParaRPr>
          </a:p>
          <a:p>
            <a:pPr marL="0" indent="0">
              <a:buNone/>
            </a:pPr>
            <a:r>
              <a:rPr lang="pt-BR" b="1" dirty="0">
                <a:latin typeface="Comic Sans MS" panose="030F0702030302020204" pitchFamily="66" charset="0"/>
              </a:rPr>
              <a:t> </a:t>
            </a:r>
            <a:r>
              <a:rPr lang="pt-BR" b="1" dirty="0" smtClean="0">
                <a:latin typeface="Comic Sans MS" panose="030F0702030302020204" pitchFamily="66" charset="0"/>
              </a:rPr>
              <a:t>     F = 0,2 kg · 40 m/s2 = 8 N </a:t>
            </a:r>
            <a:endParaRPr lang="ca-ES" b="1" dirty="0">
              <a:latin typeface="Comic Sans MS" panose="030F0702030302020204" pitchFamily="66" charset="0"/>
            </a:endParaRPr>
          </a:p>
        </p:txBody>
      </p:sp>
    </p:spTree>
    <p:extLst>
      <p:ext uri="{BB962C8B-B14F-4D97-AF65-F5344CB8AC3E}">
        <p14:creationId xmlns:p14="http://schemas.microsoft.com/office/powerpoint/2010/main" val="1997106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latin typeface="Comic Sans MS" panose="030F0702030302020204" pitchFamily="66" charset="0"/>
              </a:rPr>
              <a:t>Problema 2 </a:t>
            </a:r>
            <a:br>
              <a:rPr lang="ca-ES" dirty="0" smtClean="0">
                <a:latin typeface="Comic Sans MS" panose="030F0702030302020204" pitchFamily="66" charset="0"/>
              </a:rPr>
            </a:br>
            <a:r>
              <a:rPr lang="ca-ES" dirty="0" smtClean="0">
                <a:latin typeface="Comic Sans MS" panose="030F0702030302020204" pitchFamily="66" charset="0"/>
              </a:rPr>
              <a:t>càlcul de l’acceleració </a:t>
            </a:r>
            <a:endParaRPr lang="ca-ES" dirty="0">
              <a:latin typeface="Comic Sans MS" panose="030F0702030302020204" pitchFamily="66" charset="0"/>
            </a:endParaRPr>
          </a:p>
        </p:txBody>
      </p:sp>
      <p:sp>
        <p:nvSpPr>
          <p:cNvPr id="3" name="2 Marcador de contenido"/>
          <p:cNvSpPr>
            <a:spLocks noGrp="1"/>
          </p:cNvSpPr>
          <p:nvPr>
            <p:ph idx="1"/>
          </p:nvPr>
        </p:nvSpPr>
        <p:spPr/>
        <p:txBody>
          <a:bodyPr>
            <a:normAutofit/>
          </a:bodyPr>
          <a:lstStyle/>
          <a:p>
            <a:r>
              <a:rPr lang="es-ES" dirty="0" smtClean="0">
                <a:latin typeface="Comic Sans MS" panose="030F0702030302020204" pitchFamily="66" charset="0"/>
              </a:rPr>
              <a:t>Sobre un </a:t>
            </a:r>
            <a:r>
              <a:rPr lang="es-ES" dirty="0" err="1" smtClean="0">
                <a:latin typeface="Comic Sans MS" panose="030F0702030302020204" pitchFamily="66" charset="0"/>
              </a:rPr>
              <a:t>cotxe</a:t>
            </a:r>
            <a:r>
              <a:rPr lang="es-ES" dirty="0" smtClean="0">
                <a:latin typeface="Comic Sans MS" panose="030F0702030302020204" pitchFamily="66" charset="0"/>
              </a:rPr>
              <a:t> </a:t>
            </a:r>
            <a:r>
              <a:rPr lang="es-ES" dirty="0" err="1" smtClean="0">
                <a:latin typeface="Comic Sans MS" panose="030F0702030302020204" pitchFamily="66" charset="0"/>
              </a:rPr>
              <a:t>actuen</a:t>
            </a:r>
            <a:r>
              <a:rPr lang="es-ES" dirty="0" smtClean="0">
                <a:latin typeface="Comic Sans MS" panose="030F0702030302020204" pitchFamily="66" charset="0"/>
              </a:rPr>
              <a:t> </a:t>
            </a:r>
            <a:r>
              <a:rPr lang="es-ES" dirty="0" err="1" smtClean="0">
                <a:latin typeface="Comic Sans MS" panose="030F0702030302020204" pitchFamily="66" charset="0"/>
              </a:rPr>
              <a:t>dues</a:t>
            </a:r>
            <a:r>
              <a:rPr lang="es-ES" dirty="0" smtClean="0">
                <a:latin typeface="Comic Sans MS" panose="030F0702030302020204" pitchFamily="66" charset="0"/>
              </a:rPr>
              <a:t> </a:t>
            </a:r>
            <a:r>
              <a:rPr lang="es-ES" dirty="0" err="1" smtClean="0">
                <a:latin typeface="Comic Sans MS" panose="030F0702030302020204" pitchFamily="66" charset="0"/>
              </a:rPr>
              <a:t>forces</a:t>
            </a:r>
            <a:r>
              <a:rPr lang="es-ES" dirty="0" smtClean="0">
                <a:latin typeface="Comic Sans MS" panose="030F0702030302020204" pitchFamily="66" charset="0"/>
              </a:rPr>
              <a:t>: la </a:t>
            </a:r>
            <a:r>
              <a:rPr lang="es-ES" dirty="0" err="1" smtClean="0">
                <a:latin typeface="Comic Sans MS" panose="030F0702030302020204" pitchFamily="66" charset="0"/>
              </a:rPr>
              <a:t>força</a:t>
            </a:r>
            <a:r>
              <a:rPr lang="es-ES" dirty="0" smtClean="0">
                <a:latin typeface="Comic Sans MS" panose="030F0702030302020204" pitchFamily="66" charset="0"/>
              </a:rPr>
              <a:t> del motor, que provoca el </a:t>
            </a:r>
            <a:r>
              <a:rPr lang="es-ES" dirty="0" err="1" smtClean="0">
                <a:latin typeface="Comic Sans MS" panose="030F0702030302020204" pitchFamily="66" charset="0"/>
              </a:rPr>
              <a:t>moviment</a:t>
            </a:r>
            <a:r>
              <a:rPr lang="es-ES" dirty="0" smtClean="0">
                <a:latin typeface="Comic Sans MS" panose="030F0702030302020204" pitchFamily="66" charset="0"/>
              </a:rPr>
              <a:t>, de 5.425 N i la </a:t>
            </a:r>
            <a:r>
              <a:rPr lang="es-ES" dirty="0" err="1" smtClean="0">
                <a:latin typeface="Comic Sans MS" panose="030F0702030302020204" pitchFamily="66" charset="0"/>
              </a:rPr>
              <a:t>resistència</a:t>
            </a:r>
            <a:r>
              <a:rPr lang="es-ES" dirty="0" smtClean="0">
                <a:latin typeface="Comic Sans MS" panose="030F0702030302020204" pitchFamily="66" charset="0"/>
              </a:rPr>
              <a:t> de </a:t>
            </a:r>
            <a:r>
              <a:rPr lang="es-ES" dirty="0" err="1" smtClean="0">
                <a:latin typeface="Comic Sans MS" panose="030F0702030302020204" pitchFamily="66" charset="0"/>
              </a:rPr>
              <a:t>l’aire</a:t>
            </a:r>
            <a:r>
              <a:rPr lang="es-ES" dirty="0" smtClean="0">
                <a:latin typeface="Comic Sans MS" panose="030F0702030302020204" pitchFamily="66" charset="0"/>
              </a:rPr>
              <a:t>, que </a:t>
            </a:r>
            <a:r>
              <a:rPr lang="es-ES" dirty="0" err="1" smtClean="0">
                <a:latin typeface="Comic Sans MS" panose="030F0702030302020204" pitchFamily="66" charset="0"/>
              </a:rPr>
              <a:t>s’oposa</a:t>
            </a:r>
            <a:r>
              <a:rPr lang="es-ES" dirty="0" smtClean="0">
                <a:latin typeface="Comic Sans MS" panose="030F0702030302020204" pitchFamily="66" charset="0"/>
              </a:rPr>
              <a:t> al </a:t>
            </a:r>
            <a:r>
              <a:rPr lang="es-ES" dirty="0" err="1" smtClean="0">
                <a:latin typeface="Comic Sans MS" panose="030F0702030302020204" pitchFamily="66" charset="0"/>
              </a:rPr>
              <a:t>moviment</a:t>
            </a:r>
            <a:r>
              <a:rPr lang="es-ES" dirty="0" smtClean="0">
                <a:latin typeface="Comic Sans MS" panose="030F0702030302020204" pitchFamily="66" charset="0"/>
              </a:rPr>
              <a:t>, de 1.237 N. </a:t>
            </a:r>
            <a:r>
              <a:rPr lang="es-ES" dirty="0" err="1" smtClean="0">
                <a:latin typeface="Comic Sans MS" panose="030F0702030302020204" pitchFamily="66" charset="0"/>
              </a:rPr>
              <a:t>Sabent</a:t>
            </a:r>
            <a:r>
              <a:rPr lang="es-ES" dirty="0" smtClean="0">
                <a:latin typeface="Comic Sans MS" panose="030F0702030302020204" pitchFamily="66" charset="0"/>
              </a:rPr>
              <a:t> que la </a:t>
            </a:r>
            <a:r>
              <a:rPr lang="es-ES" dirty="0" err="1" smtClean="0">
                <a:latin typeface="Comic Sans MS" panose="030F0702030302020204" pitchFamily="66" charset="0"/>
              </a:rPr>
              <a:t>seva</a:t>
            </a:r>
            <a:r>
              <a:rPr lang="es-ES" dirty="0" smtClean="0">
                <a:latin typeface="Comic Sans MS" panose="030F0702030302020204" pitchFamily="66" charset="0"/>
              </a:rPr>
              <a:t> </a:t>
            </a:r>
            <a:r>
              <a:rPr lang="es-ES" dirty="0" err="1" smtClean="0">
                <a:latin typeface="Comic Sans MS" panose="030F0702030302020204" pitchFamily="66" charset="0"/>
              </a:rPr>
              <a:t>massa</a:t>
            </a:r>
            <a:r>
              <a:rPr lang="es-ES" dirty="0" smtClean="0">
                <a:latin typeface="Comic Sans MS" panose="030F0702030302020204" pitchFamily="66" charset="0"/>
              </a:rPr>
              <a:t> </a:t>
            </a:r>
            <a:r>
              <a:rPr lang="es-ES" dirty="0" err="1" smtClean="0">
                <a:latin typeface="Comic Sans MS" panose="030F0702030302020204" pitchFamily="66" charset="0"/>
              </a:rPr>
              <a:t>és</a:t>
            </a:r>
            <a:r>
              <a:rPr lang="es-ES" dirty="0" smtClean="0">
                <a:latin typeface="Comic Sans MS" panose="030F0702030302020204" pitchFamily="66" charset="0"/>
              </a:rPr>
              <a:t> de 528 kg, quina </a:t>
            </a:r>
            <a:r>
              <a:rPr lang="es-ES" dirty="0" err="1" smtClean="0">
                <a:latin typeface="Comic Sans MS" panose="030F0702030302020204" pitchFamily="66" charset="0"/>
              </a:rPr>
              <a:t>serà</a:t>
            </a:r>
            <a:r>
              <a:rPr lang="es-ES" dirty="0" smtClean="0">
                <a:latin typeface="Comic Sans MS" panose="030F0702030302020204" pitchFamily="66" charset="0"/>
              </a:rPr>
              <a:t> la </a:t>
            </a:r>
            <a:r>
              <a:rPr lang="es-ES" dirty="0" err="1" smtClean="0">
                <a:latin typeface="Comic Sans MS" panose="030F0702030302020204" pitchFamily="66" charset="0"/>
              </a:rPr>
              <a:t>seva</a:t>
            </a:r>
            <a:r>
              <a:rPr lang="es-ES" dirty="0" smtClean="0">
                <a:latin typeface="Comic Sans MS" panose="030F0702030302020204" pitchFamily="66" charset="0"/>
              </a:rPr>
              <a:t> </a:t>
            </a:r>
            <a:r>
              <a:rPr lang="es-ES" dirty="0" err="1" smtClean="0">
                <a:latin typeface="Comic Sans MS" panose="030F0702030302020204" pitchFamily="66" charset="0"/>
              </a:rPr>
              <a:t>acceleració</a:t>
            </a:r>
            <a:r>
              <a:rPr lang="es-ES" dirty="0" smtClean="0">
                <a:latin typeface="Comic Sans MS" panose="030F0702030302020204" pitchFamily="66" charset="0"/>
              </a:rPr>
              <a:t>? </a:t>
            </a:r>
            <a:endParaRPr lang="ca-ES" dirty="0">
              <a:latin typeface="Comic Sans MS" panose="030F0702030302020204" pitchFamily="66" charset="0"/>
            </a:endParaRPr>
          </a:p>
        </p:txBody>
      </p:sp>
    </p:spTree>
    <p:extLst>
      <p:ext uri="{BB962C8B-B14F-4D97-AF65-F5344CB8AC3E}">
        <p14:creationId xmlns:p14="http://schemas.microsoft.com/office/powerpoint/2010/main" val="2026071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4000" dirty="0" smtClean="0">
                <a:latin typeface="Comic Sans MS" panose="030F0702030302020204" pitchFamily="66" charset="0"/>
              </a:rPr>
              <a:t>Primer pas:</a:t>
            </a:r>
            <a:endParaRPr lang="ca-ES" sz="4000" dirty="0">
              <a:latin typeface="Comic Sans MS" panose="030F0702030302020204" pitchFamily="66" charset="0"/>
            </a:endParaRPr>
          </a:p>
        </p:txBody>
      </p:sp>
      <p:sp>
        <p:nvSpPr>
          <p:cNvPr id="3" name="2 Marcador de contenido"/>
          <p:cNvSpPr>
            <a:spLocks noGrp="1"/>
          </p:cNvSpPr>
          <p:nvPr>
            <p:ph idx="1"/>
          </p:nvPr>
        </p:nvSpPr>
        <p:spPr/>
        <p:txBody>
          <a:bodyPr/>
          <a:lstStyle/>
          <a:p>
            <a:r>
              <a:rPr lang="ca-ES" b="1" dirty="0" smtClean="0">
                <a:latin typeface="Comic Sans MS" panose="030F0702030302020204" pitchFamily="66" charset="0"/>
              </a:rPr>
              <a:t>Identifiquem </a:t>
            </a:r>
            <a:r>
              <a:rPr lang="fr-FR" b="1" dirty="0" smtClean="0">
                <a:latin typeface="Comic Sans MS" panose="030F0702030302020204" pitchFamily="66" charset="0"/>
              </a:rPr>
              <a:t>les variables i </a:t>
            </a:r>
            <a:r>
              <a:rPr lang="fr-FR" b="1" dirty="0" err="1" smtClean="0">
                <a:latin typeface="Comic Sans MS" panose="030F0702030302020204" pitchFamily="66" charset="0"/>
              </a:rPr>
              <a:t>anotem</a:t>
            </a:r>
            <a:r>
              <a:rPr lang="fr-FR" b="1" dirty="0" smtClean="0">
                <a:latin typeface="Comic Sans MS" panose="030F0702030302020204" pitchFamily="66" charset="0"/>
              </a:rPr>
              <a:t> les </a:t>
            </a:r>
            <a:r>
              <a:rPr lang="fr-FR" b="1" dirty="0" err="1" smtClean="0">
                <a:latin typeface="Comic Sans MS" panose="030F0702030302020204" pitchFamily="66" charset="0"/>
              </a:rPr>
              <a:t>dades</a:t>
            </a:r>
            <a:r>
              <a:rPr lang="fr-FR" b="1" dirty="0" smtClean="0">
                <a:latin typeface="Comic Sans MS" panose="030F0702030302020204" pitchFamily="66" charset="0"/>
              </a:rPr>
              <a:t> que </a:t>
            </a:r>
            <a:r>
              <a:rPr lang="fr-FR" b="1" dirty="0" err="1" smtClean="0">
                <a:latin typeface="Comic Sans MS" panose="030F0702030302020204" pitchFamily="66" charset="0"/>
              </a:rPr>
              <a:t>tenim</a:t>
            </a:r>
            <a:r>
              <a:rPr lang="fr-FR" b="1" dirty="0" smtClean="0">
                <a:latin typeface="Comic Sans MS" panose="030F0702030302020204" pitchFamily="66" charset="0"/>
              </a:rPr>
              <a:t>: </a:t>
            </a:r>
            <a:endParaRPr lang="fr-FR" b="1" dirty="0">
              <a:latin typeface="Comic Sans MS" panose="030F0702030302020204" pitchFamily="66" charset="0"/>
            </a:endParaRPr>
          </a:p>
          <a:p>
            <a:pPr marL="0" indent="0">
              <a:buNone/>
            </a:pPr>
            <a:r>
              <a:rPr lang="ca-ES" b="1" dirty="0" smtClean="0">
                <a:latin typeface="Comic Sans MS" panose="030F0702030302020204" pitchFamily="66" charset="0"/>
              </a:rPr>
              <a:t>     </a:t>
            </a:r>
            <a:r>
              <a:rPr lang="ca-ES" b="1" dirty="0" err="1" smtClean="0">
                <a:latin typeface="Comic Sans MS" panose="030F0702030302020204" pitchFamily="66" charset="0"/>
              </a:rPr>
              <a:t>Fmotor</a:t>
            </a:r>
            <a:r>
              <a:rPr lang="ca-ES" b="1" dirty="0" smtClean="0">
                <a:latin typeface="Comic Sans MS" panose="030F0702030302020204" pitchFamily="66" charset="0"/>
              </a:rPr>
              <a:t> = 5.425 N </a:t>
            </a:r>
          </a:p>
          <a:p>
            <a:pPr marL="0" indent="0">
              <a:buNone/>
            </a:pPr>
            <a:r>
              <a:rPr lang="ca-ES" b="1" dirty="0" smtClean="0">
                <a:latin typeface="Comic Sans MS" panose="030F0702030302020204" pitchFamily="66" charset="0"/>
              </a:rPr>
              <a:t>     </a:t>
            </a:r>
            <a:r>
              <a:rPr lang="ca-ES" b="1" dirty="0" err="1" smtClean="0">
                <a:latin typeface="Comic Sans MS" panose="030F0702030302020204" pitchFamily="66" charset="0"/>
              </a:rPr>
              <a:t>Faire</a:t>
            </a:r>
            <a:r>
              <a:rPr lang="ca-ES" b="1" dirty="0" smtClean="0">
                <a:latin typeface="Comic Sans MS" panose="030F0702030302020204" pitchFamily="66" charset="0"/>
              </a:rPr>
              <a:t> = 1.237 N </a:t>
            </a:r>
          </a:p>
          <a:p>
            <a:pPr marL="0" indent="0">
              <a:buNone/>
            </a:pPr>
            <a:r>
              <a:rPr lang="ca-ES" b="1" dirty="0" smtClean="0">
                <a:latin typeface="Comic Sans MS" panose="030F0702030302020204" pitchFamily="66" charset="0"/>
              </a:rPr>
              <a:t>     m = 528 kg </a:t>
            </a:r>
          </a:p>
          <a:p>
            <a:pPr marL="0" indent="0">
              <a:buNone/>
            </a:pPr>
            <a:r>
              <a:rPr lang="ca-ES" b="1" dirty="0" smtClean="0">
                <a:latin typeface="Comic Sans MS" panose="030F0702030302020204" pitchFamily="66" charset="0"/>
              </a:rPr>
              <a:t>     a= incògnita</a:t>
            </a:r>
            <a:endParaRPr lang="ca-ES" b="1" dirty="0">
              <a:latin typeface="Comic Sans MS" panose="030F0702030302020204" pitchFamily="66" charset="0"/>
            </a:endParaRPr>
          </a:p>
        </p:txBody>
      </p:sp>
    </p:spTree>
    <p:extLst>
      <p:ext uri="{BB962C8B-B14F-4D97-AF65-F5344CB8AC3E}">
        <p14:creationId xmlns:p14="http://schemas.microsoft.com/office/powerpoint/2010/main" val="3443486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a:xfrm>
            <a:off x="457200" y="404664"/>
            <a:ext cx="8229600" cy="5721499"/>
          </a:xfrm>
        </p:spPr>
        <p:txBody>
          <a:bodyPr>
            <a:noAutofit/>
          </a:bodyPr>
          <a:lstStyle/>
          <a:p>
            <a:endParaRPr lang="ca-ES" sz="2800" b="1" dirty="0" smtClean="0">
              <a:latin typeface="Comic Sans MS" panose="030F0702030302020204" pitchFamily="66" charset="0"/>
            </a:endParaRPr>
          </a:p>
          <a:p>
            <a:endParaRPr lang="ca-ES" sz="2800" b="1" dirty="0">
              <a:latin typeface="Comic Sans MS" panose="030F0702030302020204" pitchFamily="66" charset="0"/>
            </a:endParaRPr>
          </a:p>
          <a:p>
            <a:r>
              <a:rPr lang="ca-ES" sz="2800" b="1" dirty="0" smtClean="0">
                <a:latin typeface="Comic Sans MS" panose="030F0702030302020204" pitchFamily="66" charset="0"/>
              </a:rPr>
              <a:t>Per aplicar la 2a llei de Newton, necessitem conèixer la força total que actua sobre el cotxe. </a:t>
            </a:r>
          </a:p>
          <a:p>
            <a:endParaRPr lang="ca-ES" sz="2800" b="1" dirty="0" smtClean="0">
              <a:latin typeface="Comic Sans MS" panose="030F0702030302020204" pitchFamily="66" charset="0"/>
            </a:endParaRPr>
          </a:p>
          <a:p>
            <a:r>
              <a:rPr lang="ca-ES" sz="2800" b="1" dirty="0" smtClean="0">
                <a:latin typeface="Comic Sans MS" panose="030F0702030302020204" pitchFamily="66" charset="0"/>
              </a:rPr>
              <a:t>Assignarem signe positiu a les forces que apuntin en el sentit del moviment i negatiu a les forces que apuntin en sentit oposat. </a:t>
            </a:r>
          </a:p>
          <a:p>
            <a:endParaRPr lang="ca-ES" sz="2800" b="1" dirty="0" smtClean="0">
              <a:latin typeface="Comic Sans MS" panose="030F0702030302020204" pitchFamily="66" charset="0"/>
            </a:endParaRPr>
          </a:p>
        </p:txBody>
      </p:sp>
    </p:spTree>
    <p:extLst>
      <p:ext uri="{BB962C8B-B14F-4D97-AF65-F5344CB8AC3E}">
        <p14:creationId xmlns:p14="http://schemas.microsoft.com/office/powerpoint/2010/main" val="19589349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a:xfrm>
            <a:off x="457200" y="1196752"/>
            <a:ext cx="8229600" cy="4929412"/>
          </a:xfrm>
        </p:spPr>
        <p:txBody>
          <a:bodyPr>
            <a:normAutofit fontScale="85000" lnSpcReduction="10000"/>
          </a:bodyPr>
          <a:lstStyle/>
          <a:p>
            <a:pPr lvl="0"/>
            <a:r>
              <a:rPr lang="ca-ES" sz="2800" b="1" dirty="0">
                <a:solidFill>
                  <a:prstClr val="black"/>
                </a:solidFill>
                <a:latin typeface="Comic Sans MS" panose="030F0702030302020204" pitchFamily="66" charset="0"/>
              </a:rPr>
              <a:t>Recapitulem quines forces actuen sobre el cotxe:   </a:t>
            </a:r>
          </a:p>
          <a:p>
            <a:pPr lvl="0"/>
            <a:r>
              <a:rPr lang="ca-ES" sz="2800" b="1" dirty="0">
                <a:solidFill>
                  <a:prstClr val="black"/>
                </a:solidFill>
                <a:latin typeface="Comic Sans MS" panose="030F0702030302020204" pitchFamily="66" charset="0"/>
              </a:rPr>
              <a:t>   - la força del motor actua en el sentit del moviment:     </a:t>
            </a:r>
          </a:p>
          <a:p>
            <a:pPr lvl="0"/>
            <a:r>
              <a:rPr lang="ca-ES" sz="2800" b="1" dirty="0">
                <a:solidFill>
                  <a:prstClr val="black"/>
                </a:solidFill>
                <a:latin typeface="Comic Sans MS" panose="030F0702030302020204" pitchFamily="66" charset="0"/>
              </a:rPr>
              <a:t>                     </a:t>
            </a:r>
            <a:r>
              <a:rPr lang="ca-ES" sz="2800" b="1" dirty="0" err="1">
                <a:solidFill>
                  <a:prstClr val="black"/>
                </a:solidFill>
                <a:latin typeface="Comic Sans MS" panose="030F0702030302020204" pitchFamily="66" charset="0"/>
              </a:rPr>
              <a:t>Fmotor</a:t>
            </a:r>
            <a:r>
              <a:rPr lang="ca-ES" sz="2800" b="1" dirty="0">
                <a:solidFill>
                  <a:prstClr val="black"/>
                </a:solidFill>
                <a:latin typeface="Comic Sans MS" panose="030F0702030302020204" pitchFamily="66" charset="0"/>
              </a:rPr>
              <a:t> = 5.425 N </a:t>
            </a:r>
          </a:p>
          <a:p>
            <a:pPr lvl="0"/>
            <a:endParaRPr lang="ca-ES" sz="2800" b="1" dirty="0">
              <a:solidFill>
                <a:prstClr val="black"/>
              </a:solidFill>
              <a:latin typeface="Comic Sans MS" panose="030F0702030302020204" pitchFamily="66" charset="0"/>
            </a:endParaRPr>
          </a:p>
          <a:p>
            <a:pPr marL="0" lvl="0" indent="0">
              <a:buNone/>
            </a:pPr>
            <a:r>
              <a:rPr lang="ca-ES" sz="2800" b="1" dirty="0">
                <a:solidFill>
                  <a:prstClr val="black"/>
                </a:solidFill>
                <a:latin typeface="Comic Sans MS" panose="030F0702030302020204" pitchFamily="66" charset="0"/>
              </a:rPr>
              <a:t>     - la resistència de l’aire actua en sentit oposat al moviment: </a:t>
            </a:r>
          </a:p>
          <a:p>
            <a:pPr marL="0" lvl="0" indent="0">
              <a:buNone/>
            </a:pPr>
            <a:r>
              <a:rPr lang="ca-ES" sz="2800" b="1" dirty="0">
                <a:solidFill>
                  <a:prstClr val="black"/>
                </a:solidFill>
                <a:latin typeface="Comic Sans MS" panose="030F0702030302020204" pitchFamily="66" charset="0"/>
              </a:rPr>
              <a:t>                             </a:t>
            </a:r>
            <a:r>
              <a:rPr lang="ca-ES" sz="2800" b="1" dirty="0" err="1">
                <a:solidFill>
                  <a:prstClr val="black"/>
                </a:solidFill>
                <a:latin typeface="Comic Sans MS" panose="030F0702030302020204" pitchFamily="66" charset="0"/>
              </a:rPr>
              <a:t>Faire</a:t>
            </a:r>
            <a:r>
              <a:rPr lang="ca-ES" sz="2800" b="1" dirty="0">
                <a:solidFill>
                  <a:prstClr val="black"/>
                </a:solidFill>
                <a:latin typeface="Comic Sans MS" panose="030F0702030302020204" pitchFamily="66" charset="0"/>
              </a:rPr>
              <a:t> = - 1.237 N </a:t>
            </a:r>
          </a:p>
          <a:p>
            <a:pPr marL="0" lvl="0" indent="0">
              <a:buNone/>
            </a:pPr>
            <a:endParaRPr lang="ca-ES" sz="2800" b="1" dirty="0">
              <a:solidFill>
                <a:prstClr val="black"/>
              </a:solidFill>
              <a:latin typeface="Comic Sans MS" panose="030F0702030302020204" pitchFamily="66" charset="0"/>
            </a:endParaRPr>
          </a:p>
          <a:p>
            <a:pPr lvl="0"/>
            <a:r>
              <a:rPr lang="ca-ES" sz="2800" b="1" dirty="0">
                <a:solidFill>
                  <a:prstClr val="black"/>
                </a:solidFill>
                <a:latin typeface="Comic Sans MS" panose="030F0702030302020204" pitchFamily="66" charset="0"/>
              </a:rPr>
              <a:t>Per tant, la força total que actua sobre el cotxe és: </a:t>
            </a:r>
          </a:p>
          <a:p>
            <a:pPr marL="0" lvl="0" indent="0">
              <a:buNone/>
            </a:pPr>
            <a:r>
              <a:rPr lang="ca-ES" sz="2800" b="1" dirty="0" smtClean="0">
                <a:solidFill>
                  <a:prstClr val="black"/>
                </a:solidFill>
                <a:latin typeface="Comic Sans MS" panose="030F0702030302020204" pitchFamily="66" charset="0"/>
              </a:rPr>
              <a:t>     </a:t>
            </a:r>
            <a:r>
              <a:rPr lang="ca-ES" sz="2800" b="1" dirty="0">
                <a:solidFill>
                  <a:prstClr val="black"/>
                </a:solidFill>
                <a:latin typeface="Comic Sans MS" panose="030F0702030302020204" pitchFamily="66" charset="0"/>
              </a:rPr>
              <a:t>F = </a:t>
            </a:r>
            <a:r>
              <a:rPr lang="ca-ES" sz="2800" b="1" dirty="0" err="1">
                <a:solidFill>
                  <a:prstClr val="black"/>
                </a:solidFill>
                <a:latin typeface="Comic Sans MS" panose="030F0702030302020204" pitchFamily="66" charset="0"/>
              </a:rPr>
              <a:t>Fmotor</a:t>
            </a:r>
            <a:r>
              <a:rPr lang="ca-ES" sz="2800" b="1" dirty="0">
                <a:solidFill>
                  <a:prstClr val="black"/>
                </a:solidFill>
                <a:latin typeface="Comic Sans MS" panose="030F0702030302020204" pitchFamily="66" charset="0"/>
              </a:rPr>
              <a:t> + </a:t>
            </a:r>
            <a:r>
              <a:rPr lang="ca-ES" sz="2800" b="1" dirty="0" err="1">
                <a:solidFill>
                  <a:prstClr val="black"/>
                </a:solidFill>
                <a:latin typeface="Comic Sans MS" panose="030F0702030302020204" pitchFamily="66" charset="0"/>
              </a:rPr>
              <a:t>Faire</a:t>
            </a:r>
            <a:r>
              <a:rPr lang="ca-ES" sz="2800" b="1" dirty="0">
                <a:solidFill>
                  <a:prstClr val="black"/>
                </a:solidFill>
                <a:latin typeface="Comic Sans MS" panose="030F0702030302020204" pitchFamily="66" charset="0"/>
              </a:rPr>
              <a:t> = 5.425 - 1.237 = 4.188 N </a:t>
            </a:r>
          </a:p>
          <a:p>
            <a:endParaRPr lang="ca-ES" dirty="0"/>
          </a:p>
        </p:txBody>
      </p:sp>
    </p:spTree>
    <p:extLst>
      <p:ext uri="{BB962C8B-B14F-4D97-AF65-F5344CB8AC3E}">
        <p14:creationId xmlns:p14="http://schemas.microsoft.com/office/powerpoint/2010/main" val="395758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3r pas:</a:t>
            </a:r>
            <a:endParaRPr lang="ca-ES" dirty="0"/>
          </a:p>
        </p:txBody>
      </p:sp>
      <p:sp>
        <p:nvSpPr>
          <p:cNvPr id="3" name="2 Marcador de contenido"/>
          <p:cNvSpPr>
            <a:spLocks noGrp="1"/>
          </p:cNvSpPr>
          <p:nvPr>
            <p:ph idx="1"/>
          </p:nvPr>
        </p:nvSpPr>
        <p:spPr/>
        <p:txBody>
          <a:bodyPr>
            <a:normAutofit/>
          </a:bodyPr>
          <a:lstStyle/>
          <a:p>
            <a:pPr marL="0" indent="0">
              <a:buNone/>
            </a:pPr>
            <a:r>
              <a:rPr lang="ca-ES" sz="2800" dirty="0" smtClean="0">
                <a:latin typeface="Comic Sans MS" panose="030F0702030302020204" pitchFamily="66" charset="0"/>
              </a:rPr>
              <a:t>Fem servir la </a:t>
            </a:r>
            <a:r>
              <a:rPr lang="ca-ES" sz="2800" b="1" dirty="0" smtClean="0">
                <a:latin typeface="Comic Sans MS" panose="030F0702030302020204" pitchFamily="66" charset="0"/>
              </a:rPr>
              <a:t>2a llei de Newton</a:t>
            </a:r>
            <a:r>
              <a:rPr lang="ca-ES" sz="2800" dirty="0" smtClean="0">
                <a:latin typeface="Comic Sans MS" panose="030F0702030302020204" pitchFamily="66" charset="0"/>
              </a:rPr>
              <a:t>:</a:t>
            </a:r>
          </a:p>
          <a:p>
            <a:pPr marL="0" indent="0">
              <a:buNone/>
            </a:pPr>
            <a:r>
              <a:rPr lang="ca-ES" sz="2800" dirty="0" smtClean="0">
                <a:latin typeface="Comic Sans MS" panose="030F0702030302020204" pitchFamily="66" charset="0"/>
              </a:rPr>
              <a:t>Identifiquem la magnitud que hem de trobar (en aquest cas, l’acceleració) i l’aïllem: </a:t>
            </a:r>
          </a:p>
          <a:p>
            <a:pPr marL="0" indent="0">
              <a:buNone/>
            </a:pPr>
            <a:endParaRPr lang="ca-ES" sz="2800" dirty="0" smtClean="0">
              <a:latin typeface="Comic Sans MS" panose="030F0702030302020204" pitchFamily="66" charset="0"/>
            </a:endParaRPr>
          </a:p>
          <a:p>
            <a:pPr marL="0" indent="0">
              <a:buNone/>
            </a:pPr>
            <a:r>
              <a:rPr lang="ca-ES" sz="2800" dirty="0" smtClean="0">
                <a:latin typeface="Comic Sans MS" panose="030F0702030302020204" pitchFamily="66" charset="0"/>
              </a:rPr>
              <a:t>F = m ⋅a →   a=  F/m </a:t>
            </a:r>
          </a:p>
          <a:p>
            <a:pPr marL="0" indent="0">
              <a:buNone/>
            </a:pPr>
            <a:endParaRPr lang="ca-ES" sz="2800" dirty="0" smtClean="0">
              <a:latin typeface="Comic Sans MS" panose="030F0702030302020204" pitchFamily="66" charset="0"/>
            </a:endParaRPr>
          </a:p>
          <a:p>
            <a:pPr marL="0" indent="0">
              <a:buNone/>
            </a:pPr>
            <a:r>
              <a:rPr lang="ca-ES" sz="2800" dirty="0" smtClean="0">
                <a:latin typeface="Comic Sans MS" panose="030F0702030302020204" pitchFamily="66" charset="0"/>
              </a:rPr>
              <a:t> Hi substituïm les dades i resolem: </a:t>
            </a: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a =  4.188  / 528 = 7,9318 = 7,9 m/s2</a:t>
            </a:r>
            <a:endParaRPr lang="ca-ES" sz="2800" dirty="0">
              <a:latin typeface="Comic Sans MS" panose="030F0702030302020204" pitchFamily="66" charset="0"/>
            </a:endParaRPr>
          </a:p>
        </p:txBody>
      </p:sp>
    </p:spTree>
    <p:extLst>
      <p:ext uri="{BB962C8B-B14F-4D97-AF65-F5344CB8AC3E}">
        <p14:creationId xmlns:p14="http://schemas.microsoft.com/office/powerpoint/2010/main" val="1296536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3200" b="1" dirty="0" smtClean="0">
                <a:latin typeface="Comic Sans MS" panose="030F0702030302020204" pitchFamily="66" charset="0"/>
              </a:rPr>
              <a:t>Problema 3 </a:t>
            </a:r>
            <a:br>
              <a:rPr lang="ca-ES" sz="3200" b="1" dirty="0" smtClean="0">
                <a:latin typeface="Comic Sans MS" panose="030F0702030302020204" pitchFamily="66" charset="0"/>
              </a:rPr>
            </a:br>
            <a:r>
              <a:rPr lang="ca-ES" sz="3200" b="1" dirty="0" smtClean="0">
                <a:latin typeface="Comic Sans MS" panose="030F0702030302020204" pitchFamily="66" charset="0"/>
              </a:rPr>
              <a:t>càlcul de la massa</a:t>
            </a:r>
            <a:endParaRPr lang="ca-ES" sz="3200" b="1"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b="1" dirty="0" smtClean="0">
                <a:latin typeface="Comic Sans MS" panose="030F0702030302020204" pitchFamily="66" charset="0"/>
              </a:rPr>
              <a:t>Un armari és empès per un noi i una noia amb unes forces de 146 i 159 N, respectivament. Per fer-ho, han de vèncer una resistència de 172 N. Sabent que la seva acceleració és de 1,8 m/s2 , quina és la massa de l’armari? </a:t>
            </a:r>
            <a:endParaRPr lang="ca-ES" b="1" dirty="0">
              <a:latin typeface="Comic Sans MS" panose="030F0702030302020204" pitchFamily="66" charset="0"/>
            </a:endParaRPr>
          </a:p>
        </p:txBody>
      </p:sp>
    </p:spTree>
    <p:extLst>
      <p:ext uri="{BB962C8B-B14F-4D97-AF65-F5344CB8AC3E}">
        <p14:creationId xmlns:p14="http://schemas.microsoft.com/office/powerpoint/2010/main" val="1647442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u="sng" dirty="0" smtClean="0"/>
              <a:t>Primer pas :</a:t>
            </a:r>
            <a:endParaRPr lang="ca-ES" u="sng" dirty="0"/>
          </a:p>
        </p:txBody>
      </p:sp>
      <p:sp>
        <p:nvSpPr>
          <p:cNvPr id="3" name="2 Marcador de contenido"/>
          <p:cNvSpPr>
            <a:spLocks noGrp="1"/>
          </p:cNvSpPr>
          <p:nvPr>
            <p:ph idx="1"/>
          </p:nvPr>
        </p:nvSpPr>
        <p:spPr/>
        <p:txBody>
          <a:bodyPr>
            <a:normAutofit/>
          </a:bodyPr>
          <a:lstStyle/>
          <a:p>
            <a:pPr marL="0" indent="0">
              <a:buNone/>
            </a:pPr>
            <a:r>
              <a:rPr lang="pt-BR" b="1" dirty="0" smtClean="0">
                <a:latin typeface="Comic Sans MS" panose="030F0702030302020204" pitchFamily="66" charset="0"/>
              </a:rPr>
              <a:t>Identifiquem </a:t>
            </a:r>
            <a:r>
              <a:rPr lang="pt-BR" b="1" dirty="0" err="1" smtClean="0">
                <a:latin typeface="Comic Sans MS" panose="030F0702030302020204" pitchFamily="66" charset="0"/>
              </a:rPr>
              <a:t>les</a:t>
            </a:r>
            <a:r>
              <a:rPr lang="pt-BR" b="1" dirty="0" smtClean="0">
                <a:latin typeface="Comic Sans MS" panose="030F0702030302020204" pitchFamily="66" charset="0"/>
              </a:rPr>
              <a:t> </a:t>
            </a:r>
            <a:r>
              <a:rPr lang="pt-BR" b="1" dirty="0" err="1" smtClean="0">
                <a:latin typeface="Comic Sans MS" panose="030F0702030302020204" pitchFamily="66" charset="0"/>
              </a:rPr>
              <a:t>variables</a:t>
            </a:r>
            <a:r>
              <a:rPr lang="pt-BR" b="1" dirty="0" smtClean="0">
                <a:latin typeface="Comic Sans MS" panose="030F0702030302020204" pitchFamily="66" charset="0"/>
              </a:rPr>
              <a:t> i anotem </a:t>
            </a:r>
            <a:r>
              <a:rPr lang="pt-BR" b="1" dirty="0" err="1" smtClean="0">
                <a:latin typeface="Comic Sans MS" panose="030F0702030302020204" pitchFamily="66" charset="0"/>
              </a:rPr>
              <a:t>les</a:t>
            </a:r>
            <a:r>
              <a:rPr lang="pt-BR" b="1" dirty="0" smtClean="0">
                <a:latin typeface="Comic Sans MS" panose="030F0702030302020204" pitchFamily="66" charset="0"/>
              </a:rPr>
              <a:t> </a:t>
            </a:r>
            <a:r>
              <a:rPr lang="pt-BR" b="1" dirty="0" err="1" smtClean="0">
                <a:latin typeface="Comic Sans MS" panose="030F0702030302020204" pitchFamily="66" charset="0"/>
              </a:rPr>
              <a:t>dades</a:t>
            </a:r>
            <a:r>
              <a:rPr lang="pt-BR" b="1" dirty="0" smtClean="0">
                <a:latin typeface="Comic Sans MS" panose="030F0702030302020204" pitchFamily="66" charset="0"/>
              </a:rPr>
              <a:t> que </a:t>
            </a:r>
            <a:r>
              <a:rPr lang="pt-BR" b="1" dirty="0" err="1" smtClean="0">
                <a:latin typeface="Comic Sans MS" panose="030F0702030302020204" pitchFamily="66" charset="0"/>
              </a:rPr>
              <a:t>tenim</a:t>
            </a:r>
            <a:r>
              <a:rPr lang="pt-BR" b="1" dirty="0" smtClean="0">
                <a:latin typeface="Comic Sans MS" panose="030F0702030302020204" pitchFamily="66" charset="0"/>
              </a:rPr>
              <a:t>:</a:t>
            </a:r>
          </a:p>
          <a:p>
            <a:pPr marL="0" indent="0">
              <a:buNone/>
            </a:pPr>
            <a:r>
              <a:rPr lang="pt-BR" b="1" dirty="0" smtClean="0">
                <a:latin typeface="Comic Sans MS" panose="030F0702030302020204" pitchFamily="66" charset="0"/>
              </a:rPr>
              <a:t>               </a:t>
            </a:r>
            <a:r>
              <a:rPr lang="pt-BR" b="1" dirty="0" err="1" smtClean="0">
                <a:latin typeface="Comic Sans MS" panose="030F0702030302020204" pitchFamily="66" charset="0"/>
              </a:rPr>
              <a:t>Fnoi</a:t>
            </a:r>
            <a:r>
              <a:rPr lang="pt-BR" b="1" dirty="0" smtClean="0">
                <a:latin typeface="Comic Sans MS" panose="030F0702030302020204" pitchFamily="66" charset="0"/>
              </a:rPr>
              <a:t> = 146 N</a:t>
            </a:r>
          </a:p>
          <a:p>
            <a:pPr marL="0" indent="0">
              <a:buNone/>
            </a:pPr>
            <a:r>
              <a:rPr lang="pt-BR" b="1" dirty="0" smtClean="0">
                <a:latin typeface="Comic Sans MS" panose="030F0702030302020204" pitchFamily="66" charset="0"/>
              </a:rPr>
              <a:t>               </a:t>
            </a:r>
            <a:r>
              <a:rPr lang="pt-BR" b="1" dirty="0" err="1" smtClean="0">
                <a:latin typeface="Comic Sans MS" panose="030F0702030302020204" pitchFamily="66" charset="0"/>
              </a:rPr>
              <a:t>Fnoia</a:t>
            </a:r>
            <a:r>
              <a:rPr lang="pt-BR" b="1" dirty="0" smtClean="0">
                <a:latin typeface="Comic Sans MS" panose="030F0702030302020204" pitchFamily="66" charset="0"/>
              </a:rPr>
              <a:t> = 159 N </a:t>
            </a:r>
          </a:p>
          <a:p>
            <a:pPr marL="0" indent="0">
              <a:buNone/>
            </a:pPr>
            <a:r>
              <a:rPr lang="pt-BR" b="1" dirty="0" smtClean="0">
                <a:latin typeface="Comic Sans MS" panose="030F0702030302020204" pitchFamily="66" charset="0"/>
              </a:rPr>
              <a:t>               </a:t>
            </a:r>
            <a:r>
              <a:rPr lang="pt-BR" b="1" dirty="0" err="1" smtClean="0">
                <a:latin typeface="Comic Sans MS" panose="030F0702030302020204" pitchFamily="66" charset="0"/>
              </a:rPr>
              <a:t>Fresistència</a:t>
            </a:r>
            <a:r>
              <a:rPr lang="pt-BR" b="1" dirty="0" smtClean="0">
                <a:latin typeface="Comic Sans MS" panose="030F0702030302020204" pitchFamily="66" charset="0"/>
              </a:rPr>
              <a:t> = 172 N </a:t>
            </a:r>
          </a:p>
          <a:p>
            <a:pPr marL="0" indent="0">
              <a:buNone/>
            </a:pPr>
            <a:r>
              <a:rPr lang="pt-BR" b="1" dirty="0" smtClean="0">
                <a:latin typeface="Comic Sans MS" panose="030F0702030302020204" pitchFamily="66" charset="0"/>
              </a:rPr>
              <a:t>               a = 1,8 m/s2 </a:t>
            </a:r>
          </a:p>
          <a:p>
            <a:pPr marL="0" indent="0">
              <a:buNone/>
            </a:pPr>
            <a:r>
              <a:rPr lang="pt-BR" b="1" dirty="0" smtClean="0">
                <a:latin typeface="Comic Sans MS" panose="030F0702030302020204" pitchFamily="66" charset="0"/>
              </a:rPr>
              <a:t>               m = </a:t>
            </a:r>
            <a:r>
              <a:rPr lang="pt-BR" b="1" dirty="0" err="1" smtClean="0">
                <a:latin typeface="Comic Sans MS" panose="030F0702030302020204" pitchFamily="66" charset="0"/>
              </a:rPr>
              <a:t>incògnita</a:t>
            </a:r>
            <a:r>
              <a:rPr lang="pt-BR" b="1" dirty="0" smtClean="0">
                <a:latin typeface="Comic Sans MS" panose="030F0702030302020204" pitchFamily="66" charset="0"/>
              </a:rPr>
              <a:t> </a:t>
            </a:r>
            <a:endParaRPr lang="ca-ES" b="1" dirty="0">
              <a:latin typeface="Comic Sans MS" panose="030F0702030302020204" pitchFamily="66" charset="0"/>
            </a:endParaRPr>
          </a:p>
        </p:txBody>
      </p:sp>
    </p:spTree>
    <p:extLst>
      <p:ext uri="{BB962C8B-B14F-4D97-AF65-F5344CB8AC3E}">
        <p14:creationId xmlns:p14="http://schemas.microsoft.com/office/powerpoint/2010/main" val="3668433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latin typeface="Comic Sans MS" panose="030F0702030302020204" pitchFamily="66" charset="0"/>
              </a:rPr>
              <a:t>2n pas:</a:t>
            </a:r>
            <a:endParaRPr lang="ca-ES" dirty="0">
              <a:latin typeface="Comic Sans MS" panose="030F0702030302020204" pitchFamily="66" charset="0"/>
            </a:endParaRPr>
          </a:p>
        </p:txBody>
      </p:sp>
      <p:sp>
        <p:nvSpPr>
          <p:cNvPr id="3" name="2 Marcador de contenido"/>
          <p:cNvSpPr>
            <a:spLocks noGrp="1"/>
          </p:cNvSpPr>
          <p:nvPr>
            <p:ph idx="1"/>
          </p:nvPr>
        </p:nvSpPr>
        <p:spPr/>
        <p:txBody>
          <a:bodyPr>
            <a:normAutofit/>
          </a:bodyPr>
          <a:lstStyle/>
          <a:p>
            <a:r>
              <a:rPr lang="ca-ES" dirty="0" smtClean="0">
                <a:latin typeface="Comic Sans MS" panose="030F0702030302020204" pitchFamily="66" charset="0"/>
              </a:rPr>
              <a:t>Per aplicar la </a:t>
            </a:r>
            <a:r>
              <a:rPr lang="ca-ES" b="1" dirty="0" smtClean="0">
                <a:solidFill>
                  <a:srgbClr val="FFC000"/>
                </a:solidFill>
                <a:latin typeface="Comic Sans MS" panose="030F0702030302020204" pitchFamily="66" charset="0"/>
              </a:rPr>
              <a:t>2a llei de Newton</a:t>
            </a:r>
            <a:r>
              <a:rPr lang="ca-ES" dirty="0" smtClean="0">
                <a:latin typeface="Comic Sans MS" panose="030F0702030302020204" pitchFamily="66" charset="0"/>
              </a:rPr>
              <a:t>, necessitem conèixer la força total que actua sobre l’armari. Assignarem signe positiu a les forces que apuntin en el sentit del moviment i negatiu a les forces que apuntin en sentit oposat. </a:t>
            </a:r>
          </a:p>
          <a:p>
            <a:endParaRPr lang="ca-ES" dirty="0" smtClean="0"/>
          </a:p>
        </p:txBody>
      </p:sp>
    </p:spTree>
    <p:extLst>
      <p:ext uri="{BB962C8B-B14F-4D97-AF65-F5344CB8AC3E}">
        <p14:creationId xmlns:p14="http://schemas.microsoft.com/office/powerpoint/2010/main" val="3006421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a:xfrm>
            <a:off x="457200" y="332656"/>
            <a:ext cx="8229600" cy="5793507"/>
          </a:xfrm>
        </p:spPr>
        <p:txBody>
          <a:bodyPr>
            <a:normAutofit fontScale="92500" lnSpcReduction="10000"/>
          </a:bodyPr>
          <a:lstStyle/>
          <a:p>
            <a:pPr lvl="0"/>
            <a:r>
              <a:rPr lang="ca-ES" sz="3000" dirty="0">
                <a:solidFill>
                  <a:prstClr val="black"/>
                </a:solidFill>
              </a:rPr>
              <a:t>Recapitulem quines forces actuen sobre l’armari</a:t>
            </a:r>
            <a:r>
              <a:rPr lang="ca-ES" sz="3000" dirty="0" smtClean="0">
                <a:solidFill>
                  <a:prstClr val="black"/>
                </a:solidFill>
              </a:rPr>
              <a:t>:</a:t>
            </a:r>
          </a:p>
          <a:p>
            <a:pPr lvl="0"/>
            <a:r>
              <a:rPr lang="ca-ES" sz="3000" dirty="0" smtClean="0">
                <a:solidFill>
                  <a:prstClr val="black"/>
                </a:solidFill>
              </a:rPr>
              <a:t> </a:t>
            </a:r>
            <a:r>
              <a:rPr lang="ca-ES" sz="3000" dirty="0">
                <a:solidFill>
                  <a:prstClr val="black"/>
                </a:solidFill>
              </a:rPr>
              <a:t>- la força del noi actua en el sentit del moviment: </a:t>
            </a:r>
          </a:p>
          <a:p>
            <a:pPr marL="0" indent="0">
              <a:buNone/>
            </a:pPr>
            <a:r>
              <a:rPr lang="ca-ES" dirty="0" smtClean="0"/>
              <a:t>           </a:t>
            </a:r>
            <a:r>
              <a:rPr lang="ca-ES" dirty="0" err="1" smtClean="0"/>
              <a:t>Fnoi</a:t>
            </a:r>
            <a:r>
              <a:rPr lang="ca-ES" dirty="0" smtClean="0"/>
              <a:t> = 146 N </a:t>
            </a:r>
          </a:p>
          <a:p>
            <a:r>
              <a:rPr lang="ca-ES" dirty="0" smtClean="0"/>
              <a:t>- la força de la noia actua en el sentit del moviment:</a:t>
            </a:r>
          </a:p>
          <a:p>
            <a:pPr marL="0" indent="0">
              <a:buNone/>
            </a:pPr>
            <a:r>
              <a:rPr lang="ca-ES" dirty="0"/>
              <a:t> </a:t>
            </a:r>
            <a:r>
              <a:rPr lang="ca-ES" dirty="0" smtClean="0"/>
              <a:t>           </a:t>
            </a:r>
            <a:r>
              <a:rPr lang="ca-ES" dirty="0" err="1" smtClean="0"/>
              <a:t>Fnoia</a:t>
            </a:r>
            <a:r>
              <a:rPr lang="ca-ES" dirty="0" smtClean="0"/>
              <a:t> = 159 N </a:t>
            </a:r>
          </a:p>
          <a:p>
            <a:pPr marL="0" indent="0">
              <a:buNone/>
            </a:pPr>
            <a:r>
              <a:rPr lang="ca-ES" dirty="0"/>
              <a:t> </a:t>
            </a:r>
            <a:r>
              <a:rPr lang="ca-ES" dirty="0" smtClean="0"/>
              <a:t>  - la resistència actua en sentit oposat al moviment: </a:t>
            </a:r>
          </a:p>
          <a:p>
            <a:pPr marL="0" indent="0">
              <a:buNone/>
            </a:pPr>
            <a:r>
              <a:rPr lang="ca-ES" dirty="0"/>
              <a:t> </a:t>
            </a:r>
            <a:r>
              <a:rPr lang="ca-ES" dirty="0" smtClean="0"/>
              <a:t>            </a:t>
            </a:r>
            <a:r>
              <a:rPr lang="ca-ES" dirty="0" err="1" smtClean="0"/>
              <a:t>Fresistència</a:t>
            </a:r>
            <a:r>
              <a:rPr lang="ca-ES" dirty="0" smtClean="0"/>
              <a:t> = - 172 N </a:t>
            </a:r>
          </a:p>
          <a:p>
            <a:pPr marL="0" indent="0">
              <a:buNone/>
            </a:pPr>
            <a:endParaRPr lang="ca-ES" dirty="0" smtClean="0"/>
          </a:p>
          <a:p>
            <a:pPr marL="0" indent="0">
              <a:buNone/>
            </a:pPr>
            <a:r>
              <a:rPr lang="ca-ES" dirty="0"/>
              <a:t> </a:t>
            </a:r>
            <a:r>
              <a:rPr lang="ca-ES" dirty="0" smtClean="0"/>
              <a:t>   Per tant, la força total que actua sobre l’armari és:      </a:t>
            </a:r>
            <a:r>
              <a:rPr lang="ca-ES" sz="2600" dirty="0" smtClean="0"/>
              <a:t>F = </a:t>
            </a:r>
            <a:r>
              <a:rPr lang="ca-ES" sz="2600" dirty="0" err="1" smtClean="0"/>
              <a:t>Fnoi</a:t>
            </a:r>
            <a:r>
              <a:rPr lang="ca-ES" sz="2600" dirty="0" smtClean="0"/>
              <a:t> + </a:t>
            </a:r>
            <a:r>
              <a:rPr lang="ca-ES" sz="2600" dirty="0" err="1" smtClean="0"/>
              <a:t>Fnoia</a:t>
            </a:r>
            <a:r>
              <a:rPr lang="ca-ES" sz="2600" dirty="0" smtClean="0"/>
              <a:t> + </a:t>
            </a:r>
            <a:r>
              <a:rPr lang="ca-ES" sz="2600" dirty="0" err="1" smtClean="0"/>
              <a:t>Fresistència</a:t>
            </a:r>
            <a:r>
              <a:rPr lang="ca-ES" sz="2600" dirty="0" smtClean="0"/>
              <a:t> = 146 + 159 - 172 = 133 N </a:t>
            </a:r>
            <a:endParaRPr lang="ca-ES" sz="2600" dirty="0"/>
          </a:p>
        </p:txBody>
      </p:sp>
    </p:spTree>
    <p:extLst>
      <p:ext uri="{BB962C8B-B14F-4D97-AF65-F5344CB8AC3E}">
        <p14:creationId xmlns:p14="http://schemas.microsoft.com/office/powerpoint/2010/main" val="37773917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ca-ES" dirty="0" smtClean="0"/>
              <a:t>Fem servir la </a:t>
            </a:r>
            <a:r>
              <a:rPr lang="ca-ES" b="1" dirty="0" smtClean="0"/>
              <a:t>2a llei de Newton</a:t>
            </a:r>
            <a:r>
              <a:rPr lang="ca-ES" dirty="0" smtClean="0"/>
              <a:t>: </a:t>
            </a:r>
          </a:p>
          <a:p>
            <a:pPr marL="0" indent="0">
              <a:buNone/>
            </a:pPr>
            <a:r>
              <a:rPr lang="ca-ES" dirty="0"/>
              <a:t> </a:t>
            </a:r>
            <a:r>
              <a:rPr lang="ca-ES" dirty="0" smtClean="0"/>
              <a:t>     Identifiquem la magnitud que hem de trobar        (en aquest cas, la massa) i l’aïllem: </a:t>
            </a:r>
          </a:p>
          <a:p>
            <a:pPr marL="0" indent="0">
              <a:buNone/>
            </a:pPr>
            <a:r>
              <a:rPr lang="ca-ES" dirty="0"/>
              <a:t> </a:t>
            </a:r>
            <a:r>
              <a:rPr lang="ca-ES" dirty="0" smtClean="0"/>
              <a:t>      F = m ⋅ a → m= F/a </a:t>
            </a:r>
          </a:p>
          <a:p>
            <a:pPr marL="0" indent="0">
              <a:buNone/>
            </a:pPr>
            <a:r>
              <a:rPr lang="ca-ES" dirty="0" smtClean="0"/>
              <a:t> </a:t>
            </a:r>
            <a:r>
              <a:rPr lang="ca-ES" dirty="0"/>
              <a:t> </a:t>
            </a:r>
            <a:r>
              <a:rPr lang="ca-ES" dirty="0" smtClean="0"/>
              <a:t>   Hi substituïm les dades i resolem: </a:t>
            </a:r>
          </a:p>
          <a:p>
            <a:pPr marL="0" indent="0">
              <a:buNone/>
            </a:pPr>
            <a:r>
              <a:rPr lang="ca-ES" dirty="0"/>
              <a:t> </a:t>
            </a:r>
            <a:r>
              <a:rPr lang="ca-ES" dirty="0" smtClean="0"/>
              <a:t>           m = </a:t>
            </a:r>
            <a:r>
              <a:rPr lang="ca-ES" dirty="0" smtClean="0">
                <a:solidFill>
                  <a:prstClr val="black"/>
                </a:solidFill>
              </a:rPr>
              <a:t>133/ 1,8 = 73,8889 kg = 73,9 kg</a:t>
            </a:r>
            <a:endParaRPr lang="ca-ES" dirty="0"/>
          </a:p>
        </p:txBody>
      </p:sp>
    </p:spTree>
    <p:extLst>
      <p:ext uri="{BB962C8B-B14F-4D97-AF65-F5344CB8AC3E}">
        <p14:creationId xmlns:p14="http://schemas.microsoft.com/office/powerpoint/2010/main" val="36628377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5400" dirty="0">
                <a:solidFill>
                  <a:srgbClr val="FF0000"/>
                </a:solidFill>
                <a:ea typeface="+mn-ea"/>
                <a:cs typeface="+mn-cs"/>
              </a:rPr>
              <a:t>Fregament</a:t>
            </a:r>
            <a:endParaRPr lang="ca-ES" sz="5400" dirty="0">
              <a:solidFill>
                <a:srgbClr val="FF0000"/>
              </a:solidFill>
            </a:endParaRPr>
          </a:p>
        </p:txBody>
      </p:sp>
      <p:sp>
        <p:nvSpPr>
          <p:cNvPr id="3" name="2 Marcador de contenido"/>
          <p:cNvSpPr>
            <a:spLocks noGrp="1"/>
          </p:cNvSpPr>
          <p:nvPr>
            <p:ph idx="1"/>
          </p:nvPr>
        </p:nvSpPr>
        <p:spPr/>
        <p:txBody>
          <a:bodyPr/>
          <a:lstStyle/>
          <a:p>
            <a:r>
              <a:rPr lang="ca-ES" dirty="0" smtClean="0"/>
              <a:t>Per resoldre aquests problemes utilitzarem la fórmula de la </a:t>
            </a:r>
            <a:r>
              <a:rPr lang="ca-ES" u="sng" dirty="0" smtClean="0"/>
              <a:t>força de fregament</a:t>
            </a:r>
            <a:r>
              <a:rPr lang="ca-ES" dirty="0" smtClean="0"/>
              <a:t>:</a:t>
            </a:r>
          </a:p>
          <a:p>
            <a:pPr marL="0" indent="0">
              <a:buNone/>
            </a:pPr>
            <a:r>
              <a:rPr lang="ca-ES" dirty="0" smtClean="0"/>
              <a:t>                         </a:t>
            </a:r>
            <a:r>
              <a:rPr lang="ca-ES" dirty="0" err="1" smtClean="0"/>
              <a:t>Ff</a:t>
            </a:r>
            <a:r>
              <a:rPr lang="ca-ES" dirty="0" smtClean="0"/>
              <a:t> = µ⋅|</a:t>
            </a:r>
            <a:r>
              <a:rPr lang="ca-ES" dirty="0" err="1" smtClean="0"/>
              <a:t>Fn</a:t>
            </a:r>
            <a:r>
              <a:rPr lang="ca-ES" dirty="0" smtClean="0"/>
              <a:t> |</a:t>
            </a:r>
          </a:p>
          <a:p>
            <a:pPr marL="0" indent="0">
              <a:buNone/>
            </a:pPr>
            <a:r>
              <a:rPr lang="ca-ES" dirty="0" smtClean="0"/>
              <a:t>        on µ és el coeficient de fregament de la superfície en qüestió i |</a:t>
            </a:r>
            <a:r>
              <a:rPr lang="ca-ES" dirty="0" err="1" smtClean="0"/>
              <a:t>Fn</a:t>
            </a:r>
            <a:r>
              <a:rPr lang="ca-ES" dirty="0" smtClean="0"/>
              <a:t>| és el valor absolut de la força normal.</a:t>
            </a:r>
            <a:endParaRPr lang="ca-ES" dirty="0"/>
          </a:p>
        </p:txBody>
      </p:sp>
    </p:spTree>
    <p:extLst>
      <p:ext uri="{BB962C8B-B14F-4D97-AF65-F5344CB8AC3E}">
        <p14:creationId xmlns:p14="http://schemas.microsoft.com/office/powerpoint/2010/main" val="4070847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b="1" dirty="0" smtClean="0">
                <a:latin typeface="Comic Sans MS" panose="030F0702030302020204" pitchFamily="66" charset="0"/>
              </a:rPr>
              <a:t>Problema 1 </a:t>
            </a:r>
            <a:br>
              <a:rPr lang="ca-ES" b="1" dirty="0" smtClean="0">
                <a:latin typeface="Comic Sans MS" panose="030F0702030302020204" pitchFamily="66" charset="0"/>
              </a:rPr>
            </a:br>
            <a:r>
              <a:rPr lang="ca-ES" b="1" dirty="0" smtClean="0">
                <a:latin typeface="Comic Sans MS" panose="030F0702030302020204" pitchFamily="66" charset="0"/>
              </a:rPr>
              <a:t>càlcul de la força</a:t>
            </a:r>
            <a:endParaRPr lang="ca-ES" b="1"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dirty="0"/>
              <a:t> </a:t>
            </a:r>
            <a:r>
              <a:rPr lang="ca-ES" dirty="0" smtClean="0"/>
              <a:t> </a:t>
            </a:r>
            <a:r>
              <a:rPr lang="ca-ES" b="1" dirty="0" smtClean="0">
                <a:latin typeface="Comic Sans MS" panose="030F0702030302020204" pitchFamily="66" charset="0"/>
              </a:rPr>
              <a:t>Empenyem una caixa de 23,7 kg, a velocitat constant. </a:t>
            </a:r>
          </a:p>
          <a:p>
            <a:pPr marL="0" indent="0">
              <a:buNone/>
            </a:pPr>
            <a:r>
              <a:rPr lang="ca-ES" b="1" dirty="0" smtClean="0">
                <a:latin typeface="Comic Sans MS" panose="030F0702030302020204" pitchFamily="66" charset="0"/>
              </a:rPr>
              <a:t>El coeficient de fregament del terra és de 0,3. </a:t>
            </a:r>
          </a:p>
          <a:p>
            <a:pPr marL="0" indent="0">
              <a:buNone/>
            </a:pPr>
            <a:r>
              <a:rPr lang="ca-ES" b="1" dirty="0" smtClean="0">
                <a:latin typeface="Comic Sans MS" panose="030F0702030302020204" pitchFamily="66" charset="0"/>
              </a:rPr>
              <a:t>Quina força estem realitzant, amb un decimal de precisió?</a:t>
            </a:r>
            <a:endParaRPr lang="ca-ES" b="1" dirty="0">
              <a:latin typeface="Comic Sans MS" panose="030F0702030302020204" pitchFamily="66" charset="0"/>
            </a:endParaRPr>
          </a:p>
        </p:txBody>
      </p:sp>
    </p:spTree>
    <p:extLst>
      <p:ext uri="{BB962C8B-B14F-4D97-AF65-F5344CB8AC3E}">
        <p14:creationId xmlns:p14="http://schemas.microsoft.com/office/powerpoint/2010/main" val="31535409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4000" dirty="0" smtClean="0">
                <a:latin typeface="Comic Sans MS" panose="030F0702030302020204" pitchFamily="66" charset="0"/>
              </a:rPr>
              <a:t>Primer pas </a:t>
            </a:r>
            <a:endParaRPr lang="ca-ES" sz="4000"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dirty="0" smtClean="0"/>
              <a:t> </a:t>
            </a:r>
            <a:r>
              <a:rPr lang="ca-ES" b="1" dirty="0" smtClean="0">
                <a:latin typeface="Comic Sans MS" panose="030F0702030302020204" pitchFamily="66" charset="0"/>
              </a:rPr>
              <a:t>Identifiquem les variables i anotem les dades que tenim: </a:t>
            </a:r>
          </a:p>
          <a:p>
            <a:pPr marL="0" indent="0">
              <a:buNone/>
            </a:pPr>
            <a:r>
              <a:rPr lang="ca-ES" b="1" dirty="0" smtClean="0">
                <a:latin typeface="Comic Sans MS" panose="030F0702030302020204" pitchFamily="66" charset="0"/>
              </a:rPr>
              <a:t>     m = 23,7 kg</a:t>
            </a:r>
          </a:p>
          <a:p>
            <a:pPr marL="0" indent="0">
              <a:buNone/>
            </a:pPr>
            <a:r>
              <a:rPr lang="ca-ES" b="1" dirty="0" smtClean="0">
                <a:latin typeface="Comic Sans MS" panose="030F0702030302020204" pitchFamily="66" charset="0"/>
              </a:rPr>
              <a:t>     µ = 0,3 </a:t>
            </a:r>
          </a:p>
          <a:p>
            <a:pPr marL="0" indent="0">
              <a:buNone/>
            </a:pPr>
            <a:r>
              <a:rPr lang="ca-ES" b="1" dirty="0" smtClean="0">
                <a:latin typeface="Comic Sans MS" panose="030F0702030302020204" pitchFamily="66" charset="0"/>
              </a:rPr>
              <a:t>     Fe = incògnita</a:t>
            </a:r>
            <a:endParaRPr lang="ca-ES" b="1" dirty="0">
              <a:latin typeface="Comic Sans MS" panose="030F0702030302020204" pitchFamily="66" charset="0"/>
            </a:endParaRPr>
          </a:p>
        </p:txBody>
      </p:sp>
    </p:spTree>
    <p:extLst>
      <p:ext uri="{BB962C8B-B14F-4D97-AF65-F5344CB8AC3E}">
        <p14:creationId xmlns:p14="http://schemas.microsoft.com/office/powerpoint/2010/main" val="1717263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normAutofit fontScale="77500" lnSpcReduction="20000"/>
          </a:bodyPr>
          <a:lstStyle/>
          <a:p>
            <a:r>
              <a:rPr lang="ca-ES" dirty="0" smtClean="0">
                <a:latin typeface="Comic Sans MS" panose="030F0702030302020204" pitchFamily="66" charset="0"/>
              </a:rPr>
              <a:t>Repassem totes les forces que actuen sobre la caixa:</a:t>
            </a:r>
          </a:p>
          <a:p>
            <a:endParaRPr lang="ca-ES" dirty="0" smtClean="0">
              <a:latin typeface="Comic Sans MS" panose="030F0702030302020204" pitchFamily="66" charset="0"/>
            </a:endParaRPr>
          </a:p>
          <a:p>
            <a:pPr marL="0" indent="0">
              <a:buNone/>
            </a:pPr>
            <a:r>
              <a:rPr lang="ca-ES" dirty="0" smtClean="0">
                <a:latin typeface="Comic Sans MS" panose="030F0702030302020204" pitchFamily="66" charset="0"/>
              </a:rPr>
              <a:t>      - En la </a:t>
            </a:r>
            <a:r>
              <a:rPr lang="ca-ES" dirty="0" smtClean="0">
                <a:solidFill>
                  <a:schemeClr val="accent5"/>
                </a:solidFill>
                <a:latin typeface="Comic Sans MS" panose="030F0702030302020204" pitchFamily="66" charset="0"/>
              </a:rPr>
              <a:t>direcció vertical </a:t>
            </a:r>
            <a:r>
              <a:rPr lang="ca-ES" dirty="0" smtClean="0">
                <a:latin typeface="Comic Sans MS" panose="030F0702030302020204" pitchFamily="66" charset="0"/>
              </a:rPr>
              <a:t>tenim:</a:t>
            </a:r>
          </a:p>
          <a:p>
            <a:pPr marL="0" indent="0">
              <a:buNone/>
            </a:pPr>
            <a:r>
              <a:rPr lang="ca-ES" dirty="0">
                <a:latin typeface="Comic Sans MS" panose="030F0702030302020204" pitchFamily="66" charset="0"/>
              </a:rPr>
              <a:t> </a:t>
            </a:r>
            <a:endParaRPr lang="ca-ES" dirty="0" smtClean="0">
              <a:latin typeface="Comic Sans MS" panose="030F0702030302020204" pitchFamily="66" charset="0"/>
            </a:endParaRPr>
          </a:p>
          <a:p>
            <a:pPr marL="0" indent="0">
              <a:buNone/>
            </a:pPr>
            <a:r>
              <a:rPr lang="ca-ES" dirty="0">
                <a:latin typeface="Comic Sans MS" panose="030F0702030302020204" pitchFamily="66" charset="0"/>
              </a:rPr>
              <a:t> </a:t>
            </a:r>
            <a:r>
              <a:rPr lang="ca-ES" dirty="0" smtClean="0">
                <a:latin typeface="Comic Sans MS" panose="030F0702030302020204" pitchFamily="66" charset="0"/>
              </a:rPr>
              <a:t>       El pes, que considerarem negatiu ja que apunta cap a baix: </a:t>
            </a:r>
          </a:p>
          <a:p>
            <a:pPr marL="0" indent="0">
              <a:buNone/>
            </a:pPr>
            <a:r>
              <a:rPr lang="ca-ES" dirty="0">
                <a:latin typeface="Comic Sans MS" panose="030F0702030302020204" pitchFamily="66" charset="0"/>
              </a:rPr>
              <a:t> </a:t>
            </a:r>
            <a:r>
              <a:rPr lang="ca-ES" dirty="0" smtClean="0">
                <a:latin typeface="Comic Sans MS" panose="030F0702030302020204" pitchFamily="66" charset="0"/>
              </a:rPr>
              <a:t>               </a:t>
            </a:r>
            <a:r>
              <a:rPr lang="ca-ES" dirty="0" err="1" smtClean="0">
                <a:latin typeface="Comic Sans MS" panose="030F0702030302020204" pitchFamily="66" charset="0"/>
              </a:rPr>
              <a:t>Fp</a:t>
            </a:r>
            <a:r>
              <a:rPr lang="ca-ES" dirty="0" smtClean="0">
                <a:latin typeface="Comic Sans MS" panose="030F0702030302020204" pitchFamily="66" charset="0"/>
              </a:rPr>
              <a:t> = - m  g = - 23,7  9,8 = - 232,26 N;</a:t>
            </a:r>
          </a:p>
          <a:p>
            <a:pPr marL="0" indent="0">
              <a:buNone/>
            </a:pPr>
            <a:endParaRPr lang="ca-ES" dirty="0" smtClean="0">
              <a:latin typeface="Comic Sans MS" panose="030F0702030302020204" pitchFamily="66" charset="0"/>
            </a:endParaRPr>
          </a:p>
          <a:p>
            <a:pPr marL="0" indent="0">
              <a:buNone/>
            </a:pPr>
            <a:r>
              <a:rPr lang="ca-ES" dirty="0">
                <a:latin typeface="Comic Sans MS" panose="030F0702030302020204" pitchFamily="66" charset="0"/>
              </a:rPr>
              <a:t> </a:t>
            </a:r>
            <a:r>
              <a:rPr lang="ca-ES" dirty="0" smtClean="0">
                <a:latin typeface="Comic Sans MS" panose="030F0702030302020204" pitchFamily="66" charset="0"/>
              </a:rPr>
              <a:t>       La normal, que considerarem positiva, ja que apunta cap a dalt. </a:t>
            </a:r>
          </a:p>
          <a:p>
            <a:pPr marL="0" indent="0">
              <a:buNone/>
            </a:pPr>
            <a:r>
              <a:rPr lang="ca-ES" dirty="0" smtClean="0">
                <a:latin typeface="Comic Sans MS" panose="030F0702030302020204" pitchFamily="66" charset="0"/>
              </a:rPr>
              <a:t>           </a:t>
            </a:r>
            <a:endParaRPr lang="ca-ES" dirty="0"/>
          </a:p>
        </p:txBody>
      </p:sp>
    </p:spTree>
    <p:extLst>
      <p:ext uri="{BB962C8B-B14F-4D97-AF65-F5344CB8AC3E}">
        <p14:creationId xmlns:p14="http://schemas.microsoft.com/office/powerpoint/2010/main" val="6398547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normAutofit/>
          </a:bodyPr>
          <a:lstStyle/>
          <a:p>
            <a:pPr marL="0" lvl="0" indent="0">
              <a:buNone/>
            </a:pPr>
            <a:r>
              <a:rPr lang="ca-ES" dirty="0">
                <a:solidFill>
                  <a:prstClr val="black"/>
                </a:solidFill>
                <a:latin typeface="Comic Sans MS" panose="030F0702030302020204" pitchFamily="66" charset="0"/>
              </a:rPr>
              <a:t>Com que</a:t>
            </a:r>
          </a:p>
          <a:p>
            <a:pPr marL="0" lvl="0" indent="0">
              <a:buNone/>
            </a:pPr>
            <a:r>
              <a:rPr lang="ca-ES" dirty="0" smtClean="0">
                <a:solidFill>
                  <a:prstClr val="black"/>
                </a:solidFill>
                <a:latin typeface="Comic Sans MS" panose="030F0702030302020204" pitchFamily="66" charset="0"/>
              </a:rPr>
              <a:t>           la </a:t>
            </a:r>
            <a:r>
              <a:rPr lang="ca-ES" dirty="0">
                <a:solidFill>
                  <a:prstClr val="black"/>
                </a:solidFill>
                <a:latin typeface="Comic Sans MS" panose="030F0702030302020204" pitchFamily="66" charset="0"/>
              </a:rPr>
              <a:t>caixa es troba en equilibri en la direcció vertical, la normal </a:t>
            </a:r>
            <a:r>
              <a:rPr lang="ca-ES" dirty="0" smtClean="0">
                <a:solidFill>
                  <a:prstClr val="black"/>
                </a:solidFill>
                <a:latin typeface="Comic Sans MS" panose="030F0702030302020204" pitchFamily="66" charset="0"/>
              </a:rPr>
              <a:t> tindrà la   mateixa </a:t>
            </a:r>
            <a:r>
              <a:rPr lang="ca-ES" dirty="0">
                <a:solidFill>
                  <a:prstClr val="black"/>
                </a:solidFill>
                <a:latin typeface="Comic Sans MS" panose="030F0702030302020204" pitchFamily="66" charset="0"/>
              </a:rPr>
              <a:t>intensitat que el pes</a:t>
            </a:r>
            <a:r>
              <a:rPr lang="ca-ES" dirty="0" smtClean="0">
                <a:solidFill>
                  <a:prstClr val="black"/>
                </a:solidFill>
                <a:latin typeface="Comic Sans MS" panose="030F0702030302020204" pitchFamily="66" charset="0"/>
              </a:rPr>
              <a:t>:</a:t>
            </a:r>
          </a:p>
          <a:p>
            <a:pPr marL="0" lvl="0" indent="0">
              <a:buNone/>
            </a:pPr>
            <a:endParaRPr lang="ca-ES" dirty="0">
              <a:solidFill>
                <a:prstClr val="black"/>
              </a:solidFill>
              <a:latin typeface="Comic Sans MS" panose="030F0702030302020204" pitchFamily="66" charset="0"/>
            </a:endParaRPr>
          </a:p>
          <a:p>
            <a:pPr marL="0" lvl="0" indent="0">
              <a:buNone/>
            </a:pPr>
            <a:r>
              <a:rPr lang="ca-ES" dirty="0" smtClean="0">
                <a:solidFill>
                  <a:prstClr val="black"/>
                </a:solidFill>
                <a:latin typeface="Comic Sans MS" panose="030F0702030302020204" pitchFamily="66" charset="0"/>
              </a:rPr>
              <a:t>             </a:t>
            </a:r>
            <a:r>
              <a:rPr lang="ca-ES" dirty="0" err="1" smtClean="0">
                <a:solidFill>
                  <a:prstClr val="black"/>
                </a:solidFill>
                <a:latin typeface="Comic Sans MS" panose="030F0702030302020204" pitchFamily="66" charset="0"/>
              </a:rPr>
              <a:t>Fn</a:t>
            </a:r>
            <a:r>
              <a:rPr lang="ca-ES" dirty="0" smtClean="0">
                <a:solidFill>
                  <a:prstClr val="black"/>
                </a:solidFill>
                <a:latin typeface="Comic Sans MS" panose="030F0702030302020204" pitchFamily="66" charset="0"/>
              </a:rPr>
              <a:t>  =  </a:t>
            </a:r>
            <a:r>
              <a:rPr lang="ca-ES" dirty="0">
                <a:solidFill>
                  <a:prstClr val="black"/>
                </a:solidFill>
                <a:latin typeface="Comic Sans MS" panose="030F0702030302020204" pitchFamily="66" charset="0"/>
              </a:rPr>
              <a:t>- </a:t>
            </a:r>
            <a:r>
              <a:rPr lang="ca-ES" dirty="0" err="1" smtClean="0">
                <a:solidFill>
                  <a:prstClr val="black"/>
                </a:solidFill>
                <a:latin typeface="Comic Sans MS" panose="030F0702030302020204" pitchFamily="66" charset="0"/>
              </a:rPr>
              <a:t>Fp</a:t>
            </a:r>
            <a:r>
              <a:rPr lang="ca-ES" dirty="0" smtClean="0">
                <a:solidFill>
                  <a:prstClr val="black"/>
                </a:solidFill>
                <a:latin typeface="Comic Sans MS" panose="030F0702030302020204" pitchFamily="66" charset="0"/>
              </a:rPr>
              <a:t>  </a:t>
            </a:r>
            <a:r>
              <a:rPr lang="ca-ES" dirty="0">
                <a:solidFill>
                  <a:prstClr val="black"/>
                </a:solidFill>
                <a:latin typeface="Comic Sans MS" panose="030F0702030302020204" pitchFamily="66" charset="0"/>
              </a:rPr>
              <a:t>= </a:t>
            </a:r>
            <a:r>
              <a:rPr lang="ca-ES" dirty="0" smtClean="0">
                <a:solidFill>
                  <a:prstClr val="black"/>
                </a:solidFill>
                <a:latin typeface="Comic Sans MS" panose="030F0702030302020204" pitchFamily="66" charset="0"/>
              </a:rPr>
              <a:t>  </a:t>
            </a:r>
            <a:r>
              <a:rPr lang="ca-ES" dirty="0">
                <a:solidFill>
                  <a:prstClr val="black"/>
                </a:solidFill>
                <a:latin typeface="Comic Sans MS" panose="030F0702030302020204" pitchFamily="66" charset="0"/>
              </a:rPr>
              <a:t>232,26 N</a:t>
            </a:r>
          </a:p>
          <a:p>
            <a:pPr lvl="0"/>
            <a:endParaRPr lang="ca-ES" dirty="0">
              <a:solidFill>
                <a:prstClr val="black"/>
              </a:solidFill>
              <a:latin typeface="Comic Sans MS" panose="030F0702030302020204" pitchFamily="66" charset="0"/>
            </a:endParaRPr>
          </a:p>
          <a:p>
            <a:endParaRPr lang="ca-ES" dirty="0">
              <a:latin typeface="Comic Sans MS" panose="030F0702030302020204" pitchFamily="66" charset="0"/>
            </a:endParaRPr>
          </a:p>
        </p:txBody>
      </p:sp>
    </p:spTree>
    <p:extLst>
      <p:ext uri="{BB962C8B-B14F-4D97-AF65-F5344CB8AC3E}">
        <p14:creationId xmlns:p14="http://schemas.microsoft.com/office/powerpoint/2010/main" val="32357064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noAutofit/>
          </a:bodyPr>
          <a:lstStyle/>
          <a:p>
            <a:r>
              <a:rPr lang="ca-ES" sz="2800" dirty="0" smtClean="0">
                <a:latin typeface="Comic Sans MS" panose="030F0702030302020204" pitchFamily="66" charset="0"/>
              </a:rPr>
              <a:t>En la direcció horitzontal tenim: </a:t>
            </a:r>
          </a:p>
          <a:p>
            <a:endParaRPr lang="ca-ES" sz="2800" dirty="0" smtClean="0">
              <a:latin typeface="Comic Sans MS" panose="030F0702030302020204" pitchFamily="66" charset="0"/>
            </a:endParaRP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     La força de fregament, que considerarem negativa, perquè apunta cap a l’esquerra. </a:t>
            </a:r>
          </a:p>
          <a:p>
            <a:pPr marL="0" indent="0">
              <a:buNone/>
            </a:pPr>
            <a:endParaRPr lang="ca-ES" sz="2800" dirty="0" smtClean="0">
              <a:latin typeface="Comic Sans MS" panose="030F0702030302020204" pitchFamily="66" charset="0"/>
            </a:endParaRP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  Per calcular-la, fem servir la fórmula corresponent:</a:t>
            </a:r>
          </a:p>
          <a:p>
            <a:pPr marL="0" indent="0">
              <a:buNone/>
            </a:pPr>
            <a:r>
              <a:rPr lang="ca-ES" sz="2800" dirty="0">
                <a:latin typeface="Comic Sans MS" panose="030F0702030302020204" pitchFamily="66" charset="0"/>
              </a:rPr>
              <a:t> </a:t>
            </a:r>
            <a:r>
              <a:rPr lang="ca-ES" sz="2800" dirty="0" smtClean="0">
                <a:latin typeface="Comic Sans MS" panose="030F0702030302020204" pitchFamily="66" charset="0"/>
              </a:rPr>
              <a:t>    </a:t>
            </a:r>
            <a:r>
              <a:rPr lang="ca-ES" sz="2800" dirty="0" err="1" smtClean="0">
                <a:latin typeface="Comic Sans MS" panose="030F0702030302020204" pitchFamily="66" charset="0"/>
              </a:rPr>
              <a:t>Ff</a:t>
            </a:r>
            <a:r>
              <a:rPr lang="ca-ES" sz="2800" dirty="0" smtClean="0">
                <a:latin typeface="Comic Sans MS" panose="030F0702030302020204" pitchFamily="66" charset="0"/>
              </a:rPr>
              <a:t> = - µ |</a:t>
            </a:r>
            <a:r>
              <a:rPr lang="ca-ES" sz="2800" dirty="0" err="1" smtClean="0">
                <a:latin typeface="Comic Sans MS" panose="030F0702030302020204" pitchFamily="66" charset="0"/>
              </a:rPr>
              <a:t>Fn</a:t>
            </a:r>
            <a:r>
              <a:rPr lang="ca-ES" sz="2800" dirty="0" smtClean="0">
                <a:latin typeface="Comic Sans MS" panose="030F0702030302020204" pitchFamily="66" charset="0"/>
              </a:rPr>
              <a:t>| = - 0,3· 232,26 = - 69,678 N </a:t>
            </a:r>
          </a:p>
        </p:txBody>
      </p:sp>
    </p:spTree>
    <p:extLst>
      <p:ext uri="{BB962C8B-B14F-4D97-AF65-F5344CB8AC3E}">
        <p14:creationId xmlns:p14="http://schemas.microsoft.com/office/powerpoint/2010/main" val="2084863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pPr marL="0" lvl="0" indent="0">
              <a:buNone/>
            </a:pPr>
            <a:r>
              <a:rPr lang="ca-ES" sz="2800" dirty="0">
                <a:solidFill>
                  <a:prstClr val="black"/>
                </a:solidFill>
                <a:latin typeface="Comic Sans MS" panose="030F0702030302020204" pitchFamily="66" charset="0"/>
              </a:rPr>
              <a:t>La força d’empenyiment, que considerarem positiva, ja que apunta cap a la dreta. </a:t>
            </a:r>
            <a:endParaRPr lang="ca-ES" sz="2800" dirty="0" smtClean="0">
              <a:solidFill>
                <a:prstClr val="black"/>
              </a:solidFill>
              <a:latin typeface="Comic Sans MS" panose="030F0702030302020204" pitchFamily="66" charset="0"/>
            </a:endParaRPr>
          </a:p>
          <a:p>
            <a:pPr marL="0" lvl="0" indent="0">
              <a:buNone/>
            </a:pPr>
            <a:endParaRPr lang="ca-ES" sz="2800" dirty="0">
              <a:solidFill>
                <a:prstClr val="black"/>
              </a:solidFill>
              <a:latin typeface="Comic Sans MS" panose="030F0702030302020204" pitchFamily="66" charset="0"/>
            </a:endParaRPr>
          </a:p>
          <a:p>
            <a:pPr marL="0" lvl="0" indent="0">
              <a:buNone/>
            </a:pPr>
            <a:r>
              <a:rPr lang="ca-ES" sz="2800" dirty="0">
                <a:solidFill>
                  <a:prstClr val="black"/>
                </a:solidFill>
                <a:latin typeface="Comic Sans MS" panose="030F0702030302020204" pitchFamily="66" charset="0"/>
              </a:rPr>
              <a:t>Com que la caixa es mou a velocitat constant en la direcció horitzontal, aquesta força tindrà la mateixa intensitat que la força de fregament: </a:t>
            </a:r>
          </a:p>
          <a:p>
            <a:pPr marL="0" lvl="0" indent="0">
              <a:buNone/>
            </a:pPr>
            <a:r>
              <a:rPr lang="ca-ES" sz="2800" dirty="0">
                <a:solidFill>
                  <a:prstClr val="black"/>
                </a:solidFill>
                <a:latin typeface="Comic Sans MS" panose="030F0702030302020204" pitchFamily="66" charset="0"/>
              </a:rPr>
              <a:t>       Fe = - </a:t>
            </a:r>
            <a:r>
              <a:rPr lang="ca-ES" sz="2800" dirty="0" err="1">
                <a:solidFill>
                  <a:prstClr val="black"/>
                </a:solidFill>
                <a:latin typeface="Comic Sans MS" panose="030F0702030302020204" pitchFamily="66" charset="0"/>
              </a:rPr>
              <a:t>Ff</a:t>
            </a:r>
            <a:r>
              <a:rPr lang="ca-ES" sz="2800" dirty="0">
                <a:solidFill>
                  <a:prstClr val="black"/>
                </a:solidFill>
                <a:latin typeface="Comic Sans MS" panose="030F0702030302020204" pitchFamily="66" charset="0"/>
              </a:rPr>
              <a:t> = 69,678 N ≈ 69,7 N </a:t>
            </a:r>
          </a:p>
          <a:p>
            <a:endParaRPr lang="ca-ES" dirty="0"/>
          </a:p>
        </p:txBody>
      </p:sp>
    </p:spTree>
    <p:extLst>
      <p:ext uri="{BB962C8B-B14F-4D97-AF65-F5344CB8AC3E}">
        <p14:creationId xmlns:p14="http://schemas.microsoft.com/office/powerpoint/2010/main" val="12877941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latin typeface="Comic Sans MS" panose="030F0702030302020204" pitchFamily="66" charset="0"/>
              </a:rPr>
              <a:t>Problema 2 </a:t>
            </a:r>
            <a:br>
              <a:rPr lang="ca-ES" dirty="0" smtClean="0">
                <a:latin typeface="Comic Sans MS" panose="030F0702030302020204" pitchFamily="66" charset="0"/>
              </a:rPr>
            </a:br>
            <a:r>
              <a:rPr lang="ca-ES" sz="3200" dirty="0">
                <a:solidFill>
                  <a:prstClr val="black"/>
                </a:solidFill>
                <a:latin typeface="Comic Sans MS" panose="030F0702030302020204" pitchFamily="66" charset="0"/>
                <a:ea typeface="+mn-ea"/>
                <a:cs typeface="+mn-cs"/>
              </a:rPr>
              <a:t>Càlcul de l’acceleració</a:t>
            </a:r>
            <a:endParaRPr lang="ca-ES"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b="1" dirty="0" smtClean="0">
                <a:latin typeface="Comic Sans MS" panose="030F0702030302020204" pitchFamily="66" charset="0"/>
              </a:rPr>
              <a:t>Empenyem una caixa de 12,5 kg, amb una força de 54,2 N. El coeficient de fregament del terra és de 0,4. Quina acceleració assoleix la caixa? </a:t>
            </a:r>
            <a:endParaRPr lang="ca-ES" b="1" dirty="0">
              <a:latin typeface="Comic Sans MS" panose="030F0702030302020204" pitchFamily="66" charset="0"/>
            </a:endParaRPr>
          </a:p>
        </p:txBody>
      </p:sp>
    </p:spTree>
    <p:extLst>
      <p:ext uri="{BB962C8B-B14F-4D97-AF65-F5344CB8AC3E}">
        <p14:creationId xmlns:p14="http://schemas.microsoft.com/office/powerpoint/2010/main" val="37747751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ca-ES" dirty="0" smtClean="0">
                <a:latin typeface="Comic Sans MS" panose="030F0702030302020204" pitchFamily="66" charset="0"/>
              </a:rPr>
              <a:t>Identifiquem les variables i anotem les dades que tenim: </a:t>
            </a:r>
          </a:p>
          <a:p>
            <a:endParaRPr lang="ca-ES" dirty="0" smtClean="0">
              <a:latin typeface="Comic Sans MS" panose="030F0702030302020204" pitchFamily="66" charset="0"/>
            </a:endParaRPr>
          </a:p>
          <a:p>
            <a:pPr marL="0" indent="0">
              <a:buNone/>
            </a:pPr>
            <a:r>
              <a:rPr lang="ca-ES" dirty="0" smtClean="0">
                <a:latin typeface="Comic Sans MS" panose="030F0702030302020204" pitchFamily="66" charset="0"/>
              </a:rPr>
              <a:t>        m = 12,5 kg </a:t>
            </a:r>
          </a:p>
          <a:p>
            <a:pPr marL="0" indent="0">
              <a:buNone/>
            </a:pPr>
            <a:r>
              <a:rPr lang="ca-ES" dirty="0" smtClean="0">
                <a:latin typeface="Comic Sans MS" panose="030F0702030302020204" pitchFamily="66" charset="0"/>
              </a:rPr>
              <a:t>        Fe = 54,2 N </a:t>
            </a:r>
          </a:p>
          <a:p>
            <a:pPr marL="0" indent="0">
              <a:buNone/>
            </a:pPr>
            <a:r>
              <a:rPr lang="ca-ES" dirty="0" smtClean="0">
                <a:latin typeface="Comic Sans MS" panose="030F0702030302020204" pitchFamily="66" charset="0"/>
              </a:rPr>
              <a:t>        µ = 0,4 </a:t>
            </a:r>
          </a:p>
          <a:p>
            <a:pPr marL="0" indent="0">
              <a:buNone/>
            </a:pPr>
            <a:r>
              <a:rPr lang="ca-ES" dirty="0" smtClean="0">
                <a:latin typeface="Comic Sans MS" panose="030F0702030302020204" pitchFamily="66" charset="0"/>
              </a:rPr>
              <a:t>        a = incògnita</a:t>
            </a:r>
            <a:endParaRPr lang="ca-ES" dirty="0">
              <a:latin typeface="Comic Sans MS" panose="030F0702030302020204" pitchFamily="66" charset="0"/>
            </a:endParaRPr>
          </a:p>
        </p:txBody>
      </p:sp>
    </p:spTree>
    <p:extLst>
      <p:ext uri="{BB962C8B-B14F-4D97-AF65-F5344CB8AC3E}">
        <p14:creationId xmlns:p14="http://schemas.microsoft.com/office/powerpoint/2010/main" val="33491690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normAutofit/>
          </a:bodyPr>
          <a:lstStyle/>
          <a:p>
            <a:r>
              <a:rPr lang="fr-FR" dirty="0" err="1" smtClean="0">
                <a:latin typeface="Comic Sans MS" panose="030F0702030302020204" pitchFamily="66" charset="0"/>
              </a:rPr>
              <a:t>Repassem</a:t>
            </a:r>
            <a:r>
              <a:rPr lang="fr-FR" dirty="0" smtClean="0">
                <a:latin typeface="Comic Sans MS" panose="030F0702030302020204" pitchFamily="66" charset="0"/>
              </a:rPr>
              <a:t> </a:t>
            </a:r>
            <a:r>
              <a:rPr lang="fr-FR" dirty="0" err="1" smtClean="0">
                <a:latin typeface="Comic Sans MS" panose="030F0702030302020204" pitchFamily="66" charset="0"/>
              </a:rPr>
              <a:t>totes</a:t>
            </a:r>
            <a:r>
              <a:rPr lang="fr-FR" dirty="0" smtClean="0">
                <a:latin typeface="Comic Sans MS" panose="030F0702030302020204" pitchFamily="66" charset="0"/>
              </a:rPr>
              <a:t> les forces que </a:t>
            </a:r>
            <a:r>
              <a:rPr lang="fr-FR" dirty="0" err="1" smtClean="0">
                <a:latin typeface="Comic Sans MS" panose="030F0702030302020204" pitchFamily="66" charset="0"/>
              </a:rPr>
              <a:t>actuen</a:t>
            </a:r>
            <a:r>
              <a:rPr lang="fr-FR" dirty="0" smtClean="0">
                <a:latin typeface="Comic Sans MS" panose="030F0702030302020204" pitchFamily="66" charset="0"/>
              </a:rPr>
              <a:t> sobre la </a:t>
            </a:r>
            <a:r>
              <a:rPr lang="fr-FR" dirty="0" err="1" smtClean="0">
                <a:latin typeface="Comic Sans MS" panose="030F0702030302020204" pitchFamily="66" charset="0"/>
              </a:rPr>
              <a:t>caixa</a:t>
            </a:r>
            <a:r>
              <a:rPr lang="fr-FR" dirty="0" smtClean="0">
                <a:latin typeface="Comic Sans MS" panose="030F0702030302020204" pitchFamily="66" charset="0"/>
              </a:rPr>
              <a:t>:</a:t>
            </a:r>
          </a:p>
          <a:p>
            <a:pPr marL="0" indent="0">
              <a:buNone/>
            </a:pPr>
            <a:r>
              <a:rPr lang="ca-ES" dirty="0">
                <a:latin typeface="Comic Sans MS" panose="030F0702030302020204" pitchFamily="66" charset="0"/>
              </a:rPr>
              <a:t> </a:t>
            </a:r>
            <a:r>
              <a:rPr lang="ca-ES" dirty="0" smtClean="0">
                <a:latin typeface="Comic Sans MS" panose="030F0702030302020204" pitchFamily="66" charset="0"/>
              </a:rPr>
              <a:t>       La normal, que considerarem positiva, ja que apunta  cap a dalt. </a:t>
            </a:r>
          </a:p>
          <a:p>
            <a:pPr marL="0" indent="0">
              <a:buNone/>
            </a:pPr>
            <a:r>
              <a:rPr lang="ca-ES" dirty="0" smtClean="0">
                <a:latin typeface="Comic Sans MS" panose="030F0702030302020204" pitchFamily="66" charset="0"/>
              </a:rPr>
              <a:t>Com que la caixa es troba en equilibri en la direcció vertical, la normal tindrà la mateixa intensitat que el pes:</a:t>
            </a:r>
          </a:p>
          <a:p>
            <a:pPr marL="0" indent="0">
              <a:buNone/>
            </a:pPr>
            <a:r>
              <a:rPr lang="ca-ES" dirty="0">
                <a:latin typeface="Comic Sans MS" panose="030F0702030302020204" pitchFamily="66" charset="0"/>
              </a:rPr>
              <a:t> </a:t>
            </a:r>
            <a:r>
              <a:rPr lang="ca-ES" dirty="0" smtClean="0">
                <a:latin typeface="Comic Sans MS" panose="030F0702030302020204" pitchFamily="66" charset="0"/>
              </a:rPr>
              <a:t>         </a:t>
            </a:r>
            <a:r>
              <a:rPr lang="ca-ES" dirty="0" err="1" smtClean="0">
                <a:latin typeface="Comic Sans MS" panose="030F0702030302020204" pitchFamily="66" charset="0"/>
              </a:rPr>
              <a:t>Fn</a:t>
            </a:r>
            <a:r>
              <a:rPr lang="ca-ES" dirty="0" smtClean="0">
                <a:latin typeface="Comic Sans MS" panose="030F0702030302020204" pitchFamily="66" charset="0"/>
              </a:rPr>
              <a:t> = - </a:t>
            </a:r>
            <a:r>
              <a:rPr lang="ca-ES" dirty="0" err="1" smtClean="0">
                <a:latin typeface="Comic Sans MS" panose="030F0702030302020204" pitchFamily="66" charset="0"/>
              </a:rPr>
              <a:t>Fp</a:t>
            </a:r>
            <a:r>
              <a:rPr lang="ca-ES" dirty="0" smtClean="0">
                <a:latin typeface="Comic Sans MS" panose="030F0702030302020204" pitchFamily="66" charset="0"/>
              </a:rPr>
              <a:t> = - 122,5 N </a:t>
            </a:r>
          </a:p>
        </p:txBody>
      </p:sp>
    </p:spTree>
    <p:extLst>
      <p:ext uri="{BB962C8B-B14F-4D97-AF65-F5344CB8AC3E}">
        <p14:creationId xmlns:p14="http://schemas.microsoft.com/office/powerpoint/2010/main" val="42169271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pPr marL="0" lvl="0" indent="0">
              <a:buNone/>
            </a:pPr>
            <a:r>
              <a:rPr lang="ca-ES" sz="2700" b="1" dirty="0">
                <a:solidFill>
                  <a:prstClr val="black"/>
                </a:solidFill>
                <a:latin typeface="Comic Sans MS" panose="030F0702030302020204" pitchFamily="66" charset="0"/>
              </a:rPr>
              <a:t>En la direcció horitzontal tenim</a:t>
            </a:r>
            <a:r>
              <a:rPr lang="ca-ES" sz="2700" b="1" dirty="0" smtClean="0">
                <a:solidFill>
                  <a:prstClr val="black"/>
                </a:solidFill>
                <a:latin typeface="Comic Sans MS" panose="030F0702030302020204" pitchFamily="66" charset="0"/>
              </a:rPr>
              <a:t>:</a:t>
            </a:r>
          </a:p>
          <a:p>
            <a:pPr marL="0" lvl="0" indent="0">
              <a:buNone/>
            </a:pPr>
            <a:r>
              <a:rPr lang="ca-ES" sz="2700" b="1" dirty="0" smtClean="0">
                <a:solidFill>
                  <a:prstClr val="black"/>
                </a:solidFill>
                <a:latin typeface="Comic Sans MS" panose="030F0702030302020204" pitchFamily="66" charset="0"/>
              </a:rPr>
              <a:t> La </a:t>
            </a:r>
            <a:r>
              <a:rPr lang="ca-ES" sz="2700" b="1" dirty="0">
                <a:solidFill>
                  <a:prstClr val="black"/>
                </a:solidFill>
                <a:latin typeface="Comic Sans MS" panose="030F0702030302020204" pitchFamily="66" charset="0"/>
              </a:rPr>
              <a:t>força de fregament, que considerarem negativa, perquè apunta cap a l’esquerra</a:t>
            </a:r>
            <a:r>
              <a:rPr lang="ca-ES" sz="2700" b="1" dirty="0" smtClean="0">
                <a:solidFill>
                  <a:prstClr val="black"/>
                </a:solidFill>
                <a:latin typeface="Comic Sans MS" panose="030F0702030302020204" pitchFamily="66" charset="0"/>
              </a:rPr>
              <a:t>.</a:t>
            </a:r>
          </a:p>
          <a:p>
            <a:pPr marL="0" lvl="0" indent="0">
              <a:buNone/>
            </a:pPr>
            <a:r>
              <a:rPr lang="ca-ES" sz="2700" b="1" dirty="0" smtClean="0">
                <a:solidFill>
                  <a:prstClr val="black"/>
                </a:solidFill>
                <a:latin typeface="Comic Sans MS" panose="030F0702030302020204" pitchFamily="66" charset="0"/>
              </a:rPr>
              <a:t> </a:t>
            </a:r>
            <a:r>
              <a:rPr lang="ca-ES" sz="2700" b="1" dirty="0">
                <a:solidFill>
                  <a:prstClr val="black"/>
                </a:solidFill>
                <a:latin typeface="Comic Sans MS" panose="030F0702030302020204" pitchFamily="66" charset="0"/>
              </a:rPr>
              <a:t>Per calcular-la, fem servir la fórmula corresponent</a:t>
            </a:r>
            <a:r>
              <a:rPr lang="ca-ES" sz="2700" b="1" dirty="0" smtClean="0">
                <a:solidFill>
                  <a:prstClr val="black"/>
                </a:solidFill>
                <a:latin typeface="Comic Sans MS" panose="030F0702030302020204" pitchFamily="66" charset="0"/>
              </a:rPr>
              <a:t>:</a:t>
            </a:r>
          </a:p>
          <a:p>
            <a:pPr marL="0" lvl="0" indent="0">
              <a:buNone/>
            </a:pPr>
            <a:r>
              <a:rPr lang="ca-ES" sz="2700" b="1" dirty="0" smtClean="0">
                <a:solidFill>
                  <a:prstClr val="black"/>
                </a:solidFill>
                <a:latin typeface="Comic Sans MS" panose="030F0702030302020204" pitchFamily="66" charset="0"/>
              </a:rPr>
              <a:t> </a:t>
            </a:r>
            <a:r>
              <a:rPr lang="ca-ES" sz="2700" b="1" dirty="0" err="1">
                <a:solidFill>
                  <a:prstClr val="black"/>
                </a:solidFill>
                <a:latin typeface="Comic Sans MS" panose="030F0702030302020204" pitchFamily="66" charset="0"/>
              </a:rPr>
              <a:t>Ff</a:t>
            </a:r>
            <a:r>
              <a:rPr lang="ca-ES" sz="2700" b="1" dirty="0">
                <a:solidFill>
                  <a:prstClr val="black"/>
                </a:solidFill>
                <a:latin typeface="Comic Sans MS" panose="030F0702030302020204" pitchFamily="66" charset="0"/>
              </a:rPr>
              <a:t> = - µ |</a:t>
            </a:r>
            <a:r>
              <a:rPr lang="ca-ES" sz="2700" b="1" dirty="0" err="1">
                <a:solidFill>
                  <a:prstClr val="black"/>
                </a:solidFill>
                <a:latin typeface="Comic Sans MS" panose="030F0702030302020204" pitchFamily="66" charset="0"/>
              </a:rPr>
              <a:t>Fn</a:t>
            </a:r>
            <a:r>
              <a:rPr lang="ca-ES" sz="2700" b="1" dirty="0">
                <a:solidFill>
                  <a:prstClr val="black"/>
                </a:solidFill>
                <a:latin typeface="Comic Sans MS" panose="030F0702030302020204" pitchFamily="66" charset="0"/>
              </a:rPr>
              <a:t>| = - 0,4 </a:t>
            </a:r>
            <a:r>
              <a:rPr lang="ca-ES" sz="2700" b="1" dirty="0" smtClean="0">
                <a:solidFill>
                  <a:prstClr val="black"/>
                </a:solidFill>
                <a:latin typeface="Comic Sans MS" panose="030F0702030302020204" pitchFamily="66" charset="0"/>
              </a:rPr>
              <a:t>· 122,5 </a:t>
            </a:r>
            <a:r>
              <a:rPr lang="ca-ES" sz="2700" b="1" dirty="0">
                <a:solidFill>
                  <a:prstClr val="black"/>
                </a:solidFill>
                <a:latin typeface="Comic Sans MS" panose="030F0702030302020204" pitchFamily="66" charset="0"/>
              </a:rPr>
              <a:t>= - 49 N </a:t>
            </a:r>
            <a:endParaRPr lang="ca-ES" sz="2700" b="1" dirty="0" smtClean="0">
              <a:solidFill>
                <a:prstClr val="black"/>
              </a:solidFill>
              <a:latin typeface="Comic Sans MS" panose="030F0702030302020204" pitchFamily="66" charset="0"/>
            </a:endParaRPr>
          </a:p>
          <a:p>
            <a:pPr marL="0" lvl="0" indent="0">
              <a:buNone/>
            </a:pPr>
            <a:r>
              <a:rPr lang="ca-ES" sz="2700" b="1" dirty="0" smtClean="0">
                <a:solidFill>
                  <a:prstClr val="black"/>
                </a:solidFill>
                <a:latin typeface="Comic Sans MS" panose="030F0702030302020204" pitchFamily="66" charset="0"/>
              </a:rPr>
              <a:t> </a:t>
            </a:r>
            <a:r>
              <a:rPr lang="ca-ES" sz="2700" b="1" dirty="0">
                <a:solidFill>
                  <a:prstClr val="black"/>
                </a:solidFill>
                <a:latin typeface="Comic Sans MS" panose="030F0702030302020204" pitchFamily="66" charset="0"/>
              </a:rPr>
              <a:t>La força d’empenyiment, que considerarem positiva, ja que apunta cap a la dreta i que val Fe = 54,2 N</a:t>
            </a:r>
          </a:p>
          <a:p>
            <a:endParaRPr lang="ca-ES" b="1" dirty="0">
              <a:latin typeface="Comic Sans MS" panose="030F0702030302020204" pitchFamily="66" charset="0"/>
            </a:endParaRPr>
          </a:p>
        </p:txBody>
      </p:sp>
    </p:spTree>
    <p:extLst>
      <p:ext uri="{BB962C8B-B14F-4D97-AF65-F5344CB8AC3E}">
        <p14:creationId xmlns:p14="http://schemas.microsoft.com/office/powerpoint/2010/main" val="6561384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endParaRPr lang="ca-ES" dirty="0" smtClean="0"/>
          </a:p>
          <a:p>
            <a:pPr marL="0" indent="0">
              <a:buNone/>
            </a:pPr>
            <a:r>
              <a:rPr lang="es-ES" b="1" dirty="0" smtClean="0">
                <a:latin typeface="Comic Sans MS" panose="030F0702030302020204" pitchFamily="66" charset="0"/>
              </a:rPr>
              <a:t>En la </a:t>
            </a:r>
            <a:r>
              <a:rPr lang="es-ES" b="1" dirty="0" err="1" smtClean="0">
                <a:latin typeface="Comic Sans MS" panose="030F0702030302020204" pitchFamily="66" charset="0"/>
              </a:rPr>
              <a:t>direcció</a:t>
            </a:r>
            <a:r>
              <a:rPr lang="es-ES" b="1" dirty="0" smtClean="0">
                <a:latin typeface="Comic Sans MS" panose="030F0702030302020204" pitchFamily="66" charset="0"/>
              </a:rPr>
              <a:t> </a:t>
            </a:r>
            <a:r>
              <a:rPr lang="es-ES" b="1" dirty="0" err="1" smtClean="0">
                <a:latin typeface="Comic Sans MS" panose="030F0702030302020204" pitchFamily="66" charset="0"/>
              </a:rPr>
              <a:t>horitzontal</a:t>
            </a:r>
            <a:r>
              <a:rPr lang="es-ES" b="1" dirty="0" smtClean="0">
                <a:latin typeface="Comic Sans MS" panose="030F0702030302020204" pitchFamily="66" charset="0"/>
              </a:rPr>
              <a:t>, que </a:t>
            </a:r>
            <a:r>
              <a:rPr lang="es-ES" b="1" dirty="0" err="1" smtClean="0">
                <a:latin typeface="Comic Sans MS" panose="030F0702030302020204" pitchFamily="66" charset="0"/>
              </a:rPr>
              <a:t>és</a:t>
            </a:r>
            <a:r>
              <a:rPr lang="es-ES" b="1" dirty="0" smtClean="0">
                <a:latin typeface="Comic Sans MS" panose="030F0702030302020204" pitchFamily="66" charset="0"/>
              </a:rPr>
              <a:t> la </a:t>
            </a:r>
            <a:r>
              <a:rPr lang="es-ES" b="1" dirty="0" err="1" smtClean="0">
                <a:latin typeface="Comic Sans MS" panose="030F0702030302020204" pitchFamily="66" charset="0"/>
              </a:rPr>
              <a:t>direcció</a:t>
            </a:r>
            <a:r>
              <a:rPr lang="es-ES" b="1" dirty="0" smtClean="0">
                <a:latin typeface="Comic Sans MS" panose="030F0702030302020204" pitchFamily="66" charset="0"/>
              </a:rPr>
              <a:t> </a:t>
            </a:r>
            <a:r>
              <a:rPr lang="es-ES" b="1" dirty="0" err="1" smtClean="0">
                <a:latin typeface="Comic Sans MS" panose="030F0702030302020204" pitchFamily="66" charset="0"/>
              </a:rPr>
              <a:t>on</a:t>
            </a:r>
            <a:r>
              <a:rPr lang="es-ES" b="1" dirty="0" smtClean="0">
                <a:latin typeface="Comic Sans MS" panose="030F0702030302020204" pitchFamily="66" charset="0"/>
              </a:rPr>
              <a:t> es </a:t>
            </a:r>
            <a:r>
              <a:rPr lang="es-ES" b="1" dirty="0" err="1" smtClean="0">
                <a:latin typeface="Comic Sans MS" panose="030F0702030302020204" pitchFamily="66" charset="0"/>
              </a:rPr>
              <a:t>produeix</a:t>
            </a:r>
            <a:r>
              <a:rPr lang="es-ES" b="1" dirty="0" smtClean="0">
                <a:latin typeface="Comic Sans MS" panose="030F0702030302020204" pitchFamily="66" charset="0"/>
              </a:rPr>
              <a:t> el </a:t>
            </a:r>
            <a:r>
              <a:rPr lang="es-ES" b="1" dirty="0" err="1" smtClean="0">
                <a:latin typeface="Comic Sans MS" panose="030F0702030302020204" pitchFamily="66" charset="0"/>
              </a:rPr>
              <a:t>moviment</a:t>
            </a:r>
            <a:r>
              <a:rPr lang="es-ES" b="1" dirty="0" smtClean="0">
                <a:latin typeface="Comic Sans MS" panose="030F0702030302020204" pitchFamily="66" charset="0"/>
              </a:rPr>
              <a:t>, la </a:t>
            </a:r>
            <a:r>
              <a:rPr lang="es-ES" b="1" dirty="0" err="1" smtClean="0">
                <a:latin typeface="Comic Sans MS" panose="030F0702030302020204" pitchFamily="66" charset="0"/>
              </a:rPr>
              <a:t>força</a:t>
            </a:r>
            <a:r>
              <a:rPr lang="es-ES" b="1" dirty="0" smtClean="0">
                <a:latin typeface="Comic Sans MS" panose="030F0702030302020204" pitchFamily="66" charset="0"/>
              </a:rPr>
              <a:t> </a:t>
            </a:r>
            <a:r>
              <a:rPr lang="es-ES" b="1" dirty="0" err="1" smtClean="0">
                <a:latin typeface="Comic Sans MS" panose="030F0702030302020204" pitchFamily="66" charset="0"/>
              </a:rPr>
              <a:t>resultant</a:t>
            </a:r>
            <a:r>
              <a:rPr lang="es-ES" b="1" dirty="0" smtClean="0">
                <a:latin typeface="Comic Sans MS" panose="030F0702030302020204" pitchFamily="66" charset="0"/>
              </a:rPr>
              <a:t> </a:t>
            </a:r>
            <a:r>
              <a:rPr lang="es-ES" b="1" dirty="0" err="1" smtClean="0">
                <a:latin typeface="Comic Sans MS" panose="030F0702030302020204" pitchFamily="66" charset="0"/>
              </a:rPr>
              <a:t>serà</a:t>
            </a:r>
            <a:r>
              <a:rPr lang="es-ES" b="1" dirty="0" smtClean="0">
                <a:latin typeface="Comic Sans MS" panose="030F0702030302020204" pitchFamily="66" charset="0"/>
              </a:rPr>
              <a:t> la suma de la </a:t>
            </a:r>
            <a:r>
              <a:rPr lang="es-ES" b="1" dirty="0" err="1" smtClean="0">
                <a:latin typeface="Comic Sans MS" panose="030F0702030302020204" pitchFamily="66" charset="0"/>
              </a:rPr>
              <a:t>força</a:t>
            </a:r>
            <a:r>
              <a:rPr lang="es-ES" b="1" dirty="0" smtClean="0">
                <a:latin typeface="Comic Sans MS" panose="030F0702030302020204" pitchFamily="66" charset="0"/>
              </a:rPr>
              <a:t> de </a:t>
            </a:r>
            <a:r>
              <a:rPr lang="es-ES" b="1" dirty="0" err="1" smtClean="0">
                <a:latin typeface="Comic Sans MS" panose="030F0702030302020204" pitchFamily="66" charset="0"/>
              </a:rPr>
              <a:t>fregament</a:t>
            </a:r>
            <a:r>
              <a:rPr lang="es-ES" b="1" dirty="0" smtClean="0">
                <a:latin typeface="Comic Sans MS" panose="030F0702030302020204" pitchFamily="66" charset="0"/>
              </a:rPr>
              <a:t> i de la </a:t>
            </a:r>
            <a:r>
              <a:rPr lang="es-ES" b="1" dirty="0" err="1" smtClean="0">
                <a:latin typeface="Comic Sans MS" panose="030F0702030302020204" pitchFamily="66" charset="0"/>
              </a:rPr>
              <a:t>força</a:t>
            </a:r>
            <a:r>
              <a:rPr lang="es-ES" b="1" dirty="0" smtClean="0">
                <a:latin typeface="Comic Sans MS" panose="030F0702030302020204" pitchFamily="66" charset="0"/>
              </a:rPr>
              <a:t> </a:t>
            </a:r>
            <a:r>
              <a:rPr lang="es-ES" b="1" dirty="0" err="1" smtClean="0">
                <a:latin typeface="Comic Sans MS" panose="030F0702030302020204" pitchFamily="66" charset="0"/>
              </a:rPr>
              <a:t>d’empenyiment</a:t>
            </a:r>
            <a:r>
              <a:rPr lang="es-ES" b="1" dirty="0" smtClean="0">
                <a:latin typeface="Comic Sans MS" panose="030F0702030302020204" pitchFamily="66" charset="0"/>
              </a:rPr>
              <a:t>:</a:t>
            </a:r>
          </a:p>
          <a:p>
            <a:pPr marL="0" indent="0">
              <a:buNone/>
            </a:pPr>
            <a:endParaRPr lang="es-ES" b="1" dirty="0" smtClean="0">
              <a:latin typeface="Comic Sans MS" panose="030F0702030302020204" pitchFamily="66" charset="0"/>
            </a:endParaRPr>
          </a:p>
          <a:p>
            <a:pPr marL="0" indent="0">
              <a:buNone/>
            </a:pPr>
            <a:r>
              <a:rPr lang="es-ES" b="1" dirty="0">
                <a:latin typeface="Comic Sans MS" panose="030F0702030302020204" pitchFamily="66" charset="0"/>
              </a:rPr>
              <a:t> </a:t>
            </a:r>
            <a:r>
              <a:rPr lang="es-ES" b="1" dirty="0" smtClean="0">
                <a:latin typeface="Comic Sans MS" panose="030F0702030302020204" pitchFamily="66" charset="0"/>
              </a:rPr>
              <a:t>  Fr = </a:t>
            </a:r>
            <a:r>
              <a:rPr lang="es-ES" b="1" dirty="0" err="1" smtClean="0">
                <a:latin typeface="Comic Sans MS" panose="030F0702030302020204" pitchFamily="66" charset="0"/>
              </a:rPr>
              <a:t>Ff</a:t>
            </a:r>
            <a:r>
              <a:rPr lang="es-ES" b="1" dirty="0" smtClean="0">
                <a:latin typeface="Comic Sans MS" panose="030F0702030302020204" pitchFamily="66" charset="0"/>
              </a:rPr>
              <a:t> + Fe = - 49 + 54,2 = 5,2 N </a:t>
            </a:r>
            <a:endParaRPr lang="ca-ES" b="1" dirty="0">
              <a:latin typeface="Comic Sans MS" panose="030F0702030302020204" pitchFamily="66" charset="0"/>
            </a:endParaRPr>
          </a:p>
        </p:txBody>
      </p:sp>
    </p:spTree>
    <p:extLst>
      <p:ext uri="{BB962C8B-B14F-4D97-AF65-F5344CB8AC3E}">
        <p14:creationId xmlns:p14="http://schemas.microsoft.com/office/powerpoint/2010/main" val="1640294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pPr marL="0" indent="0">
              <a:buNone/>
            </a:pPr>
            <a:r>
              <a:rPr lang="ca-ES" b="1" dirty="0" smtClean="0">
                <a:latin typeface="Comic Sans MS" panose="030F0702030302020204" pitchFamily="66" charset="0"/>
              </a:rPr>
              <a:t>Un cop tenim la força neta que actua sobre la caixa, només cal aïllar l’acceleració de la 2a Llei de Newton:</a:t>
            </a:r>
          </a:p>
          <a:p>
            <a:pPr marL="0" indent="0">
              <a:buNone/>
            </a:pPr>
            <a:r>
              <a:rPr lang="ca-ES" b="1" dirty="0" smtClean="0">
                <a:latin typeface="Comic Sans MS" panose="030F0702030302020204" pitchFamily="66" charset="0"/>
              </a:rPr>
              <a:t> F = m ⋅a→  a = F/m </a:t>
            </a:r>
          </a:p>
          <a:p>
            <a:pPr marL="0" indent="0">
              <a:buNone/>
            </a:pPr>
            <a:endParaRPr lang="ca-ES" b="1" dirty="0" smtClean="0">
              <a:latin typeface="Comic Sans MS" panose="030F0702030302020204" pitchFamily="66" charset="0"/>
            </a:endParaRPr>
          </a:p>
          <a:p>
            <a:pPr marL="0" indent="0">
              <a:buNone/>
            </a:pPr>
            <a:r>
              <a:rPr lang="ca-ES" b="1" dirty="0" smtClean="0">
                <a:latin typeface="Comic Sans MS" panose="030F0702030302020204" pitchFamily="66" charset="0"/>
              </a:rPr>
              <a:t> Substituïm les dades i resolem: </a:t>
            </a:r>
          </a:p>
          <a:p>
            <a:pPr marL="0" indent="0">
              <a:buNone/>
            </a:pPr>
            <a:endParaRPr lang="ca-ES" b="1" dirty="0" smtClean="0">
              <a:latin typeface="Comic Sans MS" panose="030F0702030302020204" pitchFamily="66" charset="0"/>
            </a:endParaRPr>
          </a:p>
          <a:p>
            <a:pPr marL="0" indent="0">
              <a:buNone/>
            </a:pPr>
            <a:r>
              <a:rPr lang="ca-ES" b="1" dirty="0" smtClean="0">
                <a:latin typeface="Comic Sans MS" panose="030F0702030302020204" pitchFamily="66" charset="0"/>
              </a:rPr>
              <a:t> a= 5,2 / 12,5 =  0,416 = 0,4 m/s2</a:t>
            </a:r>
            <a:endParaRPr lang="ca-ES" b="1" dirty="0">
              <a:latin typeface="Comic Sans MS" panose="030F0702030302020204" pitchFamily="66" charset="0"/>
            </a:endParaRPr>
          </a:p>
        </p:txBody>
      </p:sp>
    </p:spTree>
    <p:extLst>
      <p:ext uri="{BB962C8B-B14F-4D97-AF65-F5344CB8AC3E}">
        <p14:creationId xmlns:p14="http://schemas.microsoft.com/office/powerpoint/2010/main" val="35798673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1143000"/>
          </a:xfrm>
        </p:spPr>
        <p:txBody>
          <a:bodyPr>
            <a:normAutofit/>
          </a:bodyPr>
          <a:lstStyle/>
          <a:p>
            <a:r>
              <a:rPr lang="ca-ES" sz="3600" dirty="0">
                <a:solidFill>
                  <a:prstClr val="black"/>
                </a:solidFill>
                <a:latin typeface="Comic Sans MS" panose="030F0702030302020204" pitchFamily="66" charset="0"/>
                <a:ea typeface="+mn-ea"/>
                <a:cs typeface="+mn-cs"/>
              </a:rPr>
              <a:t>Efectes cinemàtics</a:t>
            </a:r>
            <a:endParaRPr lang="ca-ES" sz="3600"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r>
              <a:rPr lang="ca-ES" dirty="0" smtClean="0"/>
              <a:t>Per resoldre aquests problemes combinarem la </a:t>
            </a:r>
            <a:r>
              <a:rPr lang="ca-ES" b="1" dirty="0" smtClean="0"/>
              <a:t>2a Llei de Newton </a:t>
            </a:r>
            <a:r>
              <a:rPr lang="ca-ES" dirty="0" smtClean="0"/>
              <a:t>amb les equacions del Moviment Rectilini Uniformement Accelerat (MRUA):</a:t>
            </a:r>
          </a:p>
          <a:p>
            <a:pPr marL="0" indent="0">
              <a:buNone/>
            </a:pPr>
            <a:r>
              <a:rPr lang="ca-ES" dirty="0"/>
              <a:t> </a:t>
            </a:r>
            <a:r>
              <a:rPr lang="ca-ES" dirty="0" smtClean="0"/>
              <a:t>     </a:t>
            </a:r>
            <a:r>
              <a:rPr lang="ca-ES" dirty="0" err="1" smtClean="0"/>
              <a:t>X</a:t>
            </a:r>
            <a:r>
              <a:rPr lang="ca-ES" sz="2800" dirty="0" err="1" smtClean="0"/>
              <a:t>f</a:t>
            </a:r>
            <a:r>
              <a:rPr lang="ca-ES" sz="2800" dirty="0" smtClean="0"/>
              <a:t>= X</a:t>
            </a:r>
            <a:r>
              <a:rPr lang="ca-ES" sz="2400" dirty="0" smtClean="0"/>
              <a:t>o </a:t>
            </a:r>
            <a:r>
              <a:rPr lang="ca-ES" dirty="0" smtClean="0">
                <a:solidFill>
                  <a:prstClr val="black"/>
                </a:solidFill>
              </a:rPr>
              <a:t>+ </a:t>
            </a:r>
            <a:r>
              <a:rPr lang="ca-ES" dirty="0" err="1" smtClean="0">
                <a:solidFill>
                  <a:prstClr val="black"/>
                </a:solidFill>
              </a:rPr>
              <a:t>V</a:t>
            </a:r>
            <a:r>
              <a:rPr lang="ca-ES" sz="2800" dirty="0" err="1" smtClean="0">
                <a:solidFill>
                  <a:prstClr val="black"/>
                </a:solidFill>
              </a:rPr>
              <a:t>o</a:t>
            </a:r>
            <a:r>
              <a:rPr lang="ca-ES" sz="2800" dirty="0" smtClean="0">
                <a:solidFill>
                  <a:prstClr val="black"/>
                </a:solidFill>
              </a:rPr>
              <a:t> </a:t>
            </a:r>
            <a:r>
              <a:rPr lang="ca-ES" sz="3600" dirty="0" smtClean="0">
                <a:solidFill>
                  <a:prstClr val="black"/>
                </a:solidFill>
              </a:rPr>
              <a:t>t </a:t>
            </a:r>
            <a:r>
              <a:rPr lang="ca-ES" dirty="0" smtClean="0">
                <a:solidFill>
                  <a:prstClr val="black"/>
                </a:solidFill>
              </a:rPr>
              <a:t>+ ½ a </a:t>
            </a:r>
            <a:r>
              <a:rPr lang="ca-ES" sz="4000" dirty="0" smtClean="0">
                <a:solidFill>
                  <a:prstClr val="black"/>
                </a:solidFill>
              </a:rPr>
              <a:t>t2</a:t>
            </a:r>
            <a:endParaRPr lang="ca-ES" sz="3600" dirty="0" smtClean="0"/>
          </a:p>
          <a:p>
            <a:pPr marL="0" lvl="0" indent="0">
              <a:buNone/>
            </a:pPr>
            <a:r>
              <a:rPr lang="ca-ES" dirty="0" smtClean="0"/>
              <a:t>     </a:t>
            </a:r>
            <a:r>
              <a:rPr lang="ca-ES" sz="4000" dirty="0" err="1" smtClean="0"/>
              <a:t>v</a:t>
            </a:r>
            <a:r>
              <a:rPr lang="ca-ES" sz="2800" dirty="0" err="1" smtClean="0"/>
              <a:t>f</a:t>
            </a:r>
            <a:r>
              <a:rPr lang="ca-ES" sz="2800" dirty="0" smtClean="0"/>
              <a:t> = </a:t>
            </a:r>
            <a:r>
              <a:rPr lang="ca-ES" sz="4000" dirty="0" err="1" smtClean="0"/>
              <a:t>v</a:t>
            </a:r>
            <a:r>
              <a:rPr lang="ca-ES" sz="2800" dirty="0" err="1" smtClean="0"/>
              <a:t>o</a:t>
            </a:r>
            <a:r>
              <a:rPr lang="ca-ES" sz="2800" dirty="0" smtClean="0"/>
              <a:t>  </a:t>
            </a:r>
            <a:r>
              <a:rPr lang="ca-ES" dirty="0">
                <a:solidFill>
                  <a:prstClr val="black"/>
                </a:solidFill>
              </a:rPr>
              <a:t>+ ½ a </a:t>
            </a:r>
            <a:r>
              <a:rPr lang="ca-ES" sz="4000" dirty="0">
                <a:solidFill>
                  <a:prstClr val="black"/>
                </a:solidFill>
              </a:rPr>
              <a:t>t2</a:t>
            </a:r>
            <a:endParaRPr lang="ca-ES" sz="3600" dirty="0">
              <a:solidFill>
                <a:prstClr val="black"/>
              </a:solidFill>
            </a:endParaRPr>
          </a:p>
          <a:p>
            <a:pPr marL="0" indent="0">
              <a:buNone/>
            </a:pPr>
            <a:endParaRPr lang="ca-ES" dirty="0"/>
          </a:p>
        </p:txBody>
      </p:sp>
    </p:spTree>
    <p:extLst>
      <p:ext uri="{BB962C8B-B14F-4D97-AF65-F5344CB8AC3E}">
        <p14:creationId xmlns:p14="http://schemas.microsoft.com/office/powerpoint/2010/main" val="1576617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latin typeface="Comic Sans MS" panose="030F0702030302020204" pitchFamily="66" charset="0"/>
              </a:rPr>
              <a:t>Problema 1 </a:t>
            </a:r>
            <a:br>
              <a:rPr lang="ca-ES" dirty="0" smtClean="0">
                <a:latin typeface="Comic Sans MS" panose="030F0702030302020204" pitchFamily="66" charset="0"/>
              </a:rPr>
            </a:br>
            <a:r>
              <a:rPr lang="ca-ES" sz="3200" dirty="0">
                <a:solidFill>
                  <a:prstClr val="black"/>
                </a:solidFill>
                <a:latin typeface="Comic Sans MS" panose="030F0702030302020204" pitchFamily="66" charset="0"/>
                <a:ea typeface="+mn-ea"/>
                <a:cs typeface="+mn-cs"/>
              </a:rPr>
              <a:t>Càlcul del desplaçament</a:t>
            </a:r>
            <a:r>
              <a:rPr lang="ca-ES" dirty="0" smtClean="0"/>
              <a:t/>
            </a:r>
            <a:br>
              <a:rPr lang="ca-ES" dirty="0" smtClean="0"/>
            </a:br>
            <a:endParaRPr lang="ca-ES" dirty="0"/>
          </a:p>
        </p:txBody>
      </p:sp>
      <p:sp>
        <p:nvSpPr>
          <p:cNvPr id="3" name="2 Marcador de contenido"/>
          <p:cNvSpPr>
            <a:spLocks noGrp="1"/>
          </p:cNvSpPr>
          <p:nvPr>
            <p:ph idx="1"/>
          </p:nvPr>
        </p:nvSpPr>
        <p:spPr/>
        <p:txBody>
          <a:bodyPr/>
          <a:lstStyle/>
          <a:p>
            <a:r>
              <a:rPr lang="ca-ES" b="1" dirty="0" smtClean="0">
                <a:latin typeface="Comic Sans MS" panose="030F0702030302020204" pitchFamily="66" charset="0"/>
              </a:rPr>
              <a:t>El motor d’un cotxe realitza una força de 3.500 N. Sabent que la massa del cotxe és de 945 kg i que inicialment es troba aturat, quina distància haurà recorregut al cap de 7,4 s? (Podeu suposar que no hi ha resistència de l’aire). </a:t>
            </a:r>
            <a:endParaRPr lang="ca-ES" b="1" dirty="0">
              <a:latin typeface="Comic Sans MS" panose="030F0702030302020204" pitchFamily="66" charset="0"/>
            </a:endParaRPr>
          </a:p>
        </p:txBody>
      </p:sp>
    </p:spTree>
    <p:extLst>
      <p:ext uri="{BB962C8B-B14F-4D97-AF65-F5344CB8AC3E}">
        <p14:creationId xmlns:p14="http://schemas.microsoft.com/office/powerpoint/2010/main" val="29041430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pt-BR" dirty="0" smtClean="0">
                <a:latin typeface="Comic Sans MS" panose="030F0702030302020204" pitchFamily="66" charset="0"/>
              </a:rPr>
              <a:t>Identifiquem </a:t>
            </a:r>
            <a:r>
              <a:rPr lang="pt-BR" dirty="0" err="1" smtClean="0">
                <a:latin typeface="Comic Sans MS" panose="030F0702030302020204" pitchFamily="66" charset="0"/>
              </a:rPr>
              <a:t>les</a:t>
            </a:r>
            <a:r>
              <a:rPr lang="pt-BR" dirty="0" smtClean="0">
                <a:latin typeface="Comic Sans MS" panose="030F0702030302020204" pitchFamily="66" charset="0"/>
              </a:rPr>
              <a:t> </a:t>
            </a:r>
            <a:r>
              <a:rPr lang="pt-BR" dirty="0" err="1" smtClean="0">
                <a:latin typeface="Comic Sans MS" panose="030F0702030302020204" pitchFamily="66" charset="0"/>
              </a:rPr>
              <a:t>variables</a:t>
            </a:r>
            <a:r>
              <a:rPr lang="pt-BR" dirty="0" smtClean="0">
                <a:latin typeface="Comic Sans MS" panose="030F0702030302020204" pitchFamily="66" charset="0"/>
              </a:rPr>
              <a:t> i anotem </a:t>
            </a:r>
            <a:r>
              <a:rPr lang="pt-BR" dirty="0" err="1" smtClean="0">
                <a:latin typeface="Comic Sans MS" panose="030F0702030302020204" pitchFamily="66" charset="0"/>
              </a:rPr>
              <a:t>les</a:t>
            </a:r>
            <a:r>
              <a:rPr lang="pt-BR" dirty="0" smtClean="0">
                <a:latin typeface="Comic Sans MS" panose="030F0702030302020204" pitchFamily="66" charset="0"/>
              </a:rPr>
              <a:t> </a:t>
            </a:r>
            <a:r>
              <a:rPr lang="pt-BR" dirty="0" err="1" smtClean="0">
                <a:latin typeface="Comic Sans MS" panose="030F0702030302020204" pitchFamily="66" charset="0"/>
              </a:rPr>
              <a:t>dades</a:t>
            </a:r>
            <a:r>
              <a:rPr lang="pt-BR" dirty="0" smtClean="0">
                <a:latin typeface="Comic Sans MS" panose="030F0702030302020204" pitchFamily="66" charset="0"/>
              </a:rPr>
              <a:t> que </a:t>
            </a:r>
            <a:r>
              <a:rPr lang="pt-BR" dirty="0" err="1" smtClean="0">
                <a:latin typeface="Comic Sans MS" panose="030F0702030302020204" pitchFamily="66" charset="0"/>
              </a:rPr>
              <a:t>tenim</a:t>
            </a:r>
            <a:r>
              <a:rPr lang="pt-BR" dirty="0" smtClean="0">
                <a:latin typeface="Comic Sans MS" panose="030F0702030302020204" pitchFamily="66" charset="0"/>
              </a:rPr>
              <a:t>: </a:t>
            </a:r>
          </a:p>
          <a:p>
            <a:pPr marL="0" indent="0">
              <a:buNone/>
            </a:pPr>
            <a:r>
              <a:rPr lang="pt-BR" dirty="0" smtClean="0">
                <a:latin typeface="Comic Sans MS" panose="030F0702030302020204" pitchFamily="66" charset="0"/>
              </a:rPr>
              <a:t>                      </a:t>
            </a:r>
            <a:r>
              <a:rPr lang="pt-BR" dirty="0" err="1" smtClean="0">
                <a:latin typeface="Comic Sans MS" panose="030F0702030302020204" pitchFamily="66" charset="0"/>
              </a:rPr>
              <a:t>Fm</a:t>
            </a:r>
            <a:r>
              <a:rPr lang="pt-BR" dirty="0" smtClean="0">
                <a:latin typeface="Comic Sans MS" panose="030F0702030302020204" pitchFamily="66" charset="0"/>
              </a:rPr>
              <a:t> = 3.500 N </a:t>
            </a:r>
          </a:p>
          <a:p>
            <a:pPr marL="0" indent="0">
              <a:buNone/>
            </a:pPr>
            <a:r>
              <a:rPr lang="pt-BR" dirty="0" smtClean="0">
                <a:latin typeface="Comic Sans MS" panose="030F0702030302020204" pitchFamily="66" charset="0"/>
              </a:rPr>
              <a:t>                      m = 945 kg </a:t>
            </a:r>
          </a:p>
          <a:p>
            <a:pPr marL="0" indent="0">
              <a:buNone/>
            </a:pPr>
            <a:r>
              <a:rPr lang="pt-BR" dirty="0" smtClean="0">
                <a:latin typeface="Comic Sans MS" panose="030F0702030302020204" pitchFamily="66" charset="0"/>
              </a:rPr>
              <a:t>                      t = 7,4 s </a:t>
            </a:r>
          </a:p>
          <a:p>
            <a:pPr marL="0" indent="0">
              <a:buNone/>
            </a:pPr>
            <a:r>
              <a:rPr lang="pt-BR" dirty="0" smtClean="0">
                <a:latin typeface="Comic Sans MS" panose="030F0702030302020204" pitchFamily="66" charset="0"/>
              </a:rPr>
              <a:t>                      ∆x = </a:t>
            </a:r>
            <a:r>
              <a:rPr lang="pt-BR" dirty="0" err="1" smtClean="0">
                <a:latin typeface="Comic Sans MS" panose="030F0702030302020204" pitchFamily="66" charset="0"/>
              </a:rPr>
              <a:t>incògnita</a:t>
            </a:r>
            <a:endParaRPr lang="ca-ES" dirty="0">
              <a:latin typeface="Comic Sans MS" panose="030F0702030302020204" pitchFamily="66" charset="0"/>
            </a:endParaRPr>
          </a:p>
        </p:txBody>
      </p:sp>
    </p:spTree>
    <p:extLst>
      <p:ext uri="{BB962C8B-B14F-4D97-AF65-F5344CB8AC3E}">
        <p14:creationId xmlns:p14="http://schemas.microsoft.com/office/powerpoint/2010/main" val="3278741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es-ES" dirty="0" smtClean="0"/>
              <a:t>En primer </a:t>
            </a:r>
            <a:r>
              <a:rPr lang="es-ES" dirty="0" err="1" smtClean="0"/>
              <a:t>lloc</a:t>
            </a:r>
            <a:r>
              <a:rPr lang="es-ES" dirty="0" smtClean="0"/>
              <a:t>, </a:t>
            </a:r>
            <a:r>
              <a:rPr lang="es-ES" dirty="0" err="1" smtClean="0"/>
              <a:t>podem</a:t>
            </a:r>
            <a:r>
              <a:rPr lang="es-ES" dirty="0" smtClean="0"/>
              <a:t> </a:t>
            </a:r>
            <a:r>
              <a:rPr lang="es-ES" dirty="0" err="1" smtClean="0"/>
              <a:t>obtenir</a:t>
            </a:r>
            <a:r>
              <a:rPr lang="es-ES" dirty="0" smtClean="0"/>
              <a:t> quina </a:t>
            </a:r>
            <a:r>
              <a:rPr lang="es-ES" dirty="0" err="1" smtClean="0"/>
              <a:t>és</a:t>
            </a:r>
            <a:r>
              <a:rPr lang="es-ES" dirty="0" smtClean="0"/>
              <a:t> </a:t>
            </a:r>
            <a:r>
              <a:rPr lang="es-ES" dirty="0" err="1" smtClean="0"/>
              <a:t>l’acceleració</a:t>
            </a:r>
            <a:r>
              <a:rPr lang="es-ES" dirty="0" smtClean="0"/>
              <a:t> del </a:t>
            </a:r>
            <a:r>
              <a:rPr lang="es-ES" dirty="0" err="1" smtClean="0"/>
              <a:t>cotxe</a:t>
            </a:r>
            <a:r>
              <a:rPr lang="es-ES" dirty="0" smtClean="0"/>
              <a:t>, a partir de la 2a </a:t>
            </a:r>
            <a:r>
              <a:rPr lang="es-ES" dirty="0" err="1" smtClean="0"/>
              <a:t>Llei</a:t>
            </a:r>
            <a:r>
              <a:rPr lang="es-ES" dirty="0" smtClean="0"/>
              <a:t> de Newton:</a:t>
            </a:r>
          </a:p>
          <a:p>
            <a:r>
              <a:rPr lang="es-ES" dirty="0" smtClean="0"/>
              <a:t> F = m ⋅ a → a = F/m </a:t>
            </a:r>
          </a:p>
          <a:p>
            <a:r>
              <a:rPr lang="es-ES" dirty="0" smtClean="0"/>
              <a:t>a =  3500/ 945= 3,7m/s</a:t>
            </a:r>
            <a:r>
              <a:rPr lang="es-ES" sz="3600" dirty="0" smtClean="0"/>
              <a:t>2</a:t>
            </a:r>
            <a:endParaRPr lang="es-ES" dirty="0"/>
          </a:p>
          <a:p>
            <a:pPr marL="0" indent="0">
              <a:buNone/>
            </a:pPr>
            <a:endParaRPr lang="ca-ES" dirty="0"/>
          </a:p>
        </p:txBody>
      </p:sp>
    </p:spTree>
    <p:extLst>
      <p:ext uri="{BB962C8B-B14F-4D97-AF65-F5344CB8AC3E}">
        <p14:creationId xmlns:p14="http://schemas.microsoft.com/office/powerpoint/2010/main" val="13922290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normAutofit fontScale="92500" lnSpcReduction="10000"/>
          </a:bodyPr>
          <a:lstStyle/>
          <a:p>
            <a:r>
              <a:rPr lang="ca-ES" dirty="0" smtClean="0"/>
              <a:t> Un cop tenim l’acceleració, podem substituir-la en l’equació del desplaçament en un   MRUA:</a:t>
            </a:r>
          </a:p>
          <a:p>
            <a:endParaRPr lang="ca-ES" dirty="0"/>
          </a:p>
          <a:p>
            <a:pPr marL="0" indent="0">
              <a:buNone/>
            </a:pPr>
            <a:r>
              <a:rPr lang="ca-ES" dirty="0" smtClean="0"/>
              <a:t>            </a:t>
            </a:r>
            <a:r>
              <a:rPr lang="ca-ES" dirty="0" smtClean="0">
                <a:solidFill>
                  <a:prstClr val="black"/>
                </a:solidFill>
              </a:rPr>
              <a:t> </a:t>
            </a:r>
            <a:r>
              <a:rPr lang="ca-ES" dirty="0" err="1">
                <a:solidFill>
                  <a:prstClr val="black"/>
                </a:solidFill>
              </a:rPr>
              <a:t>X</a:t>
            </a:r>
            <a:r>
              <a:rPr lang="ca-ES" sz="2800" dirty="0" err="1">
                <a:solidFill>
                  <a:prstClr val="black"/>
                </a:solidFill>
              </a:rPr>
              <a:t>f</a:t>
            </a:r>
            <a:r>
              <a:rPr lang="ca-ES" sz="2800" dirty="0">
                <a:solidFill>
                  <a:prstClr val="black"/>
                </a:solidFill>
              </a:rPr>
              <a:t>= X</a:t>
            </a:r>
            <a:r>
              <a:rPr lang="ca-ES" sz="2400" dirty="0">
                <a:solidFill>
                  <a:prstClr val="black"/>
                </a:solidFill>
              </a:rPr>
              <a:t>o </a:t>
            </a:r>
            <a:r>
              <a:rPr lang="ca-ES" dirty="0">
                <a:solidFill>
                  <a:prstClr val="black"/>
                </a:solidFill>
              </a:rPr>
              <a:t>+ </a:t>
            </a:r>
            <a:r>
              <a:rPr lang="ca-ES" dirty="0" err="1">
                <a:solidFill>
                  <a:prstClr val="black"/>
                </a:solidFill>
              </a:rPr>
              <a:t>V</a:t>
            </a:r>
            <a:r>
              <a:rPr lang="ca-ES" sz="2800" dirty="0" err="1">
                <a:solidFill>
                  <a:prstClr val="black"/>
                </a:solidFill>
              </a:rPr>
              <a:t>o</a:t>
            </a:r>
            <a:r>
              <a:rPr lang="ca-ES" sz="2800" dirty="0">
                <a:solidFill>
                  <a:prstClr val="black"/>
                </a:solidFill>
              </a:rPr>
              <a:t> </a:t>
            </a:r>
            <a:r>
              <a:rPr lang="ca-ES" sz="3600" dirty="0" smtClean="0">
                <a:solidFill>
                  <a:prstClr val="black"/>
                </a:solidFill>
              </a:rPr>
              <a:t>t </a:t>
            </a:r>
            <a:r>
              <a:rPr lang="ca-ES" dirty="0" smtClean="0">
                <a:solidFill>
                  <a:prstClr val="black"/>
                </a:solidFill>
              </a:rPr>
              <a:t>+ ½ a </a:t>
            </a:r>
            <a:r>
              <a:rPr lang="ca-ES" sz="4000" dirty="0" smtClean="0">
                <a:solidFill>
                  <a:prstClr val="black"/>
                </a:solidFill>
              </a:rPr>
              <a:t>t2</a:t>
            </a:r>
            <a:endParaRPr lang="ca-ES" dirty="0" smtClean="0"/>
          </a:p>
          <a:p>
            <a:pPr marL="0" indent="0">
              <a:buNone/>
            </a:pPr>
            <a:endParaRPr lang="ca-ES" dirty="0" smtClean="0"/>
          </a:p>
          <a:p>
            <a:pPr marL="0" indent="0">
              <a:buNone/>
            </a:pPr>
            <a:r>
              <a:rPr lang="ca-ES" dirty="0" smtClean="0"/>
              <a:t>            ∆x = </a:t>
            </a:r>
            <a:r>
              <a:rPr lang="ca-ES" dirty="0" err="1" smtClean="0"/>
              <a:t>x</a:t>
            </a:r>
            <a:r>
              <a:rPr lang="ca-ES" sz="3000" dirty="0" err="1" smtClean="0"/>
              <a:t>f</a:t>
            </a:r>
            <a:r>
              <a:rPr lang="ca-ES" dirty="0" smtClean="0"/>
              <a:t> − x</a:t>
            </a:r>
            <a:r>
              <a:rPr lang="ca-ES" sz="3000" dirty="0" smtClean="0"/>
              <a:t>o</a:t>
            </a:r>
            <a:r>
              <a:rPr lang="ca-ES" dirty="0" smtClean="0"/>
              <a:t> = </a:t>
            </a:r>
            <a:r>
              <a:rPr lang="ca-ES" dirty="0" err="1" smtClean="0"/>
              <a:t>Vo</a:t>
            </a:r>
            <a:r>
              <a:rPr lang="ca-ES" dirty="0" smtClean="0"/>
              <a:t> t + ½ a t2</a:t>
            </a:r>
          </a:p>
          <a:p>
            <a:pPr marL="0" indent="0">
              <a:buNone/>
            </a:pPr>
            <a:endParaRPr lang="ca-ES" dirty="0" smtClean="0"/>
          </a:p>
          <a:p>
            <a:r>
              <a:rPr lang="ca-ES" dirty="0" smtClean="0"/>
              <a:t>Com que a més sabem que la velocitat inicial és nul·la, la fórmula se simplifica: </a:t>
            </a:r>
            <a:endParaRPr lang="ca-ES" dirty="0"/>
          </a:p>
        </p:txBody>
      </p:sp>
    </p:spTree>
    <p:extLst>
      <p:ext uri="{BB962C8B-B14F-4D97-AF65-F5344CB8AC3E}">
        <p14:creationId xmlns:p14="http://schemas.microsoft.com/office/powerpoint/2010/main" val="465595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ca-ES" sz="3000" dirty="0">
                <a:solidFill>
                  <a:prstClr val="black"/>
                </a:solidFill>
              </a:rPr>
              <a:t>∆x =   ½ a t2</a:t>
            </a:r>
          </a:p>
          <a:p>
            <a:r>
              <a:rPr lang="ca-ES" dirty="0">
                <a:solidFill>
                  <a:prstClr val="black"/>
                </a:solidFill>
              </a:rPr>
              <a:t>∆x =   </a:t>
            </a:r>
            <a:r>
              <a:rPr lang="ca-ES" dirty="0" smtClean="0">
                <a:solidFill>
                  <a:prstClr val="black"/>
                </a:solidFill>
              </a:rPr>
              <a:t>½ · 3,7 · (7,4)</a:t>
            </a:r>
            <a:r>
              <a:rPr lang="ca-ES" sz="2800" dirty="0" smtClean="0">
                <a:solidFill>
                  <a:prstClr val="black"/>
                </a:solidFill>
              </a:rPr>
              <a:t>2  = 101,306m= 101,3m </a:t>
            </a:r>
            <a:endParaRPr lang="ca-ES" dirty="0"/>
          </a:p>
        </p:txBody>
      </p:sp>
    </p:spTree>
    <p:extLst>
      <p:ext uri="{BB962C8B-B14F-4D97-AF65-F5344CB8AC3E}">
        <p14:creationId xmlns:p14="http://schemas.microsoft.com/office/powerpoint/2010/main" val="4096686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3600" dirty="0" smtClean="0">
                <a:solidFill>
                  <a:prstClr val="black"/>
                </a:solidFill>
                <a:latin typeface="Comic Sans MS" panose="030F0702030302020204" pitchFamily="66" charset="0"/>
                <a:ea typeface="+mn-ea"/>
                <a:cs typeface="+mn-cs"/>
              </a:rPr>
              <a:t>Problema 2</a:t>
            </a:r>
            <a:br>
              <a:rPr lang="es-ES" sz="3600" dirty="0" smtClean="0">
                <a:solidFill>
                  <a:prstClr val="black"/>
                </a:solidFill>
                <a:latin typeface="Comic Sans MS" panose="030F0702030302020204" pitchFamily="66" charset="0"/>
                <a:ea typeface="+mn-ea"/>
                <a:cs typeface="+mn-cs"/>
              </a:rPr>
            </a:br>
            <a:r>
              <a:rPr lang="es-ES" sz="3600" dirty="0" err="1" smtClean="0">
                <a:solidFill>
                  <a:prstClr val="black"/>
                </a:solidFill>
                <a:latin typeface="Comic Sans MS" panose="030F0702030302020204" pitchFamily="66" charset="0"/>
                <a:ea typeface="+mn-ea"/>
                <a:cs typeface="+mn-cs"/>
              </a:rPr>
              <a:t>Càlcul</a:t>
            </a:r>
            <a:r>
              <a:rPr lang="es-ES" sz="3600" dirty="0" smtClean="0">
                <a:solidFill>
                  <a:prstClr val="black"/>
                </a:solidFill>
                <a:latin typeface="Comic Sans MS" panose="030F0702030302020204" pitchFamily="66" charset="0"/>
                <a:ea typeface="+mn-ea"/>
                <a:cs typeface="+mn-cs"/>
              </a:rPr>
              <a:t> </a:t>
            </a:r>
            <a:r>
              <a:rPr lang="es-ES" sz="3600" dirty="0">
                <a:solidFill>
                  <a:prstClr val="black"/>
                </a:solidFill>
                <a:latin typeface="Comic Sans MS" panose="030F0702030302020204" pitchFamily="66" charset="0"/>
                <a:ea typeface="+mn-ea"/>
                <a:cs typeface="+mn-cs"/>
              </a:rPr>
              <a:t>del </a:t>
            </a:r>
            <a:r>
              <a:rPr lang="es-ES" sz="3600" dirty="0" err="1">
                <a:solidFill>
                  <a:prstClr val="black"/>
                </a:solidFill>
                <a:latin typeface="Comic Sans MS" panose="030F0702030302020204" pitchFamily="66" charset="0"/>
                <a:ea typeface="+mn-ea"/>
                <a:cs typeface="+mn-cs"/>
              </a:rPr>
              <a:t>temps</a:t>
            </a:r>
            <a:endParaRPr lang="ca-ES" sz="3600" dirty="0">
              <a:latin typeface="Comic Sans MS" panose="030F0702030302020204" pitchFamily="66" charset="0"/>
            </a:endParaRPr>
          </a:p>
        </p:txBody>
      </p:sp>
      <p:sp>
        <p:nvSpPr>
          <p:cNvPr id="3" name="2 Marcador de contenido"/>
          <p:cNvSpPr>
            <a:spLocks noGrp="1"/>
          </p:cNvSpPr>
          <p:nvPr>
            <p:ph idx="1"/>
          </p:nvPr>
        </p:nvSpPr>
        <p:spPr/>
        <p:txBody>
          <a:bodyPr/>
          <a:lstStyle/>
          <a:p>
            <a:pPr marL="0" indent="0">
              <a:buNone/>
            </a:pPr>
            <a:endParaRPr lang="es-ES" dirty="0" smtClean="0">
              <a:latin typeface="Comic Sans MS" panose="030F0702030302020204" pitchFamily="66" charset="0"/>
            </a:endParaRPr>
          </a:p>
          <a:p>
            <a:pPr marL="0" indent="0">
              <a:buNone/>
            </a:pPr>
            <a:r>
              <a:rPr lang="es-ES" dirty="0" smtClean="0">
                <a:latin typeface="Comic Sans MS" panose="030F0702030302020204" pitchFamily="66" charset="0"/>
              </a:rPr>
              <a:t>Un </a:t>
            </a:r>
            <a:r>
              <a:rPr lang="es-ES" dirty="0" err="1" smtClean="0">
                <a:latin typeface="Comic Sans MS" panose="030F0702030302020204" pitchFamily="66" charset="0"/>
              </a:rPr>
              <a:t>cotxe</a:t>
            </a:r>
            <a:r>
              <a:rPr lang="es-ES" dirty="0" smtClean="0">
                <a:latin typeface="Comic Sans MS" panose="030F0702030302020204" pitchFamily="66" charset="0"/>
              </a:rPr>
              <a:t> de 1.047 kg es </a:t>
            </a:r>
            <a:r>
              <a:rPr lang="es-ES" dirty="0" err="1" smtClean="0">
                <a:latin typeface="Comic Sans MS" panose="030F0702030302020204" pitchFamily="66" charset="0"/>
              </a:rPr>
              <a:t>troba</a:t>
            </a:r>
            <a:r>
              <a:rPr lang="es-ES" dirty="0" smtClean="0">
                <a:latin typeface="Comic Sans MS" panose="030F0702030302020204" pitchFamily="66" charset="0"/>
              </a:rPr>
              <a:t> </a:t>
            </a:r>
            <a:r>
              <a:rPr lang="es-ES" dirty="0" err="1" smtClean="0">
                <a:latin typeface="Comic Sans MS" panose="030F0702030302020204" pitchFamily="66" charset="0"/>
              </a:rPr>
              <a:t>aturat</a:t>
            </a:r>
            <a:r>
              <a:rPr lang="es-ES" dirty="0" smtClean="0">
                <a:latin typeface="Comic Sans MS" panose="030F0702030302020204" pitchFamily="66" charset="0"/>
              </a:rPr>
              <a:t> a 97 m de la meta. </a:t>
            </a:r>
            <a:r>
              <a:rPr lang="es-ES" dirty="0" err="1" smtClean="0">
                <a:latin typeface="Comic Sans MS" panose="030F0702030302020204" pitchFamily="66" charset="0"/>
              </a:rPr>
              <a:t>S’engega</a:t>
            </a:r>
            <a:r>
              <a:rPr lang="es-ES" dirty="0" smtClean="0">
                <a:latin typeface="Comic Sans MS" panose="030F0702030302020204" pitchFamily="66" charset="0"/>
              </a:rPr>
              <a:t> el motor i </a:t>
            </a:r>
            <a:r>
              <a:rPr lang="es-ES" dirty="0" err="1" smtClean="0">
                <a:latin typeface="Comic Sans MS" panose="030F0702030302020204" pitchFamily="66" charset="0"/>
              </a:rPr>
              <a:t>aquest</a:t>
            </a:r>
            <a:r>
              <a:rPr lang="es-ES" dirty="0" smtClean="0">
                <a:latin typeface="Comic Sans MS" panose="030F0702030302020204" pitchFamily="66" charset="0"/>
              </a:rPr>
              <a:t> </a:t>
            </a:r>
            <a:r>
              <a:rPr lang="es-ES" dirty="0" err="1" smtClean="0">
                <a:latin typeface="Comic Sans MS" panose="030F0702030302020204" pitchFamily="66" charset="0"/>
              </a:rPr>
              <a:t>comença</a:t>
            </a:r>
            <a:r>
              <a:rPr lang="es-ES" dirty="0" smtClean="0">
                <a:latin typeface="Comic Sans MS" panose="030F0702030302020204" pitchFamily="66" charset="0"/>
              </a:rPr>
              <a:t> a </a:t>
            </a:r>
            <a:r>
              <a:rPr lang="es-ES" dirty="0" err="1" smtClean="0">
                <a:latin typeface="Comic Sans MS" panose="030F0702030302020204" pitchFamily="66" charset="0"/>
              </a:rPr>
              <a:t>exercir</a:t>
            </a:r>
            <a:r>
              <a:rPr lang="es-ES" dirty="0" smtClean="0">
                <a:latin typeface="Comic Sans MS" panose="030F0702030302020204" pitchFamily="66" charset="0"/>
              </a:rPr>
              <a:t> una </a:t>
            </a:r>
            <a:r>
              <a:rPr lang="es-ES" dirty="0" err="1" smtClean="0">
                <a:latin typeface="Comic Sans MS" panose="030F0702030302020204" pitchFamily="66" charset="0"/>
              </a:rPr>
              <a:t>força</a:t>
            </a:r>
            <a:r>
              <a:rPr lang="es-ES" dirty="0" smtClean="0">
                <a:latin typeface="Comic Sans MS" panose="030F0702030302020204" pitchFamily="66" charset="0"/>
              </a:rPr>
              <a:t> de 4.100 N. </a:t>
            </a:r>
            <a:r>
              <a:rPr lang="es-ES" dirty="0" err="1" smtClean="0">
                <a:latin typeface="Comic Sans MS" panose="030F0702030302020204" pitchFamily="66" charset="0"/>
              </a:rPr>
              <a:t>Quant</a:t>
            </a:r>
            <a:r>
              <a:rPr lang="es-ES" dirty="0" smtClean="0">
                <a:latin typeface="Comic Sans MS" panose="030F0702030302020204" pitchFamily="66" charset="0"/>
              </a:rPr>
              <a:t> de </a:t>
            </a:r>
            <a:r>
              <a:rPr lang="es-ES" dirty="0" err="1" smtClean="0">
                <a:latin typeface="Comic Sans MS" panose="030F0702030302020204" pitchFamily="66" charset="0"/>
              </a:rPr>
              <a:t>temps</a:t>
            </a:r>
            <a:r>
              <a:rPr lang="es-ES" dirty="0" smtClean="0">
                <a:latin typeface="Comic Sans MS" panose="030F0702030302020204" pitchFamily="66" charset="0"/>
              </a:rPr>
              <a:t> </a:t>
            </a:r>
            <a:r>
              <a:rPr lang="es-ES" dirty="0" err="1" smtClean="0">
                <a:latin typeface="Comic Sans MS" panose="030F0702030302020204" pitchFamily="66" charset="0"/>
              </a:rPr>
              <a:t>trigarà</a:t>
            </a:r>
            <a:r>
              <a:rPr lang="es-ES" dirty="0" smtClean="0">
                <a:latin typeface="Comic Sans MS" panose="030F0702030302020204" pitchFamily="66" charset="0"/>
              </a:rPr>
              <a:t> a arribar el </a:t>
            </a:r>
            <a:r>
              <a:rPr lang="es-ES" dirty="0" err="1" smtClean="0">
                <a:latin typeface="Comic Sans MS" panose="030F0702030302020204" pitchFamily="66" charset="0"/>
              </a:rPr>
              <a:t>cotxe</a:t>
            </a:r>
            <a:r>
              <a:rPr lang="es-ES" dirty="0" smtClean="0">
                <a:latin typeface="Comic Sans MS" panose="030F0702030302020204" pitchFamily="66" charset="0"/>
              </a:rPr>
              <a:t> a la meta?</a:t>
            </a:r>
            <a:endParaRPr lang="ca-ES" dirty="0">
              <a:latin typeface="Comic Sans MS" panose="030F0702030302020204" pitchFamily="66" charset="0"/>
            </a:endParaRPr>
          </a:p>
        </p:txBody>
      </p:sp>
    </p:spTree>
    <p:extLst>
      <p:ext uri="{BB962C8B-B14F-4D97-AF65-F5344CB8AC3E}">
        <p14:creationId xmlns:p14="http://schemas.microsoft.com/office/powerpoint/2010/main" val="13794200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Primer pas</a:t>
            </a:r>
            <a:endParaRPr lang="ca-ES" dirty="0"/>
          </a:p>
        </p:txBody>
      </p:sp>
      <p:sp>
        <p:nvSpPr>
          <p:cNvPr id="3" name="2 Marcador de contenido"/>
          <p:cNvSpPr>
            <a:spLocks noGrp="1"/>
          </p:cNvSpPr>
          <p:nvPr>
            <p:ph idx="1"/>
          </p:nvPr>
        </p:nvSpPr>
        <p:spPr/>
        <p:txBody>
          <a:bodyPr/>
          <a:lstStyle/>
          <a:p>
            <a:pPr marL="0" indent="0">
              <a:buNone/>
            </a:pPr>
            <a:r>
              <a:rPr lang="ca-ES" dirty="0" smtClean="0"/>
              <a:t>Identifiquem les variables i anotem les dades que tenim: </a:t>
            </a:r>
          </a:p>
          <a:p>
            <a:pPr marL="0" indent="0">
              <a:buNone/>
            </a:pPr>
            <a:r>
              <a:rPr lang="ca-ES" dirty="0" smtClean="0"/>
              <a:t>m = 1.047 kg</a:t>
            </a:r>
          </a:p>
          <a:p>
            <a:pPr marL="0" indent="0">
              <a:buNone/>
            </a:pPr>
            <a:r>
              <a:rPr lang="ca-ES" dirty="0" smtClean="0"/>
              <a:t> Fm = 4.100 N</a:t>
            </a:r>
          </a:p>
          <a:p>
            <a:pPr marL="0" indent="0">
              <a:buNone/>
            </a:pPr>
            <a:r>
              <a:rPr lang="ca-ES" dirty="0" smtClean="0"/>
              <a:t> ∆x = 97 m</a:t>
            </a:r>
          </a:p>
          <a:p>
            <a:pPr marL="0" indent="0">
              <a:buNone/>
            </a:pPr>
            <a:r>
              <a:rPr lang="ca-ES" dirty="0" smtClean="0"/>
              <a:t> t = incògnita</a:t>
            </a:r>
            <a:endParaRPr lang="ca-ES" dirty="0"/>
          </a:p>
        </p:txBody>
      </p:sp>
    </p:spTree>
    <p:extLst>
      <p:ext uri="{BB962C8B-B14F-4D97-AF65-F5344CB8AC3E}">
        <p14:creationId xmlns:p14="http://schemas.microsoft.com/office/powerpoint/2010/main" val="3966863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Segon pas </a:t>
            </a:r>
            <a:endParaRPr lang="ca-ES" dirty="0"/>
          </a:p>
        </p:txBody>
      </p:sp>
      <p:sp>
        <p:nvSpPr>
          <p:cNvPr id="3" name="2 Marcador de contenido"/>
          <p:cNvSpPr>
            <a:spLocks noGrp="1"/>
          </p:cNvSpPr>
          <p:nvPr>
            <p:ph idx="1"/>
          </p:nvPr>
        </p:nvSpPr>
        <p:spPr/>
        <p:txBody>
          <a:bodyPr/>
          <a:lstStyle/>
          <a:p>
            <a:pPr marL="0" indent="0">
              <a:buNone/>
            </a:pPr>
            <a:r>
              <a:rPr lang="es-ES" dirty="0" smtClean="0"/>
              <a:t> </a:t>
            </a:r>
            <a:r>
              <a:rPr lang="es-ES" dirty="0" err="1" smtClean="0"/>
              <a:t>podem</a:t>
            </a:r>
            <a:r>
              <a:rPr lang="es-ES" dirty="0" smtClean="0"/>
              <a:t> </a:t>
            </a:r>
            <a:r>
              <a:rPr lang="es-ES" dirty="0" err="1" smtClean="0"/>
              <a:t>obtenir</a:t>
            </a:r>
            <a:r>
              <a:rPr lang="es-ES" dirty="0" smtClean="0"/>
              <a:t> quina </a:t>
            </a:r>
            <a:r>
              <a:rPr lang="es-ES" dirty="0" err="1" smtClean="0"/>
              <a:t>és</a:t>
            </a:r>
            <a:r>
              <a:rPr lang="es-ES" dirty="0" smtClean="0"/>
              <a:t> </a:t>
            </a:r>
            <a:r>
              <a:rPr lang="es-ES" dirty="0" err="1" smtClean="0"/>
              <a:t>l’acceleració</a:t>
            </a:r>
            <a:r>
              <a:rPr lang="es-ES" dirty="0" smtClean="0"/>
              <a:t> del </a:t>
            </a:r>
            <a:r>
              <a:rPr lang="es-ES" dirty="0" err="1" smtClean="0"/>
              <a:t>cotxe</a:t>
            </a:r>
            <a:r>
              <a:rPr lang="es-ES" dirty="0" smtClean="0"/>
              <a:t>, a partir de la </a:t>
            </a:r>
            <a:r>
              <a:rPr lang="es-ES" b="1" dirty="0" smtClean="0"/>
              <a:t>2a </a:t>
            </a:r>
            <a:r>
              <a:rPr lang="es-ES" b="1" dirty="0" err="1" smtClean="0"/>
              <a:t>Llei</a:t>
            </a:r>
            <a:r>
              <a:rPr lang="es-ES" b="1" dirty="0" smtClean="0"/>
              <a:t> de Newton</a:t>
            </a:r>
            <a:r>
              <a:rPr lang="es-ES" dirty="0" smtClean="0"/>
              <a:t>:</a:t>
            </a:r>
          </a:p>
          <a:p>
            <a:pPr marL="0" indent="0">
              <a:buNone/>
            </a:pPr>
            <a:r>
              <a:rPr lang="es-ES" dirty="0" smtClean="0"/>
              <a:t> F = m ⋅ a →  a = F/m </a:t>
            </a:r>
          </a:p>
          <a:p>
            <a:pPr marL="0" indent="0">
              <a:buNone/>
            </a:pPr>
            <a:r>
              <a:rPr lang="es-ES" dirty="0"/>
              <a:t> </a:t>
            </a:r>
            <a:r>
              <a:rPr lang="es-ES" dirty="0" smtClean="0"/>
              <a:t>  a= 4.100/1.047 =  3,9 m/s</a:t>
            </a:r>
            <a:r>
              <a:rPr lang="es-ES" sz="3600" dirty="0" smtClean="0"/>
              <a:t>2</a:t>
            </a:r>
            <a:endParaRPr lang="ca-ES" dirty="0"/>
          </a:p>
        </p:txBody>
      </p:sp>
    </p:spTree>
    <p:extLst>
      <p:ext uri="{BB962C8B-B14F-4D97-AF65-F5344CB8AC3E}">
        <p14:creationId xmlns:p14="http://schemas.microsoft.com/office/powerpoint/2010/main" val="2141626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a:xfrm>
            <a:off x="457200" y="620688"/>
            <a:ext cx="8229600" cy="5505475"/>
          </a:xfrm>
        </p:spPr>
        <p:txBody>
          <a:bodyPr/>
          <a:lstStyle/>
          <a:p>
            <a:pPr marL="0" indent="0">
              <a:buNone/>
            </a:pPr>
            <a:r>
              <a:rPr lang="ca-ES" dirty="0"/>
              <a:t> </a:t>
            </a:r>
            <a:r>
              <a:rPr lang="ca-ES" dirty="0" smtClean="0"/>
              <a:t>Per trobar el temps, podem fer servir la fórmula del MRUA simplificada que hem fet servir en l’exercici anterior (ja que en aquest cas la velocitat inicial també és nul·la)</a:t>
            </a:r>
          </a:p>
          <a:p>
            <a:pPr lvl="0"/>
            <a:r>
              <a:rPr lang="ca-ES" dirty="0" smtClean="0"/>
              <a:t>  ∆x = </a:t>
            </a:r>
            <a:r>
              <a:rPr lang="ca-ES" sz="3000" dirty="0">
                <a:solidFill>
                  <a:prstClr val="black"/>
                </a:solidFill>
              </a:rPr>
              <a:t>½ a </a:t>
            </a:r>
            <a:r>
              <a:rPr lang="ca-ES" sz="3000" dirty="0" smtClean="0">
                <a:solidFill>
                  <a:prstClr val="black"/>
                </a:solidFill>
              </a:rPr>
              <a:t>t2</a:t>
            </a:r>
          </a:p>
          <a:p>
            <a:pPr lvl="0"/>
            <a:endParaRPr lang="ca-ES" sz="3000" dirty="0" smtClean="0">
              <a:solidFill>
                <a:prstClr val="black"/>
              </a:solidFill>
            </a:endParaRPr>
          </a:p>
          <a:p>
            <a:pPr lvl="0"/>
            <a:r>
              <a:rPr lang="pt-BR" sz="2800" dirty="0" err="1" smtClean="0"/>
              <a:t>Substituïm</a:t>
            </a:r>
            <a:r>
              <a:rPr lang="pt-BR" sz="2800" dirty="0" smtClean="0"/>
              <a:t> </a:t>
            </a:r>
            <a:r>
              <a:rPr lang="pt-BR" sz="2800" dirty="0" err="1" smtClean="0"/>
              <a:t>les</a:t>
            </a:r>
            <a:r>
              <a:rPr lang="pt-BR" sz="2800" dirty="0" smtClean="0"/>
              <a:t> </a:t>
            </a:r>
            <a:r>
              <a:rPr lang="pt-BR" sz="2800" dirty="0" err="1" smtClean="0"/>
              <a:t>dades</a:t>
            </a:r>
            <a:r>
              <a:rPr lang="pt-BR" sz="2800" dirty="0" smtClean="0"/>
              <a:t> i </a:t>
            </a:r>
            <a:r>
              <a:rPr lang="pt-BR" sz="2800" dirty="0" err="1" smtClean="0"/>
              <a:t>resolem</a:t>
            </a:r>
            <a:r>
              <a:rPr lang="pt-BR" sz="2800" dirty="0" smtClean="0"/>
              <a:t>: </a:t>
            </a:r>
            <a:endParaRPr lang="ca-ES" sz="3000" dirty="0">
              <a:solidFill>
                <a:prstClr val="black"/>
              </a:solidFill>
            </a:endParaRPr>
          </a:p>
          <a:p>
            <a:pPr marL="0" indent="0">
              <a:buNone/>
            </a:pPr>
            <a:r>
              <a:rPr lang="ca-ES" dirty="0" smtClean="0"/>
              <a:t>       t= √ 2 · 9.7/ 3,9 =7,1 s</a:t>
            </a:r>
            <a:endParaRPr lang="ca-ES" dirty="0"/>
          </a:p>
        </p:txBody>
      </p:sp>
    </p:spTree>
    <p:extLst>
      <p:ext uri="{BB962C8B-B14F-4D97-AF65-F5344CB8AC3E}">
        <p14:creationId xmlns:p14="http://schemas.microsoft.com/office/powerpoint/2010/main" val="6019047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4000" dirty="0">
                <a:solidFill>
                  <a:prstClr val="black"/>
                </a:solidFill>
                <a:ea typeface="+mn-ea"/>
                <a:cs typeface="+mn-cs"/>
              </a:rPr>
              <a:t>Llei d’acció i reacció</a:t>
            </a:r>
            <a:endParaRPr lang="ca-ES" dirty="0"/>
          </a:p>
        </p:txBody>
      </p:sp>
      <p:sp>
        <p:nvSpPr>
          <p:cNvPr id="3" name="2 Marcador de contenido"/>
          <p:cNvSpPr>
            <a:spLocks noGrp="1"/>
          </p:cNvSpPr>
          <p:nvPr>
            <p:ph idx="1"/>
          </p:nvPr>
        </p:nvSpPr>
        <p:spPr/>
        <p:txBody>
          <a:bodyPr/>
          <a:lstStyle/>
          <a:p>
            <a:r>
              <a:rPr lang="ca-ES" sz="4000" dirty="0" smtClean="0">
                <a:solidFill>
                  <a:prstClr val="black"/>
                </a:solidFill>
                <a:ea typeface="+mj-ea"/>
                <a:cs typeface="+mj-cs"/>
              </a:rPr>
              <a:t>Per </a:t>
            </a:r>
            <a:r>
              <a:rPr lang="ca-ES" sz="4000" dirty="0">
                <a:solidFill>
                  <a:prstClr val="black"/>
                </a:solidFill>
                <a:ea typeface="+mj-ea"/>
                <a:cs typeface="+mj-cs"/>
              </a:rPr>
              <a:t>resoldre aquests problemes utilitzarem tercera llei de Newton o Llei d’Acció i Reacció: </a:t>
            </a:r>
            <a:endParaRPr lang="ca-ES" sz="4000" dirty="0" smtClean="0">
              <a:solidFill>
                <a:prstClr val="black"/>
              </a:solidFill>
              <a:ea typeface="+mj-ea"/>
              <a:cs typeface="+mj-cs"/>
            </a:endParaRPr>
          </a:p>
          <a:p>
            <a:r>
              <a:rPr lang="ca-ES" sz="4000" dirty="0" smtClean="0">
                <a:solidFill>
                  <a:prstClr val="black"/>
                </a:solidFill>
                <a:ea typeface="+mj-ea"/>
                <a:cs typeface="+mj-cs"/>
              </a:rPr>
              <a:t>F</a:t>
            </a:r>
            <a:r>
              <a:rPr lang="ca-ES" sz="2000" dirty="0" smtClean="0">
                <a:solidFill>
                  <a:prstClr val="black"/>
                </a:solidFill>
                <a:ea typeface="+mj-ea"/>
                <a:cs typeface="+mj-cs"/>
              </a:rPr>
              <a:t>1</a:t>
            </a:r>
            <a:r>
              <a:rPr lang="ca-ES" sz="2000" dirty="0">
                <a:solidFill>
                  <a:prstClr val="black"/>
                </a:solidFill>
                <a:ea typeface="+mj-ea"/>
                <a:cs typeface="+mj-cs"/>
              </a:rPr>
              <a:t>→2 </a:t>
            </a:r>
            <a:r>
              <a:rPr lang="ca-ES" sz="4000" dirty="0">
                <a:solidFill>
                  <a:prstClr val="black"/>
                </a:solidFill>
                <a:ea typeface="+mj-ea"/>
                <a:cs typeface="+mj-cs"/>
              </a:rPr>
              <a:t>= −F</a:t>
            </a:r>
            <a:r>
              <a:rPr lang="ca-ES" sz="2400" dirty="0">
                <a:solidFill>
                  <a:prstClr val="black"/>
                </a:solidFill>
                <a:ea typeface="+mj-ea"/>
                <a:cs typeface="+mj-cs"/>
              </a:rPr>
              <a:t>2→1 </a:t>
            </a:r>
            <a:r>
              <a:rPr lang="ca-ES" sz="2400" dirty="0" smtClean="0">
                <a:solidFill>
                  <a:prstClr val="black"/>
                </a:solidFill>
                <a:ea typeface="+mj-ea"/>
                <a:cs typeface="+mj-cs"/>
              </a:rPr>
              <a:t>  </a:t>
            </a:r>
            <a:r>
              <a:rPr lang="ca-ES" sz="4000" dirty="0" smtClean="0">
                <a:solidFill>
                  <a:prstClr val="black"/>
                </a:solidFill>
                <a:ea typeface="+mj-ea"/>
                <a:cs typeface="+mj-cs"/>
              </a:rPr>
              <a:t>on   F</a:t>
            </a:r>
            <a:r>
              <a:rPr lang="ca-ES" sz="2800" dirty="0" smtClean="0">
                <a:solidFill>
                  <a:prstClr val="black"/>
                </a:solidFill>
                <a:ea typeface="+mj-ea"/>
                <a:cs typeface="+mj-cs"/>
              </a:rPr>
              <a:t>1</a:t>
            </a:r>
            <a:r>
              <a:rPr lang="ca-ES" sz="2800" dirty="0">
                <a:solidFill>
                  <a:prstClr val="black"/>
                </a:solidFill>
                <a:ea typeface="+mj-ea"/>
                <a:cs typeface="+mj-cs"/>
              </a:rPr>
              <a:t>→2 </a:t>
            </a:r>
            <a:r>
              <a:rPr lang="ca-ES" sz="4000" dirty="0">
                <a:solidFill>
                  <a:prstClr val="black"/>
                </a:solidFill>
                <a:ea typeface="+mj-ea"/>
                <a:cs typeface="+mj-cs"/>
              </a:rPr>
              <a:t>és la força que realitza el cos 1 sobre el cos 2 i viceversa. </a:t>
            </a:r>
            <a:endParaRPr lang="ca-ES" dirty="0"/>
          </a:p>
        </p:txBody>
      </p:sp>
    </p:spTree>
    <p:extLst>
      <p:ext uri="{BB962C8B-B14F-4D97-AF65-F5344CB8AC3E}">
        <p14:creationId xmlns:p14="http://schemas.microsoft.com/office/powerpoint/2010/main" val="1836911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t>Problema 1</a:t>
            </a:r>
            <a:br>
              <a:rPr lang="ca-ES" dirty="0" smtClean="0"/>
            </a:br>
            <a:r>
              <a:rPr lang="es-ES" sz="3200" dirty="0" err="1">
                <a:solidFill>
                  <a:prstClr val="black"/>
                </a:solidFill>
                <a:ea typeface="+mn-ea"/>
                <a:cs typeface="+mn-cs"/>
              </a:rPr>
              <a:t>Càlcul</a:t>
            </a:r>
            <a:r>
              <a:rPr lang="es-ES" sz="3200" dirty="0">
                <a:solidFill>
                  <a:prstClr val="black"/>
                </a:solidFill>
                <a:ea typeface="+mn-ea"/>
                <a:cs typeface="+mn-cs"/>
              </a:rPr>
              <a:t> de la </a:t>
            </a:r>
            <a:r>
              <a:rPr lang="es-ES" sz="3200" dirty="0" err="1">
                <a:solidFill>
                  <a:prstClr val="black"/>
                </a:solidFill>
                <a:ea typeface="+mn-ea"/>
                <a:cs typeface="+mn-cs"/>
              </a:rPr>
              <a:t>força</a:t>
            </a:r>
            <a:r>
              <a:rPr lang="ca-ES" dirty="0" smtClean="0"/>
              <a:t> </a:t>
            </a:r>
            <a:endParaRPr lang="ca-ES" dirty="0"/>
          </a:p>
        </p:txBody>
      </p:sp>
      <p:sp>
        <p:nvSpPr>
          <p:cNvPr id="3" name="2 Marcador de contenido"/>
          <p:cNvSpPr>
            <a:spLocks noGrp="1"/>
          </p:cNvSpPr>
          <p:nvPr>
            <p:ph idx="1"/>
          </p:nvPr>
        </p:nvSpPr>
        <p:spPr/>
        <p:txBody>
          <a:bodyPr/>
          <a:lstStyle/>
          <a:p>
            <a:r>
              <a:rPr lang="es-ES" dirty="0" smtClean="0"/>
              <a:t>Una raqueta </a:t>
            </a:r>
            <a:r>
              <a:rPr lang="es-ES" dirty="0" err="1" smtClean="0"/>
              <a:t>colpeja</a:t>
            </a:r>
            <a:r>
              <a:rPr lang="es-ES" dirty="0" smtClean="0"/>
              <a:t> una pilota de </a:t>
            </a:r>
            <a:r>
              <a:rPr lang="es-ES" dirty="0" err="1" smtClean="0"/>
              <a:t>tennis</a:t>
            </a:r>
            <a:r>
              <a:rPr lang="es-ES" dirty="0" smtClean="0"/>
              <a:t> de 84 g i li fa adquirir una </a:t>
            </a:r>
            <a:r>
              <a:rPr lang="es-ES" dirty="0" err="1" smtClean="0"/>
              <a:t>acceleració</a:t>
            </a:r>
            <a:r>
              <a:rPr lang="es-ES" dirty="0" smtClean="0"/>
              <a:t> de 17,9 m/s2 . Quina </a:t>
            </a:r>
            <a:r>
              <a:rPr lang="es-ES" dirty="0" err="1" smtClean="0"/>
              <a:t>força</a:t>
            </a:r>
            <a:r>
              <a:rPr lang="es-ES" dirty="0" smtClean="0"/>
              <a:t> </a:t>
            </a:r>
            <a:r>
              <a:rPr lang="es-ES" dirty="0" err="1" smtClean="0"/>
              <a:t>realitza</a:t>
            </a:r>
            <a:r>
              <a:rPr lang="es-ES" dirty="0" smtClean="0"/>
              <a:t> la pilota sobre la raqueta?</a:t>
            </a:r>
            <a:endParaRPr lang="ca-ES" dirty="0"/>
          </a:p>
        </p:txBody>
      </p:sp>
    </p:spTree>
    <p:extLst>
      <p:ext uri="{BB962C8B-B14F-4D97-AF65-F5344CB8AC3E}">
        <p14:creationId xmlns:p14="http://schemas.microsoft.com/office/powerpoint/2010/main" val="6037140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Primer pas</a:t>
            </a:r>
            <a:endParaRPr lang="ca-ES" dirty="0"/>
          </a:p>
        </p:txBody>
      </p:sp>
      <p:sp>
        <p:nvSpPr>
          <p:cNvPr id="3" name="2 Marcador de contenido"/>
          <p:cNvSpPr>
            <a:spLocks noGrp="1"/>
          </p:cNvSpPr>
          <p:nvPr>
            <p:ph idx="1"/>
          </p:nvPr>
        </p:nvSpPr>
        <p:spPr/>
        <p:txBody>
          <a:bodyPr/>
          <a:lstStyle/>
          <a:p>
            <a:pPr marL="0" indent="0">
              <a:buNone/>
            </a:pPr>
            <a:r>
              <a:rPr lang="ca-ES" dirty="0" smtClean="0"/>
              <a:t> Identifiquem les variables i anotem les dades que tenim: </a:t>
            </a:r>
          </a:p>
          <a:p>
            <a:pPr marL="0" indent="0">
              <a:buNone/>
            </a:pPr>
            <a:r>
              <a:rPr lang="ca-ES" dirty="0" smtClean="0"/>
              <a:t>m = 84 g</a:t>
            </a:r>
          </a:p>
          <a:p>
            <a:pPr marL="0" indent="0">
              <a:buNone/>
            </a:pPr>
            <a:r>
              <a:rPr lang="ca-ES" dirty="0" smtClean="0"/>
              <a:t> a = 17,9 m/s2 </a:t>
            </a:r>
          </a:p>
          <a:p>
            <a:pPr marL="0" indent="0">
              <a:buNone/>
            </a:pPr>
            <a:r>
              <a:rPr lang="ca-ES" dirty="0" err="1" smtClean="0"/>
              <a:t>F</a:t>
            </a:r>
            <a:r>
              <a:rPr lang="ca-ES" sz="2000" dirty="0" err="1" smtClean="0"/>
              <a:t>pilota→raqueta</a:t>
            </a:r>
            <a:r>
              <a:rPr lang="ca-ES" sz="2000" dirty="0" smtClean="0"/>
              <a:t> </a:t>
            </a:r>
            <a:r>
              <a:rPr lang="ca-ES" dirty="0" smtClean="0"/>
              <a:t>= incògnita</a:t>
            </a:r>
            <a:endParaRPr lang="ca-ES" dirty="0"/>
          </a:p>
        </p:txBody>
      </p:sp>
    </p:spTree>
    <p:extLst>
      <p:ext uri="{BB962C8B-B14F-4D97-AF65-F5344CB8AC3E}">
        <p14:creationId xmlns:p14="http://schemas.microsoft.com/office/powerpoint/2010/main" val="9215275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Segon pas:</a:t>
            </a:r>
            <a:endParaRPr lang="ca-ES" dirty="0"/>
          </a:p>
        </p:txBody>
      </p:sp>
      <p:sp>
        <p:nvSpPr>
          <p:cNvPr id="3" name="2 Marcador de contenido"/>
          <p:cNvSpPr>
            <a:spLocks noGrp="1"/>
          </p:cNvSpPr>
          <p:nvPr>
            <p:ph idx="1"/>
          </p:nvPr>
        </p:nvSpPr>
        <p:spPr/>
        <p:txBody>
          <a:bodyPr/>
          <a:lstStyle/>
          <a:p>
            <a:r>
              <a:rPr lang="ca-ES" dirty="0" smtClean="0"/>
              <a:t>Expressem totes les magnituds en unitats del Sistema Internacional:</a:t>
            </a:r>
          </a:p>
          <a:p>
            <a:endParaRPr lang="ca-ES" dirty="0"/>
          </a:p>
          <a:p>
            <a:r>
              <a:rPr lang="ca-ES" dirty="0" smtClean="0"/>
              <a:t> m = 84 g = 0,084 kg</a:t>
            </a:r>
            <a:endParaRPr lang="ca-ES" dirty="0"/>
          </a:p>
        </p:txBody>
      </p:sp>
    </p:spTree>
    <p:extLst>
      <p:ext uri="{BB962C8B-B14F-4D97-AF65-F5344CB8AC3E}">
        <p14:creationId xmlns:p14="http://schemas.microsoft.com/office/powerpoint/2010/main" val="10434322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3r pas:</a:t>
            </a:r>
            <a:endParaRPr lang="ca-ES" dirty="0"/>
          </a:p>
        </p:txBody>
      </p:sp>
      <p:sp>
        <p:nvSpPr>
          <p:cNvPr id="3" name="2 Marcador de contenido"/>
          <p:cNvSpPr>
            <a:spLocks noGrp="1"/>
          </p:cNvSpPr>
          <p:nvPr>
            <p:ph idx="1"/>
          </p:nvPr>
        </p:nvSpPr>
        <p:spPr/>
        <p:txBody>
          <a:bodyPr>
            <a:normAutofit lnSpcReduction="10000"/>
          </a:bodyPr>
          <a:lstStyle/>
          <a:p>
            <a:r>
              <a:rPr lang="ca-ES" dirty="0" smtClean="0"/>
              <a:t>Apliquem la </a:t>
            </a:r>
            <a:r>
              <a:rPr lang="ca-ES" b="1" dirty="0" smtClean="0"/>
              <a:t>3a llei de Newton</a:t>
            </a:r>
            <a:r>
              <a:rPr lang="ca-ES" dirty="0" smtClean="0"/>
              <a:t>. Assignarem signe positiu a les forces que apuntin en el sentit del moviment de la pilota i negatiu a les forces que apuntin en sentit oposat. </a:t>
            </a:r>
          </a:p>
          <a:p>
            <a:pPr marL="0" indent="0">
              <a:buNone/>
            </a:pPr>
            <a:r>
              <a:rPr lang="ca-ES" dirty="0"/>
              <a:t> </a:t>
            </a:r>
            <a:r>
              <a:rPr lang="ca-ES" dirty="0" smtClean="0"/>
              <a:t>    - la força que realitza la raqueta sobre la pilota és positiva i es pot obtenir amb la 2a llei de Newton:</a:t>
            </a:r>
          </a:p>
          <a:p>
            <a:pPr marL="0" indent="0">
              <a:buNone/>
            </a:pPr>
            <a:r>
              <a:rPr lang="ca-ES" dirty="0" smtClean="0"/>
              <a:t> </a:t>
            </a:r>
            <a:r>
              <a:rPr lang="ca-ES" dirty="0" err="1" smtClean="0"/>
              <a:t>F</a:t>
            </a:r>
            <a:r>
              <a:rPr lang="ca-ES" sz="2400" dirty="0" err="1" smtClean="0"/>
              <a:t>raqueta→pilota</a:t>
            </a:r>
            <a:r>
              <a:rPr lang="ca-ES" sz="2400" dirty="0" smtClean="0"/>
              <a:t> </a:t>
            </a:r>
            <a:r>
              <a:rPr lang="ca-ES" dirty="0" smtClean="0"/>
              <a:t>= </a:t>
            </a:r>
            <a:r>
              <a:rPr lang="ca-ES" dirty="0" err="1" smtClean="0"/>
              <a:t>m·a</a:t>
            </a:r>
            <a:endParaRPr lang="ca-ES" dirty="0" smtClean="0"/>
          </a:p>
          <a:p>
            <a:pPr marL="0" indent="0">
              <a:buNone/>
            </a:pPr>
            <a:r>
              <a:rPr lang="ca-ES" dirty="0" smtClean="0"/>
              <a:t> </a:t>
            </a:r>
            <a:r>
              <a:rPr lang="ca-ES" dirty="0" err="1" smtClean="0"/>
              <a:t>F</a:t>
            </a:r>
            <a:r>
              <a:rPr lang="ca-ES" sz="2400" dirty="0" err="1" smtClean="0"/>
              <a:t>raqueta→pilota</a:t>
            </a:r>
            <a:r>
              <a:rPr lang="ca-ES" sz="2400" dirty="0" smtClean="0"/>
              <a:t> </a:t>
            </a:r>
            <a:r>
              <a:rPr lang="ca-ES" dirty="0" smtClean="0"/>
              <a:t>= 0,084 · 17,9 = 1,5036 N</a:t>
            </a:r>
            <a:endParaRPr lang="ca-ES" dirty="0"/>
          </a:p>
        </p:txBody>
      </p:sp>
    </p:spTree>
    <p:extLst>
      <p:ext uri="{BB962C8B-B14F-4D97-AF65-F5344CB8AC3E}">
        <p14:creationId xmlns:p14="http://schemas.microsoft.com/office/powerpoint/2010/main" val="37046714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ca-ES" dirty="0" smtClean="0"/>
              <a:t>La força que realitza la pilota sobre la raqueta es pot obtenir amb la </a:t>
            </a:r>
            <a:r>
              <a:rPr lang="ca-ES" b="1" dirty="0" smtClean="0"/>
              <a:t>3a llei de Newton</a:t>
            </a:r>
            <a:r>
              <a:rPr lang="ca-ES" dirty="0" smtClean="0"/>
              <a:t>, segons la qual, tindrà la mateixa intensitat que la que realitza la raqueta sobre la pilota, però el sentit contrari. Per tant: </a:t>
            </a:r>
          </a:p>
          <a:p>
            <a:r>
              <a:rPr lang="ca-ES" dirty="0" err="1" smtClean="0"/>
              <a:t>F</a:t>
            </a:r>
            <a:r>
              <a:rPr lang="ca-ES" sz="2000" dirty="0" err="1" smtClean="0"/>
              <a:t>pilota</a:t>
            </a:r>
            <a:r>
              <a:rPr lang="ca-ES" sz="2000" dirty="0" err="1" smtClean="0">
                <a:solidFill>
                  <a:prstClr val="black"/>
                </a:solidFill>
              </a:rPr>
              <a:t>→raqueta</a:t>
            </a:r>
            <a:r>
              <a:rPr lang="ca-ES" sz="2000" dirty="0" smtClean="0">
                <a:solidFill>
                  <a:prstClr val="black"/>
                </a:solidFill>
              </a:rPr>
              <a:t> = </a:t>
            </a:r>
            <a:r>
              <a:rPr lang="ca-ES" dirty="0" smtClean="0">
                <a:solidFill>
                  <a:prstClr val="black"/>
                </a:solidFill>
              </a:rPr>
              <a:t>-1,5036 N </a:t>
            </a:r>
            <a:endParaRPr lang="ca-ES" dirty="0"/>
          </a:p>
        </p:txBody>
      </p:sp>
    </p:spTree>
    <p:extLst>
      <p:ext uri="{BB962C8B-B14F-4D97-AF65-F5344CB8AC3E}">
        <p14:creationId xmlns:p14="http://schemas.microsoft.com/office/powerpoint/2010/main" val="12581568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t>Problema: </a:t>
            </a:r>
            <a:br>
              <a:rPr lang="ca-ES" dirty="0" smtClean="0"/>
            </a:br>
            <a:r>
              <a:rPr lang="es-ES" sz="3200" dirty="0" err="1">
                <a:solidFill>
                  <a:prstClr val="black"/>
                </a:solidFill>
                <a:ea typeface="+mn-ea"/>
                <a:cs typeface="+mn-cs"/>
              </a:rPr>
              <a:t>Càlcul</a:t>
            </a:r>
            <a:r>
              <a:rPr lang="es-ES" sz="3200" dirty="0">
                <a:solidFill>
                  <a:prstClr val="black"/>
                </a:solidFill>
                <a:ea typeface="+mn-ea"/>
                <a:cs typeface="+mn-cs"/>
              </a:rPr>
              <a:t> de </a:t>
            </a:r>
            <a:r>
              <a:rPr lang="es-ES" sz="3200" dirty="0" err="1">
                <a:solidFill>
                  <a:prstClr val="black"/>
                </a:solidFill>
                <a:ea typeface="+mn-ea"/>
                <a:cs typeface="+mn-cs"/>
              </a:rPr>
              <a:t>l’acceleració</a:t>
            </a:r>
            <a:endParaRPr lang="ca-ES" dirty="0"/>
          </a:p>
        </p:txBody>
      </p:sp>
      <p:sp>
        <p:nvSpPr>
          <p:cNvPr id="3" name="2 Marcador de contenido"/>
          <p:cNvSpPr>
            <a:spLocks noGrp="1"/>
          </p:cNvSpPr>
          <p:nvPr>
            <p:ph idx="1"/>
          </p:nvPr>
        </p:nvSpPr>
        <p:spPr/>
        <p:txBody>
          <a:bodyPr/>
          <a:lstStyle/>
          <a:p>
            <a:r>
              <a:rPr lang="es-ES" dirty="0" smtClean="0"/>
              <a:t>Un </a:t>
            </a:r>
            <a:r>
              <a:rPr lang="es-ES" dirty="0" err="1" smtClean="0"/>
              <a:t>noi</a:t>
            </a:r>
            <a:r>
              <a:rPr lang="es-ES" dirty="0" smtClean="0"/>
              <a:t> es </a:t>
            </a:r>
            <a:r>
              <a:rPr lang="es-ES" dirty="0" err="1" smtClean="0"/>
              <a:t>troba</a:t>
            </a:r>
            <a:r>
              <a:rPr lang="es-ES" dirty="0" smtClean="0"/>
              <a:t> sobre el gel i </a:t>
            </a:r>
            <a:r>
              <a:rPr lang="es-ES" dirty="0" err="1" smtClean="0"/>
              <a:t>empeny</a:t>
            </a:r>
            <a:r>
              <a:rPr lang="es-ES" dirty="0" smtClean="0"/>
              <a:t> una </a:t>
            </a:r>
            <a:r>
              <a:rPr lang="es-ES" dirty="0" err="1" smtClean="0"/>
              <a:t>caixa</a:t>
            </a:r>
            <a:r>
              <a:rPr lang="es-ES" dirty="0" smtClean="0"/>
              <a:t> de 12,7 kg, de tal manera que </a:t>
            </a:r>
            <a:r>
              <a:rPr lang="es-ES" dirty="0" err="1" smtClean="0"/>
              <a:t>aquesta</a:t>
            </a:r>
            <a:r>
              <a:rPr lang="es-ES" dirty="0" smtClean="0"/>
              <a:t> </a:t>
            </a:r>
            <a:r>
              <a:rPr lang="es-ES" dirty="0" err="1" smtClean="0"/>
              <a:t>assoleix</a:t>
            </a:r>
            <a:r>
              <a:rPr lang="es-ES" dirty="0" smtClean="0"/>
              <a:t> una </a:t>
            </a:r>
            <a:r>
              <a:rPr lang="es-ES" dirty="0" err="1" smtClean="0"/>
              <a:t>acceleració</a:t>
            </a:r>
            <a:r>
              <a:rPr lang="es-ES" dirty="0" smtClean="0"/>
              <a:t> de 4,2 m/s2 . </a:t>
            </a:r>
            <a:r>
              <a:rPr lang="es-ES" dirty="0" err="1" smtClean="0"/>
              <a:t>Sabent</a:t>
            </a:r>
            <a:r>
              <a:rPr lang="es-ES" dirty="0" smtClean="0"/>
              <a:t> que el </a:t>
            </a:r>
            <a:r>
              <a:rPr lang="es-ES" dirty="0" err="1" smtClean="0"/>
              <a:t>noi</a:t>
            </a:r>
            <a:r>
              <a:rPr lang="es-ES" dirty="0" smtClean="0"/>
              <a:t> té una </a:t>
            </a:r>
            <a:r>
              <a:rPr lang="es-ES" dirty="0" err="1" smtClean="0"/>
              <a:t>massa</a:t>
            </a:r>
            <a:r>
              <a:rPr lang="es-ES" dirty="0" smtClean="0"/>
              <a:t> de 64,3 kg, quina </a:t>
            </a:r>
            <a:r>
              <a:rPr lang="es-ES" dirty="0" err="1" smtClean="0"/>
              <a:t>serà</a:t>
            </a:r>
            <a:r>
              <a:rPr lang="es-ES" dirty="0" smtClean="0"/>
              <a:t> la </a:t>
            </a:r>
            <a:r>
              <a:rPr lang="es-ES" dirty="0" err="1" smtClean="0"/>
              <a:t>seva</a:t>
            </a:r>
            <a:r>
              <a:rPr lang="es-ES" dirty="0" smtClean="0"/>
              <a:t> </a:t>
            </a:r>
            <a:r>
              <a:rPr lang="es-ES" dirty="0" err="1" smtClean="0"/>
              <a:t>acceleració</a:t>
            </a:r>
            <a:r>
              <a:rPr lang="es-ES" dirty="0" smtClean="0"/>
              <a:t>?</a:t>
            </a:r>
            <a:endParaRPr lang="ca-ES" dirty="0"/>
          </a:p>
        </p:txBody>
      </p:sp>
    </p:spTree>
    <p:extLst>
      <p:ext uri="{BB962C8B-B14F-4D97-AF65-F5344CB8AC3E}">
        <p14:creationId xmlns:p14="http://schemas.microsoft.com/office/powerpoint/2010/main" val="17195611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Primer pas </a:t>
            </a:r>
            <a:endParaRPr lang="ca-ES" dirty="0"/>
          </a:p>
        </p:txBody>
      </p:sp>
      <p:sp>
        <p:nvSpPr>
          <p:cNvPr id="3" name="2 Marcador de contenido"/>
          <p:cNvSpPr>
            <a:spLocks noGrp="1"/>
          </p:cNvSpPr>
          <p:nvPr>
            <p:ph idx="1"/>
          </p:nvPr>
        </p:nvSpPr>
        <p:spPr/>
        <p:txBody>
          <a:bodyPr/>
          <a:lstStyle/>
          <a:p>
            <a:pPr marL="0" indent="0">
              <a:buNone/>
            </a:pPr>
            <a:r>
              <a:rPr lang="pt-BR" dirty="0" smtClean="0"/>
              <a:t>Identifiquem </a:t>
            </a:r>
            <a:r>
              <a:rPr lang="pt-BR" dirty="0" err="1" smtClean="0"/>
              <a:t>les</a:t>
            </a:r>
            <a:r>
              <a:rPr lang="pt-BR" dirty="0" smtClean="0"/>
              <a:t> </a:t>
            </a:r>
            <a:r>
              <a:rPr lang="pt-BR" dirty="0" err="1" smtClean="0"/>
              <a:t>variables</a:t>
            </a:r>
            <a:r>
              <a:rPr lang="pt-BR" dirty="0" smtClean="0"/>
              <a:t> i anotem </a:t>
            </a:r>
            <a:r>
              <a:rPr lang="pt-BR" dirty="0" err="1" smtClean="0"/>
              <a:t>les</a:t>
            </a:r>
            <a:r>
              <a:rPr lang="pt-BR" dirty="0" smtClean="0"/>
              <a:t> </a:t>
            </a:r>
            <a:r>
              <a:rPr lang="pt-BR" dirty="0" err="1" smtClean="0"/>
              <a:t>dades</a:t>
            </a:r>
            <a:r>
              <a:rPr lang="pt-BR" dirty="0" smtClean="0"/>
              <a:t> que </a:t>
            </a:r>
            <a:r>
              <a:rPr lang="pt-BR" dirty="0" err="1" smtClean="0"/>
              <a:t>tenim</a:t>
            </a:r>
            <a:r>
              <a:rPr lang="pt-BR" dirty="0" smtClean="0"/>
              <a:t>: </a:t>
            </a:r>
          </a:p>
          <a:p>
            <a:pPr marL="0" indent="0">
              <a:buNone/>
            </a:pPr>
            <a:r>
              <a:rPr lang="pt-BR" dirty="0" smtClean="0"/>
              <a:t>  m </a:t>
            </a:r>
            <a:r>
              <a:rPr lang="pt-BR" sz="2400" dirty="0" smtClean="0"/>
              <a:t>caixa</a:t>
            </a:r>
            <a:r>
              <a:rPr lang="pt-BR" dirty="0" smtClean="0"/>
              <a:t> = 12,7 kg </a:t>
            </a:r>
          </a:p>
          <a:p>
            <a:pPr marL="0" indent="0">
              <a:buNone/>
            </a:pPr>
            <a:r>
              <a:rPr lang="pt-BR" dirty="0" smtClean="0"/>
              <a:t>   a  </a:t>
            </a:r>
            <a:r>
              <a:rPr lang="pt-BR" sz="2400" dirty="0" smtClean="0"/>
              <a:t>caixa</a:t>
            </a:r>
            <a:r>
              <a:rPr lang="pt-BR" dirty="0" smtClean="0"/>
              <a:t> = 4,2 m/s2</a:t>
            </a:r>
          </a:p>
          <a:p>
            <a:pPr marL="0" indent="0">
              <a:buNone/>
            </a:pPr>
            <a:r>
              <a:rPr lang="pt-BR" dirty="0"/>
              <a:t> </a:t>
            </a:r>
            <a:r>
              <a:rPr lang="pt-BR" dirty="0" smtClean="0"/>
              <a:t>  m  </a:t>
            </a:r>
            <a:r>
              <a:rPr lang="pt-BR" sz="2400" dirty="0" err="1" smtClean="0"/>
              <a:t>noi</a:t>
            </a:r>
            <a:r>
              <a:rPr lang="pt-BR" dirty="0" smtClean="0"/>
              <a:t> = 64,3 kg</a:t>
            </a:r>
          </a:p>
          <a:p>
            <a:pPr marL="0" indent="0">
              <a:buNone/>
            </a:pPr>
            <a:r>
              <a:rPr lang="pt-BR" dirty="0"/>
              <a:t> </a:t>
            </a:r>
            <a:r>
              <a:rPr lang="pt-BR" dirty="0" smtClean="0"/>
              <a:t>  a  </a:t>
            </a:r>
            <a:r>
              <a:rPr lang="pt-BR" sz="2400" dirty="0" err="1" smtClean="0"/>
              <a:t>noi</a:t>
            </a:r>
            <a:r>
              <a:rPr lang="pt-BR" dirty="0" smtClean="0"/>
              <a:t> = </a:t>
            </a:r>
            <a:r>
              <a:rPr lang="pt-BR" dirty="0" err="1" smtClean="0"/>
              <a:t>incògnita</a:t>
            </a:r>
            <a:endParaRPr lang="ca-ES" dirty="0"/>
          </a:p>
        </p:txBody>
      </p:sp>
    </p:spTree>
    <p:extLst>
      <p:ext uri="{BB962C8B-B14F-4D97-AF65-F5344CB8AC3E}">
        <p14:creationId xmlns:p14="http://schemas.microsoft.com/office/powerpoint/2010/main" val="4233425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Segon pas ...</a:t>
            </a:r>
            <a:endParaRPr lang="ca-ES" dirty="0"/>
          </a:p>
        </p:txBody>
      </p:sp>
      <p:sp>
        <p:nvSpPr>
          <p:cNvPr id="3" name="2 Marcador de contenido"/>
          <p:cNvSpPr>
            <a:spLocks noGrp="1"/>
          </p:cNvSpPr>
          <p:nvPr>
            <p:ph idx="1"/>
          </p:nvPr>
        </p:nvSpPr>
        <p:spPr/>
        <p:txBody>
          <a:bodyPr>
            <a:normAutofit lnSpcReduction="10000"/>
          </a:bodyPr>
          <a:lstStyle/>
          <a:p>
            <a:r>
              <a:rPr lang="ca-ES" dirty="0" smtClean="0"/>
              <a:t>Apliquem la</a:t>
            </a:r>
            <a:r>
              <a:rPr lang="ca-ES" b="1" dirty="0" smtClean="0"/>
              <a:t> 3a llei de Newton</a:t>
            </a:r>
            <a:r>
              <a:rPr lang="ca-ES" dirty="0" smtClean="0"/>
              <a:t>. </a:t>
            </a:r>
          </a:p>
          <a:p>
            <a:r>
              <a:rPr lang="ca-ES" dirty="0" smtClean="0"/>
              <a:t>Assignarem signe positiu a les forces que apuntin en el sentit del moviment de la caixa i negatiu a les forces que apuntin en sentit oposat. </a:t>
            </a:r>
          </a:p>
          <a:p>
            <a:r>
              <a:rPr lang="ca-ES" dirty="0" smtClean="0"/>
              <a:t> la força que realitza el noi sobre la caixa és positiva i es pot obtenir amb la 2a llei de Newton: </a:t>
            </a:r>
            <a:r>
              <a:rPr lang="ca-ES" dirty="0" err="1" smtClean="0"/>
              <a:t>F</a:t>
            </a:r>
            <a:r>
              <a:rPr lang="ca-ES" sz="2600" dirty="0" err="1" smtClean="0"/>
              <a:t>noi→caixa</a:t>
            </a:r>
            <a:r>
              <a:rPr lang="ca-ES" sz="2600" dirty="0" smtClean="0"/>
              <a:t> </a:t>
            </a:r>
            <a:r>
              <a:rPr lang="ca-ES" dirty="0" smtClean="0"/>
              <a:t>= </a:t>
            </a:r>
            <a:r>
              <a:rPr lang="ca-ES" sz="3500" dirty="0" err="1" smtClean="0"/>
              <a:t>m</a:t>
            </a:r>
            <a:r>
              <a:rPr lang="ca-ES" sz="2600" dirty="0" err="1" smtClean="0"/>
              <a:t>caixa</a:t>
            </a:r>
            <a:r>
              <a:rPr lang="ca-ES" sz="2600" dirty="0" smtClean="0"/>
              <a:t>  · </a:t>
            </a:r>
            <a:r>
              <a:rPr lang="ca-ES" sz="3500" dirty="0" err="1" smtClean="0"/>
              <a:t>a</a:t>
            </a:r>
            <a:r>
              <a:rPr lang="ca-ES" sz="2600" dirty="0" err="1" smtClean="0"/>
              <a:t>caixa</a:t>
            </a:r>
            <a:r>
              <a:rPr lang="ca-ES" sz="2600" dirty="0" smtClean="0"/>
              <a:t> </a:t>
            </a:r>
          </a:p>
          <a:p>
            <a:r>
              <a:rPr lang="ca-ES" dirty="0" err="1" smtClean="0"/>
              <a:t>F</a:t>
            </a:r>
            <a:r>
              <a:rPr lang="ca-ES" sz="2600" dirty="0" err="1" smtClean="0"/>
              <a:t>noi→caixa</a:t>
            </a:r>
            <a:r>
              <a:rPr lang="ca-ES" sz="2600" dirty="0" smtClean="0"/>
              <a:t> </a:t>
            </a:r>
            <a:r>
              <a:rPr lang="ca-ES" dirty="0" smtClean="0"/>
              <a:t>= 12,7    ·   4,2     = 53,34 N</a:t>
            </a:r>
            <a:endParaRPr lang="ca-ES" dirty="0"/>
          </a:p>
        </p:txBody>
      </p:sp>
    </p:spTree>
    <p:extLst>
      <p:ext uri="{BB962C8B-B14F-4D97-AF65-F5344CB8AC3E}">
        <p14:creationId xmlns:p14="http://schemas.microsoft.com/office/powerpoint/2010/main" val="16604810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ca-ES"/>
          </a:p>
        </p:txBody>
      </p:sp>
      <p:sp>
        <p:nvSpPr>
          <p:cNvPr id="3" name="2 Marcador de contenido"/>
          <p:cNvSpPr>
            <a:spLocks noGrp="1"/>
          </p:cNvSpPr>
          <p:nvPr>
            <p:ph idx="1"/>
          </p:nvPr>
        </p:nvSpPr>
        <p:spPr/>
        <p:txBody>
          <a:bodyPr/>
          <a:lstStyle/>
          <a:p>
            <a:r>
              <a:rPr lang="ca-ES" dirty="0" smtClean="0"/>
              <a:t>la força que realitza la caixa sobre el noi es pot obtenir amb la 3a llei de Newton, segons la qual, tindrà la mateixa intensitat que la que realitza el noi sobre la caixa, però el sentit contrari. </a:t>
            </a:r>
          </a:p>
          <a:p>
            <a:r>
              <a:rPr lang="ca-ES" dirty="0" smtClean="0"/>
              <a:t>Per tant: </a:t>
            </a:r>
          </a:p>
          <a:p>
            <a:r>
              <a:rPr lang="ca-ES" dirty="0" err="1" smtClean="0"/>
              <a:t>F</a:t>
            </a:r>
            <a:r>
              <a:rPr lang="ca-ES" sz="2400" dirty="0" err="1" smtClean="0"/>
              <a:t>caixa→noi</a:t>
            </a:r>
            <a:r>
              <a:rPr lang="ca-ES" sz="2400" dirty="0" smtClean="0"/>
              <a:t> </a:t>
            </a:r>
            <a:r>
              <a:rPr lang="ca-ES" dirty="0" smtClean="0"/>
              <a:t>= - 53,34 N</a:t>
            </a:r>
            <a:endParaRPr lang="ca-ES" dirty="0"/>
          </a:p>
        </p:txBody>
      </p:sp>
    </p:spTree>
    <p:extLst>
      <p:ext uri="{BB962C8B-B14F-4D97-AF65-F5344CB8AC3E}">
        <p14:creationId xmlns:p14="http://schemas.microsoft.com/office/powerpoint/2010/main" val="338613452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Tercer pas ....</a:t>
            </a:r>
            <a:endParaRPr lang="ca-ES" dirty="0"/>
          </a:p>
        </p:txBody>
      </p:sp>
      <p:sp>
        <p:nvSpPr>
          <p:cNvPr id="3" name="2 Marcador de contenido"/>
          <p:cNvSpPr>
            <a:spLocks noGrp="1"/>
          </p:cNvSpPr>
          <p:nvPr>
            <p:ph idx="1"/>
          </p:nvPr>
        </p:nvSpPr>
        <p:spPr/>
        <p:txBody>
          <a:bodyPr/>
          <a:lstStyle/>
          <a:p>
            <a:r>
              <a:rPr lang="ca-ES" dirty="0" smtClean="0"/>
              <a:t>Un cop tenim la força que actua sobre el noi, podem trobar-ne l’acceleració a partir de la 2a Llei de Newton: </a:t>
            </a:r>
          </a:p>
          <a:p>
            <a:r>
              <a:rPr lang="ca-ES" dirty="0" err="1" smtClean="0"/>
              <a:t>Fc</a:t>
            </a:r>
            <a:r>
              <a:rPr lang="ca-ES" sz="2400" dirty="0" err="1" smtClean="0"/>
              <a:t>aixa</a:t>
            </a:r>
            <a:r>
              <a:rPr lang="ca-ES" sz="2400" dirty="0" smtClean="0"/>
              <a:t> </a:t>
            </a:r>
            <a:r>
              <a:rPr lang="ca-ES" sz="2400" dirty="0" smtClean="0">
                <a:solidFill>
                  <a:prstClr val="black"/>
                </a:solidFill>
              </a:rPr>
              <a:t>→ </a:t>
            </a:r>
            <a:r>
              <a:rPr lang="ca-ES" sz="2400" dirty="0" smtClean="0"/>
              <a:t>noi</a:t>
            </a:r>
            <a:r>
              <a:rPr lang="ca-ES" dirty="0" smtClean="0">
                <a:solidFill>
                  <a:prstClr val="black"/>
                </a:solidFill>
              </a:rPr>
              <a:t> = </a:t>
            </a:r>
            <a:r>
              <a:rPr lang="ca-ES" dirty="0" err="1" smtClean="0"/>
              <a:t>m</a:t>
            </a:r>
            <a:r>
              <a:rPr lang="ca-ES" sz="2400" dirty="0" err="1" smtClean="0"/>
              <a:t>noi</a:t>
            </a:r>
            <a:r>
              <a:rPr lang="ca-ES" dirty="0" smtClean="0"/>
              <a:t> · a </a:t>
            </a:r>
          </a:p>
          <a:p>
            <a:r>
              <a:rPr lang="ca-ES" sz="2400" dirty="0" smtClean="0"/>
              <a:t> </a:t>
            </a:r>
            <a:r>
              <a:rPr lang="ca-ES" dirty="0" smtClean="0"/>
              <a:t>a </a:t>
            </a:r>
            <a:r>
              <a:rPr lang="ca-ES" sz="2400" dirty="0" smtClean="0"/>
              <a:t>noi=  </a:t>
            </a:r>
            <a:r>
              <a:rPr lang="ca-ES" dirty="0" err="1" smtClean="0">
                <a:solidFill>
                  <a:prstClr val="black"/>
                </a:solidFill>
              </a:rPr>
              <a:t>Fc</a:t>
            </a:r>
            <a:r>
              <a:rPr lang="ca-ES" sz="2400" dirty="0" err="1" smtClean="0">
                <a:solidFill>
                  <a:prstClr val="black"/>
                </a:solidFill>
              </a:rPr>
              <a:t>aixa</a:t>
            </a:r>
            <a:r>
              <a:rPr lang="ca-ES" sz="2400" dirty="0" smtClean="0">
                <a:solidFill>
                  <a:prstClr val="black"/>
                </a:solidFill>
              </a:rPr>
              <a:t> →noi /  </a:t>
            </a:r>
            <a:r>
              <a:rPr lang="ca-ES" dirty="0" err="1" smtClean="0"/>
              <a:t>m</a:t>
            </a:r>
            <a:r>
              <a:rPr lang="ca-ES" sz="2400" dirty="0" err="1" smtClean="0"/>
              <a:t>noi</a:t>
            </a:r>
            <a:endParaRPr lang="ca-ES" sz="2400" dirty="0" smtClean="0"/>
          </a:p>
          <a:p>
            <a:r>
              <a:rPr lang="ca-ES" sz="2400" dirty="0" smtClean="0"/>
              <a:t>a  =   53,34/  64,3 =  0,83 m/s</a:t>
            </a:r>
            <a:r>
              <a:rPr lang="ca-ES" sz="2800" dirty="0" smtClean="0"/>
              <a:t>2</a:t>
            </a:r>
            <a:endParaRPr lang="ca-ES" dirty="0"/>
          </a:p>
        </p:txBody>
      </p:sp>
    </p:spTree>
    <p:extLst>
      <p:ext uri="{BB962C8B-B14F-4D97-AF65-F5344CB8AC3E}">
        <p14:creationId xmlns:p14="http://schemas.microsoft.com/office/powerpoint/2010/main" val="26547899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solidFill>
                  <a:schemeClr val="accent6">
                    <a:lumMod val="75000"/>
                  </a:schemeClr>
                </a:solidFill>
              </a:rPr>
              <a:t>Llei</a:t>
            </a:r>
            <a:r>
              <a:rPr lang="es-ES_tradnl" dirty="0" smtClean="0">
                <a:solidFill>
                  <a:schemeClr val="accent6">
                    <a:lumMod val="75000"/>
                  </a:schemeClr>
                </a:solidFill>
              </a:rPr>
              <a:t> </a:t>
            </a:r>
            <a:r>
              <a:rPr lang="es-ES_tradnl" dirty="0" err="1" smtClean="0">
                <a:solidFill>
                  <a:schemeClr val="accent6">
                    <a:lumMod val="75000"/>
                  </a:schemeClr>
                </a:solidFill>
              </a:rPr>
              <a:t>gravitació</a:t>
            </a:r>
            <a:r>
              <a:rPr lang="es-ES_tradnl" dirty="0" smtClean="0">
                <a:solidFill>
                  <a:schemeClr val="accent6">
                    <a:lumMod val="75000"/>
                  </a:schemeClr>
                </a:solidFill>
              </a:rPr>
              <a:t> universal </a:t>
            </a:r>
            <a:endParaRPr lang="es-ES_tradnl" dirty="0">
              <a:solidFill>
                <a:schemeClr val="accent6">
                  <a:lumMod val="75000"/>
                </a:schemeClr>
              </a:solidFill>
            </a:endParaRPr>
          </a:p>
        </p:txBody>
      </p:sp>
      <p:sp>
        <p:nvSpPr>
          <p:cNvPr id="3" name="2 Marcador de contenido"/>
          <p:cNvSpPr>
            <a:spLocks noGrp="1"/>
          </p:cNvSpPr>
          <p:nvPr>
            <p:ph idx="1"/>
          </p:nvPr>
        </p:nvSpPr>
        <p:spPr/>
        <p:txBody>
          <a:bodyPr/>
          <a:lstStyle/>
          <a:p>
            <a:r>
              <a:rPr lang="es-ES_tradnl" b="1" dirty="0">
                <a:solidFill>
                  <a:schemeClr val="accent6">
                    <a:lumMod val="75000"/>
                  </a:schemeClr>
                </a:solidFill>
              </a:rPr>
              <a:t>Ejercicio 1</a:t>
            </a:r>
            <a:r>
              <a:rPr lang="es-ES_tradnl" dirty="0"/>
              <a:t/>
            </a:r>
            <a:br>
              <a:rPr lang="es-ES_tradnl" dirty="0"/>
            </a:br>
            <a:r>
              <a:rPr lang="es-ES_tradnl" dirty="0"/>
              <a:t>Suponiendo el valor aproximado de la masa de la Tierra como , calcular la gravedad existente, es decir, la aceleración con la que un cuerpo caería hacia el suelo. </a:t>
            </a:r>
          </a:p>
        </p:txBody>
      </p:sp>
    </p:spTree>
    <p:extLst>
      <p:ext uri="{BB962C8B-B14F-4D97-AF65-F5344CB8AC3E}">
        <p14:creationId xmlns:p14="http://schemas.microsoft.com/office/powerpoint/2010/main" val="20127215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2852936"/>
            <a:ext cx="7064821"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004272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Exercici</a:t>
            </a:r>
            <a:r>
              <a:rPr lang="es-ES_tradnl" dirty="0" smtClean="0"/>
              <a:t> 2 </a:t>
            </a:r>
            <a:endParaRPr lang="es-ES_tradnl" dirty="0"/>
          </a:p>
        </p:txBody>
      </p:sp>
      <p:sp>
        <p:nvSpPr>
          <p:cNvPr id="3" name="2 Marcador de contenido"/>
          <p:cNvSpPr>
            <a:spLocks noGrp="1"/>
          </p:cNvSpPr>
          <p:nvPr>
            <p:ph idx="1"/>
          </p:nvPr>
        </p:nvSpPr>
        <p:spPr/>
        <p:txBody>
          <a:bodyPr>
            <a:normAutofit/>
          </a:bodyPr>
          <a:lstStyle/>
          <a:p>
            <a:pPr lvl="0"/>
            <a:r>
              <a:rPr lang="pt-BR" sz="2400" dirty="0">
                <a:solidFill>
                  <a:prstClr val="black"/>
                </a:solidFill>
                <a:latin typeface="Arial"/>
              </a:rPr>
              <a:t>Calcula </a:t>
            </a:r>
            <a:r>
              <a:rPr lang="pt-BR" sz="2400" dirty="0" err="1">
                <a:solidFill>
                  <a:prstClr val="black"/>
                </a:solidFill>
                <a:latin typeface="Arial"/>
              </a:rPr>
              <a:t>la</a:t>
            </a:r>
            <a:r>
              <a:rPr lang="pt-BR" sz="2400" dirty="0">
                <a:solidFill>
                  <a:prstClr val="black"/>
                </a:solidFill>
                <a:latin typeface="Arial"/>
              </a:rPr>
              <a:t> força d’</a:t>
            </a:r>
            <a:r>
              <a:rPr lang="pt-BR" sz="2400" dirty="0" err="1">
                <a:solidFill>
                  <a:prstClr val="black"/>
                </a:solidFill>
                <a:latin typeface="Arial"/>
              </a:rPr>
              <a:t>atracció</a:t>
            </a:r>
            <a:r>
              <a:rPr lang="pt-BR" sz="2400" dirty="0">
                <a:solidFill>
                  <a:prstClr val="black"/>
                </a:solidFill>
                <a:latin typeface="Arial"/>
              </a:rPr>
              <a:t> que </a:t>
            </a:r>
            <a:r>
              <a:rPr lang="pt-BR" sz="2400" dirty="0" err="1">
                <a:solidFill>
                  <a:prstClr val="black"/>
                </a:solidFill>
                <a:latin typeface="Arial"/>
              </a:rPr>
              <a:t>exerceix</a:t>
            </a:r>
            <a:r>
              <a:rPr lang="pt-BR" sz="2400" dirty="0">
                <a:solidFill>
                  <a:prstClr val="black"/>
                </a:solidFill>
                <a:latin typeface="Arial"/>
              </a:rPr>
              <a:t> </a:t>
            </a:r>
            <a:r>
              <a:rPr lang="pt-BR" sz="2400" dirty="0" err="1">
                <a:solidFill>
                  <a:prstClr val="black"/>
                </a:solidFill>
                <a:latin typeface="Arial"/>
              </a:rPr>
              <a:t>la</a:t>
            </a:r>
            <a:r>
              <a:rPr lang="pt-BR" sz="2400" dirty="0">
                <a:solidFill>
                  <a:prstClr val="black"/>
                </a:solidFill>
                <a:latin typeface="Arial"/>
              </a:rPr>
              <a:t> Terra sobre una poma de 230 g. Quina és </a:t>
            </a:r>
            <a:r>
              <a:rPr lang="pt-BR" sz="2400" dirty="0" err="1">
                <a:solidFill>
                  <a:prstClr val="black"/>
                </a:solidFill>
                <a:latin typeface="Arial"/>
              </a:rPr>
              <a:t>la</a:t>
            </a:r>
            <a:r>
              <a:rPr lang="pt-BR" sz="2400" dirty="0">
                <a:solidFill>
                  <a:prstClr val="black"/>
                </a:solidFill>
                <a:latin typeface="Arial"/>
              </a:rPr>
              <a:t> força </a:t>
            </a:r>
            <a:r>
              <a:rPr lang="pt-BR" sz="2400" dirty="0" smtClean="0">
                <a:solidFill>
                  <a:prstClr val="black"/>
                </a:solidFill>
                <a:latin typeface="Arial"/>
              </a:rPr>
              <a:t> que </a:t>
            </a:r>
            <a:r>
              <a:rPr lang="pt-BR" sz="2400" dirty="0" err="1">
                <a:solidFill>
                  <a:prstClr val="black"/>
                </a:solidFill>
                <a:latin typeface="Arial"/>
              </a:rPr>
              <a:t>exerceix</a:t>
            </a:r>
            <a:r>
              <a:rPr lang="pt-BR" sz="2400" dirty="0">
                <a:solidFill>
                  <a:prstClr val="black"/>
                </a:solidFill>
                <a:latin typeface="Arial"/>
              </a:rPr>
              <a:t> </a:t>
            </a:r>
            <a:r>
              <a:rPr lang="pt-BR" sz="2400" dirty="0" err="1">
                <a:solidFill>
                  <a:prstClr val="black"/>
                </a:solidFill>
                <a:latin typeface="Arial"/>
              </a:rPr>
              <a:t>la</a:t>
            </a:r>
            <a:r>
              <a:rPr lang="pt-BR" sz="2400" dirty="0">
                <a:solidFill>
                  <a:prstClr val="black"/>
                </a:solidFill>
                <a:latin typeface="Arial"/>
              </a:rPr>
              <a:t> poma sobre </a:t>
            </a:r>
            <a:r>
              <a:rPr lang="pt-BR" sz="2400" dirty="0" err="1">
                <a:solidFill>
                  <a:prstClr val="black"/>
                </a:solidFill>
                <a:latin typeface="Arial"/>
              </a:rPr>
              <a:t>la</a:t>
            </a:r>
            <a:r>
              <a:rPr lang="pt-BR" sz="2400" dirty="0">
                <a:solidFill>
                  <a:prstClr val="black"/>
                </a:solidFill>
                <a:latin typeface="Arial"/>
              </a:rPr>
              <a:t> Terra? Per </a:t>
            </a:r>
            <a:r>
              <a:rPr lang="pt-BR" sz="2400" dirty="0" err="1">
                <a:solidFill>
                  <a:prstClr val="black"/>
                </a:solidFill>
                <a:latin typeface="Arial"/>
              </a:rPr>
              <a:t>què</a:t>
            </a:r>
            <a:r>
              <a:rPr lang="pt-BR" sz="2400" dirty="0">
                <a:solidFill>
                  <a:prstClr val="black"/>
                </a:solidFill>
                <a:latin typeface="Arial"/>
              </a:rPr>
              <a:t> </a:t>
            </a:r>
            <a:r>
              <a:rPr lang="pt-BR" sz="2400" dirty="0" err="1">
                <a:solidFill>
                  <a:prstClr val="black"/>
                </a:solidFill>
                <a:latin typeface="Arial"/>
              </a:rPr>
              <a:t>la</a:t>
            </a:r>
            <a:r>
              <a:rPr lang="pt-BR" sz="2400" dirty="0">
                <a:solidFill>
                  <a:prstClr val="black"/>
                </a:solidFill>
                <a:latin typeface="Arial"/>
              </a:rPr>
              <a:t> poma </a:t>
            </a:r>
            <a:r>
              <a:rPr lang="pt-BR" sz="2400" dirty="0" err="1">
                <a:solidFill>
                  <a:prstClr val="black"/>
                </a:solidFill>
                <a:latin typeface="Arial"/>
              </a:rPr>
              <a:t>cau</a:t>
            </a:r>
            <a:r>
              <a:rPr lang="pt-BR" sz="2400" dirty="0">
                <a:solidFill>
                  <a:prstClr val="black"/>
                </a:solidFill>
                <a:latin typeface="Arial"/>
              </a:rPr>
              <a:t> i </a:t>
            </a:r>
            <a:r>
              <a:rPr lang="pt-BR" sz="2400" dirty="0" err="1">
                <a:solidFill>
                  <a:prstClr val="black"/>
                </a:solidFill>
                <a:latin typeface="Arial"/>
              </a:rPr>
              <a:t>la</a:t>
            </a:r>
            <a:r>
              <a:rPr lang="pt-BR" sz="2400" dirty="0">
                <a:solidFill>
                  <a:prstClr val="black"/>
                </a:solidFill>
                <a:latin typeface="Arial"/>
              </a:rPr>
              <a:t> Terra no es </a:t>
            </a:r>
            <a:r>
              <a:rPr lang="pt-BR" sz="2400" dirty="0" err="1">
                <a:solidFill>
                  <a:prstClr val="black"/>
                </a:solidFill>
                <a:latin typeface="Arial"/>
              </a:rPr>
              <a:t>mou</a:t>
            </a:r>
            <a:r>
              <a:rPr lang="pt-BR" sz="2400" dirty="0">
                <a:solidFill>
                  <a:prstClr val="black"/>
                </a:solidFill>
                <a:latin typeface="Arial"/>
              </a:rPr>
              <a:t>?</a:t>
            </a:r>
          </a:p>
          <a:p>
            <a:endParaRPr lang="es-ES_tradnl" sz="2400" dirty="0"/>
          </a:p>
        </p:txBody>
      </p:sp>
    </p:spTree>
    <p:extLst>
      <p:ext uri="{BB962C8B-B14F-4D97-AF65-F5344CB8AC3E}">
        <p14:creationId xmlns:p14="http://schemas.microsoft.com/office/powerpoint/2010/main" val="37023456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normAutofit fontScale="25000" lnSpcReduction="20000"/>
          </a:bodyPr>
          <a:lstStyle/>
          <a:p>
            <a:r>
              <a:rPr lang="es-ES_tradnl" sz="12800" dirty="0"/>
              <a:t>Per </a:t>
            </a:r>
            <a:r>
              <a:rPr lang="es-ES_tradnl" sz="12800" dirty="0" err="1"/>
              <a:t>resoldre</a:t>
            </a:r>
            <a:r>
              <a:rPr lang="es-ES_tradnl" sz="12800" dirty="0"/>
              <a:t> </a:t>
            </a:r>
            <a:r>
              <a:rPr lang="es-ES_tradnl" sz="12800" dirty="0" err="1"/>
              <a:t>aquest</a:t>
            </a:r>
            <a:r>
              <a:rPr lang="es-ES_tradnl" sz="12800" dirty="0"/>
              <a:t> </a:t>
            </a:r>
            <a:r>
              <a:rPr lang="es-ES_tradnl" sz="12800" dirty="0" err="1"/>
              <a:t>tipus</a:t>
            </a:r>
            <a:r>
              <a:rPr lang="es-ES_tradnl" sz="12800" dirty="0"/>
              <a:t> de </a:t>
            </a:r>
            <a:r>
              <a:rPr lang="es-ES_tradnl" sz="12800" dirty="0" err="1"/>
              <a:t>problemes</a:t>
            </a:r>
            <a:r>
              <a:rPr lang="es-ES_tradnl" sz="12800" dirty="0"/>
              <a:t>, </a:t>
            </a:r>
            <a:r>
              <a:rPr lang="es-ES_tradnl" sz="12800" dirty="0" err="1" smtClean="0"/>
              <a:t>aplicarem</a:t>
            </a:r>
            <a:r>
              <a:rPr lang="es-ES_tradnl" sz="12800" dirty="0"/>
              <a:t> </a:t>
            </a:r>
            <a:r>
              <a:rPr lang="es-ES_tradnl" sz="12800" dirty="0" smtClean="0"/>
              <a:t>   la </a:t>
            </a:r>
            <a:r>
              <a:rPr lang="es-ES_tradnl" sz="12800" dirty="0" err="1"/>
              <a:t>llei</a:t>
            </a:r>
            <a:r>
              <a:rPr lang="es-ES_tradnl" sz="12800" dirty="0"/>
              <a:t> de la </a:t>
            </a:r>
            <a:r>
              <a:rPr lang="es-ES_tradnl" sz="12800" dirty="0" err="1"/>
              <a:t>gravitació</a:t>
            </a:r>
            <a:r>
              <a:rPr lang="es-ES_tradnl" sz="12800" dirty="0"/>
              <a:t> universal.</a:t>
            </a:r>
          </a:p>
          <a:p>
            <a:r>
              <a:rPr lang="es-ES_tradnl" sz="12800" dirty="0"/>
              <a:t>Si </a:t>
            </a:r>
            <a:r>
              <a:rPr lang="es-ES_tradnl" sz="12800" dirty="0" err="1"/>
              <a:t>substituïm</a:t>
            </a:r>
            <a:r>
              <a:rPr lang="es-ES_tradnl" sz="12800" dirty="0"/>
              <a:t> </a:t>
            </a:r>
            <a:r>
              <a:rPr lang="es-ES_tradnl" sz="12800" dirty="0" err="1"/>
              <a:t>els</a:t>
            </a:r>
            <a:r>
              <a:rPr lang="es-ES_tradnl" sz="12800" dirty="0"/>
              <a:t> </a:t>
            </a:r>
            <a:r>
              <a:rPr lang="es-ES_tradnl" sz="12800" dirty="0" err="1"/>
              <a:t>valors</a:t>
            </a:r>
            <a:r>
              <a:rPr lang="es-ES_tradnl" sz="12800" dirty="0"/>
              <a:t> </a:t>
            </a:r>
            <a:r>
              <a:rPr lang="es-ES_tradnl" sz="12800" dirty="0" err="1"/>
              <a:t>corresponents</a:t>
            </a:r>
            <a:r>
              <a:rPr lang="es-ES_tradnl" sz="12800" dirty="0"/>
              <a:t>, </a:t>
            </a:r>
            <a:r>
              <a:rPr lang="es-ES_tradnl" sz="12800" dirty="0" err="1"/>
              <a:t>obtenim</a:t>
            </a:r>
            <a:r>
              <a:rPr lang="es-ES_tradnl" sz="12800" dirty="0" smtClean="0"/>
              <a:t>:</a:t>
            </a:r>
          </a:p>
          <a:p>
            <a:endParaRPr lang="es-ES_tradnl" sz="12800" dirty="0"/>
          </a:p>
          <a:p>
            <a:endParaRPr lang="es-ES_tradnl" sz="12800" dirty="0" smtClean="0"/>
          </a:p>
          <a:p>
            <a:endParaRPr lang="es-ES_tradnl" sz="12800" dirty="0"/>
          </a:p>
          <a:p>
            <a:endParaRPr lang="es-ES_tradnl" sz="12800" dirty="0" smtClean="0"/>
          </a:p>
          <a:p>
            <a:r>
              <a:rPr lang="es-ES_tradnl" sz="6400" dirty="0" smtClean="0"/>
              <a:t>F    =</a:t>
            </a:r>
            <a:r>
              <a:rPr lang="es-ES_tradnl" sz="6400" dirty="0"/>
              <a:t>  </a:t>
            </a:r>
            <a:r>
              <a:rPr lang="es-ES_tradnl" sz="6400" dirty="0" smtClean="0"/>
              <a:t> 6,67 10</a:t>
            </a:r>
            <a:r>
              <a:rPr lang="es-ES_tradnl" dirty="0" smtClean="0"/>
              <a:t>-11 ·   </a:t>
            </a:r>
            <a:r>
              <a:rPr lang="es-ES_tradnl" sz="7200" dirty="0" smtClean="0"/>
              <a:t>(</a:t>
            </a:r>
            <a:r>
              <a:rPr lang="es-ES_tradnl" sz="6400" dirty="0" smtClean="0"/>
              <a:t>5,9 ·10</a:t>
            </a:r>
            <a:r>
              <a:rPr lang="es-ES_tradnl" sz="4000" dirty="0" smtClean="0"/>
              <a:t>24  · </a:t>
            </a:r>
            <a:r>
              <a:rPr lang="es-ES_tradnl" sz="7200" dirty="0" smtClean="0"/>
              <a:t>0,23) / </a:t>
            </a:r>
            <a:r>
              <a:rPr lang="es-ES_tradnl" sz="7200" dirty="0"/>
              <a:t> </a:t>
            </a:r>
            <a:r>
              <a:rPr lang="es-ES_tradnl" sz="7200" dirty="0" smtClean="0"/>
              <a:t>( 6,4 · 10 </a:t>
            </a:r>
            <a:r>
              <a:rPr lang="es-ES_tradnl" sz="4400" dirty="0" smtClean="0"/>
              <a:t>6</a:t>
            </a:r>
            <a:r>
              <a:rPr lang="es-ES_tradnl" sz="7200" dirty="0" smtClean="0"/>
              <a:t>)</a:t>
            </a:r>
            <a:r>
              <a:rPr lang="es-ES_tradnl" sz="4000" dirty="0" smtClean="0"/>
              <a:t>2</a:t>
            </a:r>
            <a:endParaRPr lang="es-ES_tradnl" sz="3600" dirty="0"/>
          </a:p>
          <a:p>
            <a:pPr marL="0" indent="0">
              <a:buNone/>
            </a:pPr>
            <a:endParaRPr lang="es-ES_tradnl" sz="6400" dirty="0"/>
          </a:p>
          <a:p>
            <a:pPr marL="0" indent="0">
              <a:buNone/>
            </a:pPr>
            <a:r>
              <a:rPr lang="es-ES_tradnl" sz="6400" dirty="0" smtClean="0"/>
              <a:t>        F= 2,2 N </a:t>
            </a:r>
            <a:endParaRPr lang="es-ES_tradnl" sz="6400" dirty="0"/>
          </a:p>
          <a:p>
            <a:pPr marL="0" indent="0">
              <a:buNone/>
            </a:pPr>
            <a:endParaRPr lang="es-ES_tradnl" sz="12800" dirty="0"/>
          </a:p>
          <a:p>
            <a:endParaRPr lang="es-ES_tradnl"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3356992"/>
            <a:ext cx="26860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53837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Exercici</a:t>
            </a:r>
            <a:r>
              <a:rPr lang="es-ES_tradnl" dirty="0" smtClean="0"/>
              <a:t> 3 </a:t>
            </a:r>
            <a:endParaRPr lang="es-ES_tradnl" dirty="0"/>
          </a:p>
        </p:txBody>
      </p:sp>
      <p:sp>
        <p:nvSpPr>
          <p:cNvPr id="3" name="2 Marcador de contenido"/>
          <p:cNvSpPr>
            <a:spLocks noGrp="1"/>
          </p:cNvSpPr>
          <p:nvPr>
            <p:ph idx="1"/>
          </p:nvPr>
        </p:nvSpPr>
        <p:spPr/>
        <p:txBody>
          <a:bodyPr/>
          <a:lstStyle/>
          <a:p>
            <a:r>
              <a:rPr lang="es-ES_tradnl" dirty="0">
                <a:latin typeface="Arial"/>
              </a:rPr>
              <a:t>El pes </a:t>
            </a:r>
            <a:r>
              <a:rPr lang="es-ES_tradnl" dirty="0" err="1">
                <a:latin typeface="Arial"/>
              </a:rPr>
              <a:t>d’un</a:t>
            </a:r>
            <a:r>
              <a:rPr lang="es-ES_tradnl" dirty="0">
                <a:latin typeface="Arial"/>
              </a:rPr>
              <a:t> </a:t>
            </a:r>
            <a:r>
              <a:rPr lang="es-ES_tradnl" dirty="0" err="1">
                <a:latin typeface="Arial"/>
              </a:rPr>
              <a:t>cos</a:t>
            </a:r>
            <a:r>
              <a:rPr lang="es-ES_tradnl" dirty="0">
                <a:latin typeface="Arial"/>
              </a:rPr>
              <a:t> a la </a:t>
            </a:r>
            <a:r>
              <a:rPr lang="es-ES_tradnl" dirty="0" err="1">
                <a:latin typeface="Arial"/>
              </a:rPr>
              <a:t>superfície</a:t>
            </a:r>
            <a:r>
              <a:rPr lang="es-ES_tradnl" dirty="0">
                <a:latin typeface="Arial"/>
              </a:rPr>
              <a:t> terrestre </a:t>
            </a:r>
            <a:r>
              <a:rPr lang="es-ES_tradnl" dirty="0" err="1">
                <a:latin typeface="Arial"/>
              </a:rPr>
              <a:t>és</a:t>
            </a:r>
            <a:r>
              <a:rPr lang="es-ES_tradnl" dirty="0">
                <a:latin typeface="Arial"/>
              </a:rPr>
              <a:t> de 833 N. Calcula:</a:t>
            </a:r>
          </a:p>
          <a:p>
            <a:r>
              <a:rPr lang="es-ES_tradnl" dirty="0">
                <a:latin typeface="Arial"/>
              </a:rPr>
              <a:t>a) Quina </a:t>
            </a:r>
            <a:r>
              <a:rPr lang="es-ES_tradnl" dirty="0" err="1">
                <a:latin typeface="Arial"/>
              </a:rPr>
              <a:t>massa</a:t>
            </a:r>
            <a:r>
              <a:rPr lang="es-ES_tradnl" dirty="0">
                <a:latin typeface="Arial"/>
              </a:rPr>
              <a:t> té?</a:t>
            </a:r>
          </a:p>
          <a:p>
            <a:r>
              <a:rPr lang="es-ES_tradnl" dirty="0">
                <a:latin typeface="Arial"/>
              </a:rPr>
              <a:t>b) La </a:t>
            </a:r>
            <a:r>
              <a:rPr lang="es-ES_tradnl" dirty="0" err="1">
                <a:latin typeface="Arial"/>
              </a:rPr>
              <a:t>massa</a:t>
            </a:r>
            <a:r>
              <a:rPr lang="es-ES_tradnl" dirty="0">
                <a:latin typeface="Arial"/>
              </a:rPr>
              <a:t> </a:t>
            </a:r>
            <a:r>
              <a:rPr lang="es-ES_tradnl" dirty="0" err="1">
                <a:latin typeface="Arial"/>
              </a:rPr>
              <a:t>és</a:t>
            </a:r>
            <a:r>
              <a:rPr lang="es-ES_tradnl" dirty="0">
                <a:latin typeface="Arial"/>
              </a:rPr>
              <a:t> la </a:t>
            </a:r>
            <a:r>
              <a:rPr lang="es-ES_tradnl" dirty="0" err="1">
                <a:latin typeface="Arial"/>
              </a:rPr>
              <a:t>mateixa</a:t>
            </a:r>
            <a:r>
              <a:rPr lang="es-ES_tradnl" dirty="0">
                <a:latin typeface="Arial"/>
              </a:rPr>
              <a:t> que a Júpiter?</a:t>
            </a:r>
          </a:p>
          <a:p>
            <a:r>
              <a:rPr lang="es-ES_tradnl" dirty="0">
                <a:latin typeface="Arial"/>
              </a:rPr>
              <a:t>c) Si el pes del </a:t>
            </a:r>
            <a:r>
              <a:rPr lang="es-ES_tradnl" dirty="0" err="1">
                <a:latin typeface="Arial"/>
              </a:rPr>
              <a:t>cos</a:t>
            </a:r>
            <a:r>
              <a:rPr lang="es-ES_tradnl" dirty="0">
                <a:latin typeface="Arial"/>
              </a:rPr>
              <a:t> a Júpiter </a:t>
            </a:r>
            <a:r>
              <a:rPr lang="es-ES_tradnl" dirty="0" err="1">
                <a:latin typeface="Arial"/>
              </a:rPr>
              <a:t>és</a:t>
            </a:r>
            <a:r>
              <a:rPr lang="es-ES_tradnl" dirty="0">
                <a:latin typeface="Arial"/>
              </a:rPr>
              <a:t> de 2.125 N, </a:t>
            </a:r>
            <a:r>
              <a:rPr lang="es-ES_tradnl" dirty="0" err="1">
                <a:latin typeface="Arial"/>
              </a:rPr>
              <a:t>quant</a:t>
            </a:r>
            <a:r>
              <a:rPr lang="es-ES_tradnl" dirty="0">
                <a:latin typeface="Arial"/>
              </a:rPr>
              <a:t> val la </a:t>
            </a:r>
            <a:r>
              <a:rPr lang="es-ES_tradnl" dirty="0" smtClean="0">
                <a:latin typeface="Arial"/>
              </a:rPr>
              <a:t>g  a </a:t>
            </a:r>
            <a:r>
              <a:rPr lang="es-ES_tradnl" dirty="0">
                <a:latin typeface="Arial"/>
              </a:rPr>
              <a:t>Júpiter?</a:t>
            </a:r>
          </a:p>
          <a:p>
            <a:endParaRPr lang="es-ES_tradnl" dirty="0"/>
          </a:p>
        </p:txBody>
      </p:sp>
    </p:spTree>
    <p:extLst>
      <p:ext uri="{BB962C8B-B14F-4D97-AF65-F5344CB8AC3E}">
        <p14:creationId xmlns:p14="http://schemas.microsoft.com/office/powerpoint/2010/main" val="10035383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sz="2400" dirty="0" err="1">
                <a:solidFill>
                  <a:prstClr val="black"/>
                </a:solidFill>
                <a:latin typeface="Arial"/>
                <a:ea typeface="+mn-ea"/>
                <a:cs typeface="+mn-cs"/>
              </a:rPr>
              <a:t>Plantejament</a:t>
            </a:r>
            <a:r>
              <a:rPr lang="es-ES_tradnl" sz="2400" dirty="0">
                <a:solidFill>
                  <a:prstClr val="black"/>
                </a:solidFill>
                <a:latin typeface="Arial"/>
                <a:ea typeface="+mn-ea"/>
                <a:cs typeface="+mn-cs"/>
              </a:rPr>
              <a:t> i </a:t>
            </a:r>
            <a:r>
              <a:rPr lang="es-ES_tradnl" sz="2400" dirty="0" err="1">
                <a:solidFill>
                  <a:prstClr val="black"/>
                </a:solidFill>
                <a:latin typeface="Arial"/>
                <a:ea typeface="+mn-ea"/>
                <a:cs typeface="+mn-cs"/>
              </a:rPr>
              <a:t>resolució</a:t>
            </a:r>
            <a:endParaRPr lang="es-ES_tradnl" dirty="0"/>
          </a:p>
        </p:txBody>
      </p:sp>
      <p:sp>
        <p:nvSpPr>
          <p:cNvPr id="3" name="2 Marcador de contenido"/>
          <p:cNvSpPr>
            <a:spLocks noGrp="1"/>
          </p:cNvSpPr>
          <p:nvPr>
            <p:ph idx="1"/>
          </p:nvPr>
        </p:nvSpPr>
        <p:spPr/>
        <p:txBody>
          <a:bodyPr>
            <a:normAutofit fontScale="25000" lnSpcReduction="20000"/>
          </a:bodyPr>
          <a:lstStyle/>
          <a:p>
            <a:pPr marL="0" indent="0">
              <a:buNone/>
            </a:pPr>
            <a:r>
              <a:rPr lang="es-ES_tradnl" sz="9600" dirty="0" smtClean="0">
                <a:latin typeface="Arial"/>
              </a:rPr>
              <a:t>        De </a:t>
            </a:r>
            <a:r>
              <a:rPr lang="es-ES_tradnl" sz="9600" dirty="0" err="1">
                <a:latin typeface="Arial"/>
              </a:rPr>
              <a:t>l’expressió</a:t>
            </a:r>
            <a:r>
              <a:rPr lang="es-ES_tradnl" sz="9600" dirty="0">
                <a:latin typeface="Arial"/>
              </a:rPr>
              <a:t>:</a:t>
            </a:r>
          </a:p>
          <a:p>
            <a:pPr marL="0" indent="0">
              <a:buNone/>
            </a:pPr>
            <a:r>
              <a:rPr lang="es-ES_tradnl" sz="9600" dirty="0" smtClean="0">
                <a:latin typeface="Arial"/>
              </a:rPr>
              <a:t>                                         P   =   m  ⋅   g</a:t>
            </a:r>
            <a:endParaRPr lang="es-ES_tradnl" sz="9600" dirty="0">
              <a:latin typeface="Arial"/>
            </a:endParaRPr>
          </a:p>
          <a:p>
            <a:endParaRPr lang="es-ES_tradnl" sz="9600" dirty="0" smtClean="0">
              <a:latin typeface="Arial"/>
            </a:endParaRPr>
          </a:p>
          <a:p>
            <a:pPr marL="0" indent="0">
              <a:buNone/>
            </a:pPr>
            <a:r>
              <a:rPr lang="es-ES_tradnl" sz="9600" dirty="0" smtClean="0">
                <a:latin typeface="Arial"/>
              </a:rPr>
              <a:t>   en </a:t>
            </a:r>
            <a:r>
              <a:rPr lang="es-ES_tradnl" sz="9600" dirty="0" err="1">
                <a:latin typeface="Arial"/>
              </a:rPr>
              <a:t>deduïm</a:t>
            </a:r>
            <a:r>
              <a:rPr lang="es-ES_tradnl" sz="9600" dirty="0">
                <a:latin typeface="Arial"/>
              </a:rPr>
              <a:t> la </a:t>
            </a:r>
            <a:r>
              <a:rPr lang="es-ES_tradnl" sz="9600" dirty="0" err="1">
                <a:latin typeface="Arial"/>
              </a:rPr>
              <a:t>massa</a:t>
            </a:r>
            <a:r>
              <a:rPr lang="es-ES_tradnl" sz="9600" dirty="0">
                <a:latin typeface="Arial"/>
              </a:rPr>
              <a:t> del </a:t>
            </a:r>
            <a:r>
              <a:rPr lang="es-ES_tradnl" sz="9600" dirty="0" err="1">
                <a:latin typeface="Arial"/>
              </a:rPr>
              <a:t>cos</a:t>
            </a:r>
            <a:r>
              <a:rPr lang="es-ES_tradnl" sz="9600" dirty="0">
                <a:latin typeface="Arial"/>
              </a:rPr>
              <a:t> a la </a:t>
            </a:r>
            <a:r>
              <a:rPr lang="es-ES_tradnl" sz="9600" dirty="0" err="1">
                <a:latin typeface="Arial"/>
              </a:rPr>
              <a:t>superfície</a:t>
            </a:r>
            <a:r>
              <a:rPr lang="es-ES_tradnl" sz="9600" dirty="0">
                <a:latin typeface="Arial"/>
              </a:rPr>
              <a:t> </a:t>
            </a:r>
            <a:r>
              <a:rPr lang="es-ES_tradnl" sz="9600" dirty="0" smtClean="0">
                <a:latin typeface="Arial"/>
              </a:rPr>
              <a:t>terrestre</a:t>
            </a:r>
            <a:r>
              <a:rPr lang="es-ES_tradnl" sz="9600" dirty="0">
                <a:latin typeface="Arial"/>
              </a:rPr>
              <a:t>:</a:t>
            </a:r>
          </a:p>
          <a:p>
            <a:endParaRPr lang="es-ES_tradnl" sz="9600" dirty="0">
              <a:latin typeface="Arial"/>
            </a:endParaRPr>
          </a:p>
          <a:p>
            <a:pPr marL="0" indent="0">
              <a:buNone/>
            </a:pPr>
            <a:r>
              <a:rPr lang="es-ES_tradnl" sz="9600" dirty="0" smtClean="0">
                <a:latin typeface="Arial"/>
              </a:rPr>
              <a:t>   m =  P / g = 833/ 9,8 = 85 kg </a:t>
            </a:r>
            <a:endParaRPr lang="es-ES_tradnl" sz="9600" dirty="0">
              <a:latin typeface="Arial"/>
            </a:endParaRPr>
          </a:p>
          <a:p>
            <a:pPr marL="0" indent="0">
              <a:buNone/>
            </a:pPr>
            <a:r>
              <a:rPr lang="es-ES_tradnl" sz="9600" dirty="0" smtClean="0">
                <a:latin typeface="Arial"/>
              </a:rPr>
              <a:t>   La </a:t>
            </a:r>
            <a:r>
              <a:rPr lang="es-ES_tradnl" sz="9600" dirty="0" err="1">
                <a:latin typeface="Arial"/>
              </a:rPr>
              <a:t>massa</a:t>
            </a:r>
            <a:r>
              <a:rPr lang="es-ES_tradnl" sz="9600" dirty="0">
                <a:latin typeface="Arial"/>
              </a:rPr>
              <a:t> del </a:t>
            </a:r>
            <a:r>
              <a:rPr lang="es-ES_tradnl" sz="9600" dirty="0" err="1">
                <a:latin typeface="Arial"/>
              </a:rPr>
              <a:t>cos</a:t>
            </a:r>
            <a:r>
              <a:rPr lang="es-ES_tradnl" sz="9600" dirty="0">
                <a:latin typeface="Arial"/>
              </a:rPr>
              <a:t> no varia i seria la </a:t>
            </a:r>
            <a:r>
              <a:rPr lang="es-ES_tradnl" sz="9600" dirty="0" err="1">
                <a:latin typeface="Arial"/>
              </a:rPr>
              <a:t>mateixa</a:t>
            </a:r>
            <a:r>
              <a:rPr lang="es-ES_tradnl" sz="9600" dirty="0">
                <a:latin typeface="Arial"/>
              </a:rPr>
              <a:t> a </a:t>
            </a:r>
            <a:r>
              <a:rPr lang="es-ES_tradnl" sz="9600" dirty="0" smtClean="0">
                <a:latin typeface="Arial"/>
              </a:rPr>
              <a:t>Júpiter</a:t>
            </a:r>
            <a:r>
              <a:rPr lang="es-ES_tradnl" sz="9600" dirty="0">
                <a:latin typeface="Arial"/>
              </a:rPr>
              <a:t>, a </a:t>
            </a:r>
            <a:r>
              <a:rPr lang="es-ES_tradnl" sz="9600" dirty="0" smtClean="0">
                <a:latin typeface="Arial"/>
              </a:rPr>
              <a:t>  </a:t>
            </a:r>
            <a:r>
              <a:rPr lang="es-ES_tradnl" sz="9600" dirty="0" err="1" smtClean="0">
                <a:latin typeface="Arial"/>
              </a:rPr>
              <a:t>diferència</a:t>
            </a:r>
            <a:r>
              <a:rPr lang="es-ES_tradnl" sz="9600" dirty="0" smtClean="0">
                <a:latin typeface="Arial"/>
              </a:rPr>
              <a:t> </a:t>
            </a:r>
            <a:r>
              <a:rPr lang="es-ES_tradnl" sz="9600" dirty="0">
                <a:latin typeface="Arial"/>
              </a:rPr>
              <a:t>del pes, que varia </a:t>
            </a:r>
            <a:r>
              <a:rPr lang="es-ES_tradnl" sz="9600" dirty="0" err="1">
                <a:latin typeface="Arial"/>
              </a:rPr>
              <a:t>amb</a:t>
            </a:r>
            <a:r>
              <a:rPr lang="es-ES_tradnl" sz="9600" dirty="0">
                <a:latin typeface="Arial"/>
              </a:rPr>
              <a:t> el </a:t>
            </a:r>
            <a:r>
              <a:rPr lang="es-ES_tradnl" sz="9600" dirty="0" smtClean="0">
                <a:latin typeface="Arial"/>
              </a:rPr>
              <a:t>valor </a:t>
            </a:r>
            <a:r>
              <a:rPr lang="es-ES_tradnl" sz="9600" dirty="0">
                <a:latin typeface="Arial"/>
              </a:rPr>
              <a:t>de la </a:t>
            </a:r>
            <a:r>
              <a:rPr lang="es-ES_tradnl" sz="9600" dirty="0" err="1">
                <a:latin typeface="Arial"/>
              </a:rPr>
              <a:t>intensitat</a:t>
            </a:r>
            <a:r>
              <a:rPr lang="es-ES_tradnl" sz="9600" dirty="0">
                <a:latin typeface="Arial"/>
              </a:rPr>
              <a:t> </a:t>
            </a:r>
            <a:r>
              <a:rPr lang="es-ES_tradnl" sz="9600" dirty="0" err="1">
                <a:latin typeface="Arial"/>
              </a:rPr>
              <a:t>gravitatòria</a:t>
            </a:r>
            <a:r>
              <a:rPr lang="es-ES_tradnl" sz="9600" dirty="0">
                <a:latin typeface="Arial"/>
              </a:rPr>
              <a:t> del </a:t>
            </a:r>
            <a:r>
              <a:rPr lang="es-ES_tradnl" sz="9600" dirty="0" err="1">
                <a:latin typeface="Arial"/>
              </a:rPr>
              <a:t>lloc</a:t>
            </a:r>
            <a:r>
              <a:rPr lang="es-ES_tradnl" sz="9600" dirty="0">
                <a:latin typeface="Arial"/>
              </a:rPr>
              <a:t> en </a:t>
            </a:r>
            <a:r>
              <a:rPr lang="es-ES_tradnl" sz="9600" dirty="0" err="1">
                <a:latin typeface="Arial"/>
              </a:rPr>
              <a:t>què</a:t>
            </a:r>
            <a:r>
              <a:rPr lang="es-ES_tradnl" sz="9600" dirty="0">
                <a:latin typeface="Arial"/>
              </a:rPr>
              <a:t> </a:t>
            </a:r>
            <a:r>
              <a:rPr lang="es-ES_tradnl" sz="9600" dirty="0" err="1" smtClean="0">
                <a:latin typeface="Arial"/>
              </a:rPr>
              <a:t>ens</a:t>
            </a:r>
            <a:r>
              <a:rPr lang="es-ES_tradnl" sz="9600" dirty="0" smtClean="0">
                <a:latin typeface="Arial"/>
              </a:rPr>
              <a:t> </a:t>
            </a:r>
            <a:r>
              <a:rPr lang="es-ES_tradnl" sz="9600" dirty="0" err="1" smtClean="0">
                <a:latin typeface="Arial"/>
              </a:rPr>
              <a:t>trobem</a:t>
            </a:r>
            <a:r>
              <a:rPr lang="es-ES_tradnl" sz="9600" dirty="0">
                <a:latin typeface="Arial"/>
              </a:rPr>
              <a:t>.</a:t>
            </a:r>
          </a:p>
          <a:p>
            <a:pPr marL="0" indent="0">
              <a:buNone/>
            </a:pPr>
            <a:endParaRPr lang="es-ES_tradnl" sz="9600" dirty="0" smtClean="0">
              <a:latin typeface="Arial"/>
            </a:endParaRPr>
          </a:p>
          <a:p>
            <a:pPr marL="0" indent="0">
              <a:buNone/>
            </a:pPr>
            <a:r>
              <a:rPr lang="es-ES_tradnl" sz="9600" dirty="0" err="1" smtClean="0">
                <a:latin typeface="Arial"/>
              </a:rPr>
              <a:t>Aïllem</a:t>
            </a:r>
            <a:r>
              <a:rPr lang="es-ES_tradnl" sz="9600" dirty="0" smtClean="0">
                <a:latin typeface="Arial"/>
              </a:rPr>
              <a:t>   g : </a:t>
            </a:r>
            <a:endParaRPr lang="es-ES_tradnl" sz="9600" dirty="0">
              <a:latin typeface="Arial"/>
            </a:endParaRPr>
          </a:p>
          <a:p>
            <a:pPr marL="0" indent="0">
              <a:buNone/>
            </a:pPr>
            <a:endParaRPr lang="es-ES_tradnl" sz="9600" dirty="0" smtClean="0">
              <a:latin typeface="Arial"/>
            </a:endParaRPr>
          </a:p>
          <a:p>
            <a:pPr marL="0" indent="0">
              <a:buNone/>
            </a:pPr>
            <a:r>
              <a:rPr lang="es-ES_tradnl" sz="9600" dirty="0">
                <a:latin typeface="Arial"/>
              </a:rPr>
              <a:t> </a:t>
            </a:r>
            <a:r>
              <a:rPr lang="es-ES_tradnl" sz="9600" dirty="0" smtClean="0">
                <a:latin typeface="Arial"/>
              </a:rPr>
              <a:t>                                 g  =  p  /  m           </a:t>
            </a:r>
            <a:endParaRPr lang="es-ES_tradnl" sz="9600" dirty="0">
              <a:latin typeface="Arial"/>
            </a:endParaRPr>
          </a:p>
          <a:p>
            <a:endParaRPr lang="es-ES_tradnl" dirty="0"/>
          </a:p>
        </p:txBody>
      </p:sp>
    </p:spTree>
    <p:extLst>
      <p:ext uri="{BB962C8B-B14F-4D97-AF65-F5344CB8AC3E}">
        <p14:creationId xmlns:p14="http://schemas.microsoft.com/office/powerpoint/2010/main" val="339512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pPr marL="0" lvl="0" indent="0">
              <a:buNone/>
            </a:pPr>
            <a:r>
              <a:rPr lang="es-ES_tradnl" sz="2400" dirty="0" smtClean="0">
                <a:solidFill>
                  <a:prstClr val="black"/>
                </a:solidFill>
                <a:latin typeface="Arial"/>
              </a:rPr>
              <a:t>     Si </a:t>
            </a:r>
            <a:r>
              <a:rPr lang="es-ES_tradnl" sz="2400" dirty="0" err="1">
                <a:solidFill>
                  <a:prstClr val="black"/>
                </a:solidFill>
                <a:latin typeface="Arial"/>
              </a:rPr>
              <a:t>substituïm</a:t>
            </a:r>
            <a:r>
              <a:rPr lang="es-ES_tradnl" sz="2400" dirty="0">
                <a:solidFill>
                  <a:prstClr val="black"/>
                </a:solidFill>
                <a:latin typeface="Arial"/>
              </a:rPr>
              <a:t> </a:t>
            </a:r>
            <a:r>
              <a:rPr lang="es-ES_tradnl" sz="2400" dirty="0" err="1">
                <a:solidFill>
                  <a:prstClr val="black"/>
                </a:solidFill>
                <a:latin typeface="Arial"/>
              </a:rPr>
              <a:t>els</a:t>
            </a:r>
            <a:r>
              <a:rPr lang="es-ES_tradnl" sz="2400" dirty="0">
                <a:solidFill>
                  <a:prstClr val="black"/>
                </a:solidFill>
                <a:latin typeface="Arial"/>
              </a:rPr>
              <a:t> </a:t>
            </a:r>
            <a:r>
              <a:rPr lang="es-ES_tradnl" sz="2400" dirty="0" err="1">
                <a:solidFill>
                  <a:prstClr val="black"/>
                </a:solidFill>
                <a:latin typeface="Arial"/>
              </a:rPr>
              <a:t>valors</a:t>
            </a:r>
            <a:r>
              <a:rPr lang="es-ES_tradnl" sz="2400" dirty="0">
                <a:solidFill>
                  <a:prstClr val="black"/>
                </a:solidFill>
                <a:latin typeface="Arial"/>
              </a:rPr>
              <a:t> de la </a:t>
            </a:r>
            <a:r>
              <a:rPr lang="es-ES_tradnl" sz="2400" dirty="0" err="1">
                <a:solidFill>
                  <a:prstClr val="black"/>
                </a:solidFill>
                <a:latin typeface="Arial"/>
              </a:rPr>
              <a:t>massa</a:t>
            </a:r>
            <a:r>
              <a:rPr lang="es-ES_tradnl" sz="2400" dirty="0">
                <a:solidFill>
                  <a:prstClr val="black"/>
                </a:solidFill>
                <a:latin typeface="Arial"/>
              </a:rPr>
              <a:t> i el pes del</a:t>
            </a:r>
          </a:p>
          <a:p>
            <a:pPr marL="0" lvl="0" indent="0">
              <a:buNone/>
            </a:pPr>
            <a:r>
              <a:rPr lang="es-ES_tradnl" sz="2400" dirty="0" smtClean="0">
                <a:solidFill>
                  <a:prstClr val="black"/>
                </a:solidFill>
                <a:latin typeface="Arial"/>
              </a:rPr>
              <a:t>   </a:t>
            </a:r>
            <a:r>
              <a:rPr lang="es-ES_tradnl" sz="2400" dirty="0" err="1" smtClean="0">
                <a:solidFill>
                  <a:prstClr val="black"/>
                </a:solidFill>
                <a:latin typeface="Arial"/>
              </a:rPr>
              <a:t>cos</a:t>
            </a:r>
            <a:r>
              <a:rPr lang="es-ES_tradnl" sz="2400" dirty="0" smtClean="0">
                <a:solidFill>
                  <a:prstClr val="black"/>
                </a:solidFill>
                <a:latin typeface="Arial"/>
              </a:rPr>
              <a:t> </a:t>
            </a:r>
            <a:r>
              <a:rPr lang="es-ES_tradnl" sz="2400" dirty="0">
                <a:solidFill>
                  <a:prstClr val="black"/>
                </a:solidFill>
                <a:latin typeface="Arial"/>
              </a:rPr>
              <a:t>a Júpiter, </a:t>
            </a:r>
            <a:r>
              <a:rPr lang="es-ES_tradnl" sz="2400" dirty="0" err="1">
                <a:solidFill>
                  <a:prstClr val="black"/>
                </a:solidFill>
                <a:latin typeface="Arial"/>
              </a:rPr>
              <a:t>obtenim</a:t>
            </a:r>
            <a:r>
              <a:rPr lang="es-ES_tradnl" sz="2400" dirty="0" smtClean="0">
                <a:solidFill>
                  <a:prstClr val="black"/>
                </a:solidFill>
                <a:latin typeface="Arial"/>
              </a:rPr>
              <a:t>:</a:t>
            </a:r>
          </a:p>
          <a:p>
            <a:pPr marL="0" lvl="0" indent="0">
              <a:buNone/>
            </a:pPr>
            <a:endParaRPr lang="es-ES_tradnl" sz="2400" dirty="0">
              <a:solidFill>
                <a:prstClr val="black"/>
              </a:solidFill>
              <a:latin typeface="Arial"/>
            </a:endParaRPr>
          </a:p>
          <a:p>
            <a:pPr marL="0" lvl="0" indent="0">
              <a:buNone/>
            </a:pPr>
            <a:r>
              <a:rPr lang="es-ES_tradnl" sz="2400" dirty="0" smtClean="0">
                <a:solidFill>
                  <a:prstClr val="black"/>
                </a:solidFill>
                <a:latin typeface="Arial"/>
              </a:rPr>
              <a:t>                       g=  2,125 / 85  = 25 m/s2</a:t>
            </a:r>
            <a:endParaRPr lang="es-ES_tradnl" sz="2400" dirty="0">
              <a:solidFill>
                <a:prstClr val="black"/>
              </a:solidFill>
              <a:latin typeface="Arial"/>
            </a:endParaRPr>
          </a:p>
          <a:p>
            <a:pPr marL="0" lvl="0" indent="0">
              <a:buNone/>
            </a:pPr>
            <a:endParaRPr lang="es-ES_tradnl" sz="800" dirty="0">
              <a:solidFill>
                <a:prstClr val="black"/>
              </a:solidFill>
              <a:latin typeface="Arial"/>
            </a:endParaRPr>
          </a:p>
          <a:p>
            <a:endParaRPr lang="es-ES_tradnl" dirty="0"/>
          </a:p>
        </p:txBody>
      </p:sp>
    </p:spTree>
    <p:extLst>
      <p:ext uri="{BB962C8B-B14F-4D97-AF65-F5344CB8AC3E}">
        <p14:creationId xmlns:p14="http://schemas.microsoft.com/office/powerpoint/2010/main" val="7367921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endParaRPr lang="es-ES_tradnl" dirty="0"/>
          </a:p>
        </p:txBody>
      </p:sp>
    </p:spTree>
    <p:extLst>
      <p:ext uri="{BB962C8B-B14F-4D97-AF65-F5344CB8AC3E}">
        <p14:creationId xmlns:p14="http://schemas.microsoft.com/office/powerpoint/2010/main" val="40918474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pPr marL="0" indent="0">
              <a:buNone/>
            </a:pPr>
            <a:r>
              <a:rPr lang="es-ES_tradnl" dirty="0"/>
              <a:t> </a:t>
            </a:r>
            <a:r>
              <a:rPr lang="es-ES_tradnl" dirty="0" smtClean="0"/>
              <a:t>                                DEURES !!!!!!!!! </a:t>
            </a:r>
          </a:p>
          <a:p>
            <a:pPr marL="0" indent="0">
              <a:buNone/>
            </a:pPr>
            <a:endParaRPr lang="es-ES_tradnl" dirty="0"/>
          </a:p>
          <a:p>
            <a:pPr marL="0" indent="0">
              <a:buNone/>
            </a:pPr>
            <a:endParaRPr lang="es-ES_trad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2420888"/>
            <a:ext cx="5715000"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49988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Problema 1 </a:t>
            </a:r>
            <a:endParaRPr lang="ca-ES" dirty="0"/>
          </a:p>
        </p:txBody>
      </p:sp>
      <p:sp>
        <p:nvSpPr>
          <p:cNvPr id="3" name="2 Marcador de contenido"/>
          <p:cNvSpPr>
            <a:spLocks noGrp="1"/>
          </p:cNvSpPr>
          <p:nvPr>
            <p:ph idx="1"/>
          </p:nvPr>
        </p:nvSpPr>
        <p:spPr/>
        <p:txBody>
          <a:bodyPr/>
          <a:lstStyle/>
          <a:p>
            <a:r>
              <a:rPr lang="ca-ES" dirty="0" smtClean="0"/>
              <a:t>Un cos de 10.000 g es desplaça amb una velocitat de 50m/s. Sobre ell actua una força de 20 N en sentit contrari al moviment. Calcula:</a:t>
            </a:r>
          </a:p>
          <a:p>
            <a:r>
              <a:rPr lang="ca-ES" dirty="0" smtClean="0"/>
              <a:t>A) l’acceleració </a:t>
            </a:r>
          </a:p>
          <a:p>
            <a:r>
              <a:rPr lang="ca-ES" dirty="0" smtClean="0"/>
              <a:t>B) El temps que triga en aturar-se</a:t>
            </a:r>
            <a:endParaRPr lang="ca-ES" dirty="0"/>
          </a:p>
        </p:txBody>
      </p:sp>
    </p:spTree>
    <p:extLst>
      <p:ext uri="{BB962C8B-B14F-4D97-AF65-F5344CB8AC3E}">
        <p14:creationId xmlns:p14="http://schemas.microsoft.com/office/powerpoint/2010/main" val="27827609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endParaRPr lang="es-ES_tradnl"/>
          </a:p>
        </p:txBody>
      </p:sp>
    </p:spTree>
    <p:extLst>
      <p:ext uri="{BB962C8B-B14F-4D97-AF65-F5344CB8AC3E}">
        <p14:creationId xmlns:p14="http://schemas.microsoft.com/office/powerpoint/2010/main" val="42057082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Problema 2: </a:t>
            </a:r>
            <a:endParaRPr lang="es-ES_tradnl" dirty="0"/>
          </a:p>
        </p:txBody>
      </p:sp>
      <p:sp>
        <p:nvSpPr>
          <p:cNvPr id="3" name="2 Marcador de contenido"/>
          <p:cNvSpPr>
            <a:spLocks noGrp="1"/>
          </p:cNvSpPr>
          <p:nvPr>
            <p:ph idx="1"/>
          </p:nvPr>
        </p:nvSpPr>
        <p:spPr/>
        <p:txBody>
          <a:bodyPr/>
          <a:lstStyle/>
          <a:p>
            <a:r>
              <a:rPr lang="es-ES_tradnl" dirty="0" smtClean="0"/>
              <a:t>Un ascensor de pes 2300N </a:t>
            </a:r>
            <a:r>
              <a:rPr lang="es-ES_tradnl" dirty="0" err="1" smtClean="0"/>
              <a:t>està</a:t>
            </a:r>
            <a:r>
              <a:rPr lang="es-ES_tradnl" dirty="0" smtClean="0"/>
              <a:t> </a:t>
            </a:r>
            <a:r>
              <a:rPr lang="es-ES_tradnl" dirty="0" err="1" smtClean="0"/>
              <a:t>baixant</a:t>
            </a:r>
            <a:r>
              <a:rPr lang="es-ES_tradnl" dirty="0" smtClean="0"/>
              <a:t>. En un </a:t>
            </a:r>
            <a:r>
              <a:rPr lang="es-ES_tradnl" dirty="0" err="1" smtClean="0"/>
              <a:t>instant</a:t>
            </a:r>
            <a:r>
              <a:rPr lang="es-ES_tradnl" dirty="0" smtClean="0"/>
              <a:t> </a:t>
            </a:r>
            <a:r>
              <a:rPr lang="es-ES_tradnl" dirty="0" err="1" smtClean="0"/>
              <a:t>determinant</a:t>
            </a:r>
            <a:r>
              <a:rPr lang="es-ES_tradnl" dirty="0" smtClean="0"/>
              <a:t>, la </a:t>
            </a:r>
            <a:r>
              <a:rPr lang="es-ES_tradnl" dirty="0" err="1" smtClean="0"/>
              <a:t>força</a:t>
            </a:r>
            <a:r>
              <a:rPr lang="es-ES_tradnl" dirty="0" smtClean="0"/>
              <a:t> de </a:t>
            </a:r>
            <a:r>
              <a:rPr lang="es-ES_tradnl" dirty="0" err="1" smtClean="0"/>
              <a:t>fregament</a:t>
            </a:r>
            <a:r>
              <a:rPr lang="es-ES_tradnl" dirty="0" smtClean="0"/>
              <a:t> que </a:t>
            </a:r>
            <a:r>
              <a:rPr lang="es-ES_tradnl" dirty="0" err="1" smtClean="0"/>
              <a:t>s’oposa</a:t>
            </a:r>
            <a:r>
              <a:rPr lang="es-ES_tradnl" dirty="0" smtClean="0"/>
              <a:t> al </a:t>
            </a:r>
            <a:r>
              <a:rPr lang="es-ES_tradnl" dirty="0" err="1" smtClean="0"/>
              <a:t>seu</a:t>
            </a:r>
            <a:r>
              <a:rPr lang="es-ES_tradnl" dirty="0" smtClean="0"/>
              <a:t> </a:t>
            </a:r>
            <a:r>
              <a:rPr lang="es-ES_tradnl" dirty="0" err="1" smtClean="0"/>
              <a:t>moviment</a:t>
            </a:r>
            <a:r>
              <a:rPr lang="es-ES_tradnl" dirty="0" smtClean="0"/>
              <a:t> </a:t>
            </a:r>
            <a:r>
              <a:rPr lang="es-ES_tradnl" dirty="0" err="1" smtClean="0"/>
              <a:t>és</a:t>
            </a:r>
            <a:r>
              <a:rPr lang="es-ES_tradnl" dirty="0" smtClean="0"/>
              <a:t> de 150 N i la </a:t>
            </a:r>
            <a:r>
              <a:rPr lang="es-ES_tradnl" dirty="0" err="1" smtClean="0"/>
              <a:t>força</a:t>
            </a:r>
            <a:r>
              <a:rPr lang="es-ES_tradnl" dirty="0" smtClean="0"/>
              <a:t> que </a:t>
            </a:r>
            <a:r>
              <a:rPr lang="es-ES_tradnl" dirty="0" err="1" smtClean="0"/>
              <a:t>exerceix</a:t>
            </a:r>
            <a:r>
              <a:rPr lang="es-ES_tradnl" dirty="0" smtClean="0"/>
              <a:t> el cable de 1200N.</a:t>
            </a:r>
          </a:p>
          <a:p>
            <a:r>
              <a:rPr lang="es-ES_tradnl" dirty="0" smtClean="0"/>
              <a:t>A) </a:t>
            </a:r>
            <a:r>
              <a:rPr lang="es-ES_tradnl" dirty="0" err="1" smtClean="0"/>
              <a:t>L’asecensor</a:t>
            </a:r>
            <a:r>
              <a:rPr lang="es-ES_tradnl" dirty="0" smtClean="0"/>
              <a:t> </a:t>
            </a:r>
            <a:r>
              <a:rPr lang="es-ES_tradnl" dirty="0" err="1" smtClean="0"/>
              <a:t>està</a:t>
            </a:r>
            <a:r>
              <a:rPr lang="es-ES_tradnl" dirty="0" smtClean="0"/>
              <a:t> </a:t>
            </a:r>
            <a:r>
              <a:rPr lang="es-ES_tradnl" dirty="0" err="1" smtClean="0"/>
              <a:t>accelerant</a:t>
            </a:r>
            <a:r>
              <a:rPr lang="es-ES_tradnl" dirty="0" smtClean="0"/>
              <a:t> o </a:t>
            </a:r>
            <a:r>
              <a:rPr lang="es-ES_tradnl" dirty="0" err="1" smtClean="0"/>
              <a:t>frenant</a:t>
            </a:r>
            <a:r>
              <a:rPr lang="es-ES_tradnl" dirty="0" smtClean="0"/>
              <a:t>?</a:t>
            </a:r>
          </a:p>
          <a:p>
            <a:r>
              <a:rPr lang="es-ES_tradnl" dirty="0" smtClean="0"/>
              <a:t>B) Quina </a:t>
            </a:r>
            <a:r>
              <a:rPr lang="es-ES_tradnl" dirty="0" err="1" smtClean="0"/>
              <a:t>força</a:t>
            </a:r>
            <a:r>
              <a:rPr lang="es-ES_tradnl" dirty="0" smtClean="0"/>
              <a:t> </a:t>
            </a:r>
            <a:r>
              <a:rPr lang="es-ES_tradnl" dirty="0" err="1" smtClean="0"/>
              <a:t>hauria</a:t>
            </a:r>
            <a:r>
              <a:rPr lang="es-ES_tradnl" dirty="0" smtClean="0"/>
              <a:t> de </a:t>
            </a:r>
            <a:r>
              <a:rPr lang="es-ES_tradnl" dirty="0" err="1" smtClean="0"/>
              <a:t>fer</a:t>
            </a:r>
            <a:r>
              <a:rPr lang="es-ES_tradnl" dirty="0" smtClean="0"/>
              <a:t> el cable </a:t>
            </a:r>
            <a:r>
              <a:rPr lang="es-ES_tradnl" dirty="0" err="1" smtClean="0"/>
              <a:t>perquè</a:t>
            </a:r>
            <a:r>
              <a:rPr lang="es-ES_tradnl" dirty="0" smtClean="0"/>
              <a:t> </a:t>
            </a:r>
            <a:r>
              <a:rPr lang="es-ES_tradnl" dirty="0" err="1" smtClean="0"/>
              <a:t>l’ascensor</a:t>
            </a:r>
            <a:r>
              <a:rPr lang="es-ES_tradnl" dirty="0" smtClean="0"/>
              <a:t> </a:t>
            </a:r>
            <a:r>
              <a:rPr lang="es-ES_tradnl" dirty="0" err="1" smtClean="0"/>
              <a:t>baixés</a:t>
            </a:r>
            <a:r>
              <a:rPr lang="es-ES_tradnl" dirty="0" smtClean="0"/>
              <a:t> </a:t>
            </a:r>
            <a:r>
              <a:rPr lang="es-ES_tradnl" dirty="0" err="1" smtClean="0"/>
              <a:t>amb</a:t>
            </a:r>
            <a:r>
              <a:rPr lang="es-ES_tradnl" dirty="0" smtClean="0"/>
              <a:t> </a:t>
            </a:r>
            <a:r>
              <a:rPr lang="es-ES_tradnl" dirty="0" err="1" smtClean="0"/>
              <a:t>velocitat</a:t>
            </a:r>
            <a:r>
              <a:rPr lang="es-ES_tradnl" dirty="0" smtClean="0"/>
              <a:t> </a:t>
            </a:r>
            <a:r>
              <a:rPr lang="es-ES_tradnl" dirty="0" err="1" smtClean="0"/>
              <a:t>constant</a:t>
            </a:r>
            <a:r>
              <a:rPr lang="es-ES_tradnl" dirty="0" smtClean="0"/>
              <a:t>?</a:t>
            </a:r>
            <a:endParaRPr lang="es-ES_tradnl" dirty="0"/>
          </a:p>
        </p:txBody>
      </p:sp>
    </p:spTree>
    <p:extLst>
      <p:ext uri="{BB962C8B-B14F-4D97-AF65-F5344CB8AC3E}">
        <p14:creationId xmlns:p14="http://schemas.microsoft.com/office/powerpoint/2010/main" val="2399674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endParaRPr lang="es-ES_tradnl"/>
          </a:p>
        </p:txBody>
      </p:sp>
    </p:spTree>
    <p:extLst>
      <p:ext uri="{BB962C8B-B14F-4D97-AF65-F5344CB8AC3E}">
        <p14:creationId xmlns:p14="http://schemas.microsoft.com/office/powerpoint/2010/main" val="377644104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Problema 3</a:t>
            </a:r>
            <a:endParaRPr lang="es-ES_tradnl" dirty="0"/>
          </a:p>
        </p:txBody>
      </p:sp>
      <p:sp>
        <p:nvSpPr>
          <p:cNvPr id="3" name="2 Marcador de contenido"/>
          <p:cNvSpPr>
            <a:spLocks noGrp="1"/>
          </p:cNvSpPr>
          <p:nvPr>
            <p:ph idx="1"/>
          </p:nvPr>
        </p:nvSpPr>
        <p:spPr/>
        <p:txBody>
          <a:bodyPr/>
          <a:lstStyle/>
          <a:p>
            <a:r>
              <a:rPr lang="es-ES_tradnl" dirty="0" smtClean="0"/>
              <a:t>Sobre un </a:t>
            </a:r>
            <a:r>
              <a:rPr lang="es-ES_tradnl" dirty="0" err="1" smtClean="0"/>
              <a:t>cos</a:t>
            </a:r>
            <a:r>
              <a:rPr lang="es-ES_tradnl" dirty="0" smtClean="0"/>
              <a:t> en </a:t>
            </a:r>
            <a:r>
              <a:rPr lang="es-ES_tradnl" dirty="0" err="1" smtClean="0"/>
              <a:t>repòs</a:t>
            </a:r>
            <a:r>
              <a:rPr lang="es-ES_tradnl" dirty="0" smtClean="0"/>
              <a:t> es fa una </a:t>
            </a:r>
            <a:r>
              <a:rPr lang="es-ES_tradnl" dirty="0" err="1" smtClean="0"/>
              <a:t>fo´ça</a:t>
            </a:r>
            <a:r>
              <a:rPr lang="es-ES_tradnl" dirty="0" smtClean="0"/>
              <a:t> </a:t>
            </a:r>
            <a:r>
              <a:rPr lang="es-ES_tradnl" dirty="0" err="1" smtClean="0"/>
              <a:t>horitzontal</a:t>
            </a:r>
            <a:r>
              <a:rPr lang="es-ES_tradnl" dirty="0" smtClean="0"/>
              <a:t> de 2 N </a:t>
            </a:r>
            <a:r>
              <a:rPr lang="es-ES_tradnl" dirty="0" err="1" smtClean="0"/>
              <a:t>durant</a:t>
            </a:r>
            <a:r>
              <a:rPr lang="es-ES_tradnl" dirty="0" smtClean="0"/>
              <a:t> 3 s i es </a:t>
            </a:r>
            <a:r>
              <a:rPr lang="es-ES_tradnl" dirty="0" err="1" smtClean="0"/>
              <a:t>desplaça</a:t>
            </a:r>
            <a:r>
              <a:rPr lang="es-ES_tradnl" dirty="0" smtClean="0"/>
              <a:t> una </a:t>
            </a:r>
            <a:r>
              <a:rPr lang="es-ES_tradnl" dirty="0" err="1" smtClean="0"/>
              <a:t>certa</a:t>
            </a:r>
            <a:r>
              <a:rPr lang="es-ES_tradnl" dirty="0" smtClean="0"/>
              <a:t> </a:t>
            </a:r>
            <a:r>
              <a:rPr lang="es-ES_tradnl" dirty="0" err="1" smtClean="0"/>
              <a:t>distància</a:t>
            </a:r>
            <a:r>
              <a:rPr lang="es-ES_tradnl" dirty="0" smtClean="0"/>
              <a:t> . A un </a:t>
            </a:r>
            <a:r>
              <a:rPr lang="es-ES_tradnl" dirty="0" err="1" smtClean="0"/>
              <a:t>altre</a:t>
            </a:r>
            <a:r>
              <a:rPr lang="es-ES_tradnl" dirty="0" smtClean="0"/>
              <a:t> </a:t>
            </a:r>
            <a:r>
              <a:rPr lang="es-ES_tradnl" dirty="0" err="1" smtClean="0"/>
              <a:t>cos</a:t>
            </a:r>
            <a:r>
              <a:rPr lang="es-ES_tradnl" dirty="0" smtClean="0"/>
              <a:t>, també en </a:t>
            </a:r>
            <a:r>
              <a:rPr lang="es-ES_tradnl" dirty="0" err="1" smtClean="0"/>
              <a:t>repòs</a:t>
            </a:r>
            <a:r>
              <a:rPr lang="es-ES_tradnl" dirty="0" smtClean="0"/>
              <a:t>, se li aplica la </a:t>
            </a:r>
            <a:r>
              <a:rPr lang="es-ES_tradnl" dirty="0" err="1" smtClean="0"/>
              <a:t>mateixa</a:t>
            </a:r>
            <a:r>
              <a:rPr lang="es-ES_tradnl" dirty="0" smtClean="0"/>
              <a:t> </a:t>
            </a:r>
            <a:r>
              <a:rPr lang="es-ES_tradnl" dirty="0" err="1" smtClean="0"/>
              <a:t>força</a:t>
            </a:r>
            <a:r>
              <a:rPr lang="es-ES_tradnl" dirty="0" smtClean="0"/>
              <a:t> i es </a:t>
            </a:r>
            <a:r>
              <a:rPr lang="es-ES_tradnl" dirty="0" err="1" smtClean="0"/>
              <a:t>desplaça</a:t>
            </a:r>
            <a:r>
              <a:rPr lang="es-ES_tradnl" dirty="0" smtClean="0"/>
              <a:t> el </a:t>
            </a:r>
            <a:r>
              <a:rPr lang="es-ES_tradnl" dirty="0" err="1" smtClean="0"/>
              <a:t>mateix</a:t>
            </a:r>
            <a:r>
              <a:rPr lang="es-ES_tradnl" dirty="0" smtClean="0"/>
              <a:t> </a:t>
            </a:r>
            <a:r>
              <a:rPr lang="es-ES_tradnl" dirty="0" err="1" smtClean="0"/>
              <a:t>espai</a:t>
            </a:r>
            <a:r>
              <a:rPr lang="es-ES_tradnl" dirty="0" smtClean="0"/>
              <a:t> </a:t>
            </a:r>
            <a:r>
              <a:rPr lang="es-ES_tradnl" dirty="0" err="1" smtClean="0"/>
              <a:t>però</a:t>
            </a:r>
            <a:r>
              <a:rPr lang="es-ES_tradnl" dirty="0" smtClean="0"/>
              <a:t> en 6 s. </a:t>
            </a:r>
          </a:p>
          <a:p>
            <a:r>
              <a:rPr lang="es-ES_tradnl" dirty="0" err="1" smtClean="0"/>
              <a:t>Quin</a:t>
            </a:r>
            <a:r>
              <a:rPr lang="es-ES_tradnl" dirty="0" smtClean="0"/>
              <a:t> </a:t>
            </a:r>
            <a:r>
              <a:rPr lang="es-ES_tradnl" dirty="0" err="1" smtClean="0"/>
              <a:t>dels</a:t>
            </a:r>
            <a:r>
              <a:rPr lang="es-ES_tradnl" dirty="0" smtClean="0"/>
              <a:t> dos té </a:t>
            </a:r>
            <a:r>
              <a:rPr lang="es-ES_tradnl" dirty="0" err="1" smtClean="0"/>
              <a:t>més</a:t>
            </a:r>
            <a:r>
              <a:rPr lang="es-ES_tradnl" dirty="0" smtClean="0"/>
              <a:t> </a:t>
            </a:r>
            <a:r>
              <a:rPr lang="es-ES_tradnl" dirty="0" err="1" smtClean="0"/>
              <a:t>massa</a:t>
            </a:r>
            <a:r>
              <a:rPr lang="es-ES_tradnl" dirty="0" smtClean="0"/>
              <a:t>? Justifica </a:t>
            </a:r>
            <a:r>
              <a:rPr lang="es-ES_tradnl" dirty="0" err="1" smtClean="0"/>
              <a:t>amb</a:t>
            </a:r>
            <a:r>
              <a:rPr lang="es-ES_tradnl" dirty="0" smtClean="0"/>
              <a:t> </a:t>
            </a:r>
            <a:r>
              <a:rPr lang="es-ES_tradnl" dirty="0" err="1" smtClean="0"/>
              <a:t>paraules</a:t>
            </a:r>
            <a:r>
              <a:rPr lang="es-ES_tradnl" dirty="0" smtClean="0"/>
              <a:t> o </a:t>
            </a:r>
            <a:r>
              <a:rPr lang="es-ES_tradnl" dirty="0" err="1" smtClean="0"/>
              <a:t>matemàticament</a:t>
            </a:r>
            <a:r>
              <a:rPr lang="es-ES_tradnl" dirty="0" smtClean="0"/>
              <a:t> la </a:t>
            </a:r>
            <a:r>
              <a:rPr lang="es-ES_tradnl" dirty="0" err="1" smtClean="0"/>
              <a:t>resposta</a:t>
            </a:r>
            <a:r>
              <a:rPr lang="es-ES_tradnl" dirty="0" smtClean="0"/>
              <a:t>.</a:t>
            </a:r>
            <a:endParaRPr lang="es-ES_tradnl" dirty="0"/>
          </a:p>
        </p:txBody>
      </p:sp>
    </p:spTree>
    <p:extLst>
      <p:ext uri="{BB962C8B-B14F-4D97-AF65-F5344CB8AC3E}">
        <p14:creationId xmlns:p14="http://schemas.microsoft.com/office/powerpoint/2010/main" val="40062834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a:p>
        </p:txBody>
      </p:sp>
      <p:sp>
        <p:nvSpPr>
          <p:cNvPr id="3" name="2 Marcador de contenido"/>
          <p:cNvSpPr>
            <a:spLocks noGrp="1"/>
          </p:cNvSpPr>
          <p:nvPr>
            <p:ph idx="1"/>
          </p:nvPr>
        </p:nvSpPr>
        <p:spPr/>
        <p:txBody>
          <a:bodyPr/>
          <a:lstStyle/>
          <a:p>
            <a:endParaRPr lang="es-ES_tradnl"/>
          </a:p>
        </p:txBody>
      </p:sp>
    </p:spTree>
    <p:extLst>
      <p:ext uri="{BB962C8B-B14F-4D97-AF65-F5344CB8AC3E}">
        <p14:creationId xmlns:p14="http://schemas.microsoft.com/office/powerpoint/2010/main" val="27809806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Problema 4 </a:t>
            </a:r>
            <a:endParaRPr lang="es-ES_tradnl" dirty="0"/>
          </a:p>
        </p:txBody>
      </p:sp>
      <p:sp>
        <p:nvSpPr>
          <p:cNvPr id="3" name="2 Marcador de contenido"/>
          <p:cNvSpPr>
            <a:spLocks noGrp="1"/>
          </p:cNvSpPr>
          <p:nvPr>
            <p:ph idx="1"/>
          </p:nvPr>
        </p:nvSpPr>
        <p:spPr/>
        <p:txBody>
          <a:bodyPr/>
          <a:lstStyle/>
          <a:p>
            <a:r>
              <a:rPr lang="es-ES_tradnl" dirty="0" smtClean="0"/>
              <a:t>Sobre un </a:t>
            </a:r>
            <a:r>
              <a:rPr lang="es-ES_tradnl" dirty="0" err="1" smtClean="0"/>
              <a:t>cos</a:t>
            </a:r>
            <a:r>
              <a:rPr lang="es-ES_tradnl" dirty="0" smtClean="0"/>
              <a:t> de 30 kg </a:t>
            </a:r>
            <a:r>
              <a:rPr lang="es-ES_tradnl" dirty="0" err="1" smtClean="0"/>
              <a:t>actuen</a:t>
            </a:r>
            <a:r>
              <a:rPr lang="es-ES_tradnl" dirty="0" smtClean="0"/>
              <a:t> dos </a:t>
            </a:r>
            <a:r>
              <a:rPr lang="es-ES_tradnl" dirty="0" err="1" smtClean="0"/>
              <a:t>forces</a:t>
            </a:r>
            <a:r>
              <a:rPr lang="es-ES_tradnl" dirty="0" smtClean="0"/>
              <a:t> </a:t>
            </a:r>
            <a:r>
              <a:rPr lang="es-ES_tradnl" dirty="0" err="1" smtClean="0"/>
              <a:t>perpendiculars</a:t>
            </a:r>
            <a:r>
              <a:rPr lang="es-ES_tradnl" dirty="0" smtClean="0"/>
              <a:t> entre elles, </a:t>
            </a:r>
            <a:r>
              <a:rPr lang="es-ES_tradnl" dirty="0" err="1" smtClean="0"/>
              <a:t>d’intensitats</a:t>
            </a:r>
            <a:r>
              <a:rPr lang="es-ES_tradnl" dirty="0" smtClean="0"/>
              <a:t> 2N i 7N.</a:t>
            </a:r>
          </a:p>
          <a:p>
            <a:r>
              <a:rPr lang="es-ES_tradnl" dirty="0" smtClean="0"/>
              <a:t>Calcula </a:t>
            </a:r>
            <a:r>
              <a:rPr lang="es-ES_tradnl" dirty="0" err="1" smtClean="0"/>
              <a:t>l’acceleració</a:t>
            </a:r>
            <a:r>
              <a:rPr lang="es-ES_tradnl" dirty="0" smtClean="0"/>
              <a:t> que </a:t>
            </a:r>
            <a:r>
              <a:rPr lang="es-ES_tradnl" dirty="0" err="1" smtClean="0"/>
              <a:t>actua</a:t>
            </a:r>
            <a:r>
              <a:rPr lang="es-ES_tradnl" dirty="0" smtClean="0"/>
              <a:t> sobre el </a:t>
            </a:r>
            <a:r>
              <a:rPr lang="es-ES_tradnl" dirty="0" err="1" smtClean="0"/>
              <a:t>cos</a:t>
            </a:r>
            <a:r>
              <a:rPr lang="es-ES_tradnl" dirty="0" smtClean="0"/>
              <a:t>.</a:t>
            </a:r>
            <a:endParaRPr lang="es-ES_tradnl" dirty="0"/>
          </a:p>
        </p:txBody>
      </p:sp>
    </p:spTree>
    <p:extLst>
      <p:ext uri="{BB962C8B-B14F-4D97-AF65-F5344CB8AC3E}">
        <p14:creationId xmlns:p14="http://schemas.microsoft.com/office/powerpoint/2010/main" val="2628487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795</TotalTime>
  <Words>3147</Words>
  <Application>Microsoft Office PowerPoint</Application>
  <PresentationFormat>Presentación en pantalla (4:3)</PresentationFormat>
  <Paragraphs>339</Paragraphs>
  <Slides>75</Slides>
  <Notes>0</Notes>
  <HiddenSlides>0</HiddenSlides>
  <MMClips>0</MMClips>
  <ScaleCrop>false</ScaleCrop>
  <HeadingPairs>
    <vt:vector size="4" baseType="variant">
      <vt:variant>
        <vt:lpstr>Tema</vt:lpstr>
      </vt:variant>
      <vt:variant>
        <vt:i4>1</vt:i4>
      </vt:variant>
      <vt:variant>
        <vt:lpstr>Títulos de diapositiva</vt:lpstr>
      </vt:variant>
      <vt:variant>
        <vt:i4>75</vt:i4>
      </vt:variant>
    </vt:vector>
  </HeadingPairs>
  <TitlesOfParts>
    <vt:vector size="76" baseType="lpstr">
      <vt:lpstr>Tema de Office</vt:lpstr>
      <vt:lpstr>TEMA 3: DINàMICA </vt:lpstr>
      <vt:lpstr>Llei de la inèrcia</vt:lpstr>
      <vt:lpstr>Problema 1</vt:lpstr>
      <vt:lpstr>Primer pas….</vt:lpstr>
      <vt:lpstr>Segon pas.....</vt:lpstr>
      <vt:lpstr>Tercer pas.....</vt:lpstr>
      <vt:lpstr>Presentación de PowerPoint</vt:lpstr>
      <vt:lpstr>Primer pas: </vt:lpstr>
      <vt:lpstr>Segon pas: </vt:lpstr>
      <vt:lpstr>3r pas:</vt:lpstr>
      <vt:lpstr>4t pas : </vt:lpstr>
      <vt:lpstr>Llei fonamental</vt:lpstr>
      <vt:lpstr>Problema 1 : càlcul de la força</vt:lpstr>
      <vt:lpstr>Primer pas:</vt:lpstr>
      <vt:lpstr>2n pas:</vt:lpstr>
      <vt:lpstr>Problema 2  càlcul de l’acceleració </vt:lpstr>
      <vt:lpstr>Primer pas:</vt:lpstr>
      <vt:lpstr>Presentación de PowerPoint</vt:lpstr>
      <vt:lpstr>Presentación de PowerPoint</vt:lpstr>
      <vt:lpstr>3r pas:</vt:lpstr>
      <vt:lpstr>Problema 3  càlcul de la massa</vt:lpstr>
      <vt:lpstr>Primer pas :</vt:lpstr>
      <vt:lpstr>2n pas:</vt:lpstr>
      <vt:lpstr>Presentación de PowerPoint</vt:lpstr>
      <vt:lpstr>Presentación de PowerPoint</vt:lpstr>
      <vt:lpstr>Fregament</vt:lpstr>
      <vt:lpstr>Problema 1  càlcul de la força</vt:lpstr>
      <vt:lpstr>Primer pas </vt:lpstr>
      <vt:lpstr>Presentación de PowerPoint</vt:lpstr>
      <vt:lpstr>Presentación de PowerPoint</vt:lpstr>
      <vt:lpstr>Presentación de PowerPoint</vt:lpstr>
      <vt:lpstr>Presentación de PowerPoint</vt:lpstr>
      <vt:lpstr>Problema 2  Càlcul de l’acceleració</vt:lpstr>
      <vt:lpstr>Presentación de PowerPoint</vt:lpstr>
      <vt:lpstr>Presentación de PowerPoint</vt:lpstr>
      <vt:lpstr>Presentación de PowerPoint</vt:lpstr>
      <vt:lpstr>Presentación de PowerPoint</vt:lpstr>
      <vt:lpstr>Presentación de PowerPoint</vt:lpstr>
      <vt:lpstr>Efectes cinemàtics</vt:lpstr>
      <vt:lpstr>Problema 1  Càlcul del desplaçament </vt:lpstr>
      <vt:lpstr>Presentación de PowerPoint</vt:lpstr>
      <vt:lpstr>Presentación de PowerPoint</vt:lpstr>
      <vt:lpstr>Presentación de PowerPoint</vt:lpstr>
      <vt:lpstr>Presentación de PowerPoint</vt:lpstr>
      <vt:lpstr>Problema 2 Càlcul del temps</vt:lpstr>
      <vt:lpstr>Primer pas</vt:lpstr>
      <vt:lpstr>Segon pas </vt:lpstr>
      <vt:lpstr>Presentación de PowerPoint</vt:lpstr>
      <vt:lpstr>Llei d’acció i reacció</vt:lpstr>
      <vt:lpstr>Problema 1 Càlcul de la força </vt:lpstr>
      <vt:lpstr>Primer pas</vt:lpstr>
      <vt:lpstr>Segon pas:</vt:lpstr>
      <vt:lpstr>3r pas:</vt:lpstr>
      <vt:lpstr>Presentación de PowerPoint</vt:lpstr>
      <vt:lpstr>Problema:  Càlcul de l’acceleració</vt:lpstr>
      <vt:lpstr>Primer pas </vt:lpstr>
      <vt:lpstr>Segon pas ...</vt:lpstr>
      <vt:lpstr>Presentación de PowerPoint</vt:lpstr>
      <vt:lpstr>Tercer pas ....</vt:lpstr>
      <vt:lpstr>Llei gravitació universal </vt:lpstr>
      <vt:lpstr>Presentación de PowerPoint</vt:lpstr>
      <vt:lpstr>Exercici 2 </vt:lpstr>
      <vt:lpstr>Presentación de PowerPoint</vt:lpstr>
      <vt:lpstr>Exercici 3 </vt:lpstr>
      <vt:lpstr>Plantejament i resolució</vt:lpstr>
      <vt:lpstr>Presentación de PowerPoint</vt:lpstr>
      <vt:lpstr>Presentación de PowerPoint</vt:lpstr>
      <vt:lpstr>Presentación de PowerPoint</vt:lpstr>
      <vt:lpstr>Problema 1 </vt:lpstr>
      <vt:lpstr>Presentación de PowerPoint</vt:lpstr>
      <vt:lpstr>Problema 2: </vt:lpstr>
      <vt:lpstr>Presentación de PowerPoint</vt:lpstr>
      <vt:lpstr>Problema 3</vt:lpstr>
      <vt:lpstr>Presentación de PowerPoint</vt:lpstr>
      <vt:lpstr>Problema 4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DINAMICA</dc:title>
  <dc:creator>profe</dc:creator>
  <cp:lastModifiedBy>alum</cp:lastModifiedBy>
  <cp:revision>26</cp:revision>
  <dcterms:created xsi:type="dcterms:W3CDTF">2017-11-26T17:49:27Z</dcterms:created>
  <dcterms:modified xsi:type="dcterms:W3CDTF">2017-11-27T08:47:23Z</dcterms:modified>
</cp:coreProperties>
</file>