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hXxmGrp7DDwXHA8huideK9ArLK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6b627169a8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6b627169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s-ES"/>
              <a:t>VIDEO DELS SISTEMES ECONÒMICS. ACTIVITAT DE DEBAT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6b627169a8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ólo el título" type="titleOnly">
  <p:cSld name="TITLE_ONL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3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30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1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3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31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2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3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3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3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3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3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3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3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3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3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3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6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3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3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3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3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 blanco" type="blank">
  <p:cSld name="BLANK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de título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9" name="Google Shape;99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objetos" type="obj">
  <p:cSld name="OBJEC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cabezado de sección" type="secHead">
  <p:cSld name="SECTION_HEAD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Google Shape;11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0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os objetos" type="twoObj">
  <p:cSld name="TWO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7" name="Google Shape;117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18" name="Google Shape;1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1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ción" type="twoTxTwoObj">
  <p:cSld name="TWO_OBJECTS_WITH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5" name="Google Shape;125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27" name="Google Shape;12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ólo el título" type="titleOnly">
  <p:cSld name="TITLE_ONL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ido con título" type="objTx">
  <p:cSld name="OBJECT_WITH_CAPTION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8" name="Google Shape;138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9" name="Google Shape;139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n con título" type="picTx">
  <p:cSld name="PICTURE_WITH_CAPTIO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6" name="Google Shape;146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y texto vertical" type="vertTx">
  <p:cSld name="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vertical y texto" type="vertTitleAndTx">
  <p:cSld name="VERTICAL_TITLE_AND_VERTICAL_TEXT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8" name="Google Shape;158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/>
          <p:nvPr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4"/>
          <p:cNvSpPr txBox="1"/>
          <p:nvPr/>
        </p:nvSpPr>
        <p:spPr>
          <a:xfrm>
            <a:off x="2949436" y="6564539"/>
            <a:ext cx="3375164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s-ES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© McGraw-Hill</a:t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179512" y="404664"/>
            <a:ext cx="792088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1"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88" name="Google Shape;88;p16"/>
          <p:cNvSpPr txBox="1"/>
          <p:nvPr/>
        </p:nvSpPr>
        <p:spPr>
          <a:xfrm>
            <a:off x="1043608" y="476250"/>
            <a:ext cx="58324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Creixement i organització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2949436" y="6564539"/>
            <a:ext cx="3375164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s-ES" sz="1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© McGraw-Hill</a:t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5202380" y="245648"/>
            <a:ext cx="3978132" cy="102249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"/>
          <p:cNvSpPr txBox="1"/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Unitat 02</a:t>
            </a:r>
            <a:endParaRPr/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1831" y="3304440"/>
            <a:ext cx="6209051" cy="1595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.png" id="167" name="Google Shape;16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2078" y="1644832"/>
            <a:ext cx="1213323" cy="121332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"/>
          <p:cNvSpPr txBox="1"/>
          <p:nvPr/>
        </p:nvSpPr>
        <p:spPr>
          <a:xfrm>
            <a:off x="1921934" y="4262777"/>
            <a:ext cx="5449929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3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Creixement i organització</a:t>
            </a:r>
            <a:endParaRPr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/>
          <p:nvPr/>
        </p:nvSpPr>
        <p:spPr>
          <a:xfrm>
            <a:off x="3521075" y="2979738"/>
            <a:ext cx="52578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aquesta unitat aprendreu: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3533775" y="3500438"/>
            <a:ext cx="56165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3533775" y="4025900"/>
            <a:ext cx="62230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3533775" y="4581525"/>
            <a:ext cx="56165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9388" lvl="0" marL="17938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pic>
        <p:nvPicPr>
          <p:cNvPr id="178" name="Google Shape;17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10410"/>
            <a:ext cx="2771800" cy="4126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84" name="Google Shape;184;p3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5" name="Google Shape;185;p3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186" name="Google Shape;186;p3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8" name="Google Shape;188;p3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89" name="Google Shape;189;p3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 tecnologia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90" name="Google Shape;190;p3"/>
          <p:cNvGrpSpPr/>
          <p:nvPr/>
        </p:nvGrpSpPr>
        <p:grpSpPr>
          <a:xfrm>
            <a:off x="757699" y="3585150"/>
            <a:ext cx="2109036" cy="469634"/>
            <a:chOff x="716373" y="2162909"/>
            <a:chExt cx="2948175" cy="656491"/>
          </a:xfrm>
        </p:grpSpPr>
        <p:sp>
          <p:nvSpPr>
            <p:cNvPr id="191" name="Google Shape;191;p3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3" name="Google Shape;193;p3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194" name="Google Shape;194;p3"/>
          <p:cNvSpPr txBox="1"/>
          <p:nvPr/>
        </p:nvSpPr>
        <p:spPr>
          <a:xfrm>
            <a:off x="1290024" y="3667653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La frontera de possibilitats de producció (FPP)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5" name="Google Shape;1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2348880"/>
            <a:ext cx="7632848" cy="895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576" y="4221088"/>
            <a:ext cx="7632848" cy="11717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02" name="Google Shape;202;p4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3" name="Google Shape;203;p4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04" name="Google Shape;204;p4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6" name="Google Shape;206;p4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07" name="Google Shape;207;p4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Representació gràfica de l’FPP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08" name="Google Shape;2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2636912"/>
            <a:ext cx="1987400" cy="2911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7784" y="2708920"/>
            <a:ext cx="2808312" cy="2874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24128" y="2636912"/>
            <a:ext cx="3121699" cy="3024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5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16" name="Google Shape;216;p5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7" name="Google Shape;217;p5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18" name="Google Shape;218;p5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0" name="Google Shape;220;p5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21" name="Google Shape;221;p5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Causas del creixement econòmic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2" name="Google Shape;222;p5"/>
          <p:cNvSpPr txBox="1"/>
          <p:nvPr/>
        </p:nvSpPr>
        <p:spPr>
          <a:xfrm>
            <a:off x="899592" y="3429000"/>
            <a:ext cx="76328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 ha dues maneres de créixer econòmicament: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 txBox="1"/>
          <p:nvPr/>
        </p:nvSpPr>
        <p:spPr>
          <a:xfrm>
            <a:off x="899592" y="4005064"/>
            <a:ext cx="76328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Augmentar els recursos productius 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(quantitat)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5"/>
          <p:cNvSpPr txBox="1"/>
          <p:nvPr/>
        </p:nvSpPr>
        <p:spPr>
          <a:xfrm>
            <a:off x="899592" y="4595947"/>
            <a:ext cx="763284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Millorar la productivitat 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(qualitat):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Formar els treballadors.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Implantar avenços tecnològics.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2420888"/>
            <a:ext cx="7776864" cy="819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31" name="Google Shape;231;p6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" name="Google Shape;232;p6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33" name="Google Shape;233;p6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5" name="Google Shape;235;p6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36" name="Google Shape;236;p6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Mesura del creixement econòmic: el PIB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7" name="Google Shape;237;p6"/>
          <p:cNvSpPr txBox="1"/>
          <p:nvPr/>
        </p:nvSpPr>
        <p:spPr>
          <a:xfrm>
            <a:off x="899592" y="3501008"/>
            <a:ext cx="30243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representa: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percentatge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sèries temporals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6"/>
          <p:cNvSpPr txBox="1"/>
          <p:nvPr/>
        </p:nvSpPr>
        <p:spPr>
          <a:xfrm>
            <a:off x="899592" y="4869160"/>
            <a:ext cx="302433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permetre: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Mesurar la marxa de l'economia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Realitzar comparacions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4088" y="3355850"/>
            <a:ext cx="3080419" cy="2814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568" y="2420888"/>
            <a:ext cx="7776864" cy="787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46" name="Google Shape;246;p7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7" name="Google Shape;247;p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48" name="Google Shape;248;p7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0" name="Google Shape;250;p7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51" name="Google Shape;251;p7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Els tres problemes econòmics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2" name="Google Shape;252;p7"/>
          <p:cNvSpPr txBox="1"/>
          <p:nvPr/>
        </p:nvSpPr>
        <p:spPr>
          <a:xfrm>
            <a:off x="611560" y="2420888"/>
            <a:ext cx="806489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Els tres problemes que ha de resoldre qualsevol tipus d’organització econòmica són: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3" name="Google Shape;25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00" y="2995383"/>
            <a:ext cx="7200800" cy="352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8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59" name="Google Shape;259;p8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0" name="Google Shape;260;p8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61" name="Google Shape;261;p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63" name="Google Shape;263;p8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64" name="Google Shape;264;p8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Què és un sistema econòmic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5" name="Google Shape;265;p8"/>
          <p:cNvSpPr txBox="1"/>
          <p:nvPr/>
        </p:nvSpPr>
        <p:spPr>
          <a:xfrm>
            <a:off x="755576" y="3501008"/>
            <a:ext cx="74168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Sistemes econòmics al llarg de la història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2420888"/>
            <a:ext cx="7776864" cy="1071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910578"/>
            <a:ext cx="8964488" cy="2473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9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73" name="Google Shape;273;p9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4" name="Google Shape;274;p9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75" name="Google Shape;275;p9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77" name="Google Shape;277;p9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78" name="Google Shape;278;p9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El sistema d’economia de mercat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Google Shape;279;p9"/>
          <p:cNvSpPr txBox="1"/>
          <p:nvPr/>
        </p:nvSpPr>
        <p:spPr>
          <a:xfrm>
            <a:off x="755576" y="5157192"/>
            <a:ext cx="741682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Funcions de l’Estat: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Establir el marc jurídico-institucional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Subministrar béns públics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1680" y="2312175"/>
            <a:ext cx="5760640" cy="286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86" name="Google Shape;286;p10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7" name="Google Shape;287;p10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288" name="Google Shape;288;p10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0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0" name="Google Shape;290;p10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291" name="Google Shape;291;p10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Errors de l’economia de mercat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2" name="Google Shape;2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20888"/>
            <a:ext cx="9144000" cy="32468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1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298" name="Google Shape;298;p11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9" name="Google Shape;299;p11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00" name="Google Shape;300;p11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1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2" name="Google Shape;302;p11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03" name="Google Shape;303;p11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L’economia de planificació centralitzada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4" name="Google Shape;304;p11"/>
          <p:cNvSpPr txBox="1"/>
          <p:nvPr/>
        </p:nvSpPr>
        <p:spPr>
          <a:xfrm>
            <a:off x="755576" y="2484987"/>
            <a:ext cx="74168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Agent econòmic rellevant: </a:t>
            </a:r>
            <a:r>
              <a:rPr b="1"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sector públic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Assignació de recursos: </a:t>
            </a: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òrgan de planificació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29000"/>
            <a:ext cx="9144000" cy="2430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11" name="Google Shape;311;p12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2" name="Google Shape;312;p12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13" name="Google Shape;313;p12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2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5" name="Google Shape;315;p12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16" name="Google Shape;316;p12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El sistema d’economia mixta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7" name="Google Shape;317;p12"/>
          <p:cNvSpPr txBox="1"/>
          <p:nvPr/>
        </p:nvSpPr>
        <p:spPr>
          <a:xfrm>
            <a:off x="755576" y="2924944"/>
            <a:ext cx="460851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Assignació de recursos: </a:t>
            </a:r>
            <a:r>
              <a:rPr b="1"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mercat, amb intervenció del sector públic</a:t>
            </a:r>
            <a:r>
              <a:rPr lang="es-E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per corregir desajustos</a:t>
            </a: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36096" y="1753947"/>
            <a:ext cx="3093616" cy="3209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560" y="5157192"/>
            <a:ext cx="7920880" cy="8247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3"/>
          <p:cNvSpPr txBox="1"/>
          <p:nvPr>
            <p:ph idx="12" type="sldNum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325" name="Google Shape;325;p13"/>
          <p:cNvSpPr txBox="1"/>
          <p:nvPr/>
        </p:nvSpPr>
        <p:spPr>
          <a:xfrm>
            <a:off x="4932040" y="549275"/>
            <a:ext cx="3957960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None/>
            </a:pPr>
            <a:r>
              <a:t/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possibilitats de producció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lang="es-E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creixement econòmic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602060"/>
              </a:buClr>
              <a:buSzPts val="1600"/>
              <a:buFont typeface="Calibri"/>
              <a:buAutoNum type="arabicPeriod"/>
            </a:pPr>
            <a:r>
              <a:rPr b="1" lang="es-ES" sz="1600">
                <a:solidFill>
                  <a:srgbClr val="602060"/>
                </a:solidFill>
                <a:latin typeface="Calibri"/>
                <a:ea typeface="Calibri"/>
                <a:cs typeface="Calibri"/>
                <a:sym typeface="Calibri"/>
              </a:rPr>
              <a:t>Els sistemes econòmics</a:t>
            </a:r>
            <a:endParaRPr b="1" sz="1600">
              <a:solidFill>
                <a:srgbClr val="6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6" name="Google Shape;326;p13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</p:grpSpPr>
        <p:sp>
          <p:nvSpPr>
            <p:cNvPr id="327" name="Google Shape;327;p13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59595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3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fmla="val 100000" name="adj"/>
              </a:avLst>
            </a:prstGeom>
            <a:solidFill>
              <a:srgbClr val="FA5398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9" name="Google Shape;329;p13"/>
            <p:cNvCxnSpPr/>
            <p:nvPr/>
          </p:nvCxnSpPr>
          <p:spPr>
            <a:xfrm>
              <a:off x="1418166" y="2800784"/>
              <a:ext cx="2246382" cy="0"/>
            </a:xfrm>
            <a:prstGeom prst="straightConnector1">
              <a:avLst/>
            </a:prstGeom>
            <a:noFill/>
            <a:ln cap="flat" cmpd="sng" w="25400">
              <a:solidFill>
                <a:srgbClr val="FA5398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30" name="Google Shape;330;p13"/>
          <p:cNvSpPr txBox="1"/>
          <p:nvPr/>
        </p:nvSpPr>
        <p:spPr>
          <a:xfrm>
            <a:off x="1290024" y="1815630"/>
            <a:ext cx="6810368" cy="611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Arial"/>
              <a:buNone/>
            </a:pPr>
            <a:r>
              <a:rPr lang="es-ES" sz="20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Sistemas económicos: avantatges i inconvenients</a:t>
            </a:r>
            <a:endParaRPr sz="2000">
              <a:solidFill>
                <a:srgbClr val="7F7F7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31" name="Google Shape;33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2974822"/>
            <a:ext cx="8496944" cy="3201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6b627169a8_0_0"/>
          <p:cNvSpPr txBox="1"/>
          <p:nvPr>
            <p:ph idx="12" type="sldNum"/>
          </p:nvPr>
        </p:nvSpPr>
        <p:spPr>
          <a:xfrm>
            <a:off x="6588125" y="260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2012-01-30T10:57:12Z</dcterms:created>
  <dc:creator>Silvia Ristol</dc:creator>
</cp:coreProperties>
</file>