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0" r:id="rId4"/>
    <p:sldId id="274" r:id="rId5"/>
    <p:sldId id="276" r:id="rId6"/>
    <p:sldId id="281" r:id="rId7"/>
    <p:sldId id="282" r:id="rId8"/>
    <p:sldId id="273" r:id="rId9"/>
    <p:sldId id="277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84" r:id="rId23"/>
    <p:sldId id="285" r:id="rId24"/>
    <p:sldId id="286" r:id="rId25"/>
    <p:sldId id="283" r:id="rId26"/>
    <p:sldId id="272" r:id="rId27"/>
    <p:sldId id="278" r:id="rId28"/>
    <p:sldId id="271" r:id="rId29"/>
    <p:sldId id="280" r:id="rId30"/>
    <p:sldId id="269" r:id="rId31"/>
    <p:sldId id="279" r:id="rId32"/>
  </p:sldIdLst>
  <p:sldSz cx="9144000" cy="6858000" type="screen4x3"/>
  <p:notesSz cx="6858000" cy="9144000"/>
  <p:photoAlbum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ca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83E4F10-4356-4A30-8BA0-819072AFF224}" type="datetimeFigureOut">
              <a:rPr lang="ca-ES" smtClean="0"/>
              <a:t>03/02/2017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ca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1743B5F-CE9B-4D2D-9C8B-173E202A11B9}" type="slidenum">
              <a:rPr lang="ca-ES" smtClean="0"/>
              <a:t>‹Nº›</a:t>
            </a:fld>
            <a:endParaRPr lang="ca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8062912" cy="1470025"/>
          </a:xfrm>
        </p:spPr>
        <p:txBody>
          <a:bodyPr/>
          <a:lstStyle/>
          <a:p>
            <a:r>
              <a:rPr lang="ca-ES" dirty="0" smtClean="0"/>
              <a:t>Normes Socials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707904" y="2250280"/>
            <a:ext cx="4895552" cy="4275064"/>
          </a:xfrm>
        </p:spPr>
        <p:txBody>
          <a:bodyPr>
            <a:normAutofit/>
          </a:bodyPr>
          <a:lstStyle/>
          <a:p>
            <a:r>
              <a:rPr lang="ca-ES" dirty="0" smtClean="0"/>
              <a:t>Novetats</a:t>
            </a:r>
          </a:p>
          <a:p>
            <a:endParaRPr lang="ca-ES" dirty="0"/>
          </a:p>
          <a:p>
            <a:r>
              <a:rPr lang="ca-ES" dirty="0" smtClean="0"/>
              <a:t>Modes</a:t>
            </a:r>
          </a:p>
          <a:p>
            <a:endParaRPr lang="ca-ES" dirty="0"/>
          </a:p>
          <a:p>
            <a:r>
              <a:rPr lang="ca-ES" dirty="0" smtClean="0"/>
              <a:t>Costums</a:t>
            </a:r>
          </a:p>
          <a:p>
            <a:endParaRPr lang="ca-ES" dirty="0"/>
          </a:p>
          <a:p>
            <a:r>
              <a:rPr lang="ca-ES" dirty="0" smtClean="0"/>
              <a:t>Tradicions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08284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99592" y="1556792"/>
            <a:ext cx="6984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dirty="0" smtClean="0"/>
              <a:t>Les normes socials de les societats poden organitzar-se d'acord amb el temps de vigència i amb el seu poder de generar conformitat. </a:t>
            </a:r>
          </a:p>
          <a:p>
            <a:endParaRPr lang="ca-ES" dirty="0"/>
          </a:p>
          <a:p>
            <a:endParaRPr lang="ca-ES" dirty="0" smtClean="0"/>
          </a:p>
          <a:p>
            <a:r>
              <a:rPr lang="ca-ES" dirty="0" smtClean="0"/>
              <a:t>Així, podem parlar de novetats, modes, costums i tradicions.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68444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8062912" cy="1470025"/>
          </a:xfrm>
        </p:spPr>
        <p:txBody>
          <a:bodyPr/>
          <a:lstStyle/>
          <a:p>
            <a:r>
              <a:rPr lang="ca-ES" dirty="0" smtClean="0"/>
              <a:t>Novetats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6177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5013176"/>
            <a:ext cx="8190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 smtClean="0"/>
              <a:t>http://www.dailymotion.com/video/x119u52_la-burbuja-economica-de-los-tulipanes-s-xvii-origen-del-capitalismo_school</a:t>
            </a:r>
            <a:endParaRPr lang="ca-ES" dirty="0"/>
          </a:p>
        </p:txBody>
      </p:sp>
      <p:sp>
        <p:nvSpPr>
          <p:cNvPr id="5" name="4 Rectángulo"/>
          <p:cNvSpPr/>
          <p:nvPr/>
        </p:nvSpPr>
        <p:spPr>
          <a:xfrm>
            <a:off x="395536" y="908720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 smtClean="0"/>
              <a:t>NOVETATS</a:t>
            </a:r>
          </a:p>
          <a:p>
            <a:endParaRPr lang="ca-ES" dirty="0" smtClean="0"/>
          </a:p>
          <a:p>
            <a:r>
              <a:rPr lang="ca-ES" dirty="0" smtClean="0"/>
              <a:t>Aquestes normes socials, capricioses i anomenades amb freqüència bogeries, tenen una vida curta, no reapareixen i exigeixen poca conformitat o seguiment.</a:t>
            </a:r>
          </a:p>
          <a:p>
            <a:endParaRPr lang="ca-ES" dirty="0" smtClean="0"/>
          </a:p>
          <a:p>
            <a:r>
              <a:rPr lang="ca-ES" dirty="0" smtClean="0"/>
              <a:t>La bogeria de les tulipes dels Països Baixos, en la dècada de 1630, és la novetat més cridanera de la història.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55661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836712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/>
              <a:t>Altres</a:t>
            </a:r>
            <a:r>
              <a:rPr lang="pt-BR" dirty="0" smtClean="0"/>
              <a:t> exemples, </a:t>
            </a:r>
            <a:r>
              <a:rPr lang="pt-BR" dirty="0" err="1" smtClean="0"/>
              <a:t>tots</a:t>
            </a:r>
            <a:r>
              <a:rPr lang="pt-BR" dirty="0" smtClean="0"/>
              <a:t> dos </a:t>
            </a:r>
            <a:r>
              <a:rPr lang="pt-BR" dirty="0" err="1" smtClean="0"/>
              <a:t>del</a:t>
            </a:r>
            <a:r>
              <a:rPr lang="pt-BR" dirty="0" smtClean="0"/>
              <a:t> </a:t>
            </a:r>
            <a:r>
              <a:rPr lang="pt-BR" dirty="0" err="1" smtClean="0"/>
              <a:t>segle</a:t>
            </a:r>
            <a:r>
              <a:rPr lang="pt-BR" dirty="0" smtClean="0"/>
              <a:t> XX: Concursos d'ingesta de </a:t>
            </a:r>
            <a:r>
              <a:rPr lang="pt-BR" dirty="0" err="1" smtClean="0"/>
              <a:t>peixos</a:t>
            </a:r>
            <a:r>
              <a:rPr lang="pt-BR" dirty="0" smtClean="0"/>
              <a:t> de </a:t>
            </a:r>
            <a:r>
              <a:rPr lang="pt-BR" dirty="0" err="1" smtClean="0"/>
              <a:t>colors</a:t>
            </a:r>
            <a:r>
              <a:rPr lang="pt-BR" dirty="0" smtClean="0"/>
              <a:t>, concursos de ficar </a:t>
            </a:r>
            <a:r>
              <a:rPr lang="pt-BR" dirty="0" err="1" smtClean="0"/>
              <a:t>gent</a:t>
            </a:r>
            <a:r>
              <a:rPr lang="pt-BR" dirty="0" smtClean="0"/>
              <a:t> a cabines de </a:t>
            </a:r>
            <a:r>
              <a:rPr lang="pt-BR" dirty="0" err="1" smtClean="0"/>
              <a:t>telèfon</a:t>
            </a:r>
            <a:r>
              <a:rPr lang="pt-BR" dirty="0" smtClean="0"/>
              <a:t>...</a:t>
            </a:r>
            <a:endParaRPr lang="ca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929" y="2204864"/>
            <a:ext cx="4336109" cy="372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9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83568" y="836712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/>
              <a:t>m</a:t>
            </a:r>
            <a:r>
              <a:rPr lang="pt-BR" dirty="0" err="1" smtClean="0"/>
              <a:t>aratones</a:t>
            </a:r>
            <a:r>
              <a:rPr lang="pt-BR" dirty="0" smtClean="0"/>
              <a:t>  de baile...</a:t>
            </a:r>
            <a:endParaRPr lang="ca-E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5928"/>
            <a:ext cx="6377946" cy="424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84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8680"/>
            <a:ext cx="6529908" cy="435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99592" y="4923782"/>
            <a:ext cx="68899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52 parejas compitiendo durante semanas por un premio en metálico</a:t>
            </a:r>
          </a:p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“En el momento de suspenderse el campeonato, llevaban bailando 1.115 horas, y desde las mil el baile era ininterrumpido”. Madrid, febrero de 1933.. </a:t>
            </a:r>
            <a:endParaRPr lang="ca-E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80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8062912" cy="1470025"/>
          </a:xfrm>
        </p:spPr>
        <p:txBody>
          <a:bodyPr/>
          <a:lstStyle/>
          <a:p>
            <a:r>
              <a:rPr lang="ca-ES" dirty="0" smtClean="0"/>
              <a:t>Modes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93869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2" y="1166843"/>
            <a:ext cx="76328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MODES</a:t>
            </a:r>
          </a:p>
          <a:p>
            <a:endParaRPr lang="es-ES" dirty="0" smtClean="0"/>
          </a:p>
          <a:p>
            <a:r>
              <a:rPr lang="es-ES" dirty="0" err="1" smtClean="0"/>
              <a:t>Aquestes</a:t>
            </a:r>
            <a:r>
              <a:rPr lang="es-ES" dirty="0" smtClean="0"/>
              <a:t> normes </a:t>
            </a:r>
            <a:r>
              <a:rPr lang="es-ES" dirty="0" err="1" smtClean="0"/>
              <a:t>socials</a:t>
            </a:r>
            <a:r>
              <a:rPr lang="es-ES" dirty="0" smtClean="0"/>
              <a:t> </a:t>
            </a:r>
            <a:r>
              <a:rPr lang="es-ES" dirty="0" err="1" smtClean="0"/>
              <a:t>inútils</a:t>
            </a:r>
            <a:r>
              <a:rPr lang="es-ES" dirty="0" smtClean="0"/>
              <a:t> </a:t>
            </a:r>
            <a:r>
              <a:rPr lang="es-ES" dirty="0" err="1" smtClean="0"/>
              <a:t>són</a:t>
            </a:r>
            <a:r>
              <a:rPr lang="es-ES" dirty="0" smtClean="0"/>
              <a:t> "</a:t>
            </a:r>
            <a:r>
              <a:rPr lang="es-ES" dirty="0" err="1" smtClean="0"/>
              <a:t>novetats</a:t>
            </a:r>
            <a:r>
              <a:rPr lang="es-ES" dirty="0" smtClean="0"/>
              <a:t> durables" que es </a:t>
            </a:r>
            <a:r>
              <a:rPr lang="es-ES" dirty="0" err="1" smtClean="0"/>
              <a:t>difonen</a:t>
            </a:r>
            <a:r>
              <a:rPr lang="es-ES" dirty="0" smtClean="0"/>
              <a:t> en la </a:t>
            </a:r>
            <a:r>
              <a:rPr lang="es-ES" dirty="0" err="1" smtClean="0"/>
              <a:t>societat</a:t>
            </a:r>
            <a:r>
              <a:rPr lang="es-ES" dirty="0" smtClean="0"/>
              <a:t> i que </a:t>
            </a:r>
            <a:r>
              <a:rPr lang="es-ES" dirty="0" err="1" smtClean="0"/>
              <a:t>exigeixen</a:t>
            </a:r>
            <a:r>
              <a:rPr lang="es-ES" dirty="0" smtClean="0"/>
              <a:t> una </a:t>
            </a:r>
            <a:r>
              <a:rPr lang="es-ES" dirty="0" err="1" smtClean="0"/>
              <a:t>obediència</a:t>
            </a:r>
            <a:r>
              <a:rPr lang="es-ES" dirty="0" smtClean="0"/>
              <a:t> significativa. El </a:t>
            </a:r>
            <a:r>
              <a:rPr lang="es-ES" dirty="0" err="1" smtClean="0"/>
              <a:t>llenguatge</a:t>
            </a:r>
            <a:r>
              <a:rPr lang="es-ES" dirty="0" smtClean="0"/>
              <a:t> </a:t>
            </a:r>
            <a:r>
              <a:rPr lang="es-ES" dirty="0" err="1" smtClean="0"/>
              <a:t>ridiculitza</a:t>
            </a:r>
            <a:r>
              <a:rPr lang="es-ES" dirty="0" smtClean="0"/>
              <a:t> la </a:t>
            </a:r>
            <a:r>
              <a:rPr lang="es-ES" dirty="0" err="1" smtClean="0"/>
              <a:t>gent</a:t>
            </a:r>
            <a:r>
              <a:rPr lang="es-ES" dirty="0" smtClean="0"/>
              <a:t> que es </a:t>
            </a:r>
            <a:r>
              <a:rPr lang="es-ES" dirty="0" err="1" smtClean="0"/>
              <a:t>resisteix</a:t>
            </a:r>
            <a:r>
              <a:rPr lang="es-ES" dirty="0" smtClean="0"/>
              <a:t> al </a:t>
            </a:r>
            <a:r>
              <a:rPr lang="es-ES" dirty="0" err="1" smtClean="0"/>
              <a:t>canvi</a:t>
            </a:r>
            <a:r>
              <a:rPr lang="es-ES" dirty="0" smtClean="0"/>
              <a:t> </a:t>
            </a:r>
            <a:r>
              <a:rPr lang="es-ES" dirty="0" err="1" smtClean="0"/>
              <a:t>imposat</a:t>
            </a:r>
            <a:r>
              <a:rPr lang="es-ES" dirty="0" smtClean="0"/>
              <a:t>: "no va a la moda".</a:t>
            </a:r>
          </a:p>
          <a:p>
            <a:endParaRPr lang="es-ES" dirty="0" smtClean="0"/>
          </a:p>
          <a:p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millor</a:t>
            </a:r>
            <a:r>
              <a:rPr lang="es-ES" dirty="0" smtClean="0"/>
              <a:t> </a:t>
            </a:r>
            <a:r>
              <a:rPr lang="es-ES" dirty="0" err="1" smtClean="0"/>
              <a:t>s'observa</a:t>
            </a:r>
            <a:r>
              <a:rPr lang="es-ES" dirty="0" smtClean="0"/>
              <a:t> el </a:t>
            </a:r>
            <a:r>
              <a:rPr lang="es-ES" dirty="0" err="1" smtClean="0"/>
              <a:t>dictat</a:t>
            </a:r>
            <a:r>
              <a:rPr lang="es-ES" dirty="0" smtClean="0"/>
              <a:t> de la moda </a:t>
            </a:r>
            <a:r>
              <a:rPr lang="es-ES" dirty="0" err="1" smtClean="0"/>
              <a:t>és</a:t>
            </a:r>
            <a:r>
              <a:rPr lang="es-ES" dirty="0" smtClean="0"/>
              <a:t> en les peces de vestir. </a:t>
            </a:r>
            <a:r>
              <a:rPr lang="es-ES" dirty="0" err="1" smtClean="0"/>
              <a:t>Però</a:t>
            </a:r>
            <a:r>
              <a:rPr lang="es-ES" dirty="0" smtClean="0"/>
              <a:t> hi ha </a:t>
            </a:r>
            <a:r>
              <a:rPr lang="es-ES" dirty="0" err="1" smtClean="0"/>
              <a:t>modes</a:t>
            </a:r>
            <a:r>
              <a:rPr lang="es-ES" dirty="0" smtClean="0"/>
              <a:t> que afecten </a:t>
            </a:r>
            <a:r>
              <a:rPr lang="es-ES" dirty="0" err="1" smtClean="0"/>
              <a:t>maneres</a:t>
            </a:r>
            <a:r>
              <a:rPr lang="es-ES" dirty="0" smtClean="0"/>
              <a:t> de quedar-se </a:t>
            </a:r>
            <a:r>
              <a:rPr lang="es-ES" dirty="0" err="1" smtClean="0"/>
              <a:t>parats</a:t>
            </a:r>
            <a:r>
              <a:rPr lang="es-ES" dirty="0" smtClean="0"/>
              <a:t>, gestos, </a:t>
            </a:r>
            <a:r>
              <a:rPr lang="es-ES" dirty="0" err="1" smtClean="0"/>
              <a:t>maneres</a:t>
            </a:r>
            <a:r>
              <a:rPr lang="es-ES" dirty="0" smtClean="0"/>
              <a:t> de saludar-se, </a:t>
            </a:r>
            <a:r>
              <a:rPr lang="es-ES" dirty="0" err="1" smtClean="0"/>
              <a:t>menjars</a:t>
            </a:r>
            <a:r>
              <a:rPr lang="es-ES" dirty="0" smtClean="0"/>
              <a:t>, formes de </a:t>
            </a:r>
            <a:r>
              <a:rPr lang="es-ES" dirty="0" err="1" smtClean="0"/>
              <a:t>viatjar</a:t>
            </a:r>
            <a:r>
              <a:rPr lang="es-ES" dirty="0" smtClean="0"/>
              <a:t>, de </a:t>
            </a:r>
            <a:r>
              <a:rPr lang="es-ES" dirty="0" err="1" smtClean="0"/>
              <a:t>fer</a:t>
            </a:r>
            <a:r>
              <a:rPr lang="es-ES" dirty="0" smtClean="0"/>
              <a:t> </a:t>
            </a:r>
            <a:r>
              <a:rPr lang="es-ES" dirty="0" err="1" smtClean="0"/>
              <a:t>llibres</a:t>
            </a:r>
            <a:r>
              <a:rPr lang="es-ES" dirty="0" smtClean="0"/>
              <a:t>, </a:t>
            </a:r>
            <a:r>
              <a:rPr lang="es-ES" dirty="0" err="1" smtClean="0"/>
              <a:t>espectacles</a:t>
            </a:r>
            <a:r>
              <a:rPr lang="es-ES" dirty="0" smtClean="0"/>
              <a:t>, </a:t>
            </a:r>
            <a:r>
              <a:rPr lang="es-ES" dirty="0" err="1" smtClean="0"/>
              <a:t>diversions</a:t>
            </a:r>
            <a:r>
              <a:rPr lang="es-ES" dirty="0" smtClean="0"/>
              <a:t>, </a:t>
            </a:r>
            <a:r>
              <a:rPr lang="es-ES" dirty="0" err="1" smtClean="0"/>
              <a:t>jocs</a:t>
            </a:r>
            <a:r>
              <a:rPr lang="es-ES" dirty="0" smtClean="0"/>
              <a:t>... 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68738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90382"/>
            <a:ext cx="7380312" cy="43897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1331641" y="5445224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La naturalesa cíclica de les modes es pot seguir amb els vestits de les dones nord-americanes.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21298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3" y="0"/>
            <a:ext cx="602297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28" b="16497"/>
          <a:stretch/>
        </p:blipFill>
        <p:spPr bwMode="auto">
          <a:xfrm>
            <a:off x="7982544" y="4869160"/>
            <a:ext cx="983824" cy="163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72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888" y="0"/>
            <a:ext cx="510063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8" r="45641" b="15205"/>
          <a:stretch/>
        </p:blipFill>
        <p:spPr bwMode="auto">
          <a:xfrm>
            <a:off x="7956376" y="4581128"/>
            <a:ext cx="91221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07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0"/>
            <a:ext cx="71231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686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72009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4" r="6667" b="15636"/>
          <a:stretch/>
        </p:blipFill>
        <p:spPr bwMode="auto">
          <a:xfrm>
            <a:off x="7740352" y="4797152"/>
            <a:ext cx="1229139" cy="1725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38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25" y="0"/>
            <a:ext cx="78041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43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5" y="0"/>
            <a:ext cx="47799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406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80" y="537810"/>
            <a:ext cx="7740352" cy="5805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1" y="552201"/>
            <a:ext cx="987425" cy="16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77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692696"/>
            <a:ext cx="7524328" cy="5643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04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39" y="346193"/>
            <a:ext cx="7644341" cy="573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178"/>
            <a:ext cx="914400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3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4"/>
            <a:ext cx="7356309" cy="5517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686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62" y="260648"/>
            <a:ext cx="7020272" cy="48885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973959" y="5301208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Les modes del vestuari amb freqüència tenen poc a veure amb la forma del cos femení.</a:t>
            </a:r>
          </a:p>
          <a:p>
            <a:endParaRPr lang="ca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67426" y="5916761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solidFill>
                  <a:schemeClr val="accent1">
                    <a:lumMod val="75000"/>
                  </a:schemeClr>
                </a:solidFill>
              </a:rPr>
              <a:t>Representacions dissenyades per Bernard </a:t>
            </a:r>
            <a:r>
              <a:rPr lang="ca-ES" sz="1400" dirty="0" err="1" smtClean="0">
                <a:solidFill>
                  <a:schemeClr val="accent1">
                    <a:lumMod val="75000"/>
                  </a:schemeClr>
                </a:solidFill>
              </a:rPr>
              <a:t>Rudofsky</a:t>
            </a:r>
            <a:r>
              <a:rPr lang="ca-ES" sz="1400" dirty="0" smtClean="0">
                <a:solidFill>
                  <a:schemeClr val="accent1">
                    <a:lumMod val="75000"/>
                  </a:schemeClr>
                </a:solidFill>
              </a:rPr>
              <a:t> i dutes a terme per </a:t>
            </a:r>
            <a:r>
              <a:rPr lang="ca-ES" sz="1400" dirty="0" err="1" smtClean="0">
                <a:solidFill>
                  <a:schemeClr val="accent1">
                    <a:lumMod val="75000"/>
                  </a:schemeClr>
                </a:solidFill>
              </a:rPr>
              <a:t>Constantino</a:t>
            </a:r>
            <a:r>
              <a:rPr lang="ca-ES" sz="1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a-ES" sz="1400" dirty="0" err="1" smtClean="0">
                <a:solidFill>
                  <a:schemeClr val="accent1">
                    <a:lumMod val="75000"/>
                  </a:schemeClr>
                </a:solidFill>
              </a:rPr>
              <a:t>Nivola</a:t>
            </a:r>
            <a:endParaRPr lang="ca-E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51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8"/>
          <a:stretch/>
        </p:blipFill>
        <p:spPr bwMode="auto">
          <a:xfrm>
            <a:off x="971600" y="1268760"/>
            <a:ext cx="6189785" cy="404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97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5" r="68733" b="51588"/>
          <a:stretch/>
        </p:blipFill>
        <p:spPr bwMode="auto">
          <a:xfrm>
            <a:off x="6948264" y="3300399"/>
            <a:ext cx="990086" cy="1752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r="33556" b="52016"/>
          <a:stretch/>
        </p:blipFill>
        <p:spPr bwMode="auto">
          <a:xfrm>
            <a:off x="2717847" y="351873"/>
            <a:ext cx="3250730" cy="4651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89" b="51279"/>
          <a:stretch/>
        </p:blipFill>
        <p:spPr bwMode="auto">
          <a:xfrm>
            <a:off x="2717847" y="338053"/>
            <a:ext cx="3142654" cy="4651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7" t="52877" r="67760"/>
          <a:stretch/>
        </p:blipFill>
        <p:spPr bwMode="auto">
          <a:xfrm>
            <a:off x="2717847" y="385262"/>
            <a:ext cx="2849847" cy="4668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5" t="50610" r="34492"/>
          <a:stretch/>
        </p:blipFill>
        <p:spPr bwMode="auto">
          <a:xfrm>
            <a:off x="2834848" y="338053"/>
            <a:ext cx="3016727" cy="465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6" t="50000"/>
          <a:stretch/>
        </p:blipFill>
        <p:spPr bwMode="auto">
          <a:xfrm>
            <a:off x="2819604" y="364522"/>
            <a:ext cx="3086417" cy="4679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43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"/>
          <a:stretch/>
        </p:blipFill>
        <p:spPr bwMode="auto">
          <a:xfrm>
            <a:off x="1907704" y="779463"/>
            <a:ext cx="5170365" cy="529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03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262355" y="5830180"/>
            <a:ext cx="6625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dirty="0" smtClean="0">
                <a:solidFill>
                  <a:schemeClr val="accent1">
                    <a:lumMod val="75000"/>
                  </a:schemeClr>
                </a:solidFill>
              </a:rPr>
              <a:t>Una mostra, també, de l’evolució de la moda masculina</a:t>
            </a:r>
            <a:endParaRPr lang="ca-E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83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8062912" cy="1470025"/>
          </a:xfrm>
        </p:spPr>
        <p:txBody>
          <a:bodyPr/>
          <a:lstStyle/>
          <a:p>
            <a:r>
              <a:rPr lang="ca-ES" dirty="0" smtClean="0"/>
              <a:t>Costums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39007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83568" y="612845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 smtClean="0"/>
              <a:t>COSTUMS</a:t>
            </a:r>
          </a:p>
          <a:p>
            <a:endParaRPr lang="ca-ES" dirty="0" smtClean="0"/>
          </a:p>
          <a:p>
            <a:r>
              <a:rPr lang="ca-ES" dirty="0" smtClean="0"/>
              <a:t>Aquestes normes socials estables són modes de llarga durada i exigeixen una conformitat substancial. Els costums, en qualsevol societat, són hàbits socials que es transmeten des dels avantpassats. </a:t>
            </a:r>
            <a:r>
              <a:rPr lang="ca-ES" dirty="0" err="1" smtClean="0"/>
              <a:t>Ciceró</a:t>
            </a:r>
            <a:r>
              <a:rPr lang="ca-ES" dirty="0" smtClean="0"/>
              <a:t> va escriure: "el </a:t>
            </a:r>
            <a:r>
              <a:rPr lang="ca-ES" smtClean="0"/>
              <a:t>costum </a:t>
            </a:r>
            <a:r>
              <a:rPr lang="ca-ES" smtClean="0"/>
              <a:t>produeix </a:t>
            </a:r>
            <a:r>
              <a:rPr lang="ca-ES" dirty="0" smtClean="0"/>
              <a:t>una mena de segona natura".</a:t>
            </a:r>
          </a:p>
          <a:p>
            <a:endParaRPr lang="ca-ES" dirty="0" smtClean="0"/>
          </a:p>
          <a:p>
            <a:r>
              <a:rPr lang="ca-ES" dirty="0" smtClean="0"/>
              <a:t>Sopar a les sis és un costum nord-americà; fer-ho a les deu és el costum propi de França. Que siguin només les dones les que portin faldilla és un costum de molts països.</a:t>
            </a:r>
          </a:p>
          <a:p>
            <a:endParaRPr lang="ca-ES" dirty="0" smtClean="0"/>
          </a:p>
          <a:p>
            <a:r>
              <a:rPr lang="ca-ES" dirty="0" smtClean="0"/>
              <a:t>Les societats són etnocèntriques; consideren que els costums propis són superiors als d'altres.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51831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8062912" cy="1470025"/>
          </a:xfrm>
        </p:spPr>
        <p:txBody>
          <a:bodyPr/>
          <a:lstStyle/>
          <a:p>
            <a:r>
              <a:rPr lang="ca-ES" dirty="0" smtClean="0"/>
              <a:t>Tradicions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8475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584" y="1196752"/>
            <a:ext cx="7200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 smtClean="0"/>
              <a:t>TRADICIONS</a:t>
            </a:r>
          </a:p>
          <a:p>
            <a:endParaRPr lang="ca-ES" dirty="0" smtClean="0"/>
          </a:p>
          <a:p>
            <a:r>
              <a:rPr lang="ca-ES" dirty="0" smtClean="0"/>
              <a:t>Aquestes normes socials són costums fixos, gairebé considerats perpetus i obliguen moralment als membres del grup a respectar-les.</a:t>
            </a:r>
          </a:p>
          <a:p>
            <a:endParaRPr lang="ca-ES" dirty="0" smtClean="0"/>
          </a:p>
          <a:p>
            <a:r>
              <a:rPr lang="ca-ES" dirty="0" smtClean="0"/>
              <a:t>Les societats tenen institucions evolucionades i mecanismes que donen </a:t>
            </a:r>
            <a:r>
              <a:rPr lang="ca-ES" dirty="0" err="1" smtClean="0"/>
              <a:t>for´ça</a:t>
            </a:r>
            <a:r>
              <a:rPr lang="ca-ES" dirty="0" smtClean="0"/>
              <a:t> a les tradicions. En són exemples el matrimoni, l'Estat, les institucions religioses.</a:t>
            </a:r>
          </a:p>
          <a:p>
            <a:endParaRPr lang="ca-ES" dirty="0" smtClean="0"/>
          </a:p>
          <a:p>
            <a:r>
              <a:rPr lang="ca-ES" dirty="0" smtClean="0"/>
              <a:t>Les institucions religioses fan propaganda de les seves tradicions amb documents i ritus; l'Estat té banderes, escuts, tractats, lleis, desfilades i altres mostres que el fan formalment respectable; la institució del matrimoni té vestits de noces, anells, llicències matrimonials i cerimònies pròpies.</a:t>
            </a:r>
          </a:p>
          <a:p>
            <a:endParaRPr lang="ca-ES" dirty="0" smtClean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4757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SC092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76672"/>
            <a:ext cx="7524328" cy="43068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CuadroTexto"/>
          <p:cNvSpPr txBox="1"/>
          <p:nvPr/>
        </p:nvSpPr>
        <p:spPr>
          <a:xfrm>
            <a:off x="13303" y="5088122"/>
            <a:ext cx="8735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dirty="0" smtClean="0"/>
              <a:t>Aquestes ballarines vesteixen d’acord amb els dictats de les </a:t>
            </a:r>
          </a:p>
          <a:p>
            <a:pPr algn="ctr"/>
            <a:r>
              <a:rPr lang="ca-ES" dirty="0" smtClean="0"/>
              <a:t>tradicions </a:t>
            </a:r>
            <a:r>
              <a:rPr lang="ca-ES" dirty="0" err="1" smtClean="0"/>
              <a:t>ocidentals</a:t>
            </a:r>
            <a:r>
              <a:rPr lang="ca-ES" dirty="0" smtClean="0"/>
              <a:t> o tradicions orientals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08087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435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Cartoné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89</TotalTime>
  <Words>524</Words>
  <Application>Microsoft Office PowerPoint</Application>
  <PresentationFormat>Presentación en pantalla (4:3)</PresentationFormat>
  <Paragraphs>52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Brío</vt:lpstr>
      <vt:lpstr>Normes Socials</vt:lpstr>
      <vt:lpstr>Presentación de PowerPoint</vt:lpstr>
      <vt:lpstr>Novetats</vt:lpstr>
      <vt:lpstr>Presentación de PowerPoint</vt:lpstr>
      <vt:lpstr>Presentación de PowerPoint</vt:lpstr>
      <vt:lpstr>Presentación de PowerPoint</vt:lpstr>
      <vt:lpstr>Presentación de PowerPoint</vt:lpstr>
      <vt:lpstr>Modes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Costums</vt:lpstr>
      <vt:lpstr>Presentación de PowerPoint</vt:lpstr>
      <vt:lpstr>Tradicions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Normes Socials</dc:title>
  <dc:creator>profe</dc:creator>
  <cp:lastModifiedBy>profe</cp:lastModifiedBy>
  <cp:revision>8</cp:revision>
  <dcterms:created xsi:type="dcterms:W3CDTF">2017-02-01T10:11:27Z</dcterms:created>
  <dcterms:modified xsi:type="dcterms:W3CDTF">2017-02-03T08:12:22Z</dcterms:modified>
</cp:coreProperties>
</file>