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77" r:id="rId11"/>
    <p:sldId id="264" r:id="rId12"/>
    <p:sldId id="265" r:id="rId13"/>
    <p:sldId id="278" r:id="rId14"/>
    <p:sldId id="266" r:id="rId15"/>
    <p:sldId id="267" r:id="rId16"/>
    <p:sldId id="268" r:id="rId17"/>
    <p:sldId id="269" r:id="rId18"/>
    <p:sldId id="279" r:id="rId19"/>
    <p:sldId id="270" r:id="rId20"/>
    <p:sldId id="271" r:id="rId21"/>
    <p:sldId id="272" r:id="rId22"/>
    <p:sldId id="280" r:id="rId23"/>
    <p:sldId id="281" r:id="rId24"/>
    <p:sldId id="275" r:id="rId25"/>
  </p:sldIdLst>
  <p:sldSz cx="9144000" cy="6858000" type="screen4x3"/>
  <p:notesSz cx="6858000" cy="9144000"/>
  <p:photoAlbum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E97EFC2-79E7-47B9-89E0-CC1CDEFA3515}" type="datetimeFigureOut">
              <a:rPr lang="ca-ES" smtClean="0"/>
              <a:t>22/10/2019</a:t>
            </a:fld>
            <a:endParaRPr lang="ca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ca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DE4CA90-2FF5-4D3F-B47D-809E72C7B515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E97EFC2-79E7-47B9-89E0-CC1CDEFA3515}" type="datetimeFigureOut">
              <a:rPr lang="ca-ES" smtClean="0"/>
              <a:t>22/10/2019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CA90-2FF5-4D3F-B47D-809E72C7B515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E97EFC2-79E7-47B9-89E0-CC1CDEFA3515}" type="datetimeFigureOut">
              <a:rPr lang="ca-ES" smtClean="0"/>
              <a:t>22/10/2019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DDE4CA90-2FF5-4D3F-B47D-809E72C7B515}" type="slidenum">
              <a:rPr lang="ca-ES" smtClean="0"/>
              <a:t>‹Nº›</a:t>
            </a:fld>
            <a:endParaRPr lang="ca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E97EFC2-79E7-47B9-89E0-CC1CDEFA3515}" type="datetimeFigureOut">
              <a:rPr lang="ca-ES" smtClean="0"/>
              <a:t>22/10/2019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DE4CA90-2FF5-4D3F-B47D-809E72C7B515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E97EFC2-79E7-47B9-89E0-CC1CDEFA3515}" type="datetimeFigureOut">
              <a:rPr lang="ca-ES" smtClean="0"/>
              <a:t>22/10/2019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DDE4CA90-2FF5-4D3F-B47D-809E72C7B515}" type="slidenum">
              <a:rPr lang="ca-ES" smtClean="0"/>
              <a:t>‹Nº›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EFC2-79E7-47B9-89E0-CC1CDEFA3515}" type="datetimeFigureOut">
              <a:rPr lang="ca-ES" smtClean="0"/>
              <a:t>22/10/2019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CA90-2FF5-4D3F-B47D-809E72C7B515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E97EFC2-79E7-47B9-89E0-CC1CDEFA3515}" type="datetimeFigureOut">
              <a:rPr lang="ca-ES" smtClean="0"/>
              <a:t>22/10/2019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DE4CA90-2FF5-4D3F-B47D-809E72C7B515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E97EFC2-79E7-47B9-89E0-CC1CDEFA3515}" type="datetimeFigureOut">
              <a:rPr lang="ca-ES" smtClean="0"/>
              <a:t>22/10/2019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DDE4CA90-2FF5-4D3F-B47D-809E72C7B515}" type="slidenum">
              <a:rPr lang="ca-ES" smtClean="0"/>
              <a:t>‹Nº›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E97EFC2-79E7-47B9-89E0-CC1CDEFA3515}" type="datetimeFigureOut">
              <a:rPr lang="ca-ES" smtClean="0"/>
              <a:t>22/10/2019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DDE4CA90-2FF5-4D3F-B47D-809E72C7B515}" type="slidenum">
              <a:rPr lang="ca-ES" smtClean="0"/>
              <a:t>‹Nº›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EFC2-79E7-47B9-89E0-CC1CDEFA3515}" type="datetimeFigureOut">
              <a:rPr lang="ca-ES" smtClean="0"/>
              <a:t>22/10/2019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CA90-2FF5-4D3F-B47D-809E72C7B515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EFC2-79E7-47B9-89E0-CC1CDEFA3515}" type="datetimeFigureOut">
              <a:rPr lang="ca-ES" smtClean="0"/>
              <a:t>22/10/2019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4CA90-2FF5-4D3F-B47D-809E72C7B515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E97EFC2-79E7-47B9-89E0-CC1CDEFA3515}" type="datetimeFigureOut">
              <a:rPr lang="ca-ES" smtClean="0"/>
              <a:t>22/10/2019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ca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DE4CA90-2FF5-4D3F-B47D-809E72C7B515}" type="slidenum">
              <a:rPr lang="ca-ES" smtClean="0"/>
              <a:t>‹Nº›</a:t>
            </a:fld>
            <a:endParaRPr lang="ca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a-ES" dirty="0" smtClean="0"/>
              <a:t>LÓGICA PROPOSICIONAL</a:t>
            </a:r>
            <a:br>
              <a:rPr lang="ca-ES" dirty="0" smtClean="0"/>
            </a:br>
            <a:r>
              <a:rPr lang="ca-ES" dirty="0"/>
              <a:t/>
            </a:r>
            <a:br>
              <a:rPr lang="ca-ES" dirty="0"/>
            </a:br>
            <a:r>
              <a:rPr lang="ca-ES" dirty="0" err="1" smtClean="0"/>
              <a:t>Argumentación</a:t>
            </a:r>
            <a:r>
              <a:rPr lang="ca-ES" dirty="0" smtClean="0"/>
              <a:t> </a:t>
            </a:r>
            <a:r>
              <a:rPr lang="ca-ES" dirty="0" err="1" smtClean="0"/>
              <a:t>válida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54931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opia  de DSC09174"/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13"/>
          <a:stretch/>
        </p:blipFill>
        <p:spPr>
          <a:xfrm>
            <a:off x="0" y="4293096"/>
            <a:ext cx="9144000" cy="21460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1085329" y="260648"/>
            <a:ext cx="439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dirty="0" smtClean="0"/>
              <a:t>El </a:t>
            </a:r>
            <a:r>
              <a:rPr lang="ca-ES" dirty="0" err="1" smtClean="0"/>
              <a:t>lenguaje</a:t>
            </a:r>
            <a:r>
              <a:rPr lang="ca-ES" dirty="0" smtClean="0"/>
              <a:t> de la </a:t>
            </a:r>
            <a:r>
              <a:rPr lang="ca-ES" dirty="0" err="1" smtClean="0"/>
              <a:t>lógica</a:t>
            </a:r>
            <a:r>
              <a:rPr lang="ca-ES" dirty="0" smtClean="0"/>
              <a:t> proposicional</a:t>
            </a:r>
            <a:endParaRPr lang="ca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251520" y="809977"/>
            <a:ext cx="77768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Los </a:t>
            </a:r>
            <a:r>
              <a:rPr lang="ca-ES" dirty="0" err="1" smtClean="0"/>
              <a:t>enunciados</a:t>
            </a:r>
            <a:r>
              <a:rPr lang="ca-ES" dirty="0" smtClean="0"/>
              <a:t> o </a:t>
            </a:r>
            <a:r>
              <a:rPr lang="ca-ES" dirty="0" err="1" smtClean="0"/>
              <a:t>proposiciones</a:t>
            </a:r>
            <a:r>
              <a:rPr lang="ca-ES" dirty="0" smtClean="0"/>
              <a:t> simples se </a:t>
            </a:r>
            <a:r>
              <a:rPr lang="ca-ES" dirty="0" err="1" smtClean="0"/>
              <a:t>representan</a:t>
            </a:r>
            <a:r>
              <a:rPr lang="ca-ES" dirty="0" smtClean="0"/>
              <a:t> </a:t>
            </a:r>
            <a:r>
              <a:rPr lang="ca-ES" dirty="0" err="1" smtClean="0"/>
              <a:t>generalmente</a:t>
            </a:r>
            <a:r>
              <a:rPr lang="ca-ES" dirty="0" smtClean="0"/>
              <a:t> con las </a:t>
            </a:r>
            <a:r>
              <a:rPr lang="ca-ES" dirty="0" err="1" smtClean="0"/>
              <a:t>letras</a:t>
            </a:r>
            <a:r>
              <a:rPr lang="ca-ES" dirty="0" smtClean="0"/>
              <a:t> </a:t>
            </a:r>
            <a:r>
              <a:rPr lang="ca-ES" dirty="0" err="1" smtClean="0"/>
              <a:t>minúsculas</a:t>
            </a:r>
            <a:r>
              <a:rPr lang="ca-ES" dirty="0" smtClean="0"/>
              <a:t> del </a:t>
            </a:r>
            <a:r>
              <a:rPr lang="ca-ES" dirty="0" err="1" smtClean="0"/>
              <a:t>abecedario</a:t>
            </a:r>
            <a:r>
              <a:rPr lang="ca-ES" dirty="0" smtClean="0"/>
              <a:t> </a:t>
            </a:r>
            <a:r>
              <a:rPr lang="ca-ES" dirty="0" err="1" smtClean="0"/>
              <a:t>siguientes</a:t>
            </a:r>
            <a:r>
              <a:rPr lang="ca-ES" dirty="0" smtClean="0"/>
              <a:t> a la p.</a:t>
            </a:r>
          </a:p>
          <a:p>
            <a:endParaRPr lang="ca-ES" dirty="0"/>
          </a:p>
          <a:p>
            <a:r>
              <a:rPr lang="ca-ES" dirty="0" smtClean="0"/>
              <a:t>Se </a:t>
            </a:r>
            <a:r>
              <a:rPr lang="ca-ES" dirty="0" err="1" smtClean="0"/>
              <a:t>utilizan</a:t>
            </a:r>
            <a:r>
              <a:rPr lang="ca-ES" dirty="0" smtClean="0"/>
              <a:t> </a:t>
            </a:r>
            <a:r>
              <a:rPr lang="ca-ES" dirty="0" err="1" smtClean="0"/>
              <a:t>además</a:t>
            </a:r>
            <a:r>
              <a:rPr lang="ca-ES" dirty="0" smtClean="0"/>
              <a:t> </a:t>
            </a:r>
            <a:r>
              <a:rPr lang="ca-ES" dirty="0" err="1" smtClean="0"/>
              <a:t>elementos</a:t>
            </a:r>
            <a:r>
              <a:rPr lang="ca-ES" dirty="0" smtClean="0"/>
              <a:t> de </a:t>
            </a:r>
            <a:r>
              <a:rPr lang="ca-ES" dirty="0" err="1" smtClean="0"/>
              <a:t>enlace</a:t>
            </a:r>
            <a:r>
              <a:rPr lang="ca-ES" dirty="0" smtClean="0"/>
              <a:t> que son los </a:t>
            </a:r>
            <a:r>
              <a:rPr lang="ca-ES" dirty="0" err="1" smtClean="0"/>
              <a:t>símbolos</a:t>
            </a:r>
            <a:r>
              <a:rPr lang="ca-ES" dirty="0" smtClean="0"/>
              <a:t> </a:t>
            </a:r>
            <a:r>
              <a:rPr lang="ca-ES" dirty="0" err="1" smtClean="0"/>
              <a:t>conectores</a:t>
            </a:r>
            <a:endParaRPr lang="ca-ES" dirty="0" smtClean="0"/>
          </a:p>
          <a:p>
            <a:r>
              <a:rPr lang="ca-ES" dirty="0" smtClean="0"/>
              <a:t>Para la </a:t>
            </a:r>
            <a:r>
              <a:rPr lang="ca-ES" dirty="0" err="1" smtClean="0"/>
              <a:t>negación</a:t>
            </a:r>
            <a:r>
              <a:rPr lang="ca-ES" dirty="0" smtClean="0"/>
              <a:t>:		¬</a:t>
            </a:r>
          </a:p>
          <a:p>
            <a:r>
              <a:rPr lang="ca-ES" dirty="0" smtClean="0"/>
              <a:t>Para la </a:t>
            </a:r>
            <a:r>
              <a:rPr lang="ca-ES" dirty="0" err="1" smtClean="0"/>
              <a:t>conjunción</a:t>
            </a:r>
            <a:r>
              <a:rPr lang="ca-ES" dirty="0" smtClean="0"/>
              <a:t> “y” (e):		</a:t>
            </a:r>
          </a:p>
          <a:p>
            <a:r>
              <a:rPr lang="ca-ES" dirty="0" smtClean="0"/>
              <a:t>Para la </a:t>
            </a:r>
            <a:r>
              <a:rPr lang="ca-ES" dirty="0" err="1" smtClean="0"/>
              <a:t>disyu</a:t>
            </a:r>
            <a:r>
              <a:rPr lang="ca-ES" dirty="0" err="1" smtClean="0"/>
              <a:t>nción</a:t>
            </a:r>
            <a:r>
              <a:rPr lang="ca-ES" dirty="0" smtClean="0"/>
              <a:t> </a:t>
            </a:r>
            <a:r>
              <a:rPr lang="ca-ES" dirty="0" smtClean="0"/>
              <a:t>“o” (u):	v</a:t>
            </a:r>
          </a:p>
          <a:p>
            <a:r>
              <a:rPr lang="ca-ES" dirty="0" smtClean="0"/>
              <a:t>Para </a:t>
            </a:r>
            <a:r>
              <a:rPr lang="ca-ES" dirty="0" smtClean="0"/>
              <a:t>condicional “si</a:t>
            </a:r>
            <a:r>
              <a:rPr lang="ca-ES" dirty="0" smtClean="0"/>
              <a:t>... </a:t>
            </a:r>
            <a:r>
              <a:rPr lang="ca-ES" dirty="0" err="1" smtClean="0"/>
              <a:t>Entonces</a:t>
            </a:r>
            <a:r>
              <a:rPr lang="ca-ES" smtClean="0"/>
              <a:t>”: </a:t>
            </a:r>
            <a:r>
              <a:rPr lang="ca-ES" smtClean="0">
                <a:sym typeface="Wingdings" panose="05000000000000000000" pitchFamily="2" charset="2"/>
              </a:rPr>
              <a:t> </a:t>
            </a:r>
            <a:r>
              <a:rPr lang="ca-ES" dirty="0" smtClean="0">
                <a:sym typeface="Wingdings" panose="05000000000000000000" pitchFamily="2" charset="2"/>
              </a:rPr>
              <a:t></a:t>
            </a:r>
          </a:p>
          <a:p>
            <a:r>
              <a:rPr lang="ca-ES" dirty="0" smtClean="0">
                <a:sym typeface="Wingdings" panose="05000000000000000000" pitchFamily="2" charset="2"/>
              </a:rPr>
              <a:t>Para bicondicional </a:t>
            </a:r>
            <a:r>
              <a:rPr lang="ca-ES" dirty="0" smtClean="0">
                <a:sym typeface="Wingdings" panose="05000000000000000000" pitchFamily="2" charset="2"/>
              </a:rPr>
              <a:t>“si y </a:t>
            </a:r>
            <a:r>
              <a:rPr lang="ca-ES" dirty="0" err="1" smtClean="0">
                <a:sym typeface="Wingdings" panose="05000000000000000000" pitchFamily="2" charset="2"/>
              </a:rPr>
              <a:t>sólo</a:t>
            </a:r>
            <a:r>
              <a:rPr lang="ca-ES" dirty="0" smtClean="0">
                <a:sym typeface="Wingdings" panose="05000000000000000000" pitchFamily="2" charset="2"/>
              </a:rPr>
              <a:t> si”:	</a:t>
            </a:r>
            <a:r>
              <a:rPr lang="ca-ES" dirty="0" smtClean="0">
                <a:sym typeface="Wingdings" panose="05000000000000000000" pitchFamily="2" charset="2"/>
              </a:rPr>
              <a:t> </a:t>
            </a:r>
            <a:r>
              <a:rPr lang="ca-ES" sz="2000" dirty="0" smtClean="0">
                <a:sym typeface="Wingdings" panose="05000000000000000000" pitchFamily="2" charset="2"/>
              </a:rPr>
              <a:t></a:t>
            </a:r>
            <a:endParaRPr lang="ca-ES" sz="2000" dirty="0"/>
          </a:p>
        </p:txBody>
      </p:sp>
      <p:sp>
        <p:nvSpPr>
          <p:cNvPr id="5" name="4 CuadroTexto"/>
          <p:cNvSpPr txBox="1"/>
          <p:nvPr/>
        </p:nvSpPr>
        <p:spPr>
          <a:xfrm rot="10800000">
            <a:off x="3983499" y="2775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dirty="0" smtClean="0"/>
              <a:t>v</a:t>
            </a:r>
            <a:endParaRPr lang="ca-ES" dirty="0"/>
          </a:p>
        </p:txBody>
      </p:sp>
      <p:sp>
        <p:nvSpPr>
          <p:cNvPr id="6" name="5 Rectángulo"/>
          <p:cNvSpPr/>
          <p:nvPr/>
        </p:nvSpPr>
        <p:spPr>
          <a:xfrm rot="10800000">
            <a:off x="3778154" y="3563723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 smtClean="0">
                <a:sym typeface="Wingdings" panose="05000000000000000000" pitchFamily="2" charset="2"/>
              </a:rPr>
              <a:t>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32949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opia  de DSC09174"/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19"/>
          <a:stretch/>
        </p:blipFill>
        <p:spPr>
          <a:xfrm>
            <a:off x="0" y="1196752"/>
            <a:ext cx="9144000" cy="251059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3249107" y="4877508"/>
            <a:ext cx="22589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3200" dirty="0" smtClean="0"/>
              <a:t>(p v q) </a:t>
            </a:r>
            <a:r>
              <a:rPr lang="ca-ES" sz="3200" dirty="0" smtClean="0">
                <a:sym typeface="Wingdings" panose="05000000000000000000" pitchFamily="2" charset="2"/>
              </a:rPr>
              <a:t> r</a:t>
            </a:r>
            <a:endParaRPr lang="ca-ES" sz="3200" dirty="0"/>
          </a:p>
        </p:txBody>
      </p:sp>
    </p:spTree>
    <p:extLst>
      <p:ext uri="{BB962C8B-B14F-4D97-AF65-F5344CB8AC3E}">
        <p14:creationId xmlns:p14="http://schemas.microsoft.com/office/powerpoint/2010/main" val="198282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73"/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46"/>
          <a:stretch/>
        </p:blipFill>
        <p:spPr>
          <a:xfrm>
            <a:off x="95250" y="980728"/>
            <a:ext cx="8953500" cy="4536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575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7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375"/>
            <a:ext cx="9144000" cy="39036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500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7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2775"/>
            <a:ext cx="9144000" cy="30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582" y="2773397"/>
            <a:ext cx="15367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148" y="3836913"/>
            <a:ext cx="124866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63597"/>
            <a:ext cx="1370944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293096"/>
            <a:ext cx="1370944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600817"/>
            <a:ext cx="1115616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835" y="4340969"/>
            <a:ext cx="1236981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475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7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4238"/>
            <a:ext cx="9144000" cy="254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376246"/>
            <a:ext cx="15367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250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8" y="0"/>
            <a:ext cx="86947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Estrella de 7 puntas"/>
          <p:cNvSpPr/>
          <p:nvPr/>
        </p:nvSpPr>
        <p:spPr>
          <a:xfrm>
            <a:off x="755576" y="50703"/>
            <a:ext cx="432048" cy="432048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520" y="5239889"/>
            <a:ext cx="31115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254314"/>
            <a:ext cx="311150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239889"/>
            <a:ext cx="311150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157192"/>
            <a:ext cx="311150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979" y="3284984"/>
            <a:ext cx="311150" cy="863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75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78"/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79"/>
          <a:stretch/>
        </p:blipFill>
        <p:spPr>
          <a:xfrm>
            <a:off x="0" y="1146176"/>
            <a:ext cx="9144000" cy="15618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687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7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9745"/>
            <a:ext cx="9144000" cy="45640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Rectángulo"/>
          <p:cNvSpPr/>
          <p:nvPr/>
        </p:nvSpPr>
        <p:spPr>
          <a:xfrm>
            <a:off x="2647165" y="4107811"/>
            <a:ext cx="504056" cy="2736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842" y="4070886"/>
            <a:ext cx="530225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07811"/>
            <a:ext cx="530225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61" r="3206"/>
          <a:stretch/>
        </p:blipFill>
        <p:spPr bwMode="auto">
          <a:xfrm>
            <a:off x="4536722" y="260648"/>
            <a:ext cx="4411537" cy="1389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6" t="41026" r="45146" b="40102"/>
          <a:stretch/>
        </p:blipFill>
        <p:spPr bwMode="auto">
          <a:xfrm>
            <a:off x="3391489" y="557034"/>
            <a:ext cx="864930" cy="607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821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0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7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400"/>
            <a:ext cx="9144000" cy="452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272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80"/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60"/>
          <a:stretch/>
        </p:blipFill>
        <p:spPr>
          <a:xfrm>
            <a:off x="0" y="1141413"/>
            <a:ext cx="9144000" cy="2692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020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8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1413"/>
            <a:ext cx="9144000" cy="4575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759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9488"/>
            <a:ext cx="9144000" cy="2359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515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8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550"/>
            <a:ext cx="9144000" cy="6437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804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0"/>
            <a:ext cx="81026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257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8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775"/>
            <a:ext cx="9144000" cy="58848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Rectángulo"/>
          <p:cNvSpPr/>
          <p:nvPr/>
        </p:nvSpPr>
        <p:spPr>
          <a:xfrm>
            <a:off x="2411760" y="1556792"/>
            <a:ext cx="6732240" cy="48138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6620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8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775"/>
            <a:ext cx="9144000" cy="58848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795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8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0600"/>
            <a:ext cx="9144000" cy="233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386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8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7088"/>
            <a:ext cx="9144000" cy="2663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669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8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9144000" cy="1471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25924"/>
            <a:ext cx="3203848" cy="2402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225924"/>
            <a:ext cx="3131840" cy="234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865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980728"/>
            <a:ext cx="8730275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 err="1" smtClean="0">
                <a:solidFill>
                  <a:srgbClr val="FFC000"/>
                </a:solidFill>
              </a:rPr>
              <a:t>Decide</a:t>
            </a:r>
            <a:r>
              <a:rPr lang="ca-ES" sz="2800" dirty="0" smtClean="0">
                <a:solidFill>
                  <a:srgbClr val="FFC000"/>
                </a:solidFill>
              </a:rPr>
              <a:t> sobre la </a:t>
            </a:r>
            <a:r>
              <a:rPr lang="ca-ES" sz="2800" dirty="0" err="1" smtClean="0">
                <a:solidFill>
                  <a:srgbClr val="FFC000"/>
                </a:solidFill>
              </a:rPr>
              <a:t>validez</a:t>
            </a:r>
            <a:r>
              <a:rPr lang="ca-ES" sz="2800" dirty="0" smtClean="0">
                <a:solidFill>
                  <a:srgbClr val="FFC000"/>
                </a:solidFill>
              </a:rPr>
              <a:t> del argumento </a:t>
            </a:r>
            <a:r>
              <a:rPr lang="ca-ES" sz="2800" dirty="0" err="1" smtClean="0">
                <a:solidFill>
                  <a:srgbClr val="FFC000"/>
                </a:solidFill>
              </a:rPr>
              <a:t>siguiente</a:t>
            </a:r>
            <a:r>
              <a:rPr lang="ca-ES" sz="2800" dirty="0" smtClean="0">
                <a:solidFill>
                  <a:srgbClr val="FFC000"/>
                </a:solidFill>
              </a:rPr>
              <a:t>:</a:t>
            </a:r>
          </a:p>
          <a:p>
            <a:endParaRPr lang="ca-ES" sz="2800" dirty="0"/>
          </a:p>
          <a:p>
            <a:r>
              <a:rPr lang="ca-ES" sz="2800" dirty="0" smtClean="0"/>
              <a:t>No es el caso que ni </a:t>
            </a:r>
            <a:r>
              <a:rPr lang="ca-ES" sz="2800" dirty="0" err="1" smtClean="0"/>
              <a:t>voy</a:t>
            </a:r>
            <a:r>
              <a:rPr lang="ca-ES" sz="2800" dirty="0" smtClean="0"/>
              <a:t> al </a:t>
            </a:r>
            <a:r>
              <a:rPr lang="ca-ES" sz="2800" dirty="0" err="1" smtClean="0"/>
              <a:t>fútbol</a:t>
            </a:r>
            <a:r>
              <a:rPr lang="ca-ES" sz="2800" dirty="0" smtClean="0"/>
              <a:t> ni </a:t>
            </a:r>
            <a:r>
              <a:rPr lang="ca-ES" sz="2800" dirty="0" err="1" smtClean="0"/>
              <a:t>voy</a:t>
            </a:r>
            <a:r>
              <a:rPr lang="ca-ES" sz="2800" dirty="0" smtClean="0"/>
              <a:t> al cine.</a:t>
            </a:r>
          </a:p>
          <a:p>
            <a:endParaRPr lang="ca-ES" sz="2800" dirty="0"/>
          </a:p>
          <a:p>
            <a:r>
              <a:rPr lang="ca-ES" sz="2800" dirty="0" smtClean="0"/>
              <a:t>Si </a:t>
            </a:r>
            <a:r>
              <a:rPr lang="ca-ES" sz="2800" dirty="0" err="1" smtClean="0"/>
              <a:t>voy</a:t>
            </a:r>
            <a:r>
              <a:rPr lang="ca-ES" sz="2800" dirty="0" smtClean="0"/>
              <a:t> al </a:t>
            </a:r>
            <a:r>
              <a:rPr lang="ca-ES" sz="2800" dirty="0" err="1" smtClean="0"/>
              <a:t>fútbol</a:t>
            </a:r>
            <a:r>
              <a:rPr lang="ca-ES" sz="2800" dirty="0" smtClean="0"/>
              <a:t>, </a:t>
            </a:r>
            <a:r>
              <a:rPr lang="ca-ES" sz="2800" dirty="0" err="1" smtClean="0"/>
              <a:t>vuelvo</a:t>
            </a:r>
            <a:r>
              <a:rPr lang="ca-ES" sz="2800" dirty="0" smtClean="0"/>
              <a:t> </a:t>
            </a:r>
            <a:r>
              <a:rPr lang="ca-ES" sz="2800" dirty="0" err="1" smtClean="0"/>
              <a:t>pronto</a:t>
            </a:r>
            <a:r>
              <a:rPr lang="ca-ES" sz="2800" dirty="0" smtClean="0"/>
              <a:t> a casa.</a:t>
            </a:r>
          </a:p>
          <a:p>
            <a:endParaRPr lang="ca-ES" sz="2800" dirty="0"/>
          </a:p>
          <a:p>
            <a:r>
              <a:rPr lang="ca-ES" sz="2800" dirty="0" smtClean="0"/>
              <a:t>No </a:t>
            </a:r>
            <a:r>
              <a:rPr lang="ca-ES" sz="2800" dirty="0" err="1" smtClean="0"/>
              <a:t>vuelvo</a:t>
            </a:r>
            <a:r>
              <a:rPr lang="ca-ES" sz="2800" dirty="0" smtClean="0"/>
              <a:t> </a:t>
            </a:r>
            <a:r>
              <a:rPr lang="ca-ES" sz="2800" dirty="0" err="1" smtClean="0"/>
              <a:t>pronto</a:t>
            </a:r>
            <a:r>
              <a:rPr lang="ca-ES" sz="2800" dirty="0" smtClean="0"/>
              <a:t> a casa.</a:t>
            </a:r>
          </a:p>
          <a:p>
            <a:endParaRPr lang="ca-ES" sz="2800" dirty="0"/>
          </a:p>
          <a:p>
            <a:r>
              <a:rPr lang="ca-ES" sz="2800" dirty="0" err="1" smtClean="0"/>
              <a:t>Luego</a:t>
            </a:r>
            <a:r>
              <a:rPr lang="ca-ES" sz="2800" dirty="0" smtClean="0"/>
              <a:t>: </a:t>
            </a:r>
            <a:r>
              <a:rPr lang="ca-ES" sz="2800" dirty="0" err="1" smtClean="0"/>
              <a:t>voy</a:t>
            </a:r>
            <a:r>
              <a:rPr lang="ca-ES" sz="2800" dirty="0" smtClean="0"/>
              <a:t> al cine o </a:t>
            </a:r>
            <a:r>
              <a:rPr lang="ca-ES" sz="2800" dirty="0" err="1" smtClean="0"/>
              <a:t>doy</a:t>
            </a:r>
            <a:r>
              <a:rPr lang="ca-ES" sz="2800" dirty="0" smtClean="0"/>
              <a:t> un </a:t>
            </a:r>
            <a:r>
              <a:rPr lang="ca-ES" sz="2800" dirty="0" err="1" smtClean="0"/>
              <a:t>paseo</a:t>
            </a:r>
            <a:r>
              <a:rPr lang="ca-ES" sz="2800" dirty="0" smtClean="0"/>
              <a:t>.</a:t>
            </a:r>
          </a:p>
          <a:p>
            <a:endParaRPr lang="ca-ES" dirty="0" smtClean="0"/>
          </a:p>
          <a:p>
            <a:endParaRPr lang="ca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065195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980728"/>
            <a:ext cx="8730275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dirty="0" err="1" smtClean="0">
                <a:solidFill>
                  <a:srgbClr val="FFC000"/>
                </a:solidFill>
              </a:rPr>
              <a:t>Decide</a:t>
            </a:r>
            <a:r>
              <a:rPr lang="ca-ES" sz="2800" dirty="0" smtClean="0">
                <a:solidFill>
                  <a:srgbClr val="FFC000"/>
                </a:solidFill>
              </a:rPr>
              <a:t> sobre la </a:t>
            </a:r>
            <a:r>
              <a:rPr lang="ca-ES" sz="2800" dirty="0" err="1" smtClean="0">
                <a:solidFill>
                  <a:srgbClr val="FFC000"/>
                </a:solidFill>
              </a:rPr>
              <a:t>validez</a:t>
            </a:r>
            <a:r>
              <a:rPr lang="ca-ES" sz="2800" dirty="0" smtClean="0">
                <a:solidFill>
                  <a:srgbClr val="FFC000"/>
                </a:solidFill>
              </a:rPr>
              <a:t> del argumento </a:t>
            </a:r>
            <a:r>
              <a:rPr lang="ca-ES" sz="2800" dirty="0" err="1" smtClean="0">
                <a:solidFill>
                  <a:srgbClr val="FFC000"/>
                </a:solidFill>
              </a:rPr>
              <a:t>siguiente</a:t>
            </a:r>
            <a:r>
              <a:rPr lang="ca-ES" sz="2800" dirty="0" smtClean="0">
                <a:solidFill>
                  <a:srgbClr val="FFC000"/>
                </a:solidFill>
              </a:rPr>
              <a:t>:</a:t>
            </a:r>
          </a:p>
          <a:p>
            <a:endParaRPr lang="ca-ES" sz="2800" dirty="0"/>
          </a:p>
          <a:p>
            <a:r>
              <a:rPr lang="ca-ES" sz="2800" dirty="0" smtClean="0"/>
              <a:t>Si me abandona, me sentiré solo.</a:t>
            </a:r>
          </a:p>
          <a:p>
            <a:endParaRPr lang="ca-ES" sz="2800" dirty="0"/>
          </a:p>
          <a:p>
            <a:r>
              <a:rPr lang="ca-ES" sz="2800" dirty="0" smtClean="0"/>
              <a:t>Si </a:t>
            </a:r>
            <a:r>
              <a:rPr lang="ca-ES" sz="2800" dirty="0" err="1" smtClean="0"/>
              <a:t>continúa</a:t>
            </a:r>
            <a:r>
              <a:rPr lang="ca-ES" sz="2800" dirty="0" smtClean="0"/>
              <a:t> </a:t>
            </a:r>
            <a:r>
              <a:rPr lang="ca-ES" sz="2800" dirty="0" err="1" smtClean="0"/>
              <a:t>conmigo</a:t>
            </a:r>
            <a:r>
              <a:rPr lang="ca-ES" sz="2800" dirty="0" smtClean="0"/>
              <a:t>, </a:t>
            </a:r>
            <a:r>
              <a:rPr lang="ca-ES" sz="2800" dirty="0" err="1" smtClean="0"/>
              <a:t>seguiremos</a:t>
            </a:r>
            <a:r>
              <a:rPr lang="ca-ES" sz="2800" dirty="0" smtClean="0"/>
              <a:t> </a:t>
            </a:r>
            <a:r>
              <a:rPr lang="ca-ES" sz="2800" dirty="0" err="1" smtClean="0"/>
              <a:t>peleándonos</a:t>
            </a:r>
            <a:r>
              <a:rPr lang="ca-ES" sz="2800" dirty="0" smtClean="0"/>
              <a:t>.</a:t>
            </a:r>
          </a:p>
          <a:p>
            <a:endParaRPr lang="ca-ES" sz="2800" dirty="0"/>
          </a:p>
          <a:p>
            <a:r>
              <a:rPr lang="ca-ES" sz="2800" dirty="0" smtClean="0"/>
              <a:t>Si me </a:t>
            </a:r>
            <a:r>
              <a:rPr lang="ca-ES" sz="2800" dirty="0" err="1" smtClean="0"/>
              <a:t>siento</a:t>
            </a:r>
            <a:r>
              <a:rPr lang="ca-ES" sz="2800" dirty="0" smtClean="0"/>
              <a:t> solo o nos </a:t>
            </a:r>
            <a:r>
              <a:rPr lang="ca-ES" sz="2800" dirty="0" err="1" smtClean="0"/>
              <a:t>seguimos</a:t>
            </a:r>
            <a:r>
              <a:rPr lang="ca-ES" sz="2800" dirty="0" smtClean="0"/>
              <a:t> </a:t>
            </a:r>
            <a:r>
              <a:rPr lang="ca-ES" sz="2800" dirty="0" err="1" smtClean="0"/>
              <a:t>peleando</a:t>
            </a:r>
            <a:r>
              <a:rPr lang="ca-ES" sz="2800" dirty="0" smtClean="0"/>
              <a:t>, </a:t>
            </a:r>
          </a:p>
          <a:p>
            <a:r>
              <a:rPr lang="ca-ES" sz="2800" dirty="0" err="1" smtClean="0"/>
              <a:t>tendré</a:t>
            </a:r>
            <a:r>
              <a:rPr lang="ca-ES" sz="2800" dirty="0" smtClean="0"/>
              <a:t> una </a:t>
            </a:r>
            <a:r>
              <a:rPr lang="ca-ES" sz="2800" dirty="0" err="1" smtClean="0"/>
              <a:t>fuerte</a:t>
            </a:r>
            <a:r>
              <a:rPr lang="ca-ES" sz="2800" dirty="0" smtClean="0"/>
              <a:t> </a:t>
            </a:r>
            <a:r>
              <a:rPr lang="ca-ES" sz="2800" dirty="0" err="1" smtClean="0"/>
              <a:t>depresión</a:t>
            </a:r>
            <a:r>
              <a:rPr lang="ca-ES" sz="2800" dirty="0" smtClean="0"/>
              <a:t>.</a:t>
            </a:r>
          </a:p>
          <a:p>
            <a:endParaRPr lang="ca-ES" sz="2800" dirty="0"/>
          </a:p>
          <a:p>
            <a:r>
              <a:rPr lang="ca-ES" sz="2800" dirty="0" smtClean="0"/>
              <a:t>Es obvio que, </a:t>
            </a:r>
          </a:p>
          <a:p>
            <a:r>
              <a:rPr lang="ca-ES" sz="2800" dirty="0" err="1" smtClean="0"/>
              <a:t>tanto</a:t>
            </a:r>
            <a:r>
              <a:rPr lang="ca-ES" sz="2800" dirty="0" smtClean="0"/>
              <a:t> si me </a:t>
            </a:r>
            <a:r>
              <a:rPr lang="ca-ES" sz="2800" dirty="0" err="1" smtClean="0"/>
              <a:t>deja</a:t>
            </a:r>
            <a:r>
              <a:rPr lang="ca-ES" sz="2800" dirty="0" smtClean="0"/>
              <a:t> como si </a:t>
            </a:r>
            <a:r>
              <a:rPr lang="ca-ES" sz="2800" dirty="0" err="1" smtClean="0"/>
              <a:t>sigue</a:t>
            </a:r>
            <a:r>
              <a:rPr lang="ca-ES" sz="2800" dirty="0" smtClean="0"/>
              <a:t> </a:t>
            </a:r>
            <a:r>
              <a:rPr lang="ca-ES" sz="2800" dirty="0" err="1" smtClean="0"/>
              <a:t>conmigo</a:t>
            </a:r>
            <a:r>
              <a:rPr lang="ca-ES" sz="2800" dirty="0" smtClean="0"/>
              <a:t>, </a:t>
            </a:r>
          </a:p>
          <a:p>
            <a:r>
              <a:rPr lang="ca-ES" sz="2800" dirty="0" smtClean="0"/>
              <a:t>entraré en una </a:t>
            </a:r>
            <a:r>
              <a:rPr lang="ca-ES" sz="2800" dirty="0" err="1" smtClean="0"/>
              <a:t>fuerte</a:t>
            </a:r>
            <a:r>
              <a:rPr lang="ca-ES" sz="2800" dirty="0" smtClean="0"/>
              <a:t> </a:t>
            </a:r>
            <a:r>
              <a:rPr lang="ca-ES" sz="2800" dirty="0" err="1" smtClean="0"/>
              <a:t>depresión</a:t>
            </a:r>
            <a:r>
              <a:rPr lang="ca-ES" sz="2800" dirty="0" smtClean="0"/>
              <a:t>.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498755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19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5" y="0"/>
            <a:ext cx="83232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Estrella de 7 puntas"/>
          <p:cNvSpPr/>
          <p:nvPr/>
        </p:nvSpPr>
        <p:spPr>
          <a:xfrm>
            <a:off x="683568" y="260648"/>
            <a:ext cx="360040" cy="36004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8543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181</TotalTime>
  <Words>155</Words>
  <Application>Microsoft Office PowerPoint</Application>
  <PresentationFormat>Presentación en pantalla (4:3)</PresentationFormat>
  <Paragraphs>35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Brío</vt:lpstr>
      <vt:lpstr>LÓGICA PROPOSICIONAL  Argumentación válida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PROPOSICIONAL  Argumentación válida</dc:title>
  <dc:creator>profe</dc:creator>
  <cp:lastModifiedBy>IESJRB</cp:lastModifiedBy>
  <cp:revision>13</cp:revision>
  <dcterms:created xsi:type="dcterms:W3CDTF">2016-11-10T08:11:20Z</dcterms:created>
  <dcterms:modified xsi:type="dcterms:W3CDTF">2019-10-22T12:24:11Z</dcterms:modified>
</cp:coreProperties>
</file>