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85" r:id="rId18"/>
    <p:sldId id="273" r:id="rId19"/>
    <p:sldId id="286" r:id="rId20"/>
    <p:sldId id="274" r:id="rId21"/>
    <p:sldId id="287" r:id="rId22"/>
    <p:sldId id="288" r:id="rId23"/>
    <p:sldId id="290" r:id="rId24"/>
    <p:sldId id="289" r:id="rId25"/>
    <p:sldId id="276" r:id="rId26"/>
    <p:sldId id="291" r:id="rId27"/>
    <p:sldId id="277" r:id="rId28"/>
    <p:sldId id="292" r:id="rId29"/>
    <p:sldId id="279" r:id="rId30"/>
    <p:sldId id="278" r:id="rId31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7A363-2F23-4B58-8A86-7C2369AB0D51}" type="datetimeFigureOut">
              <a:rPr lang="ca-ES" smtClean="0"/>
              <a:pPr/>
              <a:t>12/02/2017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D4CF-680D-4E89-A6F0-CD9A6B75221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7A363-2F23-4B58-8A86-7C2369AB0D51}" type="datetimeFigureOut">
              <a:rPr lang="ca-ES" smtClean="0"/>
              <a:pPr/>
              <a:t>12/02/2017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D4CF-680D-4E89-A6F0-CD9A6B75221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7A363-2F23-4B58-8A86-7C2369AB0D51}" type="datetimeFigureOut">
              <a:rPr lang="ca-ES" smtClean="0"/>
              <a:pPr/>
              <a:t>12/02/2017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D4CF-680D-4E89-A6F0-CD9A6B75221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7A363-2F23-4B58-8A86-7C2369AB0D51}" type="datetimeFigureOut">
              <a:rPr lang="ca-ES" smtClean="0"/>
              <a:pPr/>
              <a:t>12/02/2017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D4CF-680D-4E89-A6F0-CD9A6B75221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7A363-2F23-4B58-8A86-7C2369AB0D51}" type="datetimeFigureOut">
              <a:rPr lang="ca-ES" smtClean="0"/>
              <a:pPr/>
              <a:t>12/02/2017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D4CF-680D-4E89-A6F0-CD9A6B75221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7A363-2F23-4B58-8A86-7C2369AB0D51}" type="datetimeFigureOut">
              <a:rPr lang="ca-ES" smtClean="0"/>
              <a:pPr/>
              <a:t>12/02/2017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D4CF-680D-4E89-A6F0-CD9A6B75221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7A363-2F23-4B58-8A86-7C2369AB0D51}" type="datetimeFigureOut">
              <a:rPr lang="ca-ES" smtClean="0"/>
              <a:pPr/>
              <a:t>12/02/2017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D4CF-680D-4E89-A6F0-CD9A6B75221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7A363-2F23-4B58-8A86-7C2369AB0D51}" type="datetimeFigureOut">
              <a:rPr lang="ca-ES" smtClean="0"/>
              <a:pPr/>
              <a:t>12/02/2017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D4CF-680D-4E89-A6F0-CD9A6B75221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7A363-2F23-4B58-8A86-7C2369AB0D51}" type="datetimeFigureOut">
              <a:rPr lang="ca-ES" smtClean="0"/>
              <a:pPr/>
              <a:t>12/02/2017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D4CF-680D-4E89-A6F0-CD9A6B75221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7A363-2F23-4B58-8A86-7C2369AB0D51}" type="datetimeFigureOut">
              <a:rPr lang="ca-ES" smtClean="0"/>
              <a:pPr/>
              <a:t>12/02/2017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D4CF-680D-4E89-A6F0-CD9A6B75221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7A363-2F23-4B58-8A86-7C2369AB0D51}" type="datetimeFigureOut">
              <a:rPr lang="ca-ES" smtClean="0"/>
              <a:pPr/>
              <a:t>12/02/2017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D4CF-680D-4E89-A6F0-CD9A6B75221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7A363-2F23-4B58-8A86-7C2369AB0D51}" type="datetimeFigureOut">
              <a:rPr lang="ca-ES" smtClean="0"/>
              <a:pPr/>
              <a:t>12/02/2017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7D4CF-680D-4E89-A6F0-CD9A6B75221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www.google.es/imgres?start=239&amp;hl=es&amp;sa=X&amp;qscrl=1&amp;rlz=1T4ADRA_esES384ES384&amp;biw=1280&amp;bih=655&amp;tbm=isch&amp;tbnid=6V_ok_H6bkafcM:&amp;imgrefurl=http://biol1c201.blogspot.com/2010_10_01_archive.html&amp;docid=2pXMtUuaOK9kFM&amp;imgurl=http://4.bp.blogspot.com/_DBigaxGaCbY/TMge0YLCkxI/AAAAAAAABNY/3KmMfgBUglw/s1600/centriolos2.gif&amp;w=315&amp;h=149&amp;ei=OyhbUf-hMMWFhQfeuYDACg&amp;zoom=1&amp;ved=1t:3588,r:42,s:200,i:130&amp;iact=rc&amp;dur=919&amp;page=12&amp;tbnh=119&amp;tbnw=252&amp;ndsp=24&amp;tx=159&amp;ty=52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google.es/url?sa=i&amp;rct=j&amp;q=&amp;esrc=s&amp;frm=1&amp;source=images&amp;cd=&amp;cad=rja&amp;docid=BEM1HOuq6xcw4M&amp;tbnid=B47GoWJRQQDjfM:&amp;ved=0CAUQjRw&amp;url=http://didaclopez.blog.cat/2011/11/26/lynn-margulis-i-la-teoria-endosimbiotica-de-l%E2%80%99origen-dels-organuls-intracel%C2%B7lulars/&amp;ei=rC1bUcCINYaU0QXe14CADg&amp;bvm=bv.44697112,d.ZG4&amp;psig=AFQjCNG7hUpfr2mqTJokScvBClXboVHjGA&amp;ust=1365016247416783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b="1" dirty="0" smtClean="0"/>
              <a:t>El CITOPLASMA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  </a:t>
            </a:r>
            <a:endParaRPr lang="ca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4" name="3 Imagen" descr="Resultat d'imatges de citoplasm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8280920" cy="5328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1008111"/>
          </a:xfrm>
        </p:spPr>
        <p:txBody>
          <a:bodyPr/>
          <a:lstStyle/>
          <a:p>
            <a:r>
              <a:rPr lang="ca-ES" b="1" dirty="0" smtClean="0"/>
              <a:t>Citoplasma: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27584" y="1916832"/>
            <a:ext cx="7416824" cy="4176464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Citosol o Hialoplasma</a:t>
            </a:r>
          </a:p>
          <a:p>
            <a:pPr algn="l">
              <a:buFontTx/>
              <a:buChar char="-"/>
            </a:pPr>
            <a:r>
              <a:rPr lang="ca-ES" b="1" dirty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Citoesquelet</a:t>
            </a:r>
          </a:p>
          <a:p>
            <a:pPr algn="l">
              <a:buFontTx/>
              <a:buChar char="-"/>
            </a:pPr>
            <a:r>
              <a:rPr lang="ca-ES" b="1" dirty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Orgànuls cel·lulars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Citosol o Hialoplasma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196752"/>
            <a:ext cx="7992888" cy="496855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És un medi aquós: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85% aigua 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Molècules dissoltes (grans i petites): </a:t>
            </a:r>
            <a:r>
              <a:rPr lang="ca-ES" dirty="0" smtClean="0">
                <a:solidFill>
                  <a:schemeClr val="tx2"/>
                </a:solidFill>
              </a:rPr>
              <a:t>aminoàcids, proteïnes (moltes són enzims)</a:t>
            </a:r>
            <a:r>
              <a:rPr lang="ca-ES" dirty="0" smtClean="0">
                <a:solidFill>
                  <a:schemeClr val="tx1"/>
                </a:solidFill>
              </a:rPr>
              <a:t>, </a:t>
            </a:r>
            <a:r>
              <a:rPr lang="ca-ES" dirty="0" smtClean="0">
                <a:solidFill>
                  <a:srgbClr val="FF0000"/>
                </a:solidFill>
              </a:rPr>
              <a:t>lípids</a:t>
            </a:r>
            <a:r>
              <a:rPr lang="ca-ES" dirty="0" smtClean="0">
                <a:solidFill>
                  <a:schemeClr val="tx1"/>
                </a:solidFill>
              </a:rPr>
              <a:t>, </a:t>
            </a:r>
            <a:r>
              <a:rPr lang="ca-ES" dirty="0" smtClean="0">
                <a:solidFill>
                  <a:srgbClr val="002060"/>
                </a:solidFill>
              </a:rPr>
              <a:t>monosacàrids, polisacàrids</a:t>
            </a:r>
            <a:r>
              <a:rPr lang="ca-ES" dirty="0" smtClean="0">
                <a:solidFill>
                  <a:schemeClr val="tx1"/>
                </a:solidFill>
              </a:rPr>
              <a:t>, </a:t>
            </a:r>
            <a:r>
              <a:rPr lang="ca-ES" dirty="0" err="1" smtClean="0">
                <a:solidFill>
                  <a:schemeClr val="tx1"/>
                </a:solidFill>
              </a:rPr>
              <a:t>ARNt</a:t>
            </a:r>
            <a:r>
              <a:rPr lang="ca-ES" dirty="0" smtClean="0">
                <a:solidFill>
                  <a:schemeClr val="tx1"/>
                </a:solidFill>
              </a:rPr>
              <a:t>, </a:t>
            </a:r>
            <a:r>
              <a:rPr lang="ca-ES" dirty="0" err="1" smtClean="0">
                <a:solidFill>
                  <a:schemeClr val="tx1"/>
                </a:solidFill>
              </a:rPr>
              <a:t>ARNm</a:t>
            </a:r>
            <a:r>
              <a:rPr lang="ca-ES" dirty="0" smtClean="0">
                <a:solidFill>
                  <a:schemeClr val="tx1"/>
                </a:solidFill>
              </a:rPr>
              <a:t>, ATP, nucleòsids, </a:t>
            </a:r>
            <a:r>
              <a:rPr lang="ca-ES" dirty="0" smtClean="0">
                <a:solidFill>
                  <a:srgbClr val="C00000"/>
                </a:solidFill>
              </a:rPr>
              <a:t>sals minerals </a:t>
            </a:r>
            <a:r>
              <a:rPr lang="ca-ES" dirty="0" smtClean="0">
                <a:solidFill>
                  <a:schemeClr val="tx1"/>
                </a:solidFill>
              </a:rPr>
              <a:t>i </a:t>
            </a:r>
            <a:r>
              <a:rPr lang="ca-ES" dirty="0" smtClean="0">
                <a:solidFill>
                  <a:schemeClr val="accent6">
                    <a:lumMod val="75000"/>
                  </a:schemeClr>
                </a:solidFill>
              </a:rPr>
              <a:t>productes del metabolisme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>
              <a:buFontTx/>
              <a:buChar char="-"/>
            </a:pPr>
            <a:r>
              <a:rPr lang="ca-ES" dirty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Moltes reaccions metabòliques fonamentals per a la cèl·lula(síntesi i degradació del glicogen o la síntesi de lípids i proteïnes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Grànuls de glicogen, gotes </a:t>
            </a:r>
            <a:r>
              <a:rPr lang="ca-ES" dirty="0" err="1" smtClean="0">
                <a:solidFill>
                  <a:schemeClr val="tx1"/>
                </a:solidFill>
              </a:rPr>
              <a:t>lipídiques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funció de reserva energètica.</a:t>
            </a:r>
            <a:endParaRPr lang="ca-E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08111"/>
          </a:xfrm>
        </p:spPr>
        <p:txBody>
          <a:bodyPr/>
          <a:lstStyle/>
          <a:p>
            <a:r>
              <a:rPr lang="ca-ES" b="1" dirty="0" smtClean="0"/>
              <a:t>Citoesquelet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268760"/>
            <a:ext cx="7776864" cy="489654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És una xarxa complexa de filaments proteics, llargs i prims.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És una estructura dinàmica, contínuament s’està desmuntant i tornant a muntar.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citoesquelet microfotografia"/>
          <p:cNvPicPr/>
          <p:nvPr/>
        </p:nvPicPr>
        <p:blipFill>
          <a:blip r:embed="rId2" cstate="print"/>
          <a:srcRect l="45687" t="22151" b="17998"/>
          <a:stretch>
            <a:fillRect/>
          </a:stretch>
        </p:blipFill>
        <p:spPr bwMode="auto">
          <a:xfrm>
            <a:off x="2123728" y="3356992"/>
            <a:ext cx="4608512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864095"/>
          </a:xfrm>
        </p:spPr>
        <p:txBody>
          <a:bodyPr/>
          <a:lstStyle/>
          <a:p>
            <a:r>
              <a:rPr lang="ca-ES" dirty="0" smtClean="0"/>
              <a:t>Format per 3 tipus de filaments: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4" name="3 Imagen" descr="Resultat d'imatges de citoesquelet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268760"/>
            <a:ext cx="7416823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1"/>
            <a:ext cx="7772400" cy="288033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Funcions:</a:t>
            </a:r>
            <a:br>
              <a:rPr lang="ca-ES" b="1" dirty="0" smtClean="0"/>
            </a:b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512" y="764704"/>
            <a:ext cx="8424936" cy="5688632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1- </a:t>
            </a:r>
            <a:r>
              <a:rPr lang="ca-ES" b="1" dirty="0" smtClean="0">
                <a:solidFill>
                  <a:schemeClr val="tx1"/>
                </a:solidFill>
              </a:rPr>
              <a:t>Mantenir la forma </a:t>
            </a:r>
            <a:r>
              <a:rPr lang="ca-ES" dirty="0" smtClean="0">
                <a:solidFill>
                  <a:schemeClr val="tx1"/>
                </a:solidFill>
              </a:rPr>
              <a:t>de la cèl·lula.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2- </a:t>
            </a:r>
            <a:r>
              <a:rPr lang="ca-ES" b="1" dirty="0" smtClean="0">
                <a:solidFill>
                  <a:schemeClr val="tx1"/>
                </a:solidFill>
              </a:rPr>
              <a:t>Possibilitar el desplaçament </a:t>
            </a:r>
            <a:r>
              <a:rPr lang="ca-ES" dirty="0" smtClean="0">
                <a:solidFill>
                  <a:schemeClr val="tx1"/>
                </a:solidFill>
              </a:rPr>
              <a:t>de la cèl·lula.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3- </a:t>
            </a:r>
            <a:r>
              <a:rPr lang="ca-ES" b="1" dirty="0" smtClean="0">
                <a:solidFill>
                  <a:schemeClr val="tx1"/>
                </a:solidFill>
              </a:rPr>
              <a:t>Desplaçar diversos orgànuls pel citoplasma </a:t>
            </a:r>
            <a:r>
              <a:rPr lang="ca-ES" dirty="0" smtClean="0">
                <a:solidFill>
                  <a:schemeClr val="tx1"/>
                </a:solidFill>
              </a:rPr>
              <a:t>(mitocondris, vesícules...) </a:t>
            </a:r>
            <a:r>
              <a:rPr lang="ca-ES" b="1" dirty="0" smtClean="0">
                <a:solidFill>
                  <a:schemeClr val="tx1"/>
                </a:solidFill>
              </a:rPr>
              <a:t>i organitzar els orgànuls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4- </a:t>
            </a:r>
            <a:r>
              <a:rPr lang="ca-ES" b="1" dirty="0" smtClean="0">
                <a:solidFill>
                  <a:schemeClr val="tx1"/>
                </a:solidFill>
              </a:rPr>
              <a:t>Fer la contracció </a:t>
            </a:r>
            <a:r>
              <a:rPr lang="ca-ES" dirty="0" smtClean="0">
                <a:solidFill>
                  <a:schemeClr val="tx1"/>
                </a:solidFill>
              </a:rPr>
              <a:t>de les cèl·lules musculars.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citoesquelet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780928"/>
            <a:ext cx="3810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Resultat d'imatges de pseudopodes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404664"/>
            <a:ext cx="2627784" cy="1513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864095"/>
          </a:xfrm>
        </p:spPr>
        <p:txBody>
          <a:bodyPr/>
          <a:lstStyle/>
          <a:p>
            <a:r>
              <a:rPr lang="ca-ES" b="1" dirty="0" smtClean="0"/>
              <a:t>Microfilaments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1052736"/>
            <a:ext cx="7848872" cy="504056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Bàsicament són </a:t>
            </a:r>
            <a:r>
              <a:rPr lang="ca-ES" b="1" dirty="0" smtClean="0">
                <a:solidFill>
                  <a:schemeClr val="tx1"/>
                </a:solidFill>
              </a:rPr>
              <a:t>filaments d’actina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2 cadenes de molècules d’actina, enrotllades entre si en  forma d’hèlix.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Funcions: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-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Mantenir la forma de la cèl·lula.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Generar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</a:rPr>
              <a:t>pseudòpodes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 →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desplaçament cel·lular i fagocitosi.</a:t>
            </a:r>
            <a:endParaRPr lang="ca-ES" b="1" dirty="0" smtClean="0">
              <a:solidFill>
                <a:schemeClr val="tx1"/>
              </a:solidFill>
              <a:latin typeface="Calibri"/>
            </a:endParaRPr>
          </a:p>
          <a:p>
            <a:pPr algn="l">
              <a:buFontTx/>
              <a:buChar char="-"/>
            </a:pPr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fagocitos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4365104"/>
            <a:ext cx="3707904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Imatge relacionad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756084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404664"/>
            <a:ext cx="7920880" cy="576064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- </a:t>
            </a:r>
            <a:r>
              <a:rPr lang="ca-ES" b="1" dirty="0" smtClean="0">
                <a:solidFill>
                  <a:schemeClr val="tx1"/>
                </a:solidFill>
              </a:rPr>
              <a:t>Generar i estabilitzar les prolongacions citoplasmàtiques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microvellositats de les cèl·lules de l’epiteli intestinal.</a:t>
            </a:r>
          </a:p>
          <a:p>
            <a:pPr algn="l"/>
            <a:endParaRPr lang="ca-ES" dirty="0">
              <a:solidFill>
                <a:schemeClr val="tx1"/>
              </a:solidFill>
              <a:latin typeface="Calibri"/>
            </a:endParaRPr>
          </a:p>
          <a:p>
            <a:pPr algn="l"/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dirty="0">
              <a:solidFill>
                <a:schemeClr val="tx1"/>
              </a:solidFill>
              <a:latin typeface="Calibri"/>
            </a:endParaRPr>
          </a:p>
          <a:p>
            <a:pPr algn="l"/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 </a:t>
            </a:r>
            <a:r>
              <a:rPr lang="ca-ES" b="1" dirty="0" smtClean="0">
                <a:solidFill>
                  <a:schemeClr val="tx1"/>
                </a:solidFill>
              </a:rPr>
              <a:t>Possibilitar la contracció de les cèl·lules musculars.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microvellositats i filament d'actin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340768"/>
            <a:ext cx="136815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C:\Users\montse\Downloads\knowledge_musclestructure2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4869160"/>
            <a:ext cx="3096344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792087"/>
          </a:xfrm>
        </p:spPr>
        <p:txBody>
          <a:bodyPr/>
          <a:lstStyle/>
          <a:p>
            <a:r>
              <a:rPr lang="ca-ES" b="1" dirty="0" smtClean="0"/>
              <a:t>Filaments intermedis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052736"/>
            <a:ext cx="7920880" cy="5112568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Gruix intermedi entre els microfilaments i els microtúbuls.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Formats per proteïnes filamentoses.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Funció: estructural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Exemples:</a:t>
            </a:r>
          </a:p>
          <a:p>
            <a:pPr algn="l">
              <a:buFontTx/>
              <a:buChar char="-"/>
            </a:pPr>
            <a:r>
              <a:rPr lang="ca-ES" b="1" dirty="0" err="1" smtClean="0">
                <a:solidFill>
                  <a:schemeClr val="tx1"/>
                </a:solidFill>
              </a:rPr>
              <a:t>Neurofilaments</a:t>
            </a:r>
            <a:endParaRPr lang="ca-ES" b="1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endParaRPr lang="ca-ES" b="1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neurofilament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437112"/>
            <a:ext cx="6048672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1296143"/>
          </a:xfrm>
        </p:spPr>
        <p:txBody>
          <a:bodyPr>
            <a:normAutofit/>
          </a:bodyPr>
          <a:lstStyle/>
          <a:p>
            <a:pPr lvl="4" algn="l" rtl="0">
              <a:spcBef>
                <a:spcPct val="0"/>
              </a:spcBef>
            </a:pPr>
            <a:r>
              <a:rPr lang="ca-ES" sz="2400" b="1" dirty="0" smtClean="0">
                <a:solidFill>
                  <a:schemeClr val="tx1"/>
                </a:solidFill>
              </a:rPr>
              <a:t>- </a:t>
            </a:r>
            <a:r>
              <a:rPr lang="ca-ES" sz="2400" b="1" dirty="0" err="1" smtClean="0">
                <a:solidFill>
                  <a:schemeClr val="tx1"/>
                </a:solidFill>
              </a:rPr>
              <a:t>Tonofilaments</a:t>
            </a:r>
            <a:r>
              <a:rPr lang="ca-ES" sz="2400" b="1" dirty="0" smtClean="0">
                <a:solidFill>
                  <a:schemeClr val="tx1"/>
                </a:solidFill>
              </a:rPr>
              <a:t> o filaments de queratina </a:t>
            </a:r>
            <a:r>
              <a:rPr lang="ca-ES" sz="2400" dirty="0" smtClean="0">
                <a:solidFill>
                  <a:schemeClr val="tx1"/>
                </a:solidFill>
              </a:rPr>
              <a:t>en les cèl·lules epitelials.</a:t>
            </a:r>
            <a:br>
              <a:rPr lang="ca-ES" sz="2400" dirty="0" smtClean="0">
                <a:solidFill>
                  <a:schemeClr val="tx1"/>
                </a:solidFill>
              </a:rPr>
            </a:br>
            <a:endParaRPr lang="ca-ES" sz="24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células epiteliales i tonofilamento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72816"/>
            <a:ext cx="7416824" cy="4659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936104"/>
          </a:xfrm>
        </p:spPr>
        <p:txBody>
          <a:bodyPr/>
          <a:lstStyle/>
          <a:p>
            <a:r>
              <a:rPr lang="ca-ES" b="1" dirty="0" smtClean="0"/>
              <a:t>Microtúbuls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704856" cy="468052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Cilindres buits d’uns 25nm de diàmetre, formats per </a:t>
            </a:r>
            <a:r>
              <a:rPr lang="ca-ES" b="1" dirty="0" smtClean="0">
                <a:solidFill>
                  <a:schemeClr val="tx1"/>
                </a:solidFill>
              </a:rPr>
              <a:t>tubulina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Creixen a partir del </a:t>
            </a:r>
            <a:r>
              <a:rPr lang="ca-ES" b="1" dirty="0" smtClean="0">
                <a:solidFill>
                  <a:schemeClr val="tx1"/>
                </a:solidFill>
              </a:rPr>
              <a:t>centrosoma.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Formen estructures: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Transitòries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fus acromàtic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Permanents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→ centríols, cilis i flagels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792087"/>
          </a:xfrm>
        </p:spPr>
        <p:txBody>
          <a:bodyPr/>
          <a:lstStyle/>
          <a:p>
            <a:r>
              <a:rPr lang="ca-ES" b="1" dirty="0" smtClean="0"/>
              <a:t>Funcions</a:t>
            </a:r>
            <a:r>
              <a:rPr lang="ca-ES" dirty="0" smtClean="0"/>
              <a:t>: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268760"/>
            <a:ext cx="7848872" cy="4968552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Intervenen en el moviment de la cèl·lula</a:t>
            </a:r>
          </a:p>
          <a:p>
            <a:pPr algn="l">
              <a:buFontTx/>
              <a:buChar char="-"/>
            </a:pPr>
            <a:r>
              <a:rPr lang="ca-ES" b="1" dirty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Serveixen de base per a estructurar el citoesquelet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Determinen la forma de la cèl·lula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→</a:t>
            </a:r>
            <a:endParaRPr lang="ca-ES" b="1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Organitzen i transporten els orgànuls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Mobilitzen els cromosomes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microtúbulos axone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2348880"/>
            <a:ext cx="1961009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80119"/>
          </a:xfrm>
        </p:spPr>
        <p:txBody>
          <a:bodyPr/>
          <a:lstStyle/>
          <a:p>
            <a:r>
              <a:rPr lang="ca-ES" b="1" dirty="0" smtClean="0"/>
              <a:t>Centrosoma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340768"/>
            <a:ext cx="7848872" cy="496855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Es troba a prop del nucli.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5" name="4 Imagen" descr="Resultat d'imatges de centrosoma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089490"/>
            <a:ext cx="5400040" cy="4768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08111"/>
          </a:xfrm>
        </p:spPr>
        <p:txBody>
          <a:bodyPr/>
          <a:lstStyle/>
          <a:p>
            <a:r>
              <a:rPr lang="ca-ES" dirty="0" smtClean="0"/>
              <a:t>2 tipus: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412776"/>
            <a:ext cx="7776864" cy="4752528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Centrosoma amb centríols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→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cèl·lules de les algues, protozous i animals.</a:t>
            </a:r>
          </a:p>
          <a:p>
            <a:pPr algn="l">
              <a:buFontTx/>
              <a:buChar char="-"/>
            </a:pPr>
            <a:endParaRPr lang="ca-ES" dirty="0">
              <a:solidFill>
                <a:schemeClr val="tx1"/>
              </a:solidFill>
              <a:latin typeface="Calibri"/>
            </a:endParaRPr>
          </a:p>
          <a:p>
            <a:pPr algn="l">
              <a:buFontTx/>
              <a:buChar char="-"/>
            </a:pPr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>
              <a:buFontTx/>
              <a:buChar char="-"/>
            </a:pPr>
            <a:endParaRPr lang="ca-ES" dirty="0">
              <a:solidFill>
                <a:schemeClr val="tx1"/>
              </a:solidFill>
              <a:latin typeface="Calibri"/>
            </a:endParaRP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Centrosoma sense centríols →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cèl·lules dels fongs i de les plantes angiospermes.</a:t>
            </a:r>
            <a:endParaRPr lang="ca-ES" b="1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centrosoma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420888"/>
            <a:ext cx="273630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http://2.bp.blogspot.com/_eMm-YsrDzv8/TJszE_NN57I/AAAAAAAAADs/RDB-fURP2_8/s1600/vexeta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28092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008112"/>
          </a:xfrm>
        </p:spPr>
        <p:txBody>
          <a:bodyPr/>
          <a:lstStyle/>
          <a:p>
            <a:r>
              <a:rPr lang="ca-ES" b="1" dirty="0" smtClean="0"/>
              <a:t>Centrosoma amb centríols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412776"/>
            <a:ext cx="7776864" cy="468052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Format per: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Diplosoma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2 centríols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disposats perpendicularment entre si.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Material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</a:rPr>
              <a:t>pericentriolar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centre</a:t>
            </a:r>
          </a:p>
          <a:p>
            <a:pPr algn="l"/>
            <a:r>
              <a:rPr lang="ca-ES" b="1" dirty="0">
                <a:solidFill>
                  <a:schemeClr val="tx1"/>
                </a:solidFill>
                <a:latin typeface="Calibri"/>
              </a:rPr>
              <a:t>o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rganitzador de microtúbuls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- Àster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→microtúbuls radials</a:t>
            </a:r>
            <a:endParaRPr lang="ca-ES" b="1" dirty="0">
              <a:solidFill>
                <a:schemeClr val="tx1"/>
              </a:solidFill>
            </a:endParaRPr>
          </a:p>
        </p:txBody>
      </p:sp>
      <p:pic>
        <p:nvPicPr>
          <p:cNvPr id="4" name="3 Imagen" descr="Imatge relacionad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2852936"/>
            <a:ext cx="201622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material pericentriolar"/>
          <p:cNvPicPr/>
          <p:nvPr/>
        </p:nvPicPr>
        <p:blipFill>
          <a:blip r:embed="rId2" cstate="print"/>
          <a:srcRect r="39262" b="36745"/>
          <a:stretch>
            <a:fillRect/>
          </a:stretch>
        </p:blipFill>
        <p:spPr bwMode="auto">
          <a:xfrm>
            <a:off x="0" y="1124744"/>
            <a:ext cx="914400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620688"/>
            <a:ext cx="7776864" cy="5472608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Cada centríol presenta 9 grups de 3 microtúbuls </a:t>
            </a:r>
            <a:r>
              <a:rPr lang="ca-ES" b="1" dirty="0" smtClean="0">
                <a:solidFill>
                  <a:schemeClr val="tx1"/>
                </a:solidFill>
              </a:rPr>
              <a:t>(triplets</a:t>
            </a:r>
            <a:r>
              <a:rPr lang="ca-ES" b="1" dirty="0" smtClean="0">
                <a:solidFill>
                  <a:schemeClr val="tx1"/>
                </a:solidFill>
              </a:rPr>
              <a:t>)</a:t>
            </a:r>
            <a:r>
              <a:rPr lang="ca-ES" dirty="0" smtClean="0">
                <a:solidFill>
                  <a:schemeClr val="tx1"/>
                </a:solidFill>
              </a:rPr>
              <a:t>. Hi ha proteïnes que uneixen els triplets entre si, formen els ponts.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5" name="4 Imagen" descr="Resultat d'imatges de centríol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132856"/>
            <a:ext cx="5400600" cy="472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C:\Users\montse\Downloads\99e84c3315cbd45e518aa6462dd7e723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Funció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484784"/>
            <a:ext cx="7848872" cy="482453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És el </a:t>
            </a:r>
            <a:r>
              <a:rPr lang="ca-ES" b="1" dirty="0" smtClean="0">
                <a:solidFill>
                  <a:schemeClr val="tx1"/>
                </a:solidFill>
              </a:rPr>
              <a:t>centre organitzador de microtúbuls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  <a:r>
              <a:rPr lang="ca-ES" dirty="0" err="1" smtClean="0">
                <a:solidFill>
                  <a:schemeClr val="tx1"/>
                </a:solidFill>
              </a:rPr>
              <a:t>D’ell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deriven totes les estructures formades per microtúbuls: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Cilis i flagels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Fus acromàtic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Citoesquelet 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Cilis i </a:t>
            </a:r>
            <a:r>
              <a:rPr lang="ca-ES" b="1" dirty="0" smtClean="0"/>
              <a:t>flagels (</a:t>
            </a:r>
            <a:r>
              <a:rPr lang="ca-ES" b="1" dirty="0" err="1" smtClean="0"/>
              <a:t>undulipodis</a:t>
            </a:r>
            <a:r>
              <a:rPr lang="ca-ES" b="1" dirty="0" smtClean="0"/>
              <a:t>)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124744"/>
            <a:ext cx="7992888" cy="4968552"/>
          </a:xfrm>
        </p:spPr>
        <p:txBody>
          <a:bodyPr/>
          <a:lstStyle/>
          <a:p>
            <a:pPr algn="l"/>
            <a:r>
              <a:rPr lang="ca-ES" sz="2800" dirty="0" smtClean="0">
                <a:solidFill>
                  <a:schemeClr val="tx1"/>
                </a:solidFill>
              </a:rPr>
              <a:t>Prolongacions citoplasmàtiques mòbils.</a:t>
            </a:r>
          </a:p>
          <a:p>
            <a:pPr algn="l"/>
            <a:endParaRPr lang="ca-ES" sz="2800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endParaRPr lang="ca-ES" dirty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5" name="4 Imagen" descr="Resultat d'imatges de cili i flagel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4791075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Resultat d'imatges de euglen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556792"/>
            <a:ext cx="4355976" cy="3473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Resultat d'imatges de espermatozoide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4381475"/>
            <a:ext cx="3346351" cy="24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8100392" y="4365104"/>
            <a:ext cx="104360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9" name="8 Imagen" descr="Resultat d'imatges de celula EPITELIAL DE LA TRAQUEA"/>
          <p:cNvPicPr/>
          <p:nvPr/>
        </p:nvPicPr>
        <p:blipFill>
          <a:blip r:embed="rId5" cstate="print"/>
          <a:srcRect l="2751" r="51714"/>
          <a:stretch>
            <a:fillRect/>
          </a:stretch>
        </p:blipFill>
        <p:spPr bwMode="auto">
          <a:xfrm>
            <a:off x="1043608" y="4149080"/>
            <a:ext cx="3816424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620688"/>
            <a:ext cx="8136904" cy="501811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Estructura (9+2):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 9 doblets de microtúbuls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 2 microtúbuls centrals</a:t>
            </a:r>
            <a:endParaRPr lang="ca-ES" dirty="0"/>
          </a:p>
        </p:txBody>
      </p:sp>
      <p:pic>
        <p:nvPicPr>
          <p:cNvPr id="5" name="4 Imagen" descr="Resultat d'imatges de cilis i flagel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276872"/>
            <a:ext cx="5724128" cy="458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Parts d’un cili o flagel: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4" name="3 Imagen" descr="Imatge relacionada"/>
          <p:cNvPicPr/>
          <p:nvPr/>
        </p:nvPicPr>
        <p:blipFill>
          <a:blip r:embed="rId2" cstate="print"/>
          <a:srcRect t="17008"/>
          <a:stretch>
            <a:fillRect/>
          </a:stretch>
        </p:blipFill>
        <p:spPr bwMode="auto">
          <a:xfrm>
            <a:off x="251520" y="881336"/>
            <a:ext cx="8676456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Resultat d'imatges de cilis y flagelos"/>
          <p:cNvPicPr/>
          <p:nvPr/>
        </p:nvPicPr>
        <p:blipFill>
          <a:blip r:embed="rId3" cstate="print"/>
          <a:srcRect l="27402" t="68322" r="23622" b="4361"/>
          <a:stretch>
            <a:fillRect/>
          </a:stretch>
        </p:blipFill>
        <p:spPr bwMode="auto">
          <a:xfrm rot="16200000">
            <a:off x="-655107" y="4156114"/>
            <a:ext cx="2569845" cy="1259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1080119"/>
          </a:xfrm>
        </p:spPr>
        <p:txBody>
          <a:bodyPr/>
          <a:lstStyle/>
          <a:p>
            <a:r>
              <a:rPr lang="ca-ES" b="1" dirty="0" smtClean="0"/>
              <a:t>Funcions: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700808"/>
            <a:ext cx="8208912" cy="4536504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El desplaçament de la cèl·lula.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El cilis també permeten el desplaçament del fluid situat sobre la superfície cel·lular per atraure l’aliment o desplaçar substàncies externes. 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b="1" dirty="0" smtClean="0"/>
              <a:t>Què representen les imatges?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https://encrypted-tbn0.gstatic.com/images?q=tbn:ANd9GcRE03f4wR44C3jd0Mtq3l-iUFBYY74YGeD0wDAllMBpDqvsqFqa4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772816"/>
            <a:ext cx="813690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http://www.optics.rochester.edu/workgroups/cml/opt307/spr06/joe/fig_1_10_b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48680"/>
            <a:ext cx="7992888" cy="6048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irc_mi" descr="http://img.tfd.com/mgh/ceb/thumb/Electron-micrograph-of-cilia-showing-9-2-pattern-of-axoneme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509</Words>
  <Application>Microsoft Office PowerPoint</Application>
  <PresentationFormat>Presentación en pantalla (4:3)</PresentationFormat>
  <Paragraphs>97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Tema de Office</vt:lpstr>
      <vt:lpstr>El CITOPLASMA</vt:lpstr>
      <vt:lpstr>Diapositiva 2</vt:lpstr>
      <vt:lpstr>Citoplasma:</vt:lpstr>
      <vt:lpstr>Citosol o Hialoplasma</vt:lpstr>
      <vt:lpstr>Citoesquelet</vt:lpstr>
      <vt:lpstr>Format per 3 tipus de filaments:</vt:lpstr>
      <vt:lpstr>Funcions: </vt:lpstr>
      <vt:lpstr>Microfilaments</vt:lpstr>
      <vt:lpstr>Diapositiva 9</vt:lpstr>
      <vt:lpstr>   </vt:lpstr>
      <vt:lpstr>Filaments intermedis</vt:lpstr>
      <vt:lpstr>- Tonofilaments o filaments de queratina en les cèl·lules epitelials. </vt:lpstr>
      <vt:lpstr>Microtúbuls</vt:lpstr>
      <vt:lpstr>Funcions:</vt:lpstr>
      <vt:lpstr>Centrosoma</vt:lpstr>
      <vt:lpstr>2 tipus:</vt:lpstr>
      <vt:lpstr>Diapositiva 17</vt:lpstr>
      <vt:lpstr>Centrosoma amb centríols</vt:lpstr>
      <vt:lpstr>Diapositiva 19</vt:lpstr>
      <vt:lpstr>   </vt:lpstr>
      <vt:lpstr>Diapositiva 21</vt:lpstr>
      <vt:lpstr>Funció</vt:lpstr>
      <vt:lpstr>Cilis i flagels (undulipodis)</vt:lpstr>
      <vt:lpstr>   </vt:lpstr>
      <vt:lpstr>Parts d’un cili o flagel:</vt:lpstr>
      <vt:lpstr>Funcions:</vt:lpstr>
      <vt:lpstr>Què representen les imatges?</vt:lpstr>
      <vt:lpstr>Diapositiva 28</vt:lpstr>
      <vt:lpstr>Diapositiva 29</vt:lpstr>
      <vt:lpstr>Diapositiva 30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CITOPLASMA</dc:title>
  <dc:creator>montse</dc:creator>
  <cp:lastModifiedBy>montse</cp:lastModifiedBy>
  <cp:revision>26</cp:revision>
  <dcterms:created xsi:type="dcterms:W3CDTF">2017-02-08T18:06:27Z</dcterms:created>
  <dcterms:modified xsi:type="dcterms:W3CDTF">2017-02-12T13:46:57Z</dcterms:modified>
</cp:coreProperties>
</file>