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99BDB-ED33-49B2-8D31-81C4A8F94328}" type="datetimeFigureOut">
              <a:rPr lang="ca-ES" smtClean="0"/>
              <a:pPr/>
              <a:t>13/09/2021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6FB5F-9BD2-48ED-ACF1-D6F3D0506611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7772400" cy="1584177"/>
          </a:xfrm>
        </p:spPr>
        <p:txBody>
          <a:bodyPr>
            <a:normAutofit/>
          </a:bodyPr>
          <a:lstStyle/>
          <a:p>
            <a:r>
              <a:rPr lang="ca-ES" b="1" dirty="0" smtClean="0"/>
              <a:t>UNITAT 1. </a:t>
            </a:r>
            <a:br>
              <a:rPr lang="ca-ES" b="1" dirty="0" smtClean="0"/>
            </a:br>
            <a:endParaRPr lang="ca-E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2497832"/>
          </a:xfrm>
        </p:spPr>
        <p:txBody>
          <a:bodyPr>
            <a:normAutofit/>
          </a:bodyPr>
          <a:lstStyle/>
          <a:p>
            <a:r>
              <a:rPr lang="ca-ES" sz="4800" b="1" dirty="0" smtClean="0">
                <a:solidFill>
                  <a:schemeClr val="tx2">
                    <a:lumMod val="75000"/>
                  </a:schemeClr>
                </a:solidFill>
              </a:rPr>
              <a:t>LA COMPOSICIÓ DELS ÉSSERS VIUS </a:t>
            </a:r>
            <a:endParaRPr lang="ca-ES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514350" indent="-514350">
              <a:buNone/>
            </a:pPr>
            <a:endParaRPr lang="ca-ES" dirty="0" smtClean="0"/>
          </a:p>
          <a:p>
            <a:pPr marL="514350" indent="-514350">
              <a:buFont typeface="+mj-lt"/>
              <a:buAutoNum type="arabicPeriod"/>
            </a:pPr>
            <a:r>
              <a:rPr lang="ca-ES" dirty="0" smtClean="0"/>
              <a:t>La vida</a:t>
            </a:r>
          </a:p>
          <a:p>
            <a:pPr marL="514350" indent="-514350">
              <a:buFont typeface="+mj-lt"/>
              <a:buAutoNum type="arabicPeriod"/>
            </a:pPr>
            <a:r>
              <a:rPr lang="ca-ES" dirty="0" smtClean="0"/>
              <a:t>Els nivells d’organització de la matèria</a:t>
            </a:r>
          </a:p>
          <a:p>
            <a:pPr marL="514350" indent="-514350">
              <a:buFont typeface="+mj-lt"/>
              <a:buAutoNum type="arabicPeriod"/>
            </a:pPr>
            <a:r>
              <a:rPr lang="ca-ES" dirty="0" smtClean="0"/>
              <a:t>La composició química de la matèria viva</a:t>
            </a:r>
          </a:p>
          <a:p>
            <a:pPr marL="514350" indent="-514350">
              <a:buFont typeface="+mj-lt"/>
              <a:buAutoNum type="arabicPeriod"/>
            </a:pPr>
            <a:r>
              <a:rPr lang="ca-ES" dirty="0" smtClean="0"/>
              <a:t>Els bioelements</a:t>
            </a:r>
          </a:p>
          <a:p>
            <a:pPr marL="514350" indent="-514350">
              <a:buFont typeface="+mj-lt"/>
              <a:buAutoNum type="arabicPeriod"/>
            </a:pPr>
            <a:r>
              <a:rPr lang="ca-ES" dirty="0" smtClean="0"/>
              <a:t>Els principis immediats o les biomolècules</a:t>
            </a:r>
          </a:p>
          <a:p>
            <a:pPr marL="514350" indent="-514350">
              <a:buFont typeface="+mj-lt"/>
              <a:buAutoNum type="arabicPeriod"/>
            </a:pPr>
            <a:r>
              <a:rPr lang="ca-ES" dirty="0" smtClean="0"/>
              <a:t>L’aigua</a:t>
            </a:r>
          </a:p>
          <a:p>
            <a:pPr marL="514350" indent="-514350">
              <a:buFont typeface="+mj-lt"/>
              <a:buAutoNum type="arabicPeriod"/>
            </a:pPr>
            <a:r>
              <a:rPr lang="ca-ES" dirty="0" smtClean="0"/>
              <a:t>Les sals minerals</a:t>
            </a:r>
          </a:p>
          <a:p>
            <a:pPr marL="514350" indent="-514350">
              <a:buFont typeface="+mj-lt"/>
              <a:buAutoNum type="arabicPeriod"/>
            </a:pPr>
            <a:r>
              <a:rPr lang="ca-ES" dirty="0" smtClean="0"/>
              <a:t>Les dissolucions i les dispersions col·loïdals</a:t>
            </a:r>
            <a:endParaRPr lang="ca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ca-ES" b="1" dirty="0" smtClean="0"/>
              <a:t>1-LA VIDA</a:t>
            </a:r>
            <a:endParaRPr lang="ca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14543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a-ES" b="1" dirty="0" smtClean="0"/>
              <a:t>La biologia és la ciència que estudia la vida.</a:t>
            </a:r>
            <a:r>
              <a:rPr lang="ca-ES" dirty="0" smtClean="0"/>
              <a:t> (</a:t>
            </a:r>
            <a:r>
              <a:rPr lang="ca-ES" i="1" dirty="0" smtClean="0"/>
              <a:t>bios = </a:t>
            </a:r>
            <a:r>
              <a:rPr lang="ca-ES" dirty="0" smtClean="0"/>
              <a:t>vida</a:t>
            </a:r>
            <a:r>
              <a:rPr lang="ca-ES" i="1" dirty="0" smtClean="0"/>
              <a:t>; logos = </a:t>
            </a:r>
            <a:r>
              <a:rPr lang="ca-ES" dirty="0" smtClean="0"/>
              <a:t>estudi)</a:t>
            </a:r>
          </a:p>
          <a:p>
            <a:pPr>
              <a:buNone/>
            </a:pPr>
            <a:r>
              <a:rPr lang="ca-ES" b="1" dirty="0" smtClean="0"/>
              <a:t>Però, què és la vida? </a:t>
            </a:r>
            <a:r>
              <a:rPr lang="ca-ES" dirty="0" smtClean="0"/>
              <a:t>Definir la vida presenta grans dificultats, ja que es tracta d’explicar el fenomen més complex de la naturalesa. La vida no existeix per si mateixa; no hi ha vida, només éssers vius. </a:t>
            </a:r>
            <a:r>
              <a:rPr lang="ca-ES" b="1" dirty="0" smtClean="0"/>
              <a:t>Per tant, la biologia és la ciència que estudia els éssers vius. </a:t>
            </a:r>
          </a:p>
          <a:p>
            <a:pPr>
              <a:buNone/>
            </a:pPr>
            <a:r>
              <a:rPr lang="ca-ES" b="1" dirty="0" smtClean="0"/>
              <a:t>Els éssers vius realitzen les 3 funcions vitals, és a dir, es nodreixen, es relacionen i es reprodueixen. </a:t>
            </a:r>
            <a:endParaRPr lang="ca-E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570186"/>
          </a:xfrm>
        </p:spPr>
        <p:txBody>
          <a:bodyPr>
            <a:normAutofit fontScale="90000"/>
          </a:bodyPr>
          <a:lstStyle/>
          <a:p>
            <a:pPr algn="l"/>
            <a:r>
              <a:rPr lang="ca-ES" sz="3600" dirty="0" smtClean="0"/>
              <a:t>Existeixen certes propietats que, considerades en conjunt , permeten diferenciar els</a:t>
            </a:r>
            <a:r>
              <a:rPr lang="ca-ES" sz="3600" b="1" dirty="0" smtClean="0"/>
              <a:t> éssers vius </a:t>
            </a:r>
            <a:r>
              <a:rPr lang="ca-ES" sz="3600" dirty="0" smtClean="0"/>
              <a:t>de la </a:t>
            </a:r>
            <a:r>
              <a:rPr lang="ca-ES" sz="3600" b="1" dirty="0" smtClean="0"/>
              <a:t>matèria inanimada</a:t>
            </a:r>
            <a:r>
              <a:rPr lang="ca-ES" dirty="0" smtClean="0"/>
              <a:t>. </a:t>
            </a:r>
            <a:endParaRPr lang="ca-ES" dirty="0"/>
          </a:p>
        </p:txBody>
      </p:sp>
      <p:pic>
        <p:nvPicPr>
          <p:cNvPr id="1026" name="Picture 2" descr="C:\Users\montse\Pictures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6120680" cy="3672408"/>
          </a:xfrm>
          <a:prstGeom prst="rect">
            <a:avLst/>
          </a:prstGeom>
          <a:noFill/>
        </p:spPr>
      </p:pic>
      <p:pic>
        <p:nvPicPr>
          <p:cNvPr id="1028" name="Picture 4" descr="C:\Users\montse\Pictures\imagesCA4PKA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420888"/>
            <a:ext cx="2843808" cy="252028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Les característiques dels éssers vius:</a:t>
            </a:r>
            <a:endParaRPr lang="ca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>
            <a:normAutofit/>
          </a:bodyPr>
          <a:lstStyle/>
          <a:p>
            <a:r>
              <a:rPr lang="ca-ES" sz="2800" b="1" dirty="0" smtClean="0">
                <a:latin typeface="+mj-lt"/>
              </a:rPr>
              <a:t>Els éssers vius són éssers complexos, constituïts per una o més cèl·lules, que duen a terme les 3 funcions vitals. </a:t>
            </a:r>
          </a:p>
          <a:p>
            <a:pPr>
              <a:buNone/>
            </a:pPr>
            <a:r>
              <a:rPr lang="ca-ES" sz="2800" b="1" dirty="0" smtClean="0">
                <a:latin typeface="+mj-lt"/>
              </a:rPr>
              <a:t>    - Són éssers complexos. </a:t>
            </a:r>
            <a:r>
              <a:rPr lang="ca-ES" sz="2800" dirty="0" smtClean="0">
                <a:latin typeface="+mj-lt"/>
              </a:rPr>
              <a:t>Presenten un nombre elevat de molècules diferents.</a:t>
            </a:r>
          </a:p>
          <a:p>
            <a:pPr>
              <a:buNone/>
            </a:pPr>
            <a:r>
              <a:rPr lang="ca-ES" sz="2800" b="1" dirty="0" smtClean="0">
                <a:latin typeface="+mj-lt"/>
              </a:rPr>
              <a:t>    - Són éssers cel·lulars. </a:t>
            </a:r>
            <a:r>
              <a:rPr lang="ca-ES" sz="2800" dirty="0" smtClean="0">
                <a:latin typeface="+mj-lt"/>
              </a:rPr>
              <a:t>Els éssers vius es componen de cèl·lules. Hi ha éssers </a:t>
            </a:r>
            <a:r>
              <a:rPr lang="ca-ES" sz="2800" b="1" dirty="0" smtClean="0">
                <a:latin typeface="+mj-lt"/>
              </a:rPr>
              <a:t>unicel·lulars</a:t>
            </a:r>
            <a:r>
              <a:rPr lang="ca-ES" sz="2800" dirty="0" smtClean="0">
                <a:latin typeface="+mj-lt"/>
              </a:rPr>
              <a:t> i éssers </a:t>
            </a:r>
            <a:r>
              <a:rPr lang="ca-ES" sz="2800" b="1" dirty="0" smtClean="0">
                <a:latin typeface="+mj-lt"/>
              </a:rPr>
              <a:t>pluricel·lulars</a:t>
            </a:r>
            <a:r>
              <a:rPr lang="ca-ES" dirty="0" smtClean="0">
                <a:latin typeface="+mj-lt"/>
              </a:rPr>
              <a:t>. </a:t>
            </a:r>
            <a:endParaRPr lang="ca-ES" b="1" dirty="0">
              <a:latin typeface="+mj-lt"/>
            </a:endParaRPr>
          </a:p>
        </p:txBody>
      </p:sp>
      <p:pic>
        <p:nvPicPr>
          <p:cNvPr id="4" name="3 Imagen" descr="Resultat d'imatges de esser unicel·lula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5157192"/>
            <a:ext cx="2232248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t d'imatges de protozou"/>
          <p:cNvPicPr/>
          <p:nvPr/>
        </p:nvPicPr>
        <p:blipFill>
          <a:blip r:embed="rId3" cstate="print"/>
          <a:srcRect b="28215"/>
          <a:stretch>
            <a:fillRect/>
          </a:stretch>
        </p:blipFill>
        <p:spPr bwMode="auto">
          <a:xfrm>
            <a:off x="1475656" y="5301208"/>
            <a:ext cx="3168352" cy="141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a-ES" b="1" dirty="0" smtClean="0"/>
              <a:t>-Es nodreixen. </a:t>
            </a:r>
            <a:r>
              <a:rPr lang="ca-ES" dirty="0" smtClean="0"/>
              <a:t>La nutrició és la capacitat que té l’ésser viu de captar matèria i energia de l’exterior i utilitzar-la en profit propi, per créixer, renovar-se, desenvolupar-se i fer les altres funcions vitals. </a:t>
            </a:r>
          </a:p>
          <a:p>
            <a:pPr>
              <a:buNone/>
            </a:pPr>
            <a:r>
              <a:rPr lang="ca-ES" b="1" dirty="0" smtClean="0"/>
              <a:t>-Es relacionen. </a:t>
            </a:r>
            <a:r>
              <a:rPr lang="ca-ES" dirty="0" smtClean="0"/>
              <a:t>La relació és la capacitat de percebre estímuls de l’exterior i emetre-hi respostes adequades. </a:t>
            </a:r>
          </a:p>
          <a:p>
            <a:pPr>
              <a:buNone/>
            </a:pPr>
            <a:r>
              <a:rPr lang="ca-ES" b="1" dirty="0" smtClean="0"/>
              <a:t>-Es reprodueixen. </a:t>
            </a:r>
            <a:r>
              <a:rPr lang="ca-ES" dirty="0" smtClean="0"/>
              <a:t>La reproducció és la capacitat d’originar nous individus, iguals o molt semblants als progenitors. </a:t>
            </a:r>
            <a:endParaRPr lang="ca-E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Picture 2" descr="http://images.slidesharecdn.com/u-1-1r-bat-1226420973513568-9/95/slide-4-1024.jpg?12264136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208912" cy="5920731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251520" y="332656"/>
            <a:ext cx="72008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4000" b="1" dirty="0" smtClean="0">
                <a:solidFill>
                  <a:schemeClr val="tx1"/>
                </a:solidFill>
              </a:rPr>
              <a:t>2.</a:t>
            </a:r>
            <a:endParaRPr lang="ca-E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517632" cy="1143000"/>
          </a:xfrm>
        </p:spPr>
        <p:txBody>
          <a:bodyPr/>
          <a:lstStyle/>
          <a:p>
            <a:r>
              <a:rPr lang="ca-ES" sz="3200" dirty="0" smtClean="0"/>
              <a:t>NIVELLS D’ORGANITZACIÓ DE LA MATÈRIA</a:t>
            </a:r>
            <a:endParaRPr lang="ca-ES" dirty="0"/>
          </a:p>
        </p:txBody>
      </p:sp>
      <p:pic>
        <p:nvPicPr>
          <p:cNvPr id="4" name="il_fi" descr="http://cmapspublic2.ihmc.us/rid=1JW7Z1K84-1Z8JZVT-11GV/Camps%20d'organitzaci%C3%B3.cmap?rid=1JW7Z1K84-1Z8JZVT-11GV&amp;partName=htmljpe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8784976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Picture 2" descr="http://images.slidesharecdn.com/u-1-1r-bat-1226420973513568-9/95/slide-5-1024.jpg?12264136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8568952" cy="626469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3789040"/>
            <a:ext cx="8136904" cy="244827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bàsicament per C i H. Ex: H₂O, CO₂.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Hi ha els </a:t>
            </a:r>
            <a:r>
              <a:rPr lang="ca-ES" dirty="0" err="1" smtClean="0">
                <a:solidFill>
                  <a:schemeClr val="tx1"/>
                </a:solidFill>
              </a:rPr>
              <a:t>subnivells</a:t>
            </a:r>
            <a:r>
              <a:rPr lang="ca-ES" dirty="0" smtClean="0">
                <a:solidFill>
                  <a:schemeClr val="tx1"/>
                </a:solidFill>
              </a:rPr>
              <a:t>: 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Macromolècules (Ex: proteïnes)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Complexos </a:t>
            </a:r>
            <a:r>
              <a:rPr lang="ca-ES" dirty="0" err="1" smtClean="0">
                <a:solidFill>
                  <a:schemeClr val="tx1"/>
                </a:solidFill>
              </a:rPr>
              <a:t>supramoleculars</a:t>
            </a:r>
            <a:r>
              <a:rPr lang="ca-ES" dirty="0" smtClean="0">
                <a:solidFill>
                  <a:schemeClr val="tx1"/>
                </a:solidFill>
              </a:rPr>
              <a:t> (Ex: glicoproteïna)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Orgànuls cel·lulars (Ex: cloroplast)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Picture 2" descr="http://images.slidesharecdn.com/u-1-1r-bat-1226420973513568-9/95/slide-6-1024.jpg?1226413675"/>
          <p:cNvPicPr>
            <a:picLocks noChangeAspect="1" noChangeArrowheads="1"/>
          </p:cNvPicPr>
          <p:nvPr/>
        </p:nvPicPr>
        <p:blipFill>
          <a:blip r:embed="rId2" cstate="print"/>
          <a:srcRect b="39370"/>
          <a:stretch>
            <a:fillRect/>
          </a:stretch>
        </p:blipFill>
        <p:spPr bwMode="auto">
          <a:xfrm>
            <a:off x="179512" y="0"/>
            <a:ext cx="8640960" cy="372930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Picture 2" descr="http://images.slidesharecdn.com/u-1-1r-bat-1226420973513568-9/95/slide-7-1024.jpg?12264136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4776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2214546" y="2714620"/>
            <a:ext cx="6500858" cy="3571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b="1" dirty="0" err="1" smtClean="0"/>
              <a:t>Subnivell</a:t>
            </a:r>
            <a:r>
              <a:rPr lang="ca-ES" b="1" dirty="0" smtClean="0"/>
              <a:t> de colònies cel·lulars</a:t>
            </a:r>
            <a:r>
              <a:rPr lang="ca-ES" dirty="0" smtClean="0"/>
              <a:t>: Ex. Colònia d’algues algues vòlvox.</a:t>
            </a:r>
            <a:endParaRPr lang="ca-ES" dirty="0"/>
          </a:p>
        </p:txBody>
      </p:sp>
      <p:sp>
        <p:nvSpPr>
          <p:cNvPr id="6" name="5 Rectángulo"/>
          <p:cNvSpPr/>
          <p:nvPr/>
        </p:nvSpPr>
        <p:spPr>
          <a:xfrm>
            <a:off x="4214810" y="3071810"/>
            <a:ext cx="4286280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2000" b="1" dirty="0" err="1" smtClean="0">
                <a:solidFill>
                  <a:schemeClr val="tx1"/>
                </a:solidFill>
              </a:rPr>
              <a:t>Subnivells</a:t>
            </a:r>
            <a:r>
              <a:rPr lang="ca-ES" sz="2000" b="1" dirty="0" smtClean="0">
                <a:solidFill>
                  <a:schemeClr val="tx1"/>
                </a:solidFill>
              </a:rPr>
              <a:t>: </a:t>
            </a:r>
            <a:r>
              <a:rPr lang="ca-ES" sz="2000" dirty="0" smtClean="0">
                <a:solidFill>
                  <a:schemeClr val="tx1"/>
                </a:solidFill>
              </a:rPr>
              <a:t>Tal·lus, teixit,      </a:t>
            </a:r>
            <a:endParaRPr lang="ca-E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nivell d'organització dels essers vius"/>
          <p:cNvPicPr/>
          <p:nvPr/>
        </p:nvPicPr>
        <p:blipFill>
          <a:blip r:embed="rId2" cstate="print"/>
          <a:srcRect t="23671"/>
          <a:stretch>
            <a:fillRect/>
          </a:stretch>
        </p:blipFill>
        <p:spPr bwMode="auto">
          <a:xfrm>
            <a:off x="0" y="836712"/>
            <a:ext cx="9144000" cy="5234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1152128"/>
          </a:xfrm>
        </p:spPr>
        <p:txBody>
          <a:bodyPr/>
          <a:lstStyle/>
          <a:p>
            <a:r>
              <a:rPr lang="ca-ES" b="1" dirty="0" smtClean="0"/>
              <a:t>Exercici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7848872" cy="5184576"/>
          </a:xfrm>
        </p:spPr>
        <p:txBody>
          <a:bodyPr/>
          <a:lstStyle/>
          <a:p>
            <a:endParaRPr lang="ca-ES" dirty="0" smtClean="0"/>
          </a:p>
          <a:p>
            <a:endParaRPr lang="ca-ES" dirty="0" smtClean="0"/>
          </a:p>
          <a:p>
            <a:r>
              <a:rPr lang="ca-ES" b="1" dirty="0" smtClean="0">
                <a:solidFill>
                  <a:srgbClr val="FF0000"/>
                </a:solidFill>
              </a:rPr>
              <a:t>Digueu a quin nivell d’organització de la matèria, i si és el cas també el </a:t>
            </a:r>
            <a:r>
              <a:rPr lang="ca-ES" b="1" dirty="0" err="1" smtClean="0">
                <a:solidFill>
                  <a:srgbClr val="FF0000"/>
                </a:solidFill>
              </a:rPr>
              <a:t>subnivell</a:t>
            </a:r>
            <a:r>
              <a:rPr lang="ca-ES" b="1" dirty="0" smtClean="0">
                <a:solidFill>
                  <a:srgbClr val="FF0000"/>
                </a:solidFill>
              </a:rPr>
              <a:t>, al qual pertanyen.</a:t>
            </a:r>
            <a:endParaRPr lang="ca-E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 descr="Resultat d'imatges de glucosa"/>
          <p:cNvPicPr/>
          <p:nvPr/>
        </p:nvPicPr>
        <p:blipFill>
          <a:blip r:embed="rId2" cstate="print"/>
          <a:srcRect l="51969" t="26389"/>
          <a:stretch>
            <a:fillRect/>
          </a:stretch>
        </p:blipFill>
        <p:spPr bwMode="auto">
          <a:xfrm>
            <a:off x="899592" y="0"/>
            <a:ext cx="7704856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Resultat d'imatges de co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04664"/>
            <a:ext cx="5112568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àtom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806489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cèl·lula anima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olècul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7" y="332656"/>
            <a:ext cx="7560841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ecosistemes aquatic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8280920" cy="547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glicoproteïn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8352928" cy="554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poblacio de porc senglar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sistema muscular"/>
          <p:cNvPicPr/>
          <p:nvPr/>
        </p:nvPicPr>
        <p:blipFill>
          <a:blip r:embed="rId2" cstate="print"/>
          <a:srcRect b="5127"/>
          <a:stretch>
            <a:fillRect/>
          </a:stretch>
        </p:blipFill>
        <p:spPr bwMode="auto">
          <a:xfrm>
            <a:off x="179512" y="620688"/>
            <a:ext cx="871296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C:\Users\montse\Downloads\2000px-Electric_field_point_lines_equipotentials.sv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980" y="728980"/>
            <a:ext cx="5400040" cy="540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http://apliense.xtec.cat/arc/sites/default/files/teixit_epitelial.JPG"/>
          <p:cNvPicPr/>
          <p:nvPr/>
        </p:nvPicPr>
        <p:blipFill>
          <a:blip r:embed="rId2" cstate="print"/>
          <a:srcRect b="10688"/>
          <a:stretch>
            <a:fillRect/>
          </a:stretch>
        </p:blipFill>
        <p:spPr bwMode="auto">
          <a:xfrm>
            <a:off x="323528" y="476672"/>
            <a:ext cx="828092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itocondr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Fot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064895" cy="619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cèl·lula anima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56895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aparell respirator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8640960" cy="604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viru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640960" cy="590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Resultat d'imatges de molècules"/>
          <p:cNvPicPr/>
          <p:nvPr/>
        </p:nvPicPr>
        <p:blipFill>
          <a:blip r:embed="rId2" cstate="print"/>
          <a:srcRect l="34175" r="32277"/>
          <a:stretch>
            <a:fillRect/>
          </a:stretch>
        </p:blipFill>
        <p:spPr bwMode="auto">
          <a:xfrm>
            <a:off x="2627784" y="0"/>
            <a:ext cx="41764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404</Words>
  <Application>Microsoft Office PowerPoint</Application>
  <PresentationFormat>Presentación en pantalla (4:3)</PresentationFormat>
  <Paragraphs>47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UNITAT 1.  </vt:lpstr>
      <vt:lpstr>     </vt:lpstr>
      <vt:lpstr>1-LA VIDA</vt:lpstr>
      <vt:lpstr>Existeixen certes propietats que, considerades en conjunt , permeten diferenciar els éssers vius de la matèria inanimada. </vt:lpstr>
      <vt:lpstr>Les característiques dels éssers vius:</vt:lpstr>
      <vt:lpstr>    </vt:lpstr>
      <vt:lpstr>   </vt:lpstr>
      <vt:lpstr>NIVELLS D’ORGANITZACIÓ DE LA MATÈRIA</vt:lpstr>
      <vt:lpstr>Diapositiva 9</vt:lpstr>
      <vt:lpstr>Diapositiva 10</vt:lpstr>
      <vt:lpstr>Diapositiva 11</vt:lpstr>
      <vt:lpstr>Diapositiva 12</vt:lpstr>
      <vt:lpstr>Exercici</vt:lpstr>
      <vt:lpstr>    </vt:lpstr>
      <vt:lpstr>   </vt:lpstr>
      <vt:lpstr>Diapositiva 16</vt:lpstr>
      <vt:lpstr>Diapositiva 17</vt:lpstr>
      <vt:lpstr>   </vt:lpstr>
      <vt:lpstr>Diapositiva 19</vt:lpstr>
      <vt:lpstr>Diapositiva 20</vt:lpstr>
      <vt:lpstr>Diapositiva 21</vt:lpstr>
      <vt:lpstr>Diapositiva 22</vt:lpstr>
      <vt:lpstr>    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  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UNITAT 1.</dc:title>
  <dc:creator>montse</dc:creator>
  <cp:lastModifiedBy>Montserrat</cp:lastModifiedBy>
  <cp:revision>47</cp:revision>
  <dcterms:created xsi:type="dcterms:W3CDTF">2012-09-04T16:30:26Z</dcterms:created>
  <dcterms:modified xsi:type="dcterms:W3CDTF">2021-09-13T18:15:17Z</dcterms:modified>
</cp:coreProperties>
</file>