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41" r:id="rId4"/>
    <p:sldId id="342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7" r:id="rId30"/>
    <p:sldId id="288" r:id="rId31"/>
    <p:sldId id="289" r:id="rId32"/>
    <p:sldId id="290" r:id="rId33"/>
    <p:sldId id="292" r:id="rId34"/>
    <p:sldId id="293" r:id="rId35"/>
    <p:sldId id="336" r:id="rId36"/>
    <p:sldId id="294" r:id="rId37"/>
    <p:sldId id="295" r:id="rId38"/>
    <p:sldId id="296" r:id="rId39"/>
    <p:sldId id="297" r:id="rId40"/>
    <p:sldId id="299" r:id="rId41"/>
    <p:sldId id="300" r:id="rId42"/>
    <p:sldId id="338" r:id="rId43"/>
    <p:sldId id="343" r:id="rId44"/>
    <p:sldId id="340" r:id="rId45"/>
    <p:sldId id="344" r:id="rId46"/>
    <p:sldId id="339" r:id="rId47"/>
    <p:sldId id="298" r:id="rId48"/>
    <p:sldId id="302" r:id="rId49"/>
    <p:sldId id="301" r:id="rId50"/>
    <p:sldId id="304" r:id="rId51"/>
    <p:sldId id="316" r:id="rId52"/>
    <p:sldId id="345" r:id="rId53"/>
    <p:sldId id="305" r:id="rId54"/>
    <p:sldId id="306" r:id="rId55"/>
    <p:sldId id="312" r:id="rId56"/>
    <p:sldId id="307" r:id="rId57"/>
    <p:sldId id="308" r:id="rId58"/>
    <p:sldId id="313" r:id="rId59"/>
    <p:sldId id="314" r:id="rId60"/>
    <p:sldId id="315" r:id="rId61"/>
    <p:sldId id="309" r:id="rId62"/>
    <p:sldId id="310" r:id="rId63"/>
    <p:sldId id="317" r:id="rId64"/>
    <p:sldId id="311" r:id="rId65"/>
    <p:sldId id="318" r:id="rId66"/>
    <p:sldId id="325" r:id="rId67"/>
    <p:sldId id="319" r:id="rId68"/>
    <p:sldId id="327" r:id="rId69"/>
    <p:sldId id="328" r:id="rId70"/>
    <p:sldId id="320" r:id="rId71"/>
    <p:sldId id="321" r:id="rId72"/>
    <p:sldId id="326" r:id="rId73"/>
    <p:sldId id="322" r:id="rId74"/>
    <p:sldId id="323" r:id="rId75"/>
    <p:sldId id="324" r:id="rId76"/>
    <p:sldId id="329" r:id="rId77"/>
    <p:sldId id="330" r:id="rId78"/>
    <p:sldId id="331" r:id="rId79"/>
    <p:sldId id="332" r:id="rId80"/>
    <p:sldId id="333" r:id="rId81"/>
    <p:sldId id="334" r:id="rId82"/>
    <p:sldId id="335" r:id="rId83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390F3-0055-4A43-BBFA-4669C5FD8FBB}" type="datetimeFigureOut">
              <a:rPr lang="ca-ES" smtClean="0"/>
              <a:pPr/>
              <a:t>25/01/2022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9333C-C021-4993-81A9-D6B8BFC0948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874639"/>
          </a:xfrm>
        </p:spPr>
        <p:txBody>
          <a:bodyPr>
            <a:normAutofit/>
          </a:bodyPr>
          <a:lstStyle/>
          <a:p>
            <a:r>
              <a:rPr lang="ca-ES" sz="5400" b="1" dirty="0" smtClean="0"/>
              <a:t>T-6</a:t>
            </a:r>
            <a:br>
              <a:rPr lang="ca-ES" sz="5400" b="1" dirty="0" smtClean="0"/>
            </a:br>
            <a:r>
              <a:rPr lang="ca-ES" sz="5400" b="1" dirty="0" smtClean="0"/>
              <a:t>GENÈTICA I EVOLUCIÓ</a:t>
            </a:r>
            <a:endParaRPr lang="ca-ES" sz="54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936103"/>
          </a:xfrm>
        </p:spPr>
        <p:txBody>
          <a:bodyPr/>
          <a:lstStyle/>
          <a:p>
            <a:r>
              <a:rPr lang="ca-ES" b="1" dirty="0" smtClean="0"/>
              <a:t>1.- Les espècies i l’evolució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280920" cy="5184576"/>
          </a:xfrm>
        </p:spPr>
        <p:txBody>
          <a:bodyPr/>
          <a:lstStyle/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Espècie: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Conjunt d’individus que es poden reproduir entre ells i tenir descendència fèrtil.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Limitacions de la definició d’espècie: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-Es refereix al individus amb reproducció sexual.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-No és aplicable a les espècies fòssils.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a-ES" b="1" dirty="0" smtClean="0"/>
              <a:t>Són la mateixa espècie el ruc i l’euga?</a:t>
            </a:r>
            <a:endParaRPr lang="ca-ES" b="1" dirty="0"/>
          </a:p>
        </p:txBody>
      </p:sp>
      <p:pic>
        <p:nvPicPr>
          <p:cNvPr id="4" name="3 Marcador de contenido" descr="Resultat d'imatges de estèrils muls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1484783"/>
            <a:ext cx="3711926" cy="3158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Imatge relacionad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479620"/>
            <a:ext cx="3786215" cy="30923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1643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692696"/>
            <a:ext cx="6400800" cy="4946104"/>
          </a:xfrm>
        </p:spPr>
        <p:txBody>
          <a:bodyPr/>
          <a:lstStyle/>
          <a:p>
            <a:r>
              <a:rPr lang="ca-ES" dirty="0" smtClean="0"/>
              <a:t>       </a:t>
            </a:r>
            <a:endParaRPr lang="ca-ES" dirty="0"/>
          </a:p>
        </p:txBody>
      </p:sp>
      <p:pic>
        <p:nvPicPr>
          <p:cNvPr id="4" name="3 Imagen" descr="F:\Llibre digital 1r ESO\T-5\eugaas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8760"/>
            <a:ext cx="4248472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69577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548680"/>
            <a:ext cx="8064896" cy="568863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Origen de les espècies?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-Creació directa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-Evolució biològica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Evolució biològica: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Procés de transformació d’unes espècies en d’altres gràcies a l’acumulació de variacions que apareixen en els descendents, generació rere generació, generalment després de llargs períodes de temps. </a:t>
            </a:r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1.1. El fixisme i el creacionisme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8064896" cy="4968552"/>
          </a:xfrm>
        </p:spPr>
        <p:txBody>
          <a:bodyPr/>
          <a:lstStyle/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Teoria fixista o fixisme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espècies resten invariables al llarg del temps.</a:t>
            </a:r>
          </a:p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Teoria creacionista o creacionisme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L’origen de cadascuna de les espècies s’atribuïa a un acte creador específic.</a:t>
            </a:r>
          </a:p>
          <a:p>
            <a:pPr algn="l"/>
            <a:r>
              <a:rPr lang="ca-ES" b="1" dirty="0" err="1" smtClean="0">
                <a:solidFill>
                  <a:schemeClr val="tx1"/>
                </a:solidFill>
              </a:rPr>
              <a:t>Linné</a:t>
            </a:r>
            <a:r>
              <a:rPr lang="ca-ES" dirty="0" smtClean="0">
                <a:solidFill>
                  <a:schemeClr val="tx1"/>
                </a:solidFill>
              </a:rPr>
              <a:t> era defensor d’aquesta teoria.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linné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9440" y="4047009"/>
            <a:ext cx="2554560" cy="2810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620688"/>
            <a:ext cx="8208912" cy="5616624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Teoria del catastrofisme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 llarg de la història de la Terra s’havien succeït diverses catàstrofes naturals de gran magnitud que extingiren els organismes existents en aquell moment.</a:t>
            </a:r>
          </a:p>
          <a:p>
            <a:pPr algn="l"/>
            <a:r>
              <a:rPr lang="ca-ES" b="1" dirty="0" err="1" smtClean="0">
                <a:solidFill>
                  <a:schemeClr val="tx1"/>
                </a:solidFill>
              </a:rPr>
              <a:t>Cuvier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(iniciador de l’anatomia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comparada i de la paleontologia)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va enunciar aquesta teoria. </a:t>
            </a:r>
          </a:p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Teoria del </a:t>
            </a:r>
            <a:r>
              <a:rPr lang="ca-ES" b="1" u="sng" dirty="0" err="1" smtClean="0">
                <a:solidFill>
                  <a:schemeClr val="tx1"/>
                </a:solidFill>
              </a:rPr>
              <a:t>policreacionisme</a:t>
            </a:r>
            <a:endParaRPr lang="ca-ES" b="1" u="sng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noves espècies sorgeixen per creacions successives.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Cuvie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6336" y="2564904"/>
            <a:ext cx="23476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008111"/>
          </a:xfrm>
        </p:spPr>
        <p:txBody>
          <a:bodyPr/>
          <a:lstStyle/>
          <a:p>
            <a:r>
              <a:rPr lang="ca-ES" b="1" dirty="0" smtClean="0"/>
              <a:t>1.2. El lamarckisme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352928" cy="4896544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Al llarg del temps unes espècies es </a:t>
            </a:r>
            <a:r>
              <a:rPr lang="ca-ES" b="1" dirty="0" smtClean="0">
                <a:solidFill>
                  <a:schemeClr val="tx1"/>
                </a:solidFill>
              </a:rPr>
              <a:t>transformen</a:t>
            </a:r>
            <a:r>
              <a:rPr lang="ca-ES" dirty="0" smtClean="0">
                <a:solidFill>
                  <a:schemeClr val="tx1"/>
                </a:solidFill>
              </a:rPr>
              <a:t> en d’altres.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Causes del transformisme: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Tendència innata cap a la complexitat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Espècies senzilles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espècies complexes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Adaptacions al medi a causa de l’ús i el desús dels òrgans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“La funció crea l’òrgan.”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-L’herència dels caràcters adquirits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lamarc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509120"/>
            <a:ext cx="2555776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280920" cy="5976664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Quin és l’origen del coll llarg de les girafes?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el resultat de l’esforç continu per arribar a les fulles més altes dels arbres.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evolució biològ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44562"/>
            <a:ext cx="8712968" cy="471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280920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Actualment el </a:t>
            </a:r>
            <a:r>
              <a:rPr lang="ca-ES" b="1" dirty="0" smtClean="0">
                <a:solidFill>
                  <a:schemeClr val="tx1"/>
                </a:solidFill>
              </a:rPr>
              <a:t>lamarckisme</a:t>
            </a:r>
            <a:r>
              <a:rPr lang="ca-ES" dirty="0" smtClean="0">
                <a:solidFill>
                  <a:schemeClr val="tx1"/>
                </a:solidFill>
              </a:rPr>
              <a:t> està totalment </a:t>
            </a:r>
            <a:r>
              <a:rPr lang="ca-ES" b="1" dirty="0" smtClean="0">
                <a:solidFill>
                  <a:schemeClr val="tx1"/>
                </a:solidFill>
              </a:rPr>
              <a:t>rebutjat</a:t>
            </a:r>
            <a:r>
              <a:rPr lang="ca-ES" dirty="0" smtClean="0">
                <a:solidFill>
                  <a:schemeClr val="tx1"/>
                </a:solidFill>
              </a:rPr>
              <a:t> per dos aspectes: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No explica com un caràcter adquirit es pot heretar, com una variació morfològica o en el hàbits d’un individu pot provocar un canvi en el seu ADN.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No aporta cap dada que provi la tendència cap a la complexitat.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8"/>
          </a:xfrm>
        </p:spPr>
        <p:txBody>
          <a:bodyPr>
            <a:normAutofit/>
          </a:bodyPr>
          <a:lstStyle/>
          <a:p>
            <a:r>
              <a:rPr lang="ca-ES" b="1" dirty="0" smtClean="0"/>
              <a:t>1.3. El darwinisme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8208912" cy="504056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mecanisme de l’evolució es basa: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L’elevada capacitat reproductora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La variabilitat de la descendència</a:t>
            </a: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La selecció natural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s’eliminen els individus menys aptes i persisteixen els més ben adaptats. Aquests són els que es reprodueixen i els que transmeten a la seva descendència els seus caràcters.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332656"/>
            <a:ext cx="7992888" cy="590465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Quin és l’origen del coll llarg de les girafes?</a:t>
            </a:r>
          </a:p>
          <a:p>
            <a:pPr algn="l"/>
            <a:endParaRPr lang="ca-ES" dirty="0"/>
          </a:p>
        </p:txBody>
      </p:sp>
      <p:pic>
        <p:nvPicPr>
          <p:cNvPr id="4" name="3 Imagen" descr="C:\Users\montse\Downloads\jirafas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86409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darwinisme rebutja la idea lamarckiana de l’adaptació com un procés de reacció de l’organisme davant d’un canvi ambiental.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err="1" smtClean="0">
                <a:solidFill>
                  <a:schemeClr val="tx1"/>
                </a:solidFill>
              </a:rPr>
              <a:t>Darwin</a:t>
            </a:r>
            <a:r>
              <a:rPr lang="ca-ES" dirty="0" smtClean="0">
                <a:solidFill>
                  <a:schemeClr val="tx1"/>
                </a:solidFill>
              </a:rPr>
              <a:t> no va saber quin era l’origen de la variabilitat de la descendència. Actualment se sap que les causes que la provoquen són: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La mutació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La recombinació genètica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/>
          <a:lstStyle/>
          <a:p>
            <a:r>
              <a:rPr lang="ca-ES" b="1" dirty="0" smtClean="0"/>
              <a:t>1.4. Les proves de l’evolució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700808"/>
            <a:ext cx="7992888" cy="4392488"/>
          </a:xfrm>
        </p:spPr>
        <p:txBody>
          <a:bodyPr/>
          <a:lstStyle/>
          <a:p>
            <a:r>
              <a:rPr lang="ca-ES" b="1" dirty="0" smtClean="0">
                <a:solidFill>
                  <a:schemeClr val="tx1"/>
                </a:solidFill>
              </a:rPr>
              <a:t>PROVES TAXONÒMIQUES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semblances entre les diferents espècies permeten agrupar-les en diferents taxons.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gèneres, famílies, ordres, classes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http://www.staperpetua.cat/menu-principal/info-municipal/parc-central/el-passeig-de-la-ribera/fauna-del-parc-1/Parus_major_Luc_Viatour.jpg/@@images/e7ab37ff-62c6-4126-8164-a1bd2a6f3d40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1128"/>
            <a:ext cx="2627784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http://www.naturcenter.es/admin/magatzem/animalsfot/ocells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4509120"/>
            <a:ext cx="2808312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http://www.calsoldat.com/wp-content/uploads/2012/07/voltor1-440x3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4481736"/>
            <a:ext cx="392392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r>
              <a:rPr lang="ca-ES" b="1" dirty="0" smtClean="0"/>
              <a:t>PROVES BIOGEOGRÀFIQUES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700808"/>
            <a:ext cx="8136904" cy="453650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Quan més allunyades o aïllades estan dues zones, més diferències presenten les seves espècies.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Avantpassat comú és més remot.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PRUEBAS BIOGEOGRÁFICAS:  en lugares muy alejados aparecen seres vivos diferentes pero afines, se ha producido un proceso e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208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1"/>
          </a:xfrm>
        </p:spPr>
        <p:txBody>
          <a:bodyPr/>
          <a:lstStyle/>
          <a:p>
            <a:r>
              <a:rPr lang="ca-ES" b="1" dirty="0" smtClean="0"/>
              <a:t>PROVES PALEONTOLÒGIQUES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08912" cy="511256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Des de les èpoques més antigues, en el registre fòssil hi ha un augment de la diversitat d’espècies i un augment de la complexitat estructural dels organismes.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http://cdn.zmescience.com/wp-content/uploads/2015/01/SIA367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284984"/>
            <a:ext cx="4680520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jcemediabox-popup-img" descr="http://digital.csic.es/bitstream/10261/88717/3/estratigraf%C3%AD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4249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008111"/>
          </a:xfrm>
        </p:spPr>
        <p:txBody>
          <a:bodyPr/>
          <a:lstStyle/>
          <a:p>
            <a:r>
              <a:rPr lang="ca-ES" b="1" dirty="0" smtClean="0"/>
              <a:t>PROVES ANATÒMIQUES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064896" cy="4824536"/>
          </a:xfrm>
        </p:spPr>
        <p:txBody>
          <a:bodyPr/>
          <a:lstStyle/>
          <a:p>
            <a:pPr algn="l"/>
            <a:r>
              <a:rPr lang="ca-ES" dirty="0" smtClean="0"/>
              <a:t>    </a:t>
            </a:r>
            <a:r>
              <a:rPr lang="ca-ES" b="1" dirty="0" smtClean="0">
                <a:solidFill>
                  <a:schemeClr val="tx1"/>
                </a:solidFill>
              </a:rPr>
              <a:t>Òrgans homòlegs</a:t>
            </a:r>
            <a:endParaRPr lang="ca-ES" b="1" dirty="0"/>
          </a:p>
        </p:txBody>
      </p:sp>
      <p:pic>
        <p:nvPicPr>
          <p:cNvPr id="4" name="3 Imagen" descr="ESPECIACIO   Tot i que existeixen mecanismes molt diferents per explicar com sha originat la gran    diversitat despècies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708920"/>
            <a:ext cx="6624736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●&#10;&#10;Òrgans homòlegs: semblant estructura interna&#10;però diferent funció.&#10;&#10; "/>
          <p:cNvPicPr/>
          <p:nvPr/>
        </p:nvPicPr>
        <p:blipFill>
          <a:blip r:embed="rId2" cstate="print"/>
          <a:srcRect t="17359"/>
          <a:stretch>
            <a:fillRect/>
          </a:stretch>
        </p:blipFill>
        <p:spPr bwMode="auto">
          <a:xfrm>
            <a:off x="0" y="548680"/>
            <a:ext cx="914400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3 Imagen" descr="Pictur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18" y="980728"/>
            <a:ext cx="914400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Resultat d'imatges de grilltal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7418" y="5229200"/>
            <a:ext cx="4516582" cy="1611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Proves bioquímiques&#10;&#10; 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8208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 Les restes fòssils ens donen a veure dos tipus d’homínids:  – Els australopithecus (que no mproduia eines)  – Els homo (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06489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Pictur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3"/>
            <a:ext cx="9143999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936103"/>
          </a:xfrm>
        </p:spPr>
        <p:txBody>
          <a:bodyPr/>
          <a:lstStyle/>
          <a:p>
            <a:r>
              <a:rPr lang="ca-ES" b="1" dirty="0" smtClean="0"/>
              <a:t>PROVES EMBRIOLÒGIQUES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340768"/>
            <a:ext cx="7920880" cy="49685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S’han descobert determinades semblances entre els embrions de diferents éssers vius.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→ Mateix avantpassat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   Els fòssils dhomínids més antics que shan trobat tenen 4,5 milions danys i pertanyen al gènere    Austra/opithecus. Er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49694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r>
              <a:rPr lang="ca-ES" b="1" dirty="0" smtClean="0"/>
              <a:t>PROVES BIOQUÍMIQUES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136904" cy="504056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Com més semblança morfològica hi ha entre 2 organismes , més coincidència hi ha entre els tipus de molècules que els constitueixen.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Orangután y humano comparten el 97% del genoma El gran simio de Sumatra y Borneo es más primitivo que el chimpancé y el ho..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2089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28736"/>
            <a:ext cx="7772400" cy="3000396"/>
          </a:xfrm>
        </p:spPr>
        <p:txBody>
          <a:bodyPr>
            <a:normAutofit/>
          </a:bodyPr>
          <a:lstStyle/>
          <a:p>
            <a:r>
              <a:rPr lang="ca-ES" b="1" dirty="0" smtClean="0"/>
              <a:t>2.- Teories de l’evolució actuals:</a:t>
            </a:r>
            <a:br>
              <a:rPr lang="ca-ES" b="1" dirty="0" smtClean="0"/>
            </a:br>
            <a:r>
              <a:rPr lang="ca-ES" b="1" dirty="0" smtClean="0"/>
              <a:t/>
            </a:r>
            <a:br>
              <a:rPr lang="ca-ES" b="1" dirty="0" smtClean="0"/>
            </a:br>
            <a:r>
              <a:rPr lang="ca-ES" b="1" dirty="0" smtClean="0"/>
              <a:t>2.1.-Neodarwinisme o teoria sintètica de l’evolució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Resultat d'imatges de neodarwinism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Resultat d'imatges de neodarwinism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0"/>
            <a:ext cx="7776864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1393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548680"/>
            <a:ext cx="8712968" cy="561662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1- </a:t>
            </a:r>
            <a:r>
              <a:rPr lang="ca-ES" b="1" dirty="0" smtClean="0">
                <a:solidFill>
                  <a:schemeClr val="tx1"/>
                </a:solidFill>
              </a:rPr>
              <a:t>Variabilitat de la descendència </a:t>
            </a:r>
            <a:r>
              <a:rPr lang="ca-ES" dirty="0" smtClean="0">
                <a:solidFill>
                  <a:schemeClr val="tx1"/>
                </a:solidFill>
              </a:rPr>
              <a:t>i </a:t>
            </a:r>
            <a:r>
              <a:rPr lang="ca-ES" b="1" dirty="0" smtClean="0">
                <a:solidFill>
                  <a:schemeClr val="tx1"/>
                </a:solidFill>
              </a:rPr>
              <a:t>selecció natural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 La variabilitat de la descendència és deguda a la </a:t>
            </a:r>
            <a:r>
              <a:rPr lang="ca-ES" b="1" dirty="0" smtClean="0">
                <a:solidFill>
                  <a:schemeClr val="tx1"/>
                </a:solidFill>
              </a:rPr>
              <a:t>mutació</a:t>
            </a:r>
            <a:r>
              <a:rPr lang="ca-ES" dirty="0" smtClean="0">
                <a:solidFill>
                  <a:schemeClr val="tx1"/>
                </a:solidFill>
              </a:rPr>
              <a:t> i la </a:t>
            </a:r>
            <a:r>
              <a:rPr lang="ca-ES" b="1" dirty="0" smtClean="0">
                <a:solidFill>
                  <a:schemeClr val="tx1"/>
                </a:solidFill>
              </a:rPr>
              <a:t>recombinació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genètica</a:t>
            </a:r>
            <a:r>
              <a:rPr lang="ca-ES" dirty="0" smtClean="0">
                <a:solidFill>
                  <a:schemeClr val="tx1"/>
                </a:solidFill>
              </a:rPr>
              <a:t>. Les mutacions creen nous gens i la recombinació genètica noves combinacions de gens.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3- </a:t>
            </a:r>
            <a:r>
              <a:rPr lang="ca-ES" b="1" dirty="0" smtClean="0">
                <a:solidFill>
                  <a:schemeClr val="tx1"/>
                </a:solidFill>
              </a:rPr>
              <a:t>Evolucionen les poblacions</a:t>
            </a:r>
            <a:r>
              <a:rPr lang="ca-ES" dirty="0" smtClean="0">
                <a:solidFill>
                  <a:schemeClr val="tx1"/>
                </a:solidFill>
              </a:rPr>
              <a:t>, no els individus. Les poblacions perduren i van canviant  a mesura que varien les seves freqüències gèniques.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4- Factors que fan variar les freqüències gèniques d’una població: </a:t>
            </a:r>
            <a:r>
              <a:rPr lang="ca-ES" b="1" dirty="0" smtClean="0">
                <a:solidFill>
                  <a:schemeClr val="tx1"/>
                </a:solidFill>
              </a:rPr>
              <a:t>selecció natural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b="1" dirty="0" smtClean="0">
                <a:solidFill>
                  <a:schemeClr val="tx1"/>
                </a:solidFill>
              </a:rPr>
              <a:t>migracions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b="1" dirty="0" smtClean="0">
                <a:solidFill>
                  <a:schemeClr val="tx1"/>
                </a:solidFill>
              </a:rPr>
              <a:t>mutacions</a:t>
            </a:r>
            <a:r>
              <a:rPr lang="ca-ES" dirty="0" smtClean="0">
                <a:solidFill>
                  <a:schemeClr val="tx1"/>
                </a:solidFill>
              </a:rPr>
              <a:t> i </a:t>
            </a:r>
            <a:r>
              <a:rPr lang="ca-ES" b="1" dirty="0" smtClean="0">
                <a:solidFill>
                  <a:schemeClr val="tx1"/>
                </a:solidFill>
              </a:rPr>
              <a:t>deriva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genètica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5- </a:t>
            </a:r>
            <a:r>
              <a:rPr lang="ca-ES" b="1" dirty="0" smtClean="0">
                <a:solidFill>
                  <a:schemeClr val="tx1"/>
                </a:solidFill>
              </a:rPr>
              <a:t>Una població ha d’estar aïllada </a:t>
            </a:r>
            <a:r>
              <a:rPr lang="ca-ES" dirty="0" smtClean="0">
                <a:solidFill>
                  <a:schemeClr val="tx1"/>
                </a:solidFill>
              </a:rPr>
              <a:t>de les altres poblacions perquè arribi a generar una espècie diferent.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/>
          <a:lstStyle/>
          <a:p>
            <a:r>
              <a:rPr lang="ca-ES" b="1" dirty="0" smtClean="0"/>
              <a:t>2.2. La teoria neutralista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208912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major part de les mutacions moleculars no són ni favorables ni desfavorables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mutacions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neutres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per la qual cosa la selecció natural no les afecta.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L’evolució de les proteïnes i del DNA dependria més de l’atzar que de la selecció natural, per tant, la major part dels canvis evolutius moleculars no serien adaptatius.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712968" cy="792087"/>
          </a:xfrm>
        </p:spPr>
        <p:txBody>
          <a:bodyPr/>
          <a:lstStyle/>
          <a:p>
            <a:pPr algn="l"/>
            <a:r>
              <a:rPr lang="ca-ES" b="1" dirty="0" smtClean="0"/>
              <a:t>  2.3. La teoria de l’equilibri puntuat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7920880" cy="5112568"/>
          </a:xfrm>
        </p:spPr>
        <p:txBody>
          <a:bodyPr>
            <a:normAutofit fontScale="925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En el registre fòssil s’observen exemples clars de transformacions graduals. Aquest tipus d’evolució és interpretat pel neodarwinisme seguint </a:t>
            </a:r>
            <a:r>
              <a:rPr lang="ca-ES" dirty="0" err="1" smtClean="0">
                <a:solidFill>
                  <a:schemeClr val="tx1"/>
                </a:solidFill>
              </a:rPr>
              <a:t>l’anomenat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Model del </a:t>
            </a:r>
            <a:r>
              <a:rPr lang="ca-ES" b="1" dirty="0" err="1" smtClean="0">
                <a:solidFill>
                  <a:schemeClr val="tx1"/>
                </a:solidFill>
              </a:rPr>
              <a:t>gradualisme</a:t>
            </a:r>
            <a:r>
              <a:rPr lang="ca-ES" b="1" dirty="0" smtClean="0">
                <a:solidFill>
                  <a:schemeClr val="tx1"/>
                </a:solidFill>
              </a:rPr>
              <a:t> filètic: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Totes les espècies successives formen una sola línia evolutiva a partir de l’espècie ancestral.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La transformació és lenta i continuada 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La transformació es produeix en tota la població.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Teoria de l’equilibri puntuat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064896" cy="5112568"/>
          </a:xfrm>
        </p:spPr>
        <p:txBody>
          <a:bodyPr>
            <a:noAutofit/>
          </a:bodyPr>
          <a:lstStyle/>
          <a:p>
            <a:pPr algn="l"/>
            <a:r>
              <a:rPr lang="ca-ES" sz="2300" dirty="0" smtClean="0">
                <a:solidFill>
                  <a:schemeClr val="tx1"/>
                </a:solidFill>
              </a:rPr>
              <a:t>Hi ha llocs en què s’observa que després d’unes formes fossilitzades en segueixen d’altres de completament diferents, sense que aparegui cap resta de formes intermèdies. Aquests salts → desaparició brusca de les espècies preexistents i l’aparició sobtada de les espècies següents , no queden explicats pel model del </a:t>
            </a:r>
            <a:r>
              <a:rPr lang="ca-ES" sz="2300" dirty="0" err="1" smtClean="0">
                <a:solidFill>
                  <a:schemeClr val="tx1"/>
                </a:solidFill>
              </a:rPr>
              <a:t>gradualisme</a:t>
            </a:r>
            <a:r>
              <a:rPr lang="ca-ES" sz="2300" dirty="0" smtClean="0">
                <a:solidFill>
                  <a:schemeClr val="tx1"/>
                </a:solidFill>
              </a:rPr>
              <a:t> filètic.</a:t>
            </a:r>
          </a:p>
          <a:p>
            <a:pPr algn="l"/>
            <a:r>
              <a:rPr lang="ca-ES" sz="2300" dirty="0" smtClean="0">
                <a:solidFill>
                  <a:schemeClr val="tx1"/>
                </a:solidFill>
                <a:latin typeface="Calibri"/>
              </a:rPr>
              <a:t>•</a:t>
            </a:r>
            <a:r>
              <a:rPr lang="ca-ES" sz="2300" dirty="0" smtClean="0">
                <a:solidFill>
                  <a:schemeClr val="tx1"/>
                </a:solidFill>
              </a:rPr>
              <a:t>Les espècies successives no es formen seguint una sola línia evolutiva a partir de l’espècie ancestral, sinó seguint 2 o més línies evolutives.</a:t>
            </a:r>
          </a:p>
          <a:p>
            <a:pPr algn="l"/>
            <a:r>
              <a:rPr lang="ca-ES" sz="2300" dirty="0" smtClean="0">
                <a:solidFill>
                  <a:schemeClr val="tx1"/>
                </a:solidFill>
                <a:latin typeface="Calibri"/>
              </a:rPr>
              <a:t>•</a:t>
            </a:r>
            <a:r>
              <a:rPr lang="ca-ES" sz="2300" dirty="0" smtClean="0">
                <a:solidFill>
                  <a:schemeClr val="tx1"/>
                </a:solidFill>
              </a:rPr>
              <a:t>En la transformació s’alternen etapes molt lentes o sense canvis (</a:t>
            </a:r>
            <a:r>
              <a:rPr lang="ca-ES" sz="2300" b="1" dirty="0" smtClean="0">
                <a:solidFill>
                  <a:schemeClr val="tx1"/>
                </a:solidFill>
              </a:rPr>
              <a:t>ESTASI</a:t>
            </a:r>
            <a:r>
              <a:rPr lang="ca-ES" sz="2300" dirty="0" smtClean="0">
                <a:solidFill>
                  <a:schemeClr val="tx1"/>
                </a:solidFill>
              </a:rPr>
              <a:t>) amb etapes de transformació molt ràpida (</a:t>
            </a:r>
            <a:r>
              <a:rPr lang="ca-ES" sz="2300" b="1" dirty="0" smtClean="0">
                <a:solidFill>
                  <a:schemeClr val="tx1"/>
                </a:solidFill>
              </a:rPr>
              <a:t>ESPECIACIÓ</a:t>
            </a:r>
            <a:r>
              <a:rPr lang="ca-ES" sz="2300" dirty="0" smtClean="0">
                <a:solidFill>
                  <a:schemeClr val="tx1"/>
                </a:solidFill>
              </a:rPr>
              <a:t>).</a:t>
            </a:r>
          </a:p>
          <a:p>
            <a:pPr algn="l"/>
            <a:r>
              <a:rPr lang="ca-ES" sz="2300" dirty="0" smtClean="0">
                <a:solidFill>
                  <a:schemeClr val="tx1"/>
                </a:solidFill>
                <a:latin typeface="Calibri"/>
              </a:rPr>
              <a:t>•</a:t>
            </a:r>
            <a:r>
              <a:rPr lang="ca-ES" sz="2300" dirty="0" smtClean="0">
                <a:solidFill>
                  <a:schemeClr val="tx1"/>
                </a:solidFill>
              </a:rPr>
              <a:t>La transformació fins a la nova espècie no es produeix en tota l’àrea inicial, sinó en una àrea reduïda on ha quedat aïllada una subpoblació petita.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     </a:t>
            </a:r>
            <a:endParaRPr lang="ca-ES" dirty="0"/>
          </a:p>
        </p:txBody>
      </p:sp>
      <p:sp>
        <p:nvSpPr>
          <p:cNvPr id="1026" name="AutoShape 2" descr="https://image.jimcdn.com/app/cms/image/transf/none/path/se9ff4090448d1400/image/id5d542245a531ea2/version/1417424315/ima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a-ES"/>
          </a:p>
        </p:txBody>
      </p:sp>
      <p:pic>
        <p:nvPicPr>
          <p:cNvPr id="5" name="4 Imagen" descr="Resultat d'imatges de model equilibri puntua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64096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/>
          <a:lstStyle/>
          <a:p>
            <a:r>
              <a:rPr lang="ca-ES" b="1" dirty="0" smtClean="0"/>
              <a:t>3. La genètica de les poblacions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340768"/>
            <a:ext cx="8424936" cy="504056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3.1. Població genètica i freqüències gèniques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Una població és el conjunt d’individus de la mateixa espècie que habiten al mateix lloc i es poden encreuar entre sí.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Comparteixen un mateix conjunt de gens: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fons genètic comú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o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patrimoni genètic.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. Freqüències genotípiques 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tant per u que hi ha de cada genotip.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. Freqüències gèniques 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tant per u de cadascun dels al·lels que hi ha per a cada caràcter. Es calculen a partir de les freqüències genotípiques.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r>
              <a:rPr lang="ca-ES" b="1" dirty="0" smtClean="0"/>
              <a:t>3.2. La llei de Hardy i </a:t>
            </a:r>
            <a:r>
              <a:rPr lang="ca-ES" b="1" dirty="0" err="1" smtClean="0"/>
              <a:t>Weinberg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24936" cy="511256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En una població en equilibri, és a dir, en una població d’organismes amb reproducció sexual, en què tots els individus es creuen a l’atzar (</a:t>
            </a:r>
            <a:r>
              <a:rPr lang="ca-ES" b="1" dirty="0" smtClean="0">
                <a:solidFill>
                  <a:schemeClr val="tx1"/>
                </a:solidFill>
              </a:rPr>
              <a:t>PANMIXI</a:t>
            </a:r>
            <a:r>
              <a:rPr lang="ca-ES" dirty="0" smtClean="0">
                <a:solidFill>
                  <a:schemeClr val="tx1"/>
                </a:solidFill>
              </a:rPr>
              <a:t>), i no hi ha mutacions, ni migracions, ni deriva genètica, ni actua la selecció natural, les freqüències gèniques i genotípiques es mantenen constants de generació en generació.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</a:rPr>
              <a:t>La població no evolucionarà.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136904" cy="583264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3.3. Demostració de la llei de Hardy i </a:t>
            </a:r>
            <a:r>
              <a:rPr lang="ca-ES" b="1" dirty="0" err="1" smtClean="0">
                <a:solidFill>
                  <a:schemeClr val="tx1"/>
                </a:solidFill>
              </a:rPr>
              <a:t>Weinberg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condicions establertes en la llei de Hardy i </a:t>
            </a:r>
            <a:r>
              <a:rPr lang="ca-ES" dirty="0" err="1" smtClean="0">
                <a:solidFill>
                  <a:schemeClr val="tx1"/>
                </a:solidFill>
              </a:rPr>
              <a:t>Weinberg</a:t>
            </a:r>
            <a:r>
              <a:rPr lang="ca-ES" dirty="0" smtClean="0">
                <a:solidFill>
                  <a:schemeClr val="tx1"/>
                </a:solidFill>
              </a:rPr>
              <a:t> no es donen mai ja que no hi ha panmixi i sí que hi ha mutacions, migracions, deriva genètica i selecció natural.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Una prova d’això és: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Les poblacions sí que han evolucionat amb el temps. 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3.4. Les mutacions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352928" cy="53781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-Es produeixen a l’atzar.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-Generen l’aparició de nous al·lels.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-Són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preadaptatives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, no apareixen per cap necessitat dels éssers vius d’adaptar-se al medi. 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7"/>
          </a:xfrm>
        </p:spPr>
        <p:txBody>
          <a:bodyPr/>
          <a:lstStyle/>
          <a:p>
            <a:r>
              <a:rPr lang="ca-ES" b="1" dirty="0" smtClean="0"/>
              <a:t>3.5. Les migracions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064896" cy="475252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Arribades d’individus d’altres poblacions (</a:t>
            </a:r>
            <a:r>
              <a:rPr lang="ca-ES" b="1" dirty="0" smtClean="0">
                <a:solidFill>
                  <a:schemeClr val="tx1"/>
                </a:solidFill>
              </a:rPr>
              <a:t>immigracions</a:t>
            </a:r>
            <a:r>
              <a:rPr lang="ca-ES" dirty="0" smtClean="0">
                <a:solidFill>
                  <a:schemeClr val="tx1"/>
                </a:solidFill>
              </a:rPr>
              <a:t>) o sortida d’individus propis (</a:t>
            </a:r>
            <a:r>
              <a:rPr lang="ca-ES" b="1" dirty="0" smtClean="0">
                <a:solidFill>
                  <a:schemeClr val="tx1"/>
                </a:solidFill>
              </a:rPr>
              <a:t>emigracions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fons genètic d’una població pot variar per l’aportació o subtracció d’al·lels deguda a les migracions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FLUX GENÈTIC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08719"/>
          </a:xfrm>
        </p:spPr>
        <p:txBody>
          <a:bodyPr/>
          <a:lstStyle/>
          <a:p>
            <a:r>
              <a:rPr lang="ca-ES" b="1" dirty="0" smtClean="0"/>
              <a:t>3.6. La deriva genètica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836712"/>
            <a:ext cx="8784976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el canvi que es manifesta en les freqüències gèniques per atzar.</a:t>
            </a:r>
          </a:p>
        </p:txBody>
      </p:sp>
      <p:pic>
        <p:nvPicPr>
          <p:cNvPr id="4" name="3 Imagen" descr="Resultado de imagen de deriva gèn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285992"/>
            <a:ext cx="6715172" cy="3857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152127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Hi ha dos casos de deriva genètica: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7920880" cy="4824536"/>
          </a:xfrm>
        </p:spPr>
        <p:txBody>
          <a:bodyPr/>
          <a:lstStyle/>
          <a:p>
            <a:pPr algn="l">
              <a:buFontTx/>
              <a:buChar char="-"/>
            </a:pP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Efecte fundador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Efecte de coll d’ampolla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848872" cy="5256584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>
                <a:solidFill>
                  <a:schemeClr val="tx1"/>
                </a:solidFill>
              </a:rPr>
              <a:t>Efecte fundador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Un quants individus se separen de la resta i donen lloc a una nova població. 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22025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http://2.bp.blogspot.com/-JM-fAAlEFOg/VddV4xCnh4I/AAAAAAAACO0/wV6DN7weDEU/s1600/Efecto-fundado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8670"/>
            <a:ext cx="9144000" cy="500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143636" y="1000108"/>
            <a:ext cx="1285884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a-ES" dirty="0" smtClean="0"/>
              <a:t>   G       V</a:t>
            </a:r>
            <a:endParaRPr lang="ca-E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      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692696"/>
            <a:ext cx="7992888" cy="4946104"/>
          </a:xfrm>
        </p:spPr>
        <p:txBody>
          <a:bodyPr/>
          <a:lstStyle/>
          <a:p>
            <a:pPr algn="l"/>
            <a:r>
              <a:rPr lang="ca-ES" dirty="0">
                <a:solidFill>
                  <a:schemeClr val="tx1"/>
                </a:solidFill>
              </a:rPr>
              <a:t>-</a:t>
            </a:r>
            <a:r>
              <a:rPr lang="ca-ES" b="1" dirty="0">
                <a:solidFill>
                  <a:schemeClr val="tx1"/>
                </a:solidFill>
              </a:rPr>
              <a:t>Efecte de coll d’ampolla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Es dona en les poblacions de llocs on hi ha reduccions importants del nombre d’individus degut a sequeres, plagues, incendis...</a:t>
            </a:r>
          </a:p>
          <a:p>
            <a:pPr algn="l"/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0433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G:\ProjectePlantes\30-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864095"/>
          </a:xfrm>
        </p:spPr>
        <p:txBody>
          <a:bodyPr/>
          <a:lstStyle/>
          <a:p>
            <a:r>
              <a:rPr lang="ca-ES" b="1" dirty="0" smtClean="0"/>
              <a:t>3.7. La selecció natural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352928" cy="504056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el procés que elimina els individus menys aptes, els que tenen menys </a:t>
            </a:r>
            <a:r>
              <a:rPr lang="ca-ES" b="1" dirty="0" smtClean="0">
                <a:solidFill>
                  <a:schemeClr val="tx1"/>
                </a:solidFill>
              </a:rPr>
              <a:t>eficàcia biològica </a:t>
            </a:r>
            <a:r>
              <a:rPr lang="ca-ES" dirty="0" smtClean="0">
                <a:solidFill>
                  <a:schemeClr val="tx1"/>
                </a:solidFill>
              </a:rPr>
              <a:t>(capacitat de sobreviure i deixar descendència, és a dir, de contribuir amb els seus gens a la generació següent).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selecció actua sobre els fenotips i produeix canvis en les freqüències genotípiques.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S’originen les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adaptacions.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do de imagen de selecció  natur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120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712968" cy="1008111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Segons l’efecte que produeix en la població hi ha 3 tipus de selecció natural: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700808"/>
            <a:ext cx="8568952" cy="4680520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Direccional</a:t>
            </a:r>
            <a:r>
              <a:rPr lang="ca-ES" dirty="0" smtClean="0">
                <a:solidFill>
                  <a:schemeClr val="tx1"/>
                </a:solidFill>
              </a:rPr>
              <a:t>: s’afavoreix un fenotip extrem (alt o baix, fosc o clar...).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Disruptiva</a:t>
            </a:r>
            <a:r>
              <a:rPr lang="ca-ES" dirty="0" smtClean="0">
                <a:solidFill>
                  <a:schemeClr val="tx1"/>
                </a:solidFill>
              </a:rPr>
              <a:t>: s’afavoreixen els 2 fenotips extrems (alts i baixos, foscors i clars...).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Estabilitzadora</a:t>
            </a:r>
            <a:r>
              <a:rPr lang="ca-ES" dirty="0" smtClean="0">
                <a:solidFill>
                  <a:schemeClr val="tx1"/>
                </a:solidFill>
              </a:rPr>
              <a:t>: s’afavoreix un fenotip intermedi.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/>
          <a:lstStyle/>
          <a:p>
            <a:r>
              <a:rPr lang="ca-ES" b="1" dirty="0" smtClean="0"/>
              <a:t>4. L’especiació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136904" cy="504056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Procés evolutiu en què a partir d’una espècie inicial n’apareix una de nova.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Quan una espècie inicial evoluciona i es transforma en una espècie nova, diem que s’ha produït una </a:t>
            </a:r>
            <a:r>
              <a:rPr lang="ca-ES" b="1" dirty="0" smtClean="0">
                <a:solidFill>
                  <a:schemeClr val="tx1"/>
                </a:solidFill>
              </a:rPr>
              <a:t>evolució filètica o anagènesi</a:t>
            </a:r>
            <a:r>
              <a:rPr lang="ca-ES" dirty="0" smtClean="0">
                <a:solidFill>
                  <a:schemeClr val="tx1"/>
                </a:solidFill>
              </a:rPr>
              <a:t>. En canvi, si una espècie inicial </a:t>
            </a:r>
            <a:r>
              <a:rPr lang="ca-ES" dirty="0" smtClean="0">
                <a:solidFill>
                  <a:schemeClr val="tx1"/>
                </a:solidFill>
              </a:rPr>
              <a:t>dona </a:t>
            </a:r>
            <a:r>
              <a:rPr lang="ca-ES" dirty="0" smtClean="0">
                <a:solidFill>
                  <a:schemeClr val="tx1"/>
                </a:solidFill>
              </a:rPr>
              <a:t>lloc a diverses espècies noves, el procés s’anomena </a:t>
            </a:r>
            <a:r>
              <a:rPr lang="ca-ES" b="1" dirty="0" smtClean="0">
                <a:solidFill>
                  <a:schemeClr val="tx1"/>
                </a:solidFill>
              </a:rPr>
              <a:t>cladogènesi.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rc_mi" descr="Resultat d'imatges de Anagènesi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08912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20926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0034" y="500042"/>
            <a:ext cx="8143932" cy="5857916"/>
          </a:xfrm>
        </p:spPr>
        <p:txBody>
          <a:bodyPr/>
          <a:lstStyle/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ha 2 tipus d’</a:t>
            </a:r>
            <a:r>
              <a:rPr lang="ca-ES" b="1" dirty="0" smtClean="0">
                <a:solidFill>
                  <a:schemeClr val="tx1"/>
                </a:solidFill>
              </a:rPr>
              <a:t>especiació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Especiació per aïllament o gradual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Especiació quàntica o ràpida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>
            <a:normAutofit/>
          </a:bodyPr>
          <a:lstStyle/>
          <a:p>
            <a:r>
              <a:rPr lang="ca-ES" b="1" dirty="0" smtClean="0"/>
              <a:t>4.1. Especiació per aïllament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352928" cy="5040560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Cal un </a:t>
            </a:r>
            <a:r>
              <a:rPr lang="ca-ES" b="1" dirty="0" smtClean="0">
                <a:solidFill>
                  <a:schemeClr val="tx1"/>
                </a:solidFill>
              </a:rPr>
              <a:t>aïllament</a:t>
            </a:r>
            <a:r>
              <a:rPr lang="ca-ES" dirty="0" smtClean="0">
                <a:solidFill>
                  <a:schemeClr val="tx1"/>
                </a:solidFill>
              </a:rPr>
              <a:t> entre la població inicial i la que evoluciona.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Segons el tipus d’aïllament: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Especiació al·lopàtrica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hi ha aïllament geogràfic.</a:t>
            </a:r>
          </a:p>
          <a:p>
            <a:pPr algn="l"/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Especiació simpàtrica → no hi ha aïllament geogràfic</a:t>
            </a:r>
            <a:r>
              <a:rPr lang="ca-ES" dirty="0" smtClean="0">
                <a:solidFill>
                  <a:schemeClr val="tx1"/>
                </a:solidFill>
              </a:rPr>
              <a:t>, té lloc dins de la mateixa àrea.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04664"/>
            <a:ext cx="8208912" cy="5976664"/>
          </a:xfrm>
        </p:spPr>
        <p:txBody>
          <a:bodyPr/>
          <a:lstStyle/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Especiació al·lopàtrica:</a:t>
            </a:r>
            <a:endParaRPr lang="ca-ES" u="sng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població queda dividida en 2 subpoblacions degut a una barrera geogràfica (riu, glacera, mar...). En les dues subpoblacions les mutacions i la deriva no són les mateixes, i si les condicions ambientals són diferents , les adaptacions també ho seran. Després de milers d’anys, encara que es tornessin a posar en contacte, no donarien descendents fèrtils, serien 2 espècies diferents.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196752"/>
          </a:xfrm>
        </p:spPr>
        <p:txBody>
          <a:bodyPr/>
          <a:lstStyle/>
          <a:p>
            <a:r>
              <a:rPr lang="ca-ES" b="1" dirty="0" smtClean="0"/>
              <a:t>L’aïllament geogràfic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pic>
        <p:nvPicPr>
          <p:cNvPr id="4" name="3 Imagen" descr="http://4.bp.blogspot.com/_r5ArtIoQDi8/S9x4YfYMu4I/AAAAAAAAAzs/T9mHUQF8qzY/s1600/screenshot_02.jpg"/>
          <p:cNvPicPr/>
          <p:nvPr/>
        </p:nvPicPr>
        <p:blipFill>
          <a:blip r:embed="rId2" cstate="print"/>
          <a:srcRect t="5802"/>
          <a:stretch>
            <a:fillRect/>
          </a:stretch>
        </p:blipFill>
        <p:spPr bwMode="auto">
          <a:xfrm>
            <a:off x="0" y="980728"/>
            <a:ext cx="914400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208912" cy="5832648"/>
          </a:xfrm>
        </p:spPr>
        <p:txBody>
          <a:bodyPr/>
          <a:lstStyle/>
          <a:p>
            <a:pPr algn="l"/>
            <a:r>
              <a:rPr lang="ca-ES" b="1" u="sng" dirty="0" smtClean="0">
                <a:solidFill>
                  <a:schemeClr val="tx1"/>
                </a:solidFill>
              </a:rPr>
              <a:t>Especiació simpàtrica: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barreres són biològiques, els anomenats </a:t>
            </a:r>
            <a:r>
              <a:rPr lang="ca-ES" b="1" dirty="0" smtClean="0">
                <a:solidFill>
                  <a:schemeClr val="tx1"/>
                </a:solidFill>
              </a:rPr>
              <a:t>mecanismes d’aïllament reproductiu</a:t>
            </a:r>
            <a:r>
              <a:rPr lang="ca-ES" dirty="0" smtClean="0">
                <a:solidFill>
                  <a:schemeClr val="tx1"/>
                </a:solidFill>
              </a:rPr>
              <a:t>, que poden ser </a:t>
            </a:r>
            <a:r>
              <a:rPr lang="ca-ES" b="1" dirty="0" err="1" smtClean="0">
                <a:solidFill>
                  <a:schemeClr val="tx1"/>
                </a:solidFill>
              </a:rPr>
              <a:t>prezigòtics</a:t>
            </a:r>
            <a:r>
              <a:rPr lang="ca-ES" dirty="0" smtClean="0">
                <a:solidFill>
                  <a:schemeClr val="tx1"/>
                </a:solidFill>
              </a:rPr>
              <a:t> (impedeixen la formació de zigots) o </a:t>
            </a:r>
            <a:r>
              <a:rPr lang="ca-ES" b="1" dirty="0" err="1" smtClean="0">
                <a:solidFill>
                  <a:schemeClr val="tx1"/>
                </a:solidFill>
              </a:rPr>
              <a:t>postzigòtics</a:t>
            </a:r>
            <a:r>
              <a:rPr lang="ca-ES" dirty="0" smtClean="0">
                <a:solidFill>
                  <a:schemeClr val="tx1"/>
                </a:solidFill>
              </a:rPr>
              <a:t> (inviabilitat del zigot o esterilitat dels híbrids). </a:t>
            </a:r>
          </a:p>
          <a:p>
            <a:pPr algn="l"/>
            <a:endParaRPr lang="ca-E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96944" cy="86409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Mecanismes d’aïllament reproductiu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280920" cy="525658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b="1" dirty="0" err="1" smtClean="0">
                <a:solidFill>
                  <a:schemeClr val="tx1"/>
                </a:solidFill>
              </a:rPr>
              <a:t>Prezigòtics</a:t>
            </a:r>
            <a:r>
              <a:rPr lang="ca-ES" b="1" dirty="0" smtClean="0">
                <a:solidFill>
                  <a:schemeClr val="tx1"/>
                </a:solidFill>
              </a:rPr>
              <a:t>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Aïllament ecològic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→ </a:t>
            </a:r>
            <a:r>
              <a:rPr lang="ca-ES" dirty="0" smtClean="0">
                <a:solidFill>
                  <a:schemeClr val="tx1"/>
                </a:solidFill>
              </a:rPr>
              <a:t>ocupen un mateix territori però viuen en hàbitats diferents i no es troben.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Aïllament estacional → </a:t>
            </a:r>
            <a:r>
              <a:rPr lang="ca-ES" dirty="0" smtClean="0">
                <a:solidFill>
                  <a:schemeClr val="tx1"/>
                </a:solidFill>
              </a:rPr>
              <a:t>el període d’aparellament o la floració passen en diferents moments.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Aïllament etològic → </a:t>
            </a:r>
            <a:r>
              <a:rPr lang="ca-ES" dirty="0" smtClean="0">
                <a:solidFill>
                  <a:schemeClr val="tx1"/>
                </a:solidFill>
              </a:rPr>
              <a:t>l’atracció sexual entre mascles i femelles és feble o no n’hi ha.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Aïllament mecànic → </a:t>
            </a:r>
            <a:r>
              <a:rPr lang="ca-ES" dirty="0" smtClean="0">
                <a:solidFill>
                  <a:schemeClr val="tx1"/>
                </a:solidFill>
              </a:rPr>
              <a:t>la còpula o transferència de pol·len s’impedeix per les diferents mides o formes dels òrgans reproductors.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Aïllament </a:t>
            </a:r>
            <a:r>
              <a:rPr lang="ca-ES" b="1" dirty="0" err="1" smtClean="0">
                <a:solidFill>
                  <a:schemeClr val="tx1"/>
                </a:solidFill>
              </a:rPr>
              <a:t>gamètic</a:t>
            </a:r>
            <a:r>
              <a:rPr lang="ca-ES" b="1" dirty="0" smtClean="0">
                <a:solidFill>
                  <a:schemeClr val="tx1"/>
                </a:solidFill>
              </a:rPr>
              <a:t> → </a:t>
            </a:r>
            <a:r>
              <a:rPr lang="ca-ES" dirty="0" smtClean="0">
                <a:solidFill>
                  <a:schemeClr val="tx1"/>
                </a:solidFill>
              </a:rPr>
              <a:t>les cèl·lules reproductores no s’atreuen l’una a l’altra, o bé els espermatozoides o el pol·len són inviables en els conductes genitals o en els estigmes de les flors.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124743"/>
          </a:xfrm>
        </p:spPr>
        <p:txBody>
          <a:bodyPr/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208912" cy="532859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- Aïllament ecològic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28&#10;4. Concepte d’espècie. L’especiació&#10;2. L’especiació simpàtrica&#10;Diferents tipus d’aïllaments prezigòtics ecològics&#10; "/>
          <p:cNvPicPr/>
          <p:nvPr/>
        </p:nvPicPr>
        <p:blipFill>
          <a:blip r:embed="rId2" cstate="print"/>
          <a:srcRect l="5924" t="53655" r="14218" b="13414"/>
          <a:stretch>
            <a:fillRect/>
          </a:stretch>
        </p:blipFill>
        <p:spPr bwMode="auto">
          <a:xfrm>
            <a:off x="0" y="2060847"/>
            <a:ext cx="9144000" cy="4320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936103"/>
          </a:xfrm>
        </p:spPr>
        <p:txBody>
          <a:bodyPr/>
          <a:lstStyle/>
          <a:p>
            <a:r>
              <a:rPr lang="ca-ES" b="1" dirty="0" smtClean="0"/>
              <a:t>Aïllament etològic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8424936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Per exemple: el cant molt diferent impedeix l’atracció i el creuament entre mascles i femelles.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https://encrypted-tbn3.gstatic.com/images?q=tbn:ANd9GcQjAAxFE5NxRcInwzo6iUk1Df270bMQSfg1JyRU4Y3njmfRpRKmI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132856"/>
            <a:ext cx="6768752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980727"/>
          </a:xfrm>
        </p:spPr>
        <p:txBody>
          <a:bodyPr/>
          <a:lstStyle/>
          <a:p>
            <a:r>
              <a:rPr lang="ca-ES" b="1" dirty="0" smtClean="0"/>
              <a:t>Aïllament mecànic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908720"/>
            <a:ext cx="8064896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còpula o la transferència de pol·len no es pot realitzar a causa de les diferents mides o formes genitals o de les diferents estructures de les flors.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https://encrypted-tbn3.gstatic.com/images?q=tbn:ANd9GcQaUSJabogiCYQBZLU6_D7_RexNI5gtihkAXKuU0ESaZpfNEJly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4716016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 descr="http://pics.davesgarden.com/pics/2005/02/21/Xenomorf/0fd1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4499992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4.2. Especiació quàntica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424936" cy="5328592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Especiació sobtada deguda a </a:t>
            </a:r>
            <a:r>
              <a:rPr lang="ca-ES" b="1" dirty="0" smtClean="0">
                <a:solidFill>
                  <a:schemeClr val="tx1"/>
                </a:solidFill>
              </a:rPr>
              <a:t>mutacions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Generalment és per </a:t>
            </a:r>
            <a:r>
              <a:rPr lang="ca-ES" b="1" dirty="0" smtClean="0">
                <a:solidFill>
                  <a:schemeClr val="tx1"/>
                </a:solidFill>
              </a:rPr>
              <a:t>poliploïdia</a:t>
            </a:r>
            <a:r>
              <a:rPr lang="ca-ES" dirty="0" smtClean="0">
                <a:solidFill>
                  <a:schemeClr val="tx1"/>
                </a:solidFill>
              </a:rPr>
              <a:t>, que pot ser: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Autopoliploïdia.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Al·lopoliploïdia.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136904" cy="561662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Autopoliploïdia.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intervé </a:t>
            </a:r>
            <a:r>
              <a:rPr lang="ca-ES" b="1" dirty="0" smtClean="0">
                <a:solidFill>
                  <a:schemeClr val="tx1"/>
                </a:solidFill>
              </a:rPr>
              <a:t>una sola espècie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Una planta 2n en què per mutació apareixen gàmetes 2n,  després de la fecundació apareixeran organismes 4n, que no es podran encreuar amb els anteriors.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1"/>
            <a:ext cx="8640960" cy="1484783"/>
          </a:xfrm>
        </p:spPr>
        <p:txBody>
          <a:bodyPr/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848872" cy="5112568"/>
          </a:xfrm>
        </p:spPr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pic>
        <p:nvPicPr>
          <p:cNvPr id="4" name="3 Imagen" descr="C:\Users\montse\Downloads\poliploidia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1416"/>
            <a:ext cx="9144000" cy="4635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08912" cy="568863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chemeClr val="tx1"/>
                </a:solidFill>
              </a:rPr>
              <a:t>Al·lopoliploïdia.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intervé </a:t>
            </a:r>
            <a:r>
              <a:rPr lang="ca-ES" b="1" dirty="0" smtClean="0">
                <a:solidFill>
                  <a:schemeClr val="tx1"/>
                </a:solidFill>
              </a:rPr>
              <a:t>2 espècies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Una espècie amb 2n= 10 s’encreua amb una altra 2n=6, s’obté un híbrid amb 2n=8, que és estèril, perquè els cromosomes de les dues plantes són diferents i no </a:t>
            </a:r>
            <a:r>
              <a:rPr lang="ca-ES" smtClean="0">
                <a:solidFill>
                  <a:schemeClr val="tx1"/>
                </a:solidFill>
              </a:rPr>
              <a:t>té lloc la </a:t>
            </a:r>
            <a:r>
              <a:rPr lang="ca-ES" dirty="0" smtClean="0">
                <a:solidFill>
                  <a:schemeClr val="tx1"/>
                </a:solidFill>
              </a:rPr>
              <a:t>sinapsi durant la meiosi. Es força una mutació del zigot, perquè es dupliqui cada cromosoma i s’obté una planta amb 16 cromosomes que serà fèrtil, té 2 exemplars de cada tipus de cromosoma i podrà formar gàmetes.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Una nova espècie. </a:t>
            </a:r>
            <a:endParaRPr lang="ca-ES" dirty="0" smtClean="0">
              <a:solidFill>
                <a:schemeClr val="tx1"/>
              </a:solidFill>
            </a:endParaRPr>
          </a:p>
          <a:p>
            <a:endParaRPr lang="ca-E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/>
          <a:lstStyle/>
          <a:p>
            <a:r>
              <a:rPr lang="ca-ES" b="1" dirty="0" smtClean="0"/>
              <a:t>5. La classificació de les espècies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352928" cy="5184576"/>
          </a:xfrm>
        </p:spPr>
        <p:txBody>
          <a:bodyPr/>
          <a:lstStyle/>
          <a:p>
            <a:pPr algn="l"/>
            <a:r>
              <a:rPr lang="ca-ES" dirty="0" err="1" smtClean="0">
                <a:solidFill>
                  <a:schemeClr val="tx1"/>
                </a:solidFill>
              </a:rPr>
              <a:t>Linné</a:t>
            </a:r>
            <a:r>
              <a:rPr lang="ca-ES" dirty="0" smtClean="0">
                <a:solidFill>
                  <a:schemeClr val="tx1"/>
                </a:solidFill>
              </a:rPr>
              <a:t>  va proposar la </a:t>
            </a:r>
            <a:r>
              <a:rPr lang="ca-ES" b="1" dirty="0" smtClean="0">
                <a:solidFill>
                  <a:schemeClr val="tx1"/>
                </a:solidFill>
              </a:rPr>
              <a:t>nomenclatura binomial </a:t>
            </a:r>
            <a:r>
              <a:rPr lang="ca-ES" dirty="0" smtClean="0">
                <a:solidFill>
                  <a:schemeClr val="tx1"/>
                </a:solidFill>
              </a:rPr>
              <a:t>de les espècies i va establir agrupacions jerarquitzades d’éssers vius, els </a:t>
            </a:r>
            <a:r>
              <a:rPr lang="ca-ES" b="1" dirty="0" smtClean="0">
                <a:solidFill>
                  <a:schemeClr val="tx1"/>
                </a:solidFill>
              </a:rPr>
              <a:t>taxons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Nomenclatura binomial:</a:t>
            </a:r>
          </a:p>
          <a:p>
            <a:r>
              <a:rPr lang="ca-ES" dirty="0" smtClean="0">
                <a:solidFill>
                  <a:schemeClr val="tx1"/>
                </a:solidFill>
              </a:rPr>
              <a:t>1r nom </a:t>
            </a:r>
            <a:r>
              <a:rPr lang="ca-ES" b="1" dirty="0" smtClean="0">
                <a:solidFill>
                  <a:schemeClr val="tx1"/>
                </a:solidFill>
              </a:rPr>
              <a:t>gènere</a:t>
            </a:r>
            <a:r>
              <a:rPr lang="ca-ES" dirty="0" smtClean="0">
                <a:solidFill>
                  <a:schemeClr val="tx1"/>
                </a:solidFill>
              </a:rPr>
              <a:t> i 2n nom </a:t>
            </a:r>
            <a:r>
              <a:rPr lang="ca-ES" b="1" dirty="0" smtClean="0">
                <a:solidFill>
                  <a:schemeClr val="tx1"/>
                </a:solidFill>
              </a:rPr>
              <a:t>espècie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</a:t>
            </a:r>
            <a:r>
              <a:rPr lang="ca-ES" i="1" dirty="0" smtClean="0">
                <a:solidFill>
                  <a:schemeClr val="tx1"/>
                </a:solidFill>
              </a:rPr>
              <a:t>Homo sapiens</a:t>
            </a:r>
          </a:p>
          <a:p>
            <a:pPr algn="l"/>
            <a:r>
              <a:rPr lang="ca-ES" i="1" dirty="0" smtClean="0">
                <a:solidFill>
                  <a:schemeClr val="tx1"/>
                </a:solidFill>
              </a:rPr>
              <a:t>      </a:t>
            </a:r>
            <a:r>
              <a:rPr lang="ca-ES" i="1" dirty="0" err="1" smtClean="0">
                <a:solidFill>
                  <a:schemeClr val="tx1"/>
                </a:solidFill>
              </a:rPr>
              <a:t>Escherichia</a:t>
            </a:r>
            <a:r>
              <a:rPr lang="ca-ES" i="1" dirty="0" smtClean="0">
                <a:solidFill>
                  <a:schemeClr val="tx1"/>
                </a:solidFill>
              </a:rPr>
              <a:t> coli</a:t>
            </a:r>
          </a:p>
          <a:p>
            <a:pPr algn="l"/>
            <a:r>
              <a:rPr lang="ca-ES" i="1" dirty="0" smtClean="0">
                <a:solidFill>
                  <a:schemeClr val="tx1"/>
                </a:solidFill>
              </a:rPr>
              <a:t>      </a:t>
            </a:r>
            <a:r>
              <a:rPr lang="ca-ES" i="1" dirty="0" err="1" smtClean="0">
                <a:solidFill>
                  <a:schemeClr val="tx1"/>
                </a:solidFill>
              </a:rPr>
              <a:t>Thymus</a:t>
            </a:r>
            <a:r>
              <a:rPr lang="ca-ES" i="1" dirty="0" smtClean="0">
                <a:solidFill>
                  <a:schemeClr val="tx1"/>
                </a:solidFill>
              </a:rPr>
              <a:t> </a:t>
            </a:r>
            <a:r>
              <a:rPr lang="ca-ES" i="1" dirty="0" err="1" smtClean="0">
                <a:solidFill>
                  <a:schemeClr val="tx1"/>
                </a:solidFill>
              </a:rPr>
              <a:t>vulgaris</a:t>
            </a:r>
            <a:endParaRPr lang="ca-ES" i="1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nomenclatura binomi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56886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2074972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568952" cy="864095"/>
          </a:xfrm>
        </p:spPr>
        <p:txBody>
          <a:bodyPr/>
          <a:lstStyle/>
          <a:p>
            <a:r>
              <a:rPr lang="ca-ES" b="1" dirty="0" smtClean="0"/>
              <a:t>5.1. La taxonomia i la sistemàtica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496944" cy="5256584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Taxonomia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part de la biologia que estudia la definició dels tàxons.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Sistemàtica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part de la biologia que estudia l’agrupació i la jerarquització dels tàxons. </a:t>
            </a:r>
          </a:p>
          <a:p>
            <a:pPr algn="l"/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Taxons: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Espècie, gènere, família, ordre, classe, fílum, regne i domini.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Fílum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via evolutiva diferent i independent de totes les altres.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taxon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756084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024155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taxon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892480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741900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936103"/>
          </a:xfrm>
        </p:spPr>
        <p:txBody>
          <a:bodyPr/>
          <a:lstStyle/>
          <a:p>
            <a:r>
              <a:rPr lang="ca-ES" b="1" dirty="0" smtClean="0"/>
              <a:t>5.2. Els 5 regnes i els 3 dominis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1196752"/>
            <a:ext cx="8568952" cy="5184576"/>
          </a:xfrm>
        </p:spPr>
        <p:txBody>
          <a:bodyPr/>
          <a:lstStyle/>
          <a:p>
            <a:pPr algn="l"/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</a:t>
            </a:r>
            <a:endParaRPr lang="ca-ES" dirty="0">
              <a:solidFill>
                <a:schemeClr val="tx1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475656" y="1052735"/>
          <a:ext cx="60960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864097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METAZOUS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smtClean="0">
                          <a:solidFill>
                            <a:schemeClr val="tx1"/>
                          </a:solidFill>
                        </a:rPr>
                        <a:t>Animals</a:t>
                      </a:r>
                    </a:p>
                    <a:p>
                      <a:pPr algn="ctr"/>
                      <a:r>
                        <a:rPr lang="ca-ES" b="0" smtClean="0">
                          <a:solidFill>
                            <a:schemeClr val="tx1"/>
                          </a:solidFill>
                        </a:rPr>
                        <a:t>Pluricel·lulars</a:t>
                      </a:r>
                      <a:r>
                        <a:rPr lang="ca-ES" b="0" baseline="0" smtClean="0">
                          <a:solidFill>
                            <a:schemeClr val="tx1"/>
                          </a:solidFill>
                        </a:rPr>
                        <a:t> amb teixits</a:t>
                      </a:r>
                    </a:p>
                    <a:p>
                      <a:pPr algn="ctr"/>
                      <a:r>
                        <a:rPr lang="ca-ES" b="0" baseline="0" smtClean="0">
                          <a:solidFill>
                            <a:schemeClr val="tx1"/>
                          </a:solidFill>
                        </a:rPr>
                        <a:t> (estructura tissular)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885801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METÀFITS</a:t>
                      </a:r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Plantes</a:t>
                      </a:r>
                    </a:p>
                    <a:p>
                      <a:pPr algn="ctr"/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Pluricel·lulars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 amb teixits</a:t>
                      </a:r>
                    </a:p>
                    <a:p>
                      <a:pPr algn="ctr"/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(estructura tissular)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267545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FONGS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smtClean="0">
                          <a:solidFill>
                            <a:schemeClr val="tx1"/>
                          </a:solidFill>
                        </a:rPr>
                        <a:t>Fongs</a:t>
                      </a:r>
                    </a:p>
                    <a:p>
                      <a:pPr algn="ctr"/>
                      <a:r>
                        <a:rPr lang="ca-ES" b="0" smtClean="0">
                          <a:solidFill>
                            <a:schemeClr val="tx1"/>
                          </a:solidFill>
                        </a:rPr>
                        <a:t>Unicel·lulars</a:t>
                      </a:r>
                      <a:r>
                        <a:rPr lang="ca-ES" b="0" baseline="0" smtClean="0">
                          <a:solidFill>
                            <a:schemeClr val="tx1"/>
                          </a:solidFill>
                        </a:rPr>
                        <a:t> o pluricel·lulars sense teixits (estructura de tal·lus)</a:t>
                      </a:r>
                      <a:endParaRPr lang="ca-ES" b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ca-ES"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89202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PROTISTS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Protozous i</a:t>
                      </a:r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 Algues</a:t>
                      </a:r>
                    </a:p>
                    <a:p>
                      <a:pPr algn="ctr"/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Els protozous són unicel·lulars i les algues unicel·lulars o pluricel·lulars sense teixits (estructura de tal·lus)</a:t>
                      </a:r>
                    </a:p>
                    <a:p>
                      <a:pPr algn="ctr"/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22517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MONERES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Bacteris</a:t>
                      </a:r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Unicel·lulars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352928" cy="5976664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3 Dominis: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</a:t>
            </a:r>
            <a:endParaRPr lang="ca-E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11560" y="1397000"/>
          <a:ext cx="7992888" cy="329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0"/>
                <a:gridCol w="2556284"/>
                <a:gridCol w="2556284"/>
              </a:tblGrid>
              <a:tr h="917360">
                <a:tc>
                  <a:txBody>
                    <a:bodyPr/>
                    <a:lstStyle/>
                    <a:p>
                      <a:pPr algn="ctr"/>
                      <a:r>
                        <a:rPr lang="ca-ES" b="1" i="1" dirty="0" err="1" smtClean="0">
                          <a:solidFill>
                            <a:schemeClr val="tx1"/>
                          </a:solidFill>
                        </a:rPr>
                        <a:t>Bacteria</a:t>
                      </a:r>
                      <a:endParaRPr lang="ca-ES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Bacteris</a:t>
                      </a:r>
                    </a:p>
                    <a:p>
                      <a:pPr algn="ctr"/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(bacteris veritables)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Procariotes</a:t>
                      </a:r>
                    </a:p>
                    <a:p>
                      <a:pPr algn="ctr"/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Unicel·lulars (alguns cianobacteris formen colònies)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17360">
                <a:tc>
                  <a:txBody>
                    <a:bodyPr/>
                    <a:lstStyle/>
                    <a:p>
                      <a:pPr algn="ctr"/>
                      <a:r>
                        <a:rPr lang="ca-ES" b="1" i="1" dirty="0" err="1" smtClean="0"/>
                        <a:t>Archaea</a:t>
                      </a:r>
                      <a:endParaRPr lang="ca-ES" b="1" i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0" dirty="0" smtClean="0"/>
                        <a:t>Bacteris</a:t>
                      </a:r>
                    </a:p>
                    <a:p>
                      <a:pPr algn="ctr"/>
                      <a:r>
                        <a:rPr lang="ca-ES" b="0" dirty="0" smtClean="0"/>
                        <a:t>(bacteris arcaics)</a:t>
                      </a:r>
                      <a:endParaRPr lang="ca-ES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0" dirty="0" smtClean="0"/>
                        <a:t>Procariotes</a:t>
                      </a:r>
                    </a:p>
                    <a:p>
                      <a:pPr algn="ctr"/>
                      <a:r>
                        <a:rPr lang="ca-ES" b="0" dirty="0" smtClean="0"/>
                        <a:t>Unicel·lulars (algunes</a:t>
                      </a:r>
                      <a:r>
                        <a:rPr lang="ca-ES" b="0" baseline="0" dirty="0" smtClean="0"/>
                        <a:t> espècies formen colònies)</a:t>
                      </a:r>
                      <a:endParaRPr lang="ca-ES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917360">
                <a:tc>
                  <a:txBody>
                    <a:bodyPr/>
                    <a:lstStyle/>
                    <a:p>
                      <a:pPr algn="ctr"/>
                      <a:r>
                        <a:rPr lang="ca-ES" b="1" i="1" dirty="0" err="1" smtClean="0"/>
                        <a:t>Eukarya</a:t>
                      </a:r>
                      <a:endParaRPr lang="ca-ES" b="1" i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0" dirty="0" smtClean="0"/>
                        <a:t>Protists, Fongs,</a:t>
                      </a:r>
                      <a:r>
                        <a:rPr lang="ca-ES" b="0" baseline="0" dirty="0" smtClean="0"/>
                        <a:t> </a:t>
                      </a:r>
                      <a:r>
                        <a:rPr lang="ca-ES" b="0" baseline="0" dirty="0" err="1" smtClean="0"/>
                        <a:t>Metàfits</a:t>
                      </a:r>
                      <a:r>
                        <a:rPr lang="ca-ES" b="0" baseline="0" dirty="0" smtClean="0"/>
                        <a:t> i Metazous</a:t>
                      </a:r>
                      <a:endParaRPr lang="ca-ES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a-ES" b="0" dirty="0" smtClean="0"/>
                        <a:t>Eucariotes</a:t>
                      </a:r>
                    </a:p>
                    <a:p>
                      <a:pPr algn="ctr"/>
                      <a:r>
                        <a:rPr lang="ca-ES" b="0" dirty="0" smtClean="0"/>
                        <a:t>Unicel·lulars o pluricel·lulars</a:t>
                      </a:r>
                      <a:endParaRPr lang="ca-ES" b="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3999" cy="44707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430799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496944" cy="61206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Característiques dels 4 regnes del domini </a:t>
            </a:r>
            <a:r>
              <a:rPr lang="ca-ES" i="1" dirty="0" err="1" smtClean="0">
                <a:solidFill>
                  <a:schemeClr val="tx1"/>
                </a:solidFill>
              </a:rPr>
              <a:t>Eukarya</a:t>
            </a:r>
            <a:r>
              <a:rPr lang="ca-ES" i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0" y="764704"/>
          <a:ext cx="8964488" cy="5913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640"/>
                <a:gridCol w="2808312"/>
                <a:gridCol w="1944216"/>
                <a:gridCol w="288032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PROTISTS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Unicel·lulars</a:t>
                      </a:r>
                    </a:p>
                    <a:p>
                      <a:endParaRPr lang="ca-ES" b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Unicel·lulars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 o pluricel·lulars </a:t>
                      </a:r>
                      <a:r>
                        <a:rPr lang="ca-ES" b="0" baseline="0" dirty="0" err="1" smtClean="0">
                          <a:solidFill>
                            <a:schemeClr val="tx1"/>
                          </a:solidFill>
                        </a:rPr>
                        <a:t>tal·lofítiques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Heteròtrofa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 amb digestió interna</a:t>
                      </a:r>
                    </a:p>
                    <a:p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Autòtrofa fotosintètica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Protozous </a:t>
                      </a:r>
                    </a:p>
                    <a:p>
                      <a:endParaRPr lang="ca-ES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Algues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83488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FONGS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Unicel·lulars o pluricel·lulars </a:t>
                      </a:r>
                      <a:r>
                        <a:rPr lang="ca-ES" dirty="0" err="1" smtClean="0">
                          <a:solidFill>
                            <a:schemeClr val="tx1"/>
                          </a:solidFill>
                        </a:rPr>
                        <a:t>tal·lofítiques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Heteròtrofa amb digestió externa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Fongs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304256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METÀFITS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Pluricel·lulars amb teixits (tissulars)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Autòtrofa fotosintètica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Briòfits</a:t>
                      </a:r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 o molses 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(sense teixit conductor)</a:t>
                      </a:r>
                    </a:p>
                    <a:p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Pteridòfits o falgueres 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(amb teixit conductor)</a:t>
                      </a:r>
                    </a:p>
                    <a:p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Gimnospermes 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(amb teixit conductor i flors)</a:t>
                      </a:r>
                    </a:p>
                    <a:p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Angiospermes 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(amb teixits conductor, flors i fruits)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27535">
                <a:tc>
                  <a:txBody>
                    <a:bodyPr/>
                    <a:lstStyle/>
                    <a:p>
                      <a:pPr algn="ctr"/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METAZOUS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Pluricel·lulars amb teixits (tissulars)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dirty="0" smtClean="0">
                          <a:solidFill>
                            <a:schemeClr val="tx1"/>
                          </a:solidFill>
                        </a:rPr>
                        <a:t>Heteròtrofa amb digestió interna</a:t>
                      </a:r>
                      <a:endParaRPr lang="ca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a-ES" b="1" dirty="0" smtClean="0">
                          <a:solidFill>
                            <a:schemeClr val="tx1"/>
                          </a:solidFill>
                        </a:rPr>
                        <a:t>Invertebrats </a:t>
                      </a:r>
                      <a:r>
                        <a:rPr lang="ca-ES" b="0" dirty="0" smtClean="0">
                          <a:solidFill>
                            <a:schemeClr val="tx1"/>
                          </a:solidFill>
                        </a:rPr>
                        <a:t>(porífers, cnidaris, platihelmints, nematodes,</a:t>
                      </a:r>
                      <a:r>
                        <a:rPr lang="ca-ES" b="0" baseline="0" dirty="0" smtClean="0">
                          <a:solidFill>
                            <a:schemeClr val="tx1"/>
                          </a:solidFill>
                        </a:rPr>
                        <a:t> anèl·lids, mol·luscs, artròpodes i equinoderms) </a:t>
                      </a:r>
                    </a:p>
                    <a:p>
                      <a:r>
                        <a:rPr lang="ca-ES" b="1" baseline="0" dirty="0" smtClean="0">
                          <a:solidFill>
                            <a:schemeClr val="tx1"/>
                          </a:solidFill>
                        </a:rPr>
                        <a:t>Vertebrats </a:t>
                      </a:r>
                      <a:endParaRPr lang="ca-E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496944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smtClean="0">
                <a:solidFill>
                  <a:schemeClr val="tx1"/>
                </a:solidFill>
              </a:rPr>
              <a:t>virus </a:t>
            </a:r>
            <a:r>
              <a:rPr lang="ca-ES" dirty="0" smtClean="0">
                <a:solidFill>
                  <a:schemeClr val="tx1"/>
                </a:solidFill>
              </a:rPr>
              <a:t>no constitueixen una línia filogenètica a part dels 3 dominis perquè només són un grup de gens, derivat dels gens dels organismes que infecten que se n’han independitzat i que tornen a entrar a les seves cèl·lules d’origen per reproduir-se.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No tenen metabolisme propi, ni es nodreixen ni es mouen, i per reproduir-se ho han de fer a l’interior de les cèl·lules.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troben a la frontera del que es considera la vida, es classifiquen a part dels éssers vius. 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6. La biodiversitat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208912" cy="504056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Biodiversitat o diversitat biològica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varietat d’éssers vius que hi ha en un lloc.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3 Nivells de biodiversitat: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Biodiversitat genètica o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intraespecífica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és la diversitat d’al·lels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Biodiversitat específica </a:t>
            </a:r>
            <a:r>
              <a:rPr lang="ca-ES" dirty="0" smtClean="0">
                <a:solidFill>
                  <a:schemeClr val="tx1"/>
                </a:solidFill>
              </a:rPr>
              <a:t>→ diversitat d’espècies que hi ha en un ecosistema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Biodiversitat d’ecosistemes </a:t>
            </a:r>
            <a:r>
              <a:rPr lang="ca-ES" dirty="0" smtClean="0">
                <a:solidFill>
                  <a:schemeClr val="tx1"/>
                </a:solidFill>
              </a:rPr>
              <a:t>→ varietat d’ecosistemes que hi ha a </a:t>
            </a:r>
            <a:r>
              <a:rPr lang="ca-ES" smtClean="0">
                <a:solidFill>
                  <a:schemeClr val="tx1"/>
                </a:solidFill>
              </a:rPr>
              <a:t>la biosfera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136904" cy="583264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Alguns autors parlen d’un quart nivell de biodiversitat: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</a:t>
            </a:r>
            <a:r>
              <a:rPr lang="ca-ES" b="1" dirty="0" smtClean="0">
                <a:solidFill>
                  <a:schemeClr val="tx1"/>
                </a:solidFill>
              </a:rPr>
              <a:t>Biodiversitat cultural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Diversitats de sabers (cultures, creences, llengües, coneixements científics...). En situacions adverses, com més gran sigui la diversitat cultural, més possibilitats que algun grup humà pugui sobreviure.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6.1. La biodiversitat a l’espai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136904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↑ a les zones tropicals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(moltes espècies diferents, constituïdes per petites poblacions.)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↓ cap als pols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(poques espècies diferents, constituïdes per grans poblacions).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Zones amb més biodiversitat: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 Selves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 Esculls coral·lins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Zones amb menys biodiversitat: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 Grans extensions de monocultius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136904" cy="576064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Àrees crítiques de biodiversitat o punts calents de biodiversitat: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Zones on hi ha biodiversitat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↑, amb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endemismes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(espècies que no existeixen en lloc més) i que presenten un risc elevat de pèrdua de biodiversitat.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>
            <a:normAutofit/>
          </a:bodyPr>
          <a:lstStyle/>
          <a:p>
            <a:r>
              <a:rPr lang="ca-ES" b="1" dirty="0" smtClean="0"/>
              <a:t>6.2. La biodiversitat en el temps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Èpoques de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↑biodiversitat seguides d’èpoques de ↓ biodiversitat.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El 99% de les espècies que han existit s’han extingit.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Després d’una gran extinció hi ha un ràpid increment de biodiversitat, amb formes molt diferents a les predominants abans de l’extinció.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En una gran extinció sobreviuen les espècies que es troben en llocs menys afectats.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7920880" cy="568863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Principals extincions massives: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al final del paleozoic (era 1ia) fa 250 </a:t>
            </a:r>
            <a:r>
              <a:rPr lang="ca-ES" dirty="0" err="1" smtClean="0">
                <a:solidFill>
                  <a:schemeClr val="tx1"/>
                </a:solidFill>
              </a:rPr>
              <a:t>M.a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al final del mesozoic (era 2ia) fa 65 </a:t>
            </a:r>
            <a:r>
              <a:rPr lang="ca-ES" dirty="0" err="1" smtClean="0">
                <a:solidFill>
                  <a:schemeClr val="tx1"/>
                </a:solidFill>
              </a:rPr>
              <a:t>M.a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 al final de l’eocè fa 36 </a:t>
            </a:r>
            <a:r>
              <a:rPr lang="ca-ES" dirty="0" err="1" smtClean="0">
                <a:solidFill>
                  <a:schemeClr val="tx1"/>
                </a:solidFill>
              </a:rPr>
              <a:t>M.a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Moltes extincions s’han relacionat amb la caiguda de meteorits (vulcanisme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→canvi climàtic).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S</a:t>
            </a:r>
            <a:r>
              <a:rPr lang="ca-ES" dirty="0" smtClean="0">
                <a:solidFill>
                  <a:schemeClr val="tx1"/>
                </a:solidFill>
              </a:rPr>
              <a:t>’ha observat que </a:t>
            </a:r>
            <a:r>
              <a:rPr lang="ca-ES" b="1" dirty="0" smtClean="0">
                <a:solidFill>
                  <a:schemeClr val="tx1"/>
                </a:solidFill>
              </a:rPr>
              <a:t>cada 26 milions d’anys es produeix una extinció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Hipòtesi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: caiguda d’asteroides des del núvol d’estels que envolta el Sol, el núvol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d’Oort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quan són atrets cap al sistema solar per una estrella (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Nèmesi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) que descriu una volta al Sol cada 26 milions d’anys.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712968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6.3. La pèrdua de biodiversitat actual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208912" cy="49685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Actualment hi ha un procés de pèrdua de biodiversitat creixent, que coincideix amb l’aparició de l’ésser humà i </a:t>
            </a:r>
            <a:r>
              <a:rPr lang="ca-ES" dirty="0" err="1" smtClean="0">
                <a:solidFill>
                  <a:schemeClr val="tx1"/>
                </a:solidFill>
              </a:rPr>
              <a:t>l’impacte</a:t>
            </a:r>
            <a:r>
              <a:rPr lang="ca-ES" dirty="0" smtClean="0">
                <a:solidFill>
                  <a:schemeClr val="tx1"/>
                </a:solidFill>
              </a:rPr>
              <a:t> que ha produït en la biosfera.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Cada any s’extingeixen 10.000 espècies. En uns 500 anys es podria perdre la meitat de les espècies actuals. Som en un procés </a:t>
            </a:r>
            <a:r>
              <a:rPr lang="ca-ES" b="1" dirty="0" smtClean="0">
                <a:solidFill>
                  <a:schemeClr val="tx1"/>
                </a:solidFill>
              </a:rPr>
              <a:t>d’extinció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massiva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352928" cy="583264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L’actual pèrdua de biodiversitat està relacionada amb </a:t>
            </a:r>
            <a:r>
              <a:rPr lang="ca-ES" b="1" dirty="0" smtClean="0">
                <a:solidFill>
                  <a:schemeClr val="tx1"/>
                </a:solidFill>
              </a:rPr>
              <a:t>l’activitat humana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Destrucció de selves i boscos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Desforestació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(Destrucció de l’hàbitat i disminució de la captació de CO₂ per fotosíntesi) 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Escalfament del planeta.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També degut a l’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activitat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humana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es produeix una pèrdua de biodiversitat en els </a:t>
            </a:r>
            <a:r>
              <a:rPr lang="ca-ES" b="1" smtClean="0">
                <a:solidFill>
                  <a:schemeClr val="tx1"/>
                </a:solidFill>
                <a:latin typeface="Calibri"/>
              </a:rPr>
              <a:t>esculls coral·lins.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Una altra causa de pèrdua de biodiversitat: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Introducció intencionada o per accident d’espècies foranes que es converteixen en autèntiques plagues.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Alguns autors han proposat la </a:t>
            </a:r>
            <a:r>
              <a:rPr lang="ca-ES" b="1" dirty="0" smtClean="0">
                <a:solidFill>
                  <a:schemeClr val="tx1"/>
                </a:solidFill>
              </a:rPr>
              <a:t>6a extinció o extinció de l’holocè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2966</Words>
  <Application>Microsoft Office PowerPoint</Application>
  <PresentationFormat>Presentación en pantalla (4:3)</PresentationFormat>
  <Paragraphs>322</Paragraphs>
  <Slides>82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82</vt:i4>
      </vt:variant>
    </vt:vector>
  </HeadingPairs>
  <TitlesOfParts>
    <vt:vector size="83" baseType="lpstr">
      <vt:lpstr>Tema de Office</vt:lpstr>
      <vt:lpstr>T-6 GENÈTICA I EVOLUCIÓ</vt:lpstr>
      <vt:lpstr>1.- Les espècies i l’evolució</vt:lpstr>
      <vt:lpstr>Són la mateixa espècie el ruc i l’euga?</vt:lpstr>
      <vt:lpstr>    </vt:lpstr>
      <vt:lpstr>   </vt:lpstr>
      <vt:lpstr>1.1. El fixisme i el creacionisme</vt:lpstr>
      <vt:lpstr>   </vt:lpstr>
      <vt:lpstr>1.2. El lamarckisme</vt:lpstr>
      <vt:lpstr>   </vt:lpstr>
      <vt:lpstr>   </vt:lpstr>
      <vt:lpstr>1.3. El darwinisme</vt:lpstr>
      <vt:lpstr>   </vt:lpstr>
      <vt:lpstr>   </vt:lpstr>
      <vt:lpstr>1.4. Les proves de l’evolució</vt:lpstr>
      <vt:lpstr>PROVES BIOGEOGRÀFIQUES</vt:lpstr>
      <vt:lpstr>Diapositiva 16</vt:lpstr>
      <vt:lpstr>PROVES PALEONTOLÒGIQUES</vt:lpstr>
      <vt:lpstr>Diapositiva 18</vt:lpstr>
      <vt:lpstr>PROVES ANATÒMIQUES</vt:lpstr>
      <vt:lpstr>Diapositiva 20</vt:lpstr>
      <vt:lpstr>Diapositiva 21</vt:lpstr>
      <vt:lpstr>Diapositiva 22</vt:lpstr>
      <vt:lpstr>Diapositiva 23</vt:lpstr>
      <vt:lpstr>Diapositiva 24</vt:lpstr>
      <vt:lpstr>PROVES EMBRIOLÒGIQUES</vt:lpstr>
      <vt:lpstr>Diapositiva 26</vt:lpstr>
      <vt:lpstr>PROVES BIOQUÍMIQUES</vt:lpstr>
      <vt:lpstr>Diapositiva 28</vt:lpstr>
      <vt:lpstr>2.- Teories de l’evolució actuals:  2.1.-Neodarwinisme o teoria sintètica de l’evolució</vt:lpstr>
      <vt:lpstr>Diapositiva 30</vt:lpstr>
      <vt:lpstr>   </vt:lpstr>
      <vt:lpstr>2.2. La teoria neutralista</vt:lpstr>
      <vt:lpstr>  2.3. La teoria de l’equilibri puntuat</vt:lpstr>
      <vt:lpstr>Teoria de l’equilibri puntuat</vt:lpstr>
      <vt:lpstr>      </vt:lpstr>
      <vt:lpstr>3. La genètica de les poblacions</vt:lpstr>
      <vt:lpstr>3.2. La llei de Hardy i Weinberg</vt:lpstr>
      <vt:lpstr>  </vt:lpstr>
      <vt:lpstr>3.4. Les mutacions</vt:lpstr>
      <vt:lpstr>3.5. Les migracions</vt:lpstr>
      <vt:lpstr>3.6. La deriva genètica</vt:lpstr>
      <vt:lpstr>Hi ha dos casos de deriva genètica:</vt:lpstr>
      <vt:lpstr>    </vt:lpstr>
      <vt:lpstr>Diapositiva 44</vt:lpstr>
      <vt:lpstr>      </vt:lpstr>
      <vt:lpstr>Diapositiva 46</vt:lpstr>
      <vt:lpstr>3.7. La selecció natural</vt:lpstr>
      <vt:lpstr>Diapositiva 48</vt:lpstr>
      <vt:lpstr>Segons l’efecte que produeix en la població hi ha 3 tipus de selecció natural:</vt:lpstr>
      <vt:lpstr>4. L’especiació</vt:lpstr>
      <vt:lpstr>Diapositiva 51</vt:lpstr>
      <vt:lpstr>    </vt:lpstr>
      <vt:lpstr>4.1. Especiació per aïllament</vt:lpstr>
      <vt:lpstr>   </vt:lpstr>
      <vt:lpstr>L’aïllament geogràfic</vt:lpstr>
      <vt:lpstr>   </vt:lpstr>
      <vt:lpstr>Mecanismes d’aïllament reproductiu</vt:lpstr>
      <vt:lpstr>   </vt:lpstr>
      <vt:lpstr>Aïllament etològic</vt:lpstr>
      <vt:lpstr>Aïllament mecànic</vt:lpstr>
      <vt:lpstr>4.2. Especiació quàntica</vt:lpstr>
      <vt:lpstr>   </vt:lpstr>
      <vt:lpstr>   </vt:lpstr>
      <vt:lpstr>   </vt:lpstr>
      <vt:lpstr>5. La classificació de les espècies</vt:lpstr>
      <vt:lpstr>Diapositiva 66</vt:lpstr>
      <vt:lpstr>5.1. La taxonomia i la sistemàtica</vt:lpstr>
      <vt:lpstr>      </vt:lpstr>
      <vt:lpstr>Diapositiva 69</vt:lpstr>
      <vt:lpstr>5.2. Els 5 regnes i els 3 dominis</vt:lpstr>
      <vt:lpstr>    </vt:lpstr>
      <vt:lpstr>Diapositiva 72</vt:lpstr>
      <vt:lpstr>   </vt:lpstr>
      <vt:lpstr>   </vt:lpstr>
      <vt:lpstr>6. La biodiversitat</vt:lpstr>
      <vt:lpstr>   </vt:lpstr>
      <vt:lpstr>6.1. La biodiversitat a l’espai</vt:lpstr>
      <vt:lpstr>      </vt:lpstr>
      <vt:lpstr>6.2. La biodiversitat en el temps</vt:lpstr>
      <vt:lpstr>   </vt:lpstr>
      <vt:lpstr>6.3. La pèrdua de biodiversitat actual</vt:lpstr>
      <vt:lpstr>   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T-6 GENÈTICA I EVOLUCIÓ</dc:title>
  <dc:creator>montse</dc:creator>
  <cp:lastModifiedBy>Montserrat</cp:lastModifiedBy>
  <cp:revision>100</cp:revision>
  <dcterms:created xsi:type="dcterms:W3CDTF">2018-01-15T17:32:00Z</dcterms:created>
  <dcterms:modified xsi:type="dcterms:W3CDTF">2022-01-25T18:51:55Z</dcterms:modified>
</cp:coreProperties>
</file>