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4" r:id="rId12"/>
    <p:sldId id="267" r:id="rId13"/>
    <p:sldId id="268" r:id="rId14"/>
  </p:sldIdLst>
  <p:sldSz cx="9144000" cy="6858000" type="screen4x3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FCE75-1D8B-4AAE-B684-7F4988A9FCBF}" type="datetimeFigureOut">
              <a:rPr lang="ca-ES" smtClean="0"/>
              <a:t>24/10/2016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94E71-3E89-4468-A248-712F4C7D042E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FCE75-1D8B-4AAE-B684-7F4988A9FCBF}" type="datetimeFigureOut">
              <a:rPr lang="ca-ES" smtClean="0"/>
              <a:t>24/10/2016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94E71-3E89-4468-A248-712F4C7D042E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FCE75-1D8B-4AAE-B684-7F4988A9FCBF}" type="datetimeFigureOut">
              <a:rPr lang="ca-ES" smtClean="0"/>
              <a:t>24/10/2016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94E71-3E89-4468-A248-712F4C7D042E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FCE75-1D8B-4AAE-B684-7F4988A9FCBF}" type="datetimeFigureOut">
              <a:rPr lang="ca-ES" smtClean="0"/>
              <a:t>24/10/2016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94E71-3E89-4468-A248-712F4C7D042E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FCE75-1D8B-4AAE-B684-7F4988A9FCBF}" type="datetimeFigureOut">
              <a:rPr lang="ca-ES" smtClean="0"/>
              <a:t>24/10/2016</a:t>
            </a:fld>
            <a:endParaRPr lang="ca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94E71-3E89-4468-A248-712F4C7D042E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FCE75-1D8B-4AAE-B684-7F4988A9FCBF}" type="datetimeFigureOut">
              <a:rPr lang="ca-ES" smtClean="0"/>
              <a:t>24/10/2016</a:t>
            </a:fld>
            <a:endParaRPr lang="ca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94E71-3E89-4468-A248-712F4C7D042E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FCE75-1D8B-4AAE-B684-7F4988A9FCBF}" type="datetimeFigureOut">
              <a:rPr lang="ca-ES" smtClean="0"/>
              <a:t>24/10/2016</a:t>
            </a:fld>
            <a:endParaRPr lang="ca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94E71-3E89-4468-A248-712F4C7D042E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FCE75-1D8B-4AAE-B684-7F4988A9FCBF}" type="datetimeFigureOut">
              <a:rPr lang="ca-ES" smtClean="0"/>
              <a:t>24/10/2016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94E71-3E89-4468-A248-712F4C7D042E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FCE75-1D8B-4AAE-B684-7F4988A9FCBF}" type="datetimeFigureOut">
              <a:rPr lang="ca-ES" smtClean="0"/>
              <a:t>24/10/2016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94E71-3E89-4468-A248-712F4C7D042E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FCE75-1D8B-4AAE-B684-7F4988A9FCBF}" type="datetimeFigureOut">
              <a:rPr lang="ca-ES" smtClean="0"/>
              <a:t>24/10/2016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94E71-3E89-4468-A248-712F4C7D042E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FCE75-1D8B-4AAE-B684-7F4988A9FCBF}" type="datetimeFigureOut">
              <a:rPr lang="ca-ES" smtClean="0"/>
              <a:t>24/10/2016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94E71-3E89-4468-A248-712F4C7D042E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FFCE75-1D8B-4AAE-B684-7F4988A9FCBF}" type="datetimeFigureOut">
              <a:rPr lang="ca-ES" smtClean="0"/>
              <a:t>24/10/2016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B94E71-3E89-4468-A248-712F4C7D042E}" type="slidenum">
              <a:rPr lang="ca-ES" smtClean="0"/>
              <a:t>‹Nº›</a:t>
            </a:fld>
            <a:endParaRPr lang="ca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Resultat d'imatges de sistema endocrí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564904"/>
            <a:ext cx="3347864" cy="4293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3 Imagen" descr="Resultat d'imatges de sistema nerviós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0"/>
            <a:ext cx="579613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924944"/>
            <a:ext cx="7772400" cy="1800200"/>
          </a:xfrm>
        </p:spPr>
        <p:txBody>
          <a:bodyPr/>
          <a:lstStyle/>
          <a:p>
            <a:r>
              <a:rPr lang="ca-ES" b="1" dirty="0" smtClean="0"/>
              <a:t>COMUNICACIÓ EN L’ORGANISME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96952"/>
            <a:ext cx="7772400" cy="2641848"/>
          </a:xfrm>
        </p:spPr>
        <p:txBody>
          <a:bodyPr/>
          <a:lstStyle/>
          <a:p>
            <a:r>
              <a:rPr lang="ca-ES" b="1" dirty="0" smtClean="0"/>
              <a:t>     </a:t>
            </a:r>
            <a:endParaRPr lang="ca-ES" b="1" dirty="0"/>
          </a:p>
        </p:txBody>
      </p:sp>
      <p:pic>
        <p:nvPicPr>
          <p:cNvPr id="5" name="4 Imagen" descr="Resultat d'imatges de neurones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3347864" cy="2564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1656183"/>
          </a:xfrm>
        </p:spPr>
        <p:txBody>
          <a:bodyPr/>
          <a:lstStyle/>
          <a:p>
            <a:r>
              <a:rPr lang="ca-ES" b="1" dirty="0" smtClean="0"/>
              <a:t>1.- EL SISTEMA NERVIÓS:</a:t>
            </a:r>
            <a:br>
              <a:rPr lang="ca-ES" b="1" dirty="0" smtClean="0"/>
            </a:br>
            <a:r>
              <a:rPr lang="ca-ES" b="1" dirty="0" smtClean="0"/>
              <a:t>estructura i funcions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1772816"/>
            <a:ext cx="8208912" cy="4608512"/>
          </a:xfrm>
        </p:spPr>
        <p:txBody>
          <a:bodyPr>
            <a:normAutofit/>
          </a:bodyPr>
          <a:lstStyle/>
          <a:p>
            <a:pPr algn="l"/>
            <a:endParaRPr lang="ca-ES" sz="2800" dirty="0" smtClean="0">
              <a:solidFill>
                <a:schemeClr val="tx1"/>
              </a:solidFill>
            </a:endParaRPr>
          </a:p>
          <a:p>
            <a:pPr algn="l"/>
            <a:endParaRPr lang="ca-ES" sz="2800" dirty="0">
              <a:solidFill>
                <a:schemeClr val="tx1"/>
              </a:solidFill>
            </a:endParaRPr>
          </a:p>
          <a:p>
            <a:pPr algn="l"/>
            <a:r>
              <a:rPr lang="ca-ES" sz="2800" dirty="0" smtClean="0">
                <a:solidFill>
                  <a:schemeClr val="tx1"/>
                </a:solidFill>
              </a:rPr>
              <a:t>La comunicació nerviosa</a:t>
            </a:r>
          </a:p>
          <a:p>
            <a:pPr algn="l"/>
            <a:r>
              <a:rPr lang="ca-ES" sz="2800" dirty="0" smtClean="0">
                <a:solidFill>
                  <a:schemeClr val="tx1"/>
                </a:solidFill>
              </a:rPr>
              <a:t>a través de l’organisme  es </a:t>
            </a:r>
          </a:p>
          <a:p>
            <a:pPr algn="l"/>
            <a:r>
              <a:rPr lang="ca-ES" sz="2800" dirty="0">
                <a:solidFill>
                  <a:schemeClr val="tx1"/>
                </a:solidFill>
              </a:rPr>
              <a:t>r</a:t>
            </a:r>
            <a:r>
              <a:rPr lang="ca-ES" sz="2800" dirty="0" smtClean="0">
                <a:solidFill>
                  <a:schemeClr val="tx1"/>
                </a:solidFill>
              </a:rPr>
              <a:t>ealitza gràcies als </a:t>
            </a:r>
            <a:r>
              <a:rPr lang="ca-ES" sz="2800" b="1" dirty="0" smtClean="0">
                <a:solidFill>
                  <a:schemeClr val="tx1"/>
                </a:solidFill>
              </a:rPr>
              <a:t>nervis</a:t>
            </a:r>
            <a:r>
              <a:rPr lang="ca-ES" sz="2800" dirty="0" smtClean="0">
                <a:solidFill>
                  <a:schemeClr val="tx1"/>
                </a:solidFill>
              </a:rPr>
              <a:t>.</a:t>
            </a:r>
            <a:r>
              <a:rPr lang="ca-ES" sz="2800" dirty="0" smtClean="0"/>
              <a:t>  </a:t>
            </a:r>
          </a:p>
          <a:p>
            <a:pPr algn="l"/>
            <a:r>
              <a:rPr lang="ca-ES" sz="2800" dirty="0" smtClean="0"/>
              <a:t>  </a:t>
            </a:r>
            <a:endParaRPr lang="ca-ES" sz="2800" dirty="0"/>
          </a:p>
        </p:txBody>
      </p:sp>
      <p:pic>
        <p:nvPicPr>
          <p:cNvPr id="4" name="3 Imagen" descr="C:\Users\montse\Downloads\Nervous_system_diagram-ca.svg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1700808"/>
            <a:ext cx="4788024" cy="5157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3568" y="620688"/>
            <a:ext cx="7704856" cy="5544616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Els </a:t>
            </a:r>
            <a:r>
              <a:rPr lang="ca-ES" b="1" dirty="0" smtClean="0">
                <a:solidFill>
                  <a:schemeClr val="tx1"/>
                </a:solidFill>
              </a:rPr>
              <a:t>nervis</a:t>
            </a:r>
            <a:r>
              <a:rPr lang="ca-ES" dirty="0" smtClean="0">
                <a:solidFill>
                  <a:schemeClr val="tx1"/>
                </a:solidFill>
              </a:rPr>
              <a:t> porten informació des  dels </a:t>
            </a:r>
            <a:r>
              <a:rPr lang="ca-ES" b="1" dirty="0" smtClean="0">
                <a:solidFill>
                  <a:schemeClr val="tx1"/>
                </a:solidFill>
              </a:rPr>
              <a:t>sistemes sensorials (òrgans dels sentits) </a:t>
            </a:r>
            <a:r>
              <a:rPr lang="ca-ES" dirty="0" smtClean="0">
                <a:solidFill>
                  <a:schemeClr val="tx1"/>
                </a:solidFill>
              </a:rPr>
              <a:t>fins als </a:t>
            </a:r>
            <a:r>
              <a:rPr lang="ca-ES" b="1" dirty="0" smtClean="0">
                <a:solidFill>
                  <a:schemeClr val="tx1"/>
                </a:solidFill>
              </a:rPr>
              <a:t>centres nerviosos (cervell, medul·la espinal)</a:t>
            </a:r>
            <a:r>
              <a:rPr lang="ca-ES" dirty="0" smtClean="0">
                <a:solidFill>
                  <a:schemeClr val="tx1"/>
                </a:solidFill>
              </a:rPr>
              <a:t>, i, des d’aquests fins als </a:t>
            </a:r>
            <a:r>
              <a:rPr lang="ca-ES" b="1" dirty="0" smtClean="0">
                <a:solidFill>
                  <a:schemeClr val="tx1"/>
                </a:solidFill>
              </a:rPr>
              <a:t>òrgans efectors (glàndules i músculs)</a:t>
            </a:r>
            <a:r>
              <a:rPr lang="ca-ES" dirty="0" smtClean="0">
                <a:solidFill>
                  <a:schemeClr val="tx1"/>
                </a:solidFill>
              </a:rPr>
              <a:t>. </a:t>
            </a:r>
          </a:p>
          <a:p>
            <a:endParaRPr lang="ca-ES" dirty="0"/>
          </a:p>
        </p:txBody>
      </p:sp>
      <p:pic>
        <p:nvPicPr>
          <p:cNvPr id="4" name="3 Imagen" descr="Resultat d'imatges de nervi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284984"/>
            <a:ext cx="9144000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pic>
        <p:nvPicPr>
          <p:cNvPr id="4" name="3 Imagen" descr="Resultat d'imatges de nervis, òrgans dels sentits i òrgans efector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68760"/>
            <a:ext cx="9144000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9552" y="620688"/>
            <a:ext cx="7848872" cy="5616624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El sistema nerviós proporciona un </a:t>
            </a:r>
            <a:r>
              <a:rPr lang="ca-ES" b="1" dirty="0" smtClean="0">
                <a:solidFill>
                  <a:schemeClr val="tx1"/>
                </a:solidFill>
              </a:rPr>
              <a:t>sistema de comunicació ràpid</a:t>
            </a:r>
            <a:r>
              <a:rPr lang="ca-ES" dirty="0" smtClean="0">
                <a:solidFill>
                  <a:schemeClr val="tx1"/>
                </a:solidFill>
              </a:rPr>
              <a:t> entre zones del cos que poden estar molt allunyades.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b="1" dirty="0" smtClean="0">
                <a:solidFill>
                  <a:schemeClr val="tx1"/>
                </a:solidFill>
              </a:rPr>
              <a:t>Funcions del sistema nerviós: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Dirigeix i coordina el funcionament dels diversos òrgans.</a:t>
            </a:r>
          </a:p>
          <a:p>
            <a:pPr algn="l">
              <a:buFontTx/>
              <a:buChar char="-"/>
            </a:pPr>
            <a:r>
              <a:rPr lang="ca-ES" dirty="0">
                <a:solidFill>
                  <a:schemeClr val="tx1"/>
                </a:solidFill>
              </a:rPr>
              <a:t> </a:t>
            </a:r>
            <a:r>
              <a:rPr lang="ca-ES" dirty="0" smtClean="0">
                <a:solidFill>
                  <a:schemeClr val="tx1"/>
                </a:solidFill>
              </a:rPr>
              <a:t>Desenvolupa les funcions intel·lectuals (pensament, memòria, intel·ligència, etc.).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Relaciona les persones amb el món exterior (processa la informació que li arriba del medi en forma d’estímuls (llum, calor, etc.), i governa les reaccions a aquests estímuls). 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332656"/>
            <a:ext cx="8424936" cy="5832648"/>
          </a:xfrm>
        </p:spPr>
        <p:txBody>
          <a:bodyPr/>
          <a:lstStyle/>
          <a:p>
            <a:r>
              <a:rPr lang="ca-ES" dirty="0" smtClean="0">
                <a:solidFill>
                  <a:schemeClr val="tx1"/>
                </a:solidFill>
              </a:rPr>
              <a:t>El </a:t>
            </a:r>
            <a:r>
              <a:rPr lang="ca-ES" b="1" dirty="0" smtClean="0">
                <a:solidFill>
                  <a:schemeClr val="tx1"/>
                </a:solidFill>
              </a:rPr>
              <a:t>sistema nerviós </a:t>
            </a:r>
            <a:r>
              <a:rPr lang="ca-ES" dirty="0" smtClean="0">
                <a:solidFill>
                  <a:schemeClr val="tx1"/>
                </a:solidFill>
              </a:rPr>
              <a:t>està format pels </a:t>
            </a:r>
            <a:r>
              <a:rPr lang="ca-ES" b="1" dirty="0" smtClean="0">
                <a:solidFill>
                  <a:schemeClr val="tx1"/>
                </a:solidFill>
              </a:rPr>
              <a:t>centres nerviosos (cervell i medul·la espinal) </a:t>
            </a:r>
            <a:r>
              <a:rPr lang="ca-ES" dirty="0" smtClean="0">
                <a:solidFill>
                  <a:schemeClr val="tx1"/>
                </a:solidFill>
              </a:rPr>
              <a:t>i els </a:t>
            </a:r>
            <a:r>
              <a:rPr lang="ca-ES" b="1" dirty="0" smtClean="0">
                <a:solidFill>
                  <a:schemeClr val="tx1"/>
                </a:solidFill>
              </a:rPr>
              <a:t>nervis</a:t>
            </a:r>
            <a:r>
              <a:rPr lang="ca-ES" dirty="0" smtClean="0">
                <a:solidFill>
                  <a:schemeClr val="tx1"/>
                </a:solidFill>
              </a:rPr>
              <a:t>. </a:t>
            </a:r>
            <a:endParaRPr lang="ca-ES" dirty="0" smtClean="0"/>
          </a:p>
          <a:p>
            <a:endParaRPr lang="ca-ES" dirty="0">
              <a:solidFill>
                <a:schemeClr val="tx1"/>
              </a:solidFill>
            </a:endParaRPr>
          </a:p>
        </p:txBody>
      </p:sp>
      <p:pic>
        <p:nvPicPr>
          <p:cNvPr id="4" name="3 Imagen" descr="C:\Users\montse\Downloads\363px-Nervous_system_diagram-1-_gal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1457400"/>
            <a:ext cx="3313956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9552" y="548680"/>
            <a:ext cx="7848872" cy="5760640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La </a:t>
            </a:r>
            <a:r>
              <a:rPr lang="ca-ES" b="1" dirty="0" smtClean="0">
                <a:solidFill>
                  <a:schemeClr val="tx1"/>
                </a:solidFill>
              </a:rPr>
              <a:t>neurona</a:t>
            </a:r>
            <a:r>
              <a:rPr lang="ca-ES" dirty="0" smtClean="0">
                <a:solidFill>
                  <a:schemeClr val="tx1"/>
                </a:solidFill>
              </a:rPr>
              <a:t> és la unitat anatòmica i fisiològica del sistema nerviós. </a:t>
            </a:r>
          </a:p>
          <a:p>
            <a:pPr algn="l"/>
            <a:endParaRPr lang="ca-ES" dirty="0">
              <a:solidFill>
                <a:schemeClr val="tx1"/>
              </a:solidFill>
            </a:endParaRP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endParaRPr lang="ca-ES" dirty="0">
              <a:solidFill>
                <a:schemeClr val="tx1"/>
              </a:solidFill>
            </a:endParaRP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Es comuniquen entre elles mitjançant la </a:t>
            </a:r>
            <a:r>
              <a:rPr lang="ca-ES" b="1" dirty="0" smtClean="0">
                <a:solidFill>
                  <a:schemeClr val="tx1"/>
                </a:solidFill>
              </a:rPr>
              <a:t>sinapsi.</a:t>
            </a:r>
            <a:endParaRPr lang="ca-ES" dirty="0" smtClean="0">
              <a:solidFill>
                <a:schemeClr val="tx1"/>
              </a:solidFill>
            </a:endParaRPr>
          </a:p>
          <a:p>
            <a:pPr algn="l"/>
            <a:endParaRPr lang="ca-ES" dirty="0">
              <a:solidFill>
                <a:schemeClr val="tx1"/>
              </a:solidFill>
            </a:endParaRPr>
          </a:p>
        </p:txBody>
      </p:sp>
      <p:pic>
        <p:nvPicPr>
          <p:cNvPr id="5" name="4 Imagen" descr="Resultat d'imatges de parts d'una neuron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844824"/>
            <a:ext cx="5256584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5" name="4 Imagen" descr="Resultat d'imatges de sinapsi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8208912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3568" y="332656"/>
            <a:ext cx="7776864" cy="6048672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En el sistema nerviós juntament amb les neurones trobem les cèl·lules de la glia. </a:t>
            </a:r>
          </a:p>
          <a:p>
            <a:pPr algn="l"/>
            <a:endParaRPr lang="ca-ES" dirty="0">
              <a:solidFill>
                <a:schemeClr val="tx1"/>
              </a:solidFill>
            </a:endParaRPr>
          </a:p>
        </p:txBody>
      </p:sp>
      <p:pic>
        <p:nvPicPr>
          <p:cNvPr id="4" name="3 Imagen" descr="Resultat d'imatges de cèl·lules glial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412776"/>
            <a:ext cx="3810000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Resultat d'imatges de cèl·lules glials"/>
          <p:cNvPicPr/>
          <p:nvPr/>
        </p:nvPicPr>
        <p:blipFill>
          <a:blip r:embed="rId3" cstate="print"/>
          <a:srcRect t="13414"/>
          <a:stretch>
            <a:fillRect/>
          </a:stretch>
        </p:blipFill>
        <p:spPr bwMode="auto">
          <a:xfrm>
            <a:off x="3743960" y="3347649"/>
            <a:ext cx="5400040" cy="3510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8064896" cy="5904656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Les cèl·lules </a:t>
            </a:r>
            <a:r>
              <a:rPr lang="ca-ES" dirty="0" err="1" smtClean="0">
                <a:solidFill>
                  <a:schemeClr val="tx1"/>
                </a:solidFill>
              </a:rPr>
              <a:t>glials</a:t>
            </a:r>
            <a:r>
              <a:rPr lang="ca-ES" dirty="0" smtClean="0">
                <a:solidFill>
                  <a:schemeClr val="tx1"/>
                </a:solidFill>
              </a:rPr>
              <a:t> són molt més abundants que les neurones. Hi ha de 10 a 50 vegades més cèl·lules </a:t>
            </a:r>
            <a:r>
              <a:rPr lang="ca-ES" dirty="0" err="1" smtClean="0">
                <a:solidFill>
                  <a:schemeClr val="tx1"/>
                </a:solidFill>
              </a:rPr>
              <a:t>glials</a:t>
            </a:r>
            <a:r>
              <a:rPr lang="ca-ES" dirty="0" smtClean="0">
                <a:solidFill>
                  <a:schemeClr val="tx1"/>
                </a:solidFill>
              </a:rPr>
              <a:t> que neurones.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Les cèl·lules </a:t>
            </a:r>
            <a:r>
              <a:rPr lang="ca-ES" dirty="0" err="1" smtClean="0">
                <a:solidFill>
                  <a:schemeClr val="tx1"/>
                </a:solidFill>
              </a:rPr>
              <a:t>glials</a:t>
            </a:r>
            <a:r>
              <a:rPr lang="ca-ES" dirty="0" smtClean="0">
                <a:solidFill>
                  <a:schemeClr val="tx1"/>
                </a:solidFill>
              </a:rPr>
              <a:t> es troben al voltant de les neurones i realitzen funcions molt importants com, per exemple, proporcionar suport estructural i metabòlic a les neurones. </a:t>
            </a:r>
          </a:p>
          <a:p>
            <a:pPr algn="l"/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95536" y="332657"/>
            <a:ext cx="8424936" cy="1080119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1.1. Neurona. Propietats elèctriques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755576" y="1340768"/>
            <a:ext cx="7704856" cy="4298032"/>
          </a:xfrm>
        </p:spPr>
        <p:txBody>
          <a:bodyPr>
            <a:normAutofit/>
          </a:bodyPr>
          <a:lstStyle/>
          <a:p>
            <a:pPr algn="l"/>
            <a:r>
              <a:rPr lang="ca-ES" sz="2800" dirty="0" smtClean="0">
                <a:solidFill>
                  <a:schemeClr val="tx1"/>
                </a:solidFill>
              </a:rPr>
              <a:t>En general consten de:</a:t>
            </a:r>
          </a:p>
          <a:p>
            <a:pPr algn="l">
              <a:buFontTx/>
              <a:buChar char="-"/>
            </a:pPr>
            <a:r>
              <a:rPr lang="ca-ES" sz="2800" dirty="0" smtClean="0">
                <a:solidFill>
                  <a:schemeClr val="tx1"/>
                </a:solidFill>
              </a:rPr>
              <a:t>Un cos cel·lular o soma, que conté el nucli i la majoria dels orgànuls citoplasmàtics. </a:t>
            </a:r>
          </a:p>
          <a:p>
            <a:pPr algn="l">
              <a:buFontTx/>
              <a:buChar char="-"/>
            </a:pPr>
            <a:r>
              <a:rPr lang="ca-ES" sz="2800" dirty="0" smtClean="0">
                <a:solidFill>
                  <a:schemeClr val="tx1"/>
                </a:solidFill>
              </a:rPr>
              <a:t>Les dendrites, unes prolongacions citoplasmàtiques curtes i generalment nombroses. </a:t>
            </a:r>
          </a:p>
          <a:p>
            <a:pPr algn="l">
              <a:buFontTx/>
              <a:buChar char="-"/>
            </a:pPr>
            <a:r>
              <a:rPr lang="ca-ES" sz="2800" dirty="0" smtClean="0">
                <a:solidFill>
                  <a:schemeClr val="tx1"/>
                </a:solidFill>
              </a:rPr>
              <a:t>L’axó, és una prolongació citoplasmàtica única i llarga.</a:t>
            </a:r>
            <a:endParaRPr lang="ca-ES" sz="2800" dirty="0">
              <a:solidFill>
                <a:schemeClr val="tx1"/>
              </a:solidFill>
            </a:endParaRPr>
          </a:p>
        </p:txBody>
      </p:sp>
      <p:pic>
        <p:nvPicPr>
          <p:cNvPr id="4" name="3 Imagen" descr="Resultat d'imatges de parts d'una neuron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4293096"/>
            <a:ext cx="5904656" cy="2335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9552" y="548680"/>
            <a:ext cx="7992888" cy="5688632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La longitud de l’axó pot oscil·lar entre menys d’un mm i més d’un m.</a:t>
            </a:r>
            <a:endParaRPr lang="ca-ES" dirty="0">
              <a:solidFill>
                <a:schemeClr val="tx1"/>
              </a:solidFill>
            </a:endParaRPr>
          </a:p>
        </p:txBody>
      </p:sp>
      <p:pic>
        <p:nvPicPr>
          <p:cNvPr id="4" name="3 Imagen" descr="Resultat d'imatges de tipus de neurone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1916832"/>
            <a:ext cx="5400040" cy="405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11560" y="620688"/>
            <a:ext cx="7704856" cy="5688632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Cada neurona estableix sinapsis amb moltes altres neurones, una mitjana de 1000 i en rep al voltant d’unes 10000.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Hi ha més sinapsis al nostre encèfal que estrelles a la Via Làctia.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Al llarg de la vida les neurones van ampliant les ramificacions i enriquint la xarxa. 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372</Words>
  <Application>Microsoft Office PowerPoint</Application>
  <PresentationFormat>Presentación en pantalla (4:3)</PresentationFormat>
  <Paragraphs>43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Tema de Office</vt:lpstr>
      <vt:lpstr>COMUNICACIÓ EN L’ORGANISME</vt:lpstr>
      <vt:lpstr>1.- EL SISTEMA NERVIÓS: estructura i funcions</vt:lpstr>
      <vt:lpstr>   </vt:lpstr>
      <vt:lpstr>Diapositiva 4</vt:lpstr>
      <vt:lpstr>   </vt:lpstr>
      <vt:lpstr>   </vt:lpstr>
      <vt:lpstr>   </vt:lpstr>
      <vt:lpstr>Diapositiva 8</vt:lpstr>
      <vt:lpstr>   </vt:lpstr>
      <vt:lpstr>   </vt:lpstr>
      <vt:lpstr>1.1. Neurona. Propietats elèctriques</vt:lpstr>
      <vt:lpstr>   </vt:lpstr>
      <vt:lpstr>   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COMUNICACIÓ EN L’ORGANISME</dc:title>
  <dc:creator>montse</dc:creator>
  <cp:lastModifiedBy>montse</cp:lastModifiedBy>
  <cp:revision>10</cp:revision>
  <dcterms:created xsi:type="dcterms:W3CDTF">2016-10-24T17:31:56Z</dcterms:created>
  <dcterms:modified xsi:type="dcterms:W3CDTF">2016-10-24T19:07:57Z</dcterms:modified>
</cp:coreProperties>
</file>