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9" r:id="rId3"/>
    <p:sldId id="258" r:id="rId4"/>
    <p:sldId id="268" r:id="rId5"/>
    <p:sldId id="262" r:id="rId6"/>
    <p:sldId id="263" r:id="rId7"/>
    <p:sldId id="264" r:id="rId8"/>
    <p:sldId id="257" r:id="rId9"/>
    <p:sldId id="259" r:id="rId10"/>
    <p:sldId id="261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05">
          <p15:clr>
            <a:srgbClr val="A4A3A4"/>
          </p15:clr>
        </p15:guide>
        <p15:guide id="2" orient="horz" pos="2">
          <p15:clr>
            <a:srgbClr val="A4A3A4"/>
          </p15:clr>
        </p15:guide>
        <p15:guide id="3" pos="5730">
          <p15:clr>
            <a:srgbClr val="A4A3A4"/>
          </p15:clr>
        </p15:guide>
        <p15:guide id="4" pos="514">
          <p15:clr>
            <a:srgbClr val="A4A3A4"/>
          </p15:clr>
        </p15:guide>
        <p15:guide id="5" pos="3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663399"/>
    <a:srgbClr val="6600CC"/>
    <a:srgbClr val="3399CC"/>
    <a:srgbClr val="6699CC"/>
    <a:srgbClr val="669900"/>
    <a:srgbClr val="99CC00"/>
    <a:srgbClr val="66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8"/>
    <p:restoredTop sz="94660"/>
  </p:normalViewPr>
  <p:slideViewPr>
    <p:cSldViewPr snapToObjects="1">
      <p:cViewPr varScale="1">
        <p:scale>
          <a:sx n="75" d="100"/>
          <a:sy n="75" d="100"/>
        </p:scale>
        <p:origin x="-1518" y="-96"/>
      </p:cViewPr>
      <p:guideLst>
        <p:guide orient="horz" pos="3205"/>
        <p:guide orient="horz" pos="2"/>
        <p:guide pos="5730"/>
        <p:guide pos="514"/>
        <p:guide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CD182A84-CD61-9C47-BF56-E1B2B5155209}" type="slidenum">
              <a:rPr lang="ca-ES" altLang="es-ES_tradnl"/>
              <a:pPr/>
              <a:t>‹Nº›</a:t>
            </a:fld>
            <a:endParaRPr lang="ca-ES" altLang="es-ES_tradnl"/>
          </a:p>
        </p:txBody>
      </p:sp>
    </p:spTree>
    <p:extLst>
      <p:ext uri="{BB962C8B-B14F-4D97-AF65-F5344CB8AC3E}">
        <p14:creationId xmlns:p14="http://schemas.microsoft.com/office/powerpoint/2010/main" val="208523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noProof="0" smtClean="0"/>
              <a:t>Feu clic aquí per editar els estils de text del patró</a:t>
            </a:r>
          </a:p>
          <a:p>
            <a:pPr lvl="1"/>
            <a:r>
              <a:rPr lang="ca-ES" noProof="0" smtClean="0"/>
              <a:t>Segon nivell</a:t>
            </a:r>
          </a:p>
          <a:p>
            <a:pPr lvl="2"/>
            <a:r>
              <a:rPr lang="ca-ES" noProof="0" smtClean="0"/>
              <a:t>Tercer nivell</a:t>
            </a:r>
          </a:p>
          <a:p>
            <a:pPr lvl="3"/>
            <a:r>
              <a:rPr lang="ca-ES" noProof="0" smtClean="0"/>
              <a:t>Quart nivell</a:t>
            </a:r>
          </a:p>
          <a:p>
            <a:pPr lvl="4"/>
            <a:r>
              <a:rPr lang="ca-ES" noProof="0" smtClean="0"/>
              <a:t>Cinquè nivell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4CE1AC48-DC46-AD40-87A0-383687D4CB81}" type="slidenum">
              <a:rPr lang="ca-ES" altLang="es-ES_tradnl"/>
              <a:pPr/>
              <a:t>‹Nº›</a:t>
            </a:fld>
            <a:endParaRPr lang="ca-ES" altLang="es-ES_tradnl"/>
          </a:p>
        </p:txBody>
      </p:sp>
    </p:spTree>
    <p:extLst>
      <p:ext uri="{BB962C8B-B14F-4D97-AF65-F5344CB8AC3E}">
        <p14:creationId xmlns:p14="http://schemas.microsoft.com/office/powerpoint/2010/main" val="343850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5B55B8F2-71BB-D446-8741-DB4E782A81BC}" type="slidenum">
              <a:rPr lang="ca-ES" altLang="es-ES_tradnl" sz="1200">
                <a:latin typeface="Arial" charset="0"/>
              </a:rPr>
              <a:pPr eaLnBrk="1" hangingPunct="1"/>
              <a:t>1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770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7AAACBC9-7E35-CC45-B8C4-E60F929FD125}" type="slidenum">
              <a:rPr lang="ca-ES" altLang="es-ES_tradnl" sz="1200">
                <a:latin typeface="Arial" charset="0"/>
              </a:rPr>
              <a:pPr eaLnBrk="1" hangingPunct="1"/>
              <a:t>3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095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52308C86-7AFA-6B4D-AF49-DFD04BFD645A}" type="slidenum">
              <a:rPr lang="ca-ES" altLang="es-ES_tradnl" sz="1200">
                <a:latin typeface="Arial" charset="0"/>
              </a:rPr>
              <a:pPr eaLnBrk="1" hangingPunct="1"/>
              <a:t>4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676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E0A1C881-8875-E444-8708-A5CCBDF0F31D}" type="slidenum">
              <a:rPr lang="ca-ES" altLang="es-ES_tradnl" sz="1200">
                <a:latin typeface="Arial" charset="0"/>
              </a:rPr>
              <a:pPr eaLnBrk="1" hangingPunct="1"/>
              <a:t>5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973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15E8102C-D7B4-6344-AD0B-CF22CF84115E}" type="slidenum">
              <a:rPr lang="ca-ES" altLang="es-ES_tradnl" sz="1200">
                <a:latin typeface="Arial" charset="0"/>
              </a:rPr>
              <a:pPr eaLnBrk="1" hangingPunct="1"/>
              <a:t>6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318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6E3C8B60-24C4-EA4E-856B-1F460DC13E69}" type="slidenum">
              <a:rPr lang="ca-ES" altLang="es-ES_tradnl" sz="1200">
                <a:latin typeface="Arial" charset="0"/>
              </a:rPr>
              <a:pPr eaLnBrk="1" hangingPunct="1"/>
              <a:t>7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75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08827B2D-1AA0-0F4B-9579-67FEC9BE73C2}" type="slidenum">
              <a:rPr lang="ca-ES" altLang="es-ES_tradnl" sz="1200">
                <a:latin typeface="Arial" charset="0"/>
              </a:rPr>
              <a:pPr eaLnBrk="1" hangingPunct="1"/>
              <a:t>8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6896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85C058FE-2A38-8245-9ABA-364B1D254EB8}" type="slidenum">
              <a:rPr lang="ca-ES" altLang="es-ES_tradnl" sz="1200">
                <a:latin typeface="Arial" charset="0"/>
              </a:rPr>
              <a:pPr eaLnBrk="1" hangingPunct="1"/>
              <a:t>9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650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6D3986D9-241B-D44B-88E4-485A6CDBCFF5}" type="slidenum">
              <a:rPr lang="ca-ES" altLang="es-ES_tradnl" sz="1200">
                <a:latin typeface="Arial" charset="0"/>
              </a:rPr>
              <a:pPr eaLnBrk="1" hangingPunct="1"/>
              <a:t>10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3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4ABBB6D1-3680-7345-99B3-7915BC3F5D33}" type="slidenum">
              <a:rPr lang="ca-ES" altLang="es-ES_tradnl" sz="1200">
                <a:latin typeface="Arial" charset="0"/>
              </a:rPr>
              <a:pPr eaLnBrk="1" hangingPunct="1"/>
              <a:t>11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415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4916233C-A8E1-C242-A1CE-AA10E7FA6584}" type="slidenum">
              <a:rPr lang="ca-ES" altLang="es-ES_tradnl" sz="1200">
                <a:latin typeface="Arial" charset="0"/>
              </a:rPr>
              <a:pPr eaLnBrk="1" hangingPunct="1"/>
              <a:t>12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904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1F7538-DACA-D843-AC68-923C3B51DF03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255415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3C1536-27BB-7E45-A2CD-266C86BE4743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73692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B995BC-DB51-8A40-9F79-29F9620DAC86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9103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6DA971-F08A-F745-A8B3-38331EA2BDBA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28225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BFDA64-AFEF-C744-9A5E-565A11ED8FA5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85804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7F498D-092C-484D-94EC-66C6B40FE87B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77201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92F98-4DBB-9741-BD51-48B14E55C9B6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98211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45EB4A-CF00-D642-947C-72D24404A7E6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37036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DCB64-4589-4146-B032-6FBA4B9331EA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12012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213D0F-F2CD-5247-AC15-CAEAD355F819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916086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74D2F4-0AB1-2541-98CA-72663A52CB9C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4783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Click to edit Master text styles</a:t>
            </a:r>
          </a:p>
          <a:p>
            <a:pPr lvl="1"/>
            <a:r>
              <a:rPr lang="es-ES" altLang="es-ES_tradnl"/>
              <a:t>Second level</a:t>
            </a:r>
          </a:p>
          <a:p>
            <a:pPr lvl="2"/>
            <a:r>
              <a:rPr lang="es-ES" altLang="es-ES_tradnl"/>
              <a:t>Third level</a:t>
            </a:r>
          </a:p>
          <a:p>
            <a:pPr lvl="3"/>
            <a:r>
              <a:rPr lang="es-ES" altLang="es-ES_tradnl"/>
              <a:t>Fourth level</a:t>
            </a:r>
          </a:p>
          <a:p>
            <a:pPr lvl="4"/>
            <a:r>
              <a:rPr lang="es-ES" altLang="es-ES_tradnl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</a:defRPr>
            </a:lvl1pPr>
          </a:lstStyle>
          <a:p>
            <a:fld id="{12DA7734-7C5A-D64B-9519-8437793E9284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4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119813"/>
            <a:ext cx="4826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to 1"/>
          <p:cNvGraphicFramePr>
            <a:graphicFrameLocks noChangeAspect="1"/>
          </p:cNvGraphicFramePr>
          <p:nvPr/>
        </p:nvGraphicFramePr>
        <p:xfrm>
          <a:off x="5791200" y="41656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cuación" r:id="rId5" imgW="114300" imgH="165100" progId="Equation.3">
                  <p:embed/>
                </p:oleObj>
              </mc:Choice>
              <mc:Fallback>
                <p:oleObj name="Ecuación" r:id="rId5" imgW="114300" imgH="165100" progId="Equation.3">
                  <p:embed/>
                  <p:pic>
                    <p:nvPicPr>
                      <p:cNvPr id="0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16560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519488"/>
            <a:ext cx="8793163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2"/>
          <p:cNvSpPr>
            <a:spLocks noChangeArrowheads="1"/>
          </p:cNvSpPr>
          <p:nvPr/>
        </p:nvSpPr>
        <p:spPr bwMode="auto">
          <a:xfrm>
            <a:off x="2347118" y="4330700"/>
            <a:ext cx="67214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ca-ES" b="1" dirty="0" err="1">
                <a:latin typeface="Verdana" pitchFamily="34" charset="0"/>
              </a:rPr>
              <a:t>Unitat</a:t>
            </a:r>
            <a:r>
              <a:rPr lang="es-ES" altLang="ca-ES" b="1" dirty="0">
                <a:latin typeface="Verdana" pitchFamily="34" charset="0"/>
              </a:rPr>
              <a:t> </a:t>
            </a:r>
            <a:r>
              <a:rPr lang="es-ES" altLang="ca-ES" b="1" dirty="0" smtClean="0">
                <a:latin typeface="Verdana" pitchFamily="34" charset="0"/>
              </a:rPr>
              <a:t>8.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ca-ES" b="1" dirty="0" smtClean="0">
                <a:latin typeface="Verdana" pitchFamily="34" charset="0"/>
              </a:rPr>
              <a:t>La </a:t>
            </a:r>
            <a:r>
              <a:rPr lang="es-ES" altLang="ca-ES" b="1" dirty="0" err="1" smtClean="0">
                <a:latin typeface="Verdana" pitchFamily="34" charset="0"/>
              </a:rPr>
              <a:t>direcció</a:t>
            </a:r>
            <a:r>
              <a:rPr lang="es-ES" altLang="ca-ES" b="1" dirty="0" smtClean="0">
                <a:latin typeface="Verdana" pitchFamily="34" charset="0"/>
              </a:rPr>
              <a:t> de la </a:t>
            </a:r>
            <a:r>
              <a:rPr lang="es-ES" altLang="ca-ES" b="1" dirty="0" err="1" smtClean="0">
                <a:latin typeface="Verdana" pitchFamily="34" charset="0"/>
              </a:rPr>
              <a:t>producció</a:t>
            </a:r>
            <a:endParaRPr lang="ca-ES" altLang="ca-ES" sz="4800" b="1" dirty="0">
              <a:latin typeface="Verdana" pitchFamily="34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93685"/>
            <a:ext cx="5490610" cy="265453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91579" y="1448780"/>
            <a:ext cx="756083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ca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ca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. La producció</a:t>
            </a:r>
            <a:endParaRPr lang="es-ES_tradnl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algn="just" eaLnBrk="0" hangingPunct="0"/>
            <a:r>
              <a:rPr lang="ca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1.1</a:t>
            </a:r>
            <a:r>
              <a:rPr lang="ca-ES" sz="1800" dirty="0">
                <a:latin typeface="Verdana" panose="020B0604030504040204" pitchFamily="34" charset="0"/>
                <a:ea typeface="Verdana" panose="020B0604030504040204" pitchFamily="34" charset="0"/>
              </a:rPr>
              <a:t>. La funció de producció: objectius i elements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algn="just" eaLnBrk="0" hangingPunct="0"/>
            <a:r>
              <a:rPr lang="ca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1.2</a:t>
            </a:r>
            <a:r>
              <a:rPr lang="ca-ES" sz="1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planificació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de la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producció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algn="just" eaLnBrk="0" hangingPunct="0"/>
            <a:r>
              <a:rPr lang="es-ES_tradnl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1.3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. La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planificació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de les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necessitats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materials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: el sistema MRP</a:t>
            </a:r>
          </a:p>
          <a:p>
            <a:pPr algn="just" eaLnBrk="0" hangingPunct="0"/>
            <a:r>
              <a:rPr lang="ca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ca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_tradnl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Mètodes</a:t>
            </a:r>
            <a:r>
              <a:rPr 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 i </a:t>
            </a:r>
            <a:r>
              <a:rPr lang="es-ES_tradnl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tècniques</a:t>
            </a:r>
            <a:r>
              <a:rPr 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_tradnl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planificació</a:t>
            </a:r>
            <a:r>
              <a:rPr 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 de la </a:t>
            </a:r>
            <a:r>
              <a:rPr lang="es-ES_tradnl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producció</a:t>
            </a:r>
            <a:endParaRPr lang="es-ES_tradnl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algn="just" eaLnBrk="0" hangingPunct="0"/>
            <a:r>
              <a:rPr lang="es-ES_tradnl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2.1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. Les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gràfiques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Gantt</a:t>
            </a:r>
          </a:p>
          <a:p>
            <a:pPr lvl="1" algn="just" eaLnBrk="0" hangingPunct="0"/>
            <a:r>
              <a:rPr lang="es-ES_tradnl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2.2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. El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mètode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PERT-CPM</a:t>
            </a:r>
          </a:p>
          <a:p>
            <a:pPr algn="just" eaLnBrk="0" hangingPunct="0"/>
            <a:r>
              <a:rPr lang="ca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3. </a:t>
            </a:r>
            <a:r>
              <a:rPr 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La logística integral</a:t>
            </a:r>
          </a:p>
          <a:p>
            <a:pPr algn="just" eaLnBrk="0" hangingPunct="0"/>
            <a:r>
              <a:rPr lang="ca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4. La qualitat a l’empresa</a:t>
            </a:r>
            <a:endParaRPr lang="es-ES_tradnl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algn="just" eaLnBrk="0" hangingPunct="0"/>
            <a:r>
              <a:rPr lang="es-ES_tradnl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4.1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. El sistema de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gestió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de la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qualitat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algn="just" eaLnBrk="0" hangingPunct="0"/>
            <a:r>
              <a:rPr lang="es-ES_tradnl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4.2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. La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certificació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de la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qualitat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eaLnBrk="0" hangingPunct="0"/>
            <a:r>
              <a:rPr 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5. </a:t>
            </a:r>
            <a:r>
              <a:rPr lang="es-ES_tradnl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Producció</a:t>
            </a:r>
            <a:r>
              <a:rPr 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 i </a:t>
            </a:r>
            <a:r>
              <a:rPr lang="es-ES_tradnl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protecció</a:t>
            </a:r>
            <a:r>
              <a:rPr 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s-ES_tradnl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medi</a:t>
            </a:r>
            <a:r>
              <a:rPr 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_tradnl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ambient</a:t>
            </a:r>
            <a:endParaRPr lang="es-ES_tradnl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algn="just" eaLnBrk="0" hangingPunct="0"/>
            <a:r>
              <a:rPr lang="es-ES_tradnl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5.1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Externalitats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i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cost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social de la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producció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algn="just" eaLnBrk="0" hangingPunct="0"/>
            <a:r>
              <a:rPr lang="es-ES_tradnl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5.2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. La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indústria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medi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ambient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oportunitats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_tradnl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empresarials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134938"/>
            <a:ext cx="2663825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2"/>
          <p:cNvSpPr>
            <a:spLocks noChangeArrowheads="1"/>
          </p:cNvSpPr>
          <p:nvPr/>
        </p:nvSpPr>
        <p:spPr bwMode="auto">
          <a:xfrm>
            <a:off x="6305550" y="307975"/>
            <a:ext cx="2806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a-ES" altLang="ca-ES" sz="1600" b="1" dirty="0">
                <a:latin typeface="Verdana" pitchFamily="34" charset="0"/>
              </a:rPr>
              <a:t>Índex de la unitat </a:t>
            </a:r>
          </a:p>
        </p:txBody>
      </p:sp>
    </p:spTree>
    <p:extLst>
      <p:ext uri="{BB962C8B-B14F-4D97-AF65-F5344CB8AC3E}">
        <p14:creationId xmlns:p14="http://schemas.microsoft.com/office/powerpoint/2010/main" val="487856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3075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307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uadroTexto 1"/>
          <p:cNvSpPr txBox="1">
            <a:spLocks noChangeArrowheads="1"/>
          </p:cNvSpPr>
          <p:nvPr/>
        </p:nvSpPr>
        <p:spPr bwMode="auto">
          <a:xfrm>
            <a:off x="476250" y="502443"/>
            <a:ext cx="855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direcció de la producció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78" name="Rectángulo 1"/>
          <p:cNvSpPr>
            <a:spLocks noChangeArrowheads="1"/>
          </p:cNvSpPr>
          <p:nvPr/>
        </p:nvSpPr>
        <p:spPr bwMode="auto">
          <a:xfrm>
            <a:off x="582613" y="1179513"/>
            <a:ext cx="8220075" cy="682625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Arial" charset="0"/>
              </a:rPr>
              <a:t>La </a:t>
            </a:r>
            <a:r>
              <a:rPr lang="ca-ES" altLang="ja-JP" sz="1600" b="1" dirty="0">
                <a:latin typeface="Arial" charset="0"/>
              </a:rPr>
              <a:t>funció de producció </a:t>
            </a:r>
            <a:r>
              <a:rPr lang="ca-ES" altLang="ja-JP" sz="1600" dirty="0">
                <a:solidFill>
                  <a:srgbClr val="000000"/>
                </a:solidFill>
                <a:latin typeface="Arial" charset="0"/>
              </a:rPr>
              <a:t>és la funció transformadora o fabricadora de béns, serveis o</a:t>
            </a:r>
          </a:p>
          <a:p>
            <a:pPr eaLnBrk="1" hangingPunct="1">
              <a:lnSpc>
                <a:spcPct val="120000"/>
              </a:lnSpc>
            </a:pPr>
            <a:r>
              <a:rPr lang="ca-ES" altLang="ja-JP" sz="1600" dirty="0">
                <a:solidFill>
                  <a:srgbClr val="000000"/>
                </a:solidFill>
                <a:latin typeface="Arial" charset="0"/>
              </a:rPr>
              <a:t>productes dins de l’empresa.</a:t>
            </a:r>
            <a:endParaRPr lang="ca-ES" altLang="es-ES_tradnl" dirty="0">
              <a:latin typeface="Arial" charset="0"/>
            </a:endParaRPr>
          </a:p>
        </p:txBody>
      </p:sp>
      <p:pic>
        <p:nvPicPr>
          <p:cNvPr id="3079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85" y="3023955"/>
            <a:ext cx="7583487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Rectángulo 15"/>
          <p:cNvSpPr>
            <a:spLocks noChangeArrowheads="1"/>
          </p:cNvSpPr>
          <p:nvPr/>
        </p:nvSpPr>
        <p:spPr bwMode="auto">
          <a:xfrm>
            <a:off x="582613" y="2348880"/>
            <a:ext cx="2324202" cy="307777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Sistema de producció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4099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410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CuadroTexto 1"/>
          <p:cNvSpPr txBox="1">
            <a:spLocks noChangeArrowheads="1"/>
          </p:cNvSpPr>
          <p:nvPr/>
        </p:nvSpPr>
        <p:spPr bwMode="auto">
          <a:xfrm>
            <a:off x="399256" y="363537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planificació de la producció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02" name="Rectángulo 1"/>
          <p:cNvSpPr>
            <a:spLocks noChangeArrowheads="1"/>
          </p:cNvSpPr>
          <p:nvPr/>
        </p:nvSpPr>
        <p:spPr bwMode="auto">
          <a:xfrm>
            <a:off x="428625" y="998730"/>
            <a:ext cx="8193087" cy="947439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planificació de la producció </a:t>
            </a:r>
            <a:r>
              <a:rPr lang="ca-ES" altLang="ja-JP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permet gestionar el sistema de producció amb criteris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d’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eficàcia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 i d’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eficiència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a-ES" altLang="ja-JP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amb l’objectiu de fabricar un producte en les </a:t>
            </a:r>
            <a:r>
              <a:rPr lang="ca-ES" altLang="ja-JP" sz="16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quantitats necessàries </a:t>
            </a:r>
            <a:r>
              <a:rPr lang="ca-ES" altLang="ja-JP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en un temps determinat.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222" y="2123855"/>
            <a:ext cx="7228971" cy="3901350"/>
          </a:xfrm>
          <a:prstGeom prst="rect">
            <a:avLst/>
          </a:prstGeom>
          <a:ln>
            <a:solidFill>
              <a:srgbClr val="FF33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5123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512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CuadroTexto 1"/>
          <p:cNvSpPr txBox="1">
            <a:spLocks noChangeArrowheads="1"/>
          </p:cNvSpPr>
          <p:nvPr/>
        </p:nvSpPr>
        <p:spPr bwMode="auto">
          <a:xfrm>
            <a:off x="428625" y="350837"/>
            <a:ext cx="855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sistema MRP		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34" name="Rectángulo 1"/>
          <p:cNvSpPr>
            <a:spLocks noChangeArrowheads="1"/>
          </p:cNvSpPr>
          <p:nvPr/>
        </p:nvSpPr>
        <p:spPr bwMode="auto">
          <a:xfrm>
            <a:off x="428625" y="998730"/>
            <a:ext cx="7989280" cy="683264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ca-ES" altLang="es-ES_tradnl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sistema </a:t>
            </a:r>
            <a:r>
              <a:rPr lang="ca-ES" altLang="ja-JP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MRP </a:t>
            </a:r>
            <a:r>
              <a:rPr lang="ca-ES" altLang="ja-JP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és la planificació dels materials necessaris per elaborar un producte en el temps. 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35" y="1763815"/>
            <a:ext cx="7988300" cy="23622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35" y="4138844"/>
            <a:ext cx="3846870" cy="190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984" y="4291800"/>
            <a:ext cx="3614789" cy="2124289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ca-ES" altLang="es-ES_tradnl" sz="2000">
              <a:latin typeface="Arial" charset="0"/>
            </a:endParaRPr>
          </a:p>
        </p:txBody>
      </p:sp>
      <p:sp>
        <p:nvSpPr>
          <p:cNvPr id="8195" name="Rectangle 39"/>
          <p:cNvSpPr>
            <a:spLocks noChangeArrowheads="1"/>
          </p:cNvSpPr>
          <p:nvPr/>
        </p:nvSpPr>
        <p:spPr bwMode="auto">
          <a:xfrm>
            <a:off x="0" y="-171450"/>
            <a:ext cx="1841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ca-ES" altLang="es-ES_tradnl">
              <a:latin typeface="Arial" charset="0"/>
            </a:endParaRPr>
          </a:p>
        </p:txBody>
      </p:sp>
      <p:pic>
        <p:nvPicPr>
          <p:cNvPr id="819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CuadroTexto 1"/>
          <p:cNvSpPr txBox="1">
            <a:spLocks noChangeArrowheads="1"/>
          </p:cNvSpPr>
          <p:nvPr/>
        </p:nvSpPr>
        <p:spPr bwMode="auto">
          <a:xfrm>
            <a:off x="476250" y="297384"/>
            <a:ext cx="855980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Les gràfiques Gantt	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198" name="Rectángulo 1"/>
          <p:cNvSpPr>
            <a:spLocks noChangeArrowheads="1"/>
          </p:cNvSpPr>
          <p:nvPr/>
        </p:nvSpPr>
        <p:spPr bwMode="auto">
          <a:xfrm>
            <a:off x="521293" y="953725"/>
            <a:ext cx="8191500" cy="969962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Les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gràfiques Gantt </a:t>
            </a:r>
            <a:r>
              <a:rPr lang="ca-ES" altLang="ja-JP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són un mètode de planificació que, mitjançant la representació gràfica, realitzen de manera simultània el control de totes les activitats del projecte i l’avaluació del seu grau d’assoliment. 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199" name="Rectángulo 12"/>
          <p:cNvSpPr>
            <a:spLocks noChangeArrowheads="1"/>
          </p:cNvSpPr>
          <p:nvPr/>
        </p:nvSpPr>
        <p:spPr bwMode="auto">
          <a:xfrm>
            <a:off x="522288" y="2438400"/>
            <a:ext cx="2519542" cy="21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Exemple: </a:t>
            </a:r>
          </a:p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Gràfica Gantt del procés productiu d’instal·lació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un equip de control de contaminació en una indústria siderúrgica.</a:t>
            </a:r>
          </a:p>
        </p:txBody>
      </p:sp>
      <p:pic>
        <p:nvPicPr>
          <p:cNvPr id="8200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329" y="2484438"/>
            <a:ext cx="5468259" cy="3419837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ca-ES" altLang="es-ES_tradnl" sz="2000">
              <a:latin typeface="Arial" charset="0"/>
            </a:endParaRPr>
          </a:p>
        </p:txBody>
      </p:sp>
      <p:sp>
        <p:nvSpPr>
          <p:cNvPr id="6147" name="Rectangle 39"/>
          <p:cNvSpPr>
            <a:spLocks noChangeArrowheads="1"/>
          </p:cNvSpPr>
          <p:nvPr/>
        </p:nvSpPr>
        <p:spPr bwMode="auto">
          <a:xfrm>
            <a:off x="0" y="-171450"/>
            <a:ext cx="1841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ca-ES" altLang="es-ES_tradnl">
              <a:latin typeface="Arial" charset="0"/>
            </a:endParaRPr>
          </a:p>
        </p:txBody>
      </p:sp>
      <p:pic>
        <p:nvPicPr>
          <p:cNvPr id="614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uadroTexto 1"/>
          <p:cNvSpPr txBox="1">
            <a:spLocks noChangeArrowheads="1"/>
          </p:cNvSpPr>
          <p:nvPr/>
        </p:nvSpPr>
        <p:spPr bwMode="auto">
          <a:xfrm>
            <a:off x="428625" y="336550"/>
            <a:ext cx="855980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mètode PERT-CPM (I)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150" name="Rectángulo 1"/>
          <p:cNvSpPr>
            <a:spLocks noChangeArrowheads="1"/>
          </p:cNvSpPr>
          <p:nvPr/>
        </p:nvSpPr>
        <p:spPr bwMode="auto">
          <a:xfrm>
            <a:off x="485245" y="902244"/>
            <a:ext cx="8235950" cy="969962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mètode PERT-CPM </a:t>
            </a:r>
            <a:r>
              <a:rPr lang="ca-ES" altLang="ja-JP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és una tècnica de planificació de la producció en la qual s’esquematitza, mitjançant la tècnica de grafs, la realització d’un projecte de producció en les seves diferents situacions i activitats. 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557351"/>
              </p:ext>
            </p:extLst>
          </p:nvPr>
        </p:nvGraphicFramePr>
        <p:xfrm>
          <a:off x="590550" y="2123855"/>
          <a:ext cx="8235950" cy="1620544"/>
        </p:xfrm>
        <a:graphic>
          <a:graphicData uri="http://schemas.openxmlformats.org/drawingml/2006/table">
            <a:tbl>
              <a:tblPr/>
              <a:tblGrid>
                <a:gridCol w="8235950"/>
              </a:tblGrid>
              <a:tr h="360363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4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Prèviament a la representació gràfica</a:t>
                      </a:r>
                      <a:endParaRPr kumimoji="0" lang="ca-ES" altLang="es-ES_tradn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29" marR="91429" marT="45726" marB="45726" horzOverflow="overflow">
                    <a:lnL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99"/>
                    </a:solidFill>
                  </a:tcPr>
                </a:tc>
              </a:tr>
              <a:tr h="919163">
                <a:tc>
                  <a:txBody>
                    <a:bodyPr/>
                    <a:lstStyle>
                      <a:lvl1pPr marL="342900" indent="-342900"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Cal definir les situacions i les activitats que suposen l</a:t>
                      </a:r>
                      <a:r>
                        <a:rPr kumimoji="0" lang="ca-ES" altLang="ca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’</a:t>
                      </a:r>
                      <a:r>
                        <a:rPr kumimoji="0" lang="ca-ES" alt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inici i el final del projecte.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Hi ha d</a:t>
                      </a:r>
                      <a:r>
                        <a:rPr kumimoji="0" lang="ca-ES" altLang="ca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’</a:t>
                      </a:r>
                      <a:r>
                        <a:rPr kumimoji="0" lang="ca-ES" alt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haver un ordre de relació entre les activitats.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Les activitats han de ser independents entre elles.</a:t>
                      </a:r>
                      <a:endParaRPr kumimoji="0" lang="ca-ES" altLang="es-ES_tradnl" sz="17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29" marR="91429" marT="45726" marB="45726" horzOverflow="overflow">
                    <a:lnL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tángulo 12"/>
          <p:cNvSpPr/>
          <p:nvPr/>
        </p:nvSpPr>
        <p:spPr>
          <a:xfrm>
            <a:off x="428625" y="4940058"/>
            <a:ext cx="13047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ca-ES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  <a:cs typeface="ＭＳ Ｐゴシック" charset="0"/>
              </a:rPr>
              <a:t>Elements </a:t>
            </a:r>
          </a:p>
          <a:p>
            <a:pPr>
              <a:defRPr/>
            </a:pPr>
            <a:r>
              <a:rPr lang="ca-ES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  <a:cs typeface="ＭＳ Ｐゴシック" charset="0"/>
              </a:rPr>
              <a:t>temporals</a:t>
            </a:r>
          </a:p>
        </p:txBody>
      </p:sp>
      <p:sp>
        <p:nvSpPr>
          <p:cNvPr id="23567" name="Rectángulo 2"/>
          <p:cNvSpPr>
            <a:spLocks noChangeArrowheads="1"/>
          </p:cNvSpPr>
          <p:nvPr/>
        </p:nvSpPr>
        <p:spPr bwMode="auto">
          <a:xfrm>
            <a:off x="1966510" y="4248943"/>
            <a:ext cx="43561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 defTabSz="457200">
              <a:lnSpc>
                <a:spcPct val="120000"/>
              </a:lnSpc>
              <a:buClr>
                <a:srgbClr val="FF3399"/>
              </a:buClr>
              <a:buFont typeface="Wingdings" pitchFamily="2" charset="2"/>
              <a:buChar char="§"/>
              <a:defRPr/>
            </a:pPr>
            <a:r>
              <a:rPr lang="ca-ES" sz="1600" dirty="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ca-ES" sz="1600" dirty="0">
                <a:solidFill>
                  <a:srgbClr val="FF3399"/>
                </a:solidFill>
                <a:latin typeface="Arial" pitchFamily="34" charset="0"/>
                <a:ea typeface="ＭＳ Ｐゴシック" pitchFamily="34" charset="-128"/>
              </a:rPr>
              <a:t>Temps </a:t>
            </a:r>
            <a:r>
              <a:rPr lang="ca-ES" sz="1600" i="1" dirty="0" err="1">
                <a:solidFill>
                  <a:srgbClr val="FF3399"/>
                </a:solidFill>
                <a:latin typeface="Arial" pitchFamily="34" charset="0"/>
                <a:ea typeface="ＭＳ Ｐゴシック" pitchFamily="34" charset="-128"/>
              </a:rPr>
              <a:t>early</a:t>
            </a:r>
            <a:r>
              <a:rPr lang="ca-ES" sz="1600" dirty="0">
                <a:solidFill>
                  <a:srgbClr val="FF3399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ca-ES" sz="1600" dirty="0">
                <a:latin typeface="Arial" pitchFamily="34" charset="0"/>
                <a:ea typeface="ＭＳ Ｐゴシック" pitchFamily="34" charset="-128"/>
              </a:rPr>
              <a:t>d</a:t>
            </a:r>
            <a:r>
              <a:rPr lang="ca-ES" altLang="ca-ES" sz="1600" dirty="0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ca-ES" sz="1600" dirty="0">
                <a:latin typeface="Arial" pitchFamily="34" charset="0"/>
                <a:ea typeface="ＭＳ Ｐゴシック" pitchFamily="34" charset="-128"/>
              </a:rPr>
              <a:t>una situació (</a:t>
            </a:r>
            <a:r>
              <a:rPr lang="ca-ES" sz="1600" i="1" dirty="0">
                <a:latin typeface="Arial" pitchFamily="34" charset="0"/>
                <a:ea typeface="ＭＳ Ｐゴシック" pitchFamily="34" charset="-128"/>
              </a:rPr>
              <a:t>E</a:t>
            </a:r>
            <a:r>
              <a:rPr lang="ca-ES" sz="1600" dirty="0">
                <a:latin typeface="Arial" pitchFamily="34" charset="0"/>
                <a:ea typeface="ＭＳ Ｐゴシック" pitchFamily="34" charset="-128"/>
              </a:rPr>
              <a:t>): data més propera.</a:t>
            </a:r>
          </a:p>
          <a:p>
            <a:pPr marL="0" lvl="1" defTabSz="457200">
              <a:lnSpc>
                <a:spcPct val="120000"/>
              </a:lnSpc>
              <a:buClr>
                <a:srgbClr val="FF3399"/>
              </a:buClr>
              <a:buFont typeface="Wingdings" pitchFamily="2" charset="2"/>
              <a:buChar char="§"/>
              <a:defRPr/>
            </a:pPr>
            <a:r>
              <a:rPr lang="ca-ES" sz="1600" dirty="0">
                <a:latin typeface="Arial" pitchFamily="34" charset="0"/>
                <a:ea typeface="ＭＳ Ｐゴシック" pitchFamily="34" charset="-128"/>
              </a:rPr>
              <a:t> </a:t>
            </a:r>
            <a:r>
              <a:rPr lang="ca-ES" sz="1600" dirty="0">
                <a:solidFill>
                  <a:srgbClr val="FF3399"/>
                </a:solidFill>
                <a:latin typeface="Arial" pitchFamily="34" charset="0"/>
                <a:ea typeface="ＭＳ Ｐゴシック" pitchFamily="34" charset="-128"/>
              </a:rPr>
              <a:t>Temps </a:t>
            </a:r>
            <a:r>
              <a:rPr lang="ca-ES" sz="1600" i="1" dirty="0" err="1">
                <a:solidFill>
                  <a:srgbClr val="FF3399"/>
                </a:solidFill>
                <a:latin typeface="Arial" pitchFamily="34" charset="0"/>
                <a:ea typeface="ＭＳ Ｐゴシック" pitchFamily="34" charset="-128"/>
              </a:rPr>
              <a:t>last</a:t>
            </a:r>
            <a:r>
              <a:rPr lang="ca-ES" sz="1600" dirty="0">
                <a:solidFill>
                  <a:srgbClr val="FF3399"/>
                </a:solidFill>
                <a:latin typeface="Arial" pitchFamily="34" charset="0"/>
                <a:ea typeface="ＭＳ Ｐゴシック" pitchFamily="34" charset="-128"/>
              </a:rPr>
              <a:t> </a:t>
            </a:r>
            <a:r>
              <a:rPr lang="ca-ES" sz="1600" dirty="0">
                <a:latin typeface="Arial" pitchFamily="34" charset="0"/>
                <a:ea typeface="ＭＳ Ｐゴシック" pitchFamily="34" charset="-128"/>
              </a:rPr>
              <a:t>d</a:t>
            </a:r>
            <a:r>
              <a:rPr lang="ca-ES" altLang="ca-ES" sz="1600" dirty="0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ca-ES" sz="1600" dirty="0">
                <a:latin typeface="Arial" pitchFamily="34" charset="0"/>
                <a:ea typeface="ＭＳ Ｐゴシック" pitchFamily="34" charset="-128"/>
              </a:rPr>
              <a:t>una situació (</a:t>
            </a:r>
            <a:r>
              <a:rPr lang="ca-ES" sz="1600" i="1" dirty="0">
                <a:latin typeface="Arial" pitchFamily="34" charset="0"/>
                <a:ea typeface="ＭＳ Ｐゴシック" pitchFamily="34" charset="-128"/>
              </a:rPr>
              <a:t>L</a:t>
            </a:r>
            <a:r>
              <a:rPr lang="ca-ES" sz="1600" dirty="0">
                <a:latin typeface="Arial" pitchFamily="34" charset="0"/>
                <a:ea typeface="ＭＳ Ｐゴシック" pitchFamily="34" charset="-128"/>
              </a:rPr>
              <a:t>): data més tardana.</a:t>
            </a:r>
          </a:p>
          <a:p>
            <a:pPr marL="0" lvl="1" defTabSz="457200">
              <a:lnSpc>
                <a:spcPct val="120000"/>
              </a:lnSpc>
              <a:buClr>
                <a:srgbClr val="FF3399"/>
              </a:buClr>
              <a:buFont typeface="Wingdings" pitchFamily="2" charset="2"/>
              <a:buChar char="§"/>
              <a:defRPr/>
            </a:pPr>
            <a:r>
              <a:rPr lang="ca-E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ca-ES" sz="1600" dirty="0">
                <a:solidFill>
                  <a:srgbClr val="FF3399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Temps total </a:t>
            </a:r>
            <a:r>
              <a:rPr lang="ca-E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d</a:t>
            </a:r>
            <a:r>
              <a:rPr lang="ca-ES" altLang="ca-E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’</a:t>
            </a:r>
            <a:r>
              <a:rPr lang="ca-E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execució (</a:t>
            </a:r>
            <a:r>
              <a:rPr lang="ca-ES" sz="1600" i="1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T</a:t>
            </a:r>
            <a:r>
              <a:rPr lang="ca-E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): temps </a:t>
            </a:r>
            <a:r>
              <a:rPr lang="ca-ES" sz="1600" i="1" dirty="0" err="1">
                <a:latin typeface="Arial" pitchFamily="34" charset="0"/>
                <a:ea typeface="ＭＳ Ｐゴシック" pitchFamily="34" charset="-128"/>
                <a:cs typeface="Arial" pitchFamily="34" charset="0"/>
              </a:rPr>
              <a:t>early</a:t>
            </a:r>
            <a:r>
              <a:rPr lang="ca-E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o </a:t>
            </a:r>
            <a:r>
              <a:rPr lang="ca-ES" sz="1600" i="1" dirty="0" err="1">
                <a:latin typeface="Arial" pitchFamily="34" charset="0"/>
                <a:ea typeface="ＭＳ Ｐゴシック" pitchFamily="34" charset="-128"/>
                <a:cs typeface="Arial" pitchFamily="34" charset="0"/>
              </a:rPr>
              <a:t>last</a:t>
            </a:r>
            <a:r>
              <a:rPr lang="ca-ES" sz="1600" spc="8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ca-ES" sz="1600" dirty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de la situació final.</a:t>
            </a:r>
          </a:p>
        </p:txBody>
      </p:sp>
      <p:sp>
        <p:nvSpPr>
          <p:cNvPr id="16" name="Abrir llave 15"/>
          <p:cNvSpPr/>
          <p:nvPr/>
        </p:nvSpPr>
        <p:spPr bwMode="auto">
          <a:xfrm>
            <a:off x="1781175" y="4295206"/>
            <a:ext cx="193675" cy="1812925"/>
          </a:xfrm>
          <a:prstGeom prst="leftBrace">
            <a:avLst/>
          </a:prstGeom>
          <a:ln>
            <a:solidFill>
              <a:srgbClr val="FF3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ca-ES"/>
          </a:p>
        </p:txBody>
      </p:sp>
      <p:sp>
        <p:nvSpPr>
          <p:cNvPr id="6162" name="Rectángulo 4"/>
          <p:cNvSpPr>
            <a:spLocks noChangeArrowheads="1"/>
          </p:cNvSpPr>
          <p:nvPr/>
        </p:nvSpPr>
        <p:spPr bwMode="auto">
          <a:xfrm>
            <a:off x="6575425" y="4554536"/>
            <a:ext cx="2251075" cy="127419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b="1" dirty="0">
                <a:solidFill>
                  <a:srgbClr val="FF3399"/>
                </a:solidFill>
                <a:latin typeface="Arial" charset="0"/>
              </a:rPr>
              <a:t>Situacions crítiques</a:t>
            </a:r>
            <a:r>
              <a:rPr lang="ca-ES" altLang="es-ES_tradnl" sz="1600" dirty="0">
                <a:solidFill>
                  <a:srgbClr val="FF3399"/>
                </a:solidFill>
                <a:latin typeface="Arial" charset="0"/>
              </a:rPr>
              <a:t>: </a:t>
            </a:r>
            <a:r>
              <a:rPr lang="ca-ES" altLang="es-ES_tradnl" sz="1600" dirty="0">
                <a:latin typeface="Arial" charset="0"/>
              </a:rPr>
              <a:t>situacions en què els temps </a:t>
            </a:r>
            <a:r>
              <a:rPr lang="ca-ES" altLang="es-ES_tradnl" sz="1600" i="1" dirty="0" err="1">
                <a:latin typeface="Arial" charset="0"/>
              </a:rPr>
              <a:t>early</a:t>
            </a:r>
            <a:r>
              <a:rPr lang="ca-ES" altLang="es-ES_tradnl" sz="1600" i="1" dirty="0">
                <a:latin typeface="Arial" charset="0"/>
              </a:rPr>
              <a:t> </a:t>
            </a:r>
            <a:r>
              <a:rPr lang="ca-ES" altLang="es-ES_tradnl" sz="1600" dirty="0">
                <a:latin typeface="Arial" charset="0"/>
              </a:rPr>
              <a:t>i </a:t>
            </a:r>
            <a:r>
              <a:rPr lang="ca-ES" altLang="es-ES_tradnl" sz="1600" i="1" dirty="0" err="1">
                <a:latin typeface="Arial" charset="0"/>
              </a:rPr>
              <a:t>last</a:t>
            </a:r>
            <a:r>
              <a:rPr lang="ca-ES" altLang="es-ES_tradnl" sz="1600" i="1" dirty="0">
                <a:latin typeface="Arial" charset="0"/>
              </a:rPr>
              <a:t> </a:t>
            </a:r>
            <a:r>
              <a:rPr lang="ca-ES" altLang="es-ES_tradnl" sz="1600" dirty="0">
                <a:latin typeface="Arial" charset="0"/>
              </a:rPr>
              <a:t>són iguals.</a:t>
            </a:r>
            <a:endParaRPr lang="ca-ES" altLang="es-ES_tradnl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ca-ES" altLang="es-ES_tradnl" sz="2000">
              <a:latin typeface="Arial" charset="0"/>
            </a:endParaRPr>
          </a:p>
        </p:txBody>
      </p:sp>
      <p:sp>
        <p:nvSpPr>
          <p:cNvPr id="7171" name="Rectangle 39"/>
          <p:cNvSpPr>
            <a:spLocks noChangeArrowheads="1"/>
          </p:cNvSpPr>
          <p:nvPr/>
        </p:nvSpPr>
        <p:spPr bwMode="auto">
          <a:xfrm>
            <a:off x="0" y="-171450"/>
            <a:ext cx="1841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ca-ES" altLang="es-ES_tradnl">
              <a:latin typeface="Arial" charset="0"/>
            </a:endParaRPr>
          </a:p>
        </p:txBody>
      </p:sp>
      <p:pic>
        <p:nvPicPr>
          <p:cNvPr id="717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CuadroTexto 1"/>
          <p:cNvSpPr txBox="1">
            <a:spLocks noChangeArrowheads="1"/>
          </p:cNvSpPr>
          <p:nvPr/>
        </p:nvSpPr>
        <p:spPr bwMode="auto">
          <a:xfrm>
            <a:off x="481295" y="352425"/>
            <a:ext cx="855980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mètode PERT-CPM (II)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174" name="Rectángulo 12"/>
          <p:cNvSpPr>
            <a:spLocks noChangeArrowheads="1"/>
          </p:cNvSpPr>
          <p:nvPr/>
        </p:nvSpPr>
        <p:spPr bwMode="auto">
          <a:xfrm>
            <a:off x="545699" y="887956"/>
            <a:ext cx="2830641" cy="216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Exemple</a:t>
            </a: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ca-ES" altLang="es-ES_tradnl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Graf PERT-CPM del procés productiu d’instal·lació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un equip de control de contaminació en una indústria siderúrgica.</a:t>
            </a:r>
          </a:p>
        </p:txBody>
      </p:sp>
      <p:pic>
        <p:nvPicPr>
          <p:cNvPr id="7175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810" y="945256"/>
            <a:ext cx="5209231" cy="204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063" y="3160587"/>
            <a:ext cx="6629400" cy="3251200"/>
          </a:xfrm>
          <a:prstGeom prst="rect">
            <a:avLst/>
          </a:prstGeom>
          <a:ln w="9525">
            <a:solidFill>
              <a:srgbClr val="FF33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ángulo 11"/>
          <p:cNvSpPr>
            <a:spLocks noChangeArrowheads="1"/>
          </p:cNvSpPr>
          <p:nvPr/>
        </p:nvSpPr>
        <p:spPr bwMode="auto">
          <a:xfrm>
            <a:off x="476545" y="818710"/>
            <a:ext cx="8355014" cy="1242904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ca-ES" altLang="es-ES_tradnl" sz="1600" b="1" dirty="0">
                <a:latin typeface="Verdana" panose="020B0604030504040204" pitchFamily="34" charset="0"/>
                <a:ea typeface="Verdana" panose="020B0604030504040204" pitchFamily="34" charset="0"/>
              </a:rPr>
              <a:t>logística integral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o </a:t>
            </a:r>
            <a:r>
              <a:rPr lang="ca-ES" altLang="es-ES_tradnl" sz="1600" b="1" dirty="0">
                <a:latin typeface="Verdana" panose="020B0604030504040204" pitchFamily="34" charset="0"/>
                <a:ea typeface="Verdana" panose="020B0604030504040204" pitchFamily="34" charset="0"/>
              </a:rPr>
              <a:t>gestió de la cadena logística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és un sistema de gestió de la producció en què l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empresa gestiona, planifica i controla els fluxos de </a:t>
            </a: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materials i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el seu emmagatzemament de manera eficient i eficaç amb l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objectiu final de </a:t>
            </a: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satisfer les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necessitats dels clients.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9220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sp>
        <p:nvSpPr>
          <p:cNvPr id="9222" name="CuadroTexto 1"/>
          <p:cNvSpPr txBox="1">
            <a:spLocks noChangeArrowheads="1"/>
          </p:cNvSpPr>
          <p:nvPr/>
        </p:nvSpPr>
        <p:spPr bwMode="auto">
          <a:xfrm>
            <a:off x="431540" y="233645"/>
            <a:ext cx="855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logística integral	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226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5" y="4419110"/>
            <a:ext cx="8353425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610" y="2168860"/>
            <a:ext cx="7208824" cy="21512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221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10243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1024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CuadroTexto 1"/>
          <p:cNvSpPr txBox="1">
            <a:spLocks noChangeArrowheads="1"/>
          </p:cNvSpPr>
          <p:nvPr/>
        </p:nvSpPr>
        <p:spPr bwMode="auto">
          <a:xfrm>
            <a:off x="431540" y="233645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qualitat de l</a:t>
            </a:r>
            <a:r>
              <a:rPr lang="ca-ES" altLang="ca-ES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empresa (I)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246" name="Rectángulo 1"/>
          <p:cNvSpPr>
            <a:spLocks noChangeArrowheads="1"/>
          </p:cNvSpPr>
          <p:nvPr/>
        </p:nvSpPr>
        <p:spPr bwMode="auto">
          <a:xfrm>
            <a:off x="476545" y="769145"/>
            <a:ext cx="8191500" cy="1242904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qualitat</a:t>
            </a:r>
            <a:r>
              <a:rPr lang="ca-ES" altLang="ja-JP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a-ES" altLang="ja-JP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és el conjunt de característiques i especificacions tècniques que </a:t>
            </a:r>
            <a:r>
              <a:rPr lang="ca-ES" altLang="ja-JP" sz="16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defineixen un </a:t>
            </a:r>
            <a:r>
              <a:rPr lang="ca-ES" altLang="ja-JP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producte, tenint en compte la capacitat que té per satisfer les necessitats de l’usuari i que determina el nivell d’adequació a la utilització per a la qual el producte està destinat.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247" name="Rectángulo 1"/>
          <p:cNvSpPr>
            <a:spLocks noChangeArrowheads="1"/>
          </p:cNvSpPr>
          <p:nvPr/>
        </p:nvSpPr>
        <p:spPr bwMode="auto">
          <a:xfrm>
            <a:off x="3146165" y="2178939"/>
            <a:ext cx="5535613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Adaptació dels processos de producció de l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empresa amb l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objectiu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assolir el nivell de qualitat òptim. </a:t>
            </a:r>
          </a:p>
        </p:txBody>
      </p:sp>
      <p:sp>
        <p:nvSpPr>
          <p:cNvPr id="10248" name="Rectángulo 2"/>
          <p:cNvSpPr>
            <a:spLocks noChangeArrowheads="1"/>
          </p:cNvSpPr>
          <p:nvPr/>
        </p:nvSpPr>
        <p:spPr bwMode="auto">
          <a:xfrm>
            <a:off x="476545" y="2213865"/>
            <a:ext cx="1560513" cy="585787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1600" dirty="0">
                <a:latin typeface="Arial" charset="0"/>
              </a:rPr>
              <a:t>Reenginyeria </a:t>
            </a:r>
          </a:p>
          <a:p>
            <a:pPr eaLnBrk="1" hangingPunct="1"/>
            <a:r>
              <a:rPr lang="ca-ES" altLang="es-ES_tradnl" sz="1600" dirty="0">
                <a:latin typeface="Arial" charset="0"/>
              </a:rPr>
              <a:t>de processos </a:t>
            </a:r>
            <a:endParaRPr lang="ca-ES" altLang="es-ES_tradnl" sz="1600" dirty="0"/>
          </a:p>
        </p:txBody>
      </p:sp>
      <p:cxnSp>
        <p:nvCxnSpPr>
          <p:cNvPr id="5" name="Conector recto de flecha 4"/>
          <p:cNvCxnSpPr>
            <a:cxnSpLocks noChangeShapeType="1"/>
          </p:cNvCxnSpPr>
          <p:nvPr/>
        </p:nvCxnSpPr>
        <p:spPr bwMode="auto">
          <a:xfrm>
            <a:off x="2146046" y="2506758"/>
            <a:ext cx="798513" cy="0"/>
          </a:xfrm>
          <a:prstGeom prst="straightConnector1">
            <a:avLst/>
          </a:prstGeom>
          <a:noFill/>
          <a:ln w="25400">
            <a:solidFill>
              <a:srgbClr val="FF3399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988" y="2955422"/>
            <a:ext cx="6859382" cy="35992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11267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1126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CuadroTexto 1"/>
          <p:cNvSpPr txBox="1">
            <a:spLocks noChangeArrowheads="1"/>
          </p:cNvSpPr>
          <p:nvPr/>
        </p:nvSpPr>
        <p:spPr bwMode="auto">
          <a:xfrm>
            <a:off x="428625" y="304154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qualitat de l</a:t>
            </a:r>
            <a:r>
              <a:rPr lang="ca-ES" altLang="ca-ES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empresa (II)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281" name="Rectángulo 11"/>
          <p:cNvSpPr>
            <a:spLocks noChangeArrowheads="1"/>
          </p:cNvSpPr>
          <p:nvPr/>
        </p:nvSpPr>
        <p:spPr bwMode="auto">
          <a:xfrm>
            <a:off x="504825" y="4366710"/>
            <a:ext cx="5401606" cy="1569660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ca-ES" altLang="es-ES_tradnl" sz="1600" b="1" dirty="0">
                <a:latin typeface="Verdana" panose="020B0604030504040204" pitchFamily="34" charset="0"/>
                <a:ea typeface="Verdana" panose="020B0604030504040204" pitchFamily="34" charset="0"/>
              </a:rPr>
              <a:t>certificació de la qualitat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permet que un organisme reconegut oficialment (ISO, AENOR, etc.) reguli i determini les condicions que ha de complir un sistema de qualitat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una empresa per tal que sigui reconeguda.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Rectángulo 3"/>
          <p:cNvSpPr>
            <a:spLocks noChangeArrowheads="1"/>
          </p:cNvSpPr>
          <p:nvPr/>
        </p:nvSpPr>
        <p:spPr bwMode="auto">
          <a:xfrm>
            <a:off x="6190792" y="4677845"/>
            <a:ext cx="2579360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663399"/>
              </a:buClr>
            </a:pPr>
            <a:r>
              <a:rPr lang="ca-ES" altLang="es-ES_tradnl" sz="16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Comporta:  </a:t>
            </a:r>
          </a:p>
          <a:p>
            <a:pPr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Costos 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prevenció. </a:t>
            </a:r>
          </a:p>
          <a:p>
            <a:pPr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Costos d</a:t>
            </a:r>
            <a:r>
              <a:rPr lang="ca-ES" altLang="ca-ES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avaluació.</a:t>
            </a:r>
          </a:p>
          <a:p>
            <a:pPr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Costos d</a:t>
            </a:r>
            <a:r>
              <a:rPr lang="ca-ES" altLang="ca-ES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errades. 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4" y="1583795"/>
            <a:ext cx="5617827" cy="2423988"/>
          </a:xfrm>
          <a:prstGeom prst="rect">
            <a:avLst/>
          </a:prstGeom>
          <a:ln w="9525">
            <a:solidFill>
              <a:srgbClr val="FF33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433853" y="908720"/>
            <a:ext cx="41433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ca-ES" altLang="es-ES_tradnl" b="1" dirty="0">
                <a:latin typeface="Verdana" panose="020B0604030504040204" pitchFamily="34" charset="0"/>
                <a:ea typeface="Verdana" panose="020B0604030504040204" pitchFamily="34" charset="0"/>
              </a:rPr>
              <a:t>Fases del procés d</a:t>
            </a:r>
            <a:r>
              <a:rPr lang="ca-ES" altLang="ca-ES" b="1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b="1" dirty="0">
                <a:latin typeface="Verdana" panose="020B0604030504040204" pitchFamily="34" charset="0"/>
                <a:ea typeface="Verdana" panose="020B0604030504040204" pitchFamily="34" charset="0"/>
              </a:rPr>
              <a:t>implantació </a:t>
            </a:r>
            <a:r>
              <a:rPr lang="ca-ES" altLang="es-ES_tradnl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ca-ES" altLang="es-ES_tradnl" b="1" dirty="0">
                <a:latin typeface="Verdana" panose="020B0604030504040204" pitchFamily="34" charset="0"/>
                <a:ea typeface="Verdana" panose="020B0604030504040204" pitchFamily="34" charset="0"/>
              </a:rPr>
              <a:t>la qualitat en l</a:t>
            </a:r>
            <a:r>
              <a:rPr lang="ca-ES" altLang="ca-ES" b="1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b="1" dirty="0">
                <a:latin typeface="Verdana" panose="020B0604030504040204" pitchFamily="34" charset="0"/>
                <a:ea typeface="Verdana" panose="020B0604030504040204" pitchFamily="34" charset="0"/>
              </a:rPr>
              <a:t>empresa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235" y="554592"/>
            <a:ext cx="2492917" cy="3666506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12291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1229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CuadroTexto 1"/>
          <p:cNvSpPr txBox="1">
            <a:spLocks noChangeArrowheads="1"/>
          </p:cNvSpPr>
          <p:nvPr/>
        </p:nvSpPr>
        <p:spPr bwMode="auto">
          <a:xfrm>
            <a:off x="428625" y="304154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producció i el medi ambient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294" name="Rectángulo 11"/>
          <p:cNvSpPr>
            <a:spLocks noChangeArrowheads="1"/>
          </p:cNvSpPr>
          <p:nvPr/>
        </p:nvSpPr>
        <p:spPr bwMode="auto">
          <a:xfrm>
            <a:off x="465138" y="863715"/>
            <a:ext cx="8199437" cy="969962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Els </a:t>
            </a:r>
            <a:r>
              <a:rPr lang="ca-ES" altLang="es-ES_tradnl" sz="1600" b="1" dirty="0">
                <a:latin typeface="Verdana" panose="020B0604030504040204" pitchFamily="34" charset="0"/>
                <a:ea typeface="Verdana" panose="020B0604030504040204" pitchFamily="34" charset="0"/>
              </a:rPr>
              <a:t>costos socials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o </a:t>
            </a:r>
            <a:r>
              <a:rPr lang="ca-ES" altLang="es-ES_tradnl" sz="1600" b="1" dirty="0">
                <a:latin typeface="Verdana" panose="020B0604030504040204" pitchFamily="34" charset="0"/>
                <a:ea typeface="Verdana" panose="020B0604030504040204" pitchFamily="34" charset="0"/>
              </a:rPr>
              <a:t>costos externs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són els costos causats per l’existència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externalitats negatives de la producció. Per exemple: els costos derivats de la contaminació.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295" name="Rectángulo 2"/>
          <p:cNvSpPr>
            <a:spLocks noChangeArrowheads="1"/>
          </p:cNvSpPr>
          <p:nvPr/>
        </p:nvSpPr>
        <p:spPr bwMode="auto">
          <a:xfrm>
            <a:off x="476250" y="2030413"/>
            <a:ext cx="40259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marL="0" lvl="1" eaLnBrk="1" hangingPunct="1">
              <a:lnSpc>
                <a:spcPct val="120000"/>
              </a:lnSpc>
              <a:buClr>
                <a:srgbClr val="663399"/>
              </a:buClr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Factors que impulsen la 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incorporació de la gestió mediambiental a l</a:t>
            </a:r>
            <a:r>
              <a:rPr lang="ca-ES" altLang="ca-ES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empresa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lvl="1"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Normativa.</a:t>
            </a:r>
          </a:p>
          <a:p>
            <a:pPr marL="0" lvl="1"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Societat.</a:t>
            </a:r>
          </a:p>
        </p:txBody>
      </p:sp>
      <p:sp>
        <p:nvSpPr>
          <p:cNvPr id="12296" name="Rectángulo 4"/>
          <p:cNvSpPr>
            <a:spLocks noChangeArrowheads="1"/>
          </p:cNvSpPr>
          <p:nvPr/>
        </p:nvSpPr>
        <p:spPr bwMode="auto">
          <a:xfrm>
            <a:off x="2141730" y="2815243"/>
            <a:ext cx="2214061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marL="0" lvl="1"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Economia. </a:t>
            </a:r>
          </a:p>
          <a:p>
            <a:pPr marL="0" lvl="1"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Ètica empresarial.</a:t>
            </a:r>
            <a:endParaRPr lang="ca-ES" altLang="es-ES_tradnl" sz="173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298" name="Rectángulo 15"/>
          <p:cNvSpPr>
            <a:spLocks noChangeArrowheads="1"/>
          </p:cNvSpPr>
          <p:nvPr/>
        </p:nvSpPr>
        <p:spPr bwMode="auto">
          <a:xfrm>
            <a:off x="5922150" y="1976095"/>
            <a:ext cx="292622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buClr>
                <a:srgbClr val="663399"/>
              </a:buClr>
            </a:pPr>
            <a:r>
              <a:rPr lang="ca-ES" altLang="es-ES_tradnl" sz="16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Producció sostenible</a:t>
            </a:r>
          </a:p>
          <a:p>
            <a:pPr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Produir sense </a:t>
            </a:r>
            <a:r>
              <a:rPr lang="ca-ES" altLang="es-ES_tradnl" sz="1600" dirty="0" err="1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ontaminar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No esgotar els recursos naturals i usar recursos renovables.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7" name="Conector recto de flecha 16"/>
          <p:cNvCxnSpPr>
            <a:cxnSpLocks noChangeShapeType="1"/>
          </p:cNvCxnSpPr>
          <p:nvPr/>
        </p:nvCxnSpPr>
        <p:spPr bwMode="auto">
          <a:xfrm>
            <a:off x="4502150" y="3188625"/>
            <a:ext cx="1284985" cy="0"/>
          </a:xfrm>
          <a:prstGeom prst="straightConnector1">
            <a:avLst/>
          </a:prstGeom>
          <a:noFill/>
          <a:ln w="25400">
            <a:solidFill>
              <a:srgbClr val="FF3399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2300" name="Rectángulo 10"/>
          <p:cNvSpPr>
            <a:spLocks noChangeArrowheads="1"/>
          </p:cNvSpPr>
          <p:nvPr/>
        </p:nvSpPr>
        <p:spPr bwMode="auto">
          <a:xfrm>
            <a:off x="4518108" y="2693989"/>
            <a:ext cx="9348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ca-ES" altLang="es-ES_tradnl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Objectiu</a:t>
            </a:r>
          </a:p>
        </p:txBody>
      </p:sp>
      <p:sp>
        <p:nvSpPr>
          <p:cNvPr id="12301" name="Rectángulo 22"/>
          <p:cNvSpPr>
            <a:spLocks noChangeArrowheads="1"/>
          </p:cNvSpPr>
          <p:nvPr/>
        </p:nvSpPr>
        <p:spPr bwMode="auto">
          <a:xfrm>
            <a:off x="476250" y="3689943"/>
            <a:ext cx="5823336" cy="245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marL="0" lvl="1" eaLnBrk="1" hangingPunct="1">
              <a:lnSpc>
                <a:spcPct val="120000"/>
              </a:lnSpc>
              <a:buClr>
                <a:srgbClr val="663399"/>
              </a:buClr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La indústria relacionada amb la protecció del medi ambient pot actuar per dues vies:</a:t>
            </a:r>
          </a:p>
          <a:p>
            <a:pPr marL="0" lvl="1"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Reducció de l</a:t>
            </a:r>
            <a:r>
              <a:rPr lang="ca-ES" altLang="ca-ES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impacte ecològic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: instal·lació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equipaments que permetin el control i el tractament de la contaminació.</a:t>
            </a:r>
            <a:endParaRPr lang="ca-ES" altLang="es-ES_tradnl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lvl="1"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Protecció del medi ambient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: mitjançant la transformació del procés productiu, de les tecnologies i de l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organització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operacions.</a:t>
            </a:r>
            <a:endParaRPr lang="ca-ES" altLang="es-ES_tradnl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986" y="3678728"/>
            <a:ext cx="2142844" cy="280517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3068</TotalTime>
  <Words>764</Words>
  <Application>Microsoft Office PowerPoint</Application>
  <PresentationFormat>Presentación en pantalla (4:3)</PresentationFormat>
  <Paragraphs>83</Paragraphs>
  <Slides>12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4" baseType="lpstr">
      <vt:lpstr>Default Design</vt:lpstr>
      <vt:lpstr>Ecuación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The McGraw-Hill Companies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Rosa Comabella</dc:creator>
  <cp:lastModifiedBy>Oriol G Tura </cp:lastModifiedBy>
  <cp:revision>436</cp:revision>
  <dcterms:created xsi:type="dcterms:W3CDTF">2008-04-10T07:15:11Z</dcterms:created>
  <dcterms:modified xsi:type="dcterms:W3CDTF">2018-07-10T08:00:05Z</dcterms:modified>
</cp:coreProperties>
</file>