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4" roundtripDataSignature="AMtx7mgdiiaCin/djEoqezqMx+7GZVE6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34" Type="http://customschemas.google.com/relationships/presentationmetadata" Target="meta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ol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ol i objecte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3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3"/>
          <p:cNvSpPr txBox="1"/>
          <p:nvPr>
            <p:ph idx="1"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çalera de la secció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9" name="Google Shape;29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ctes" type="twoObj">
  <p:cSld name="TWO_OBJECT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3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" type="twoTxTwoObj">
  <p:cSld name="TWO_OBJECTS_WITH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2" name="Google Shape;42;p3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3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omés títol" type="titleOnly">
  <p:cSld name="TITLE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ingut amb llegenda" type="objTx">
  <p:cSld name="OBJECT_WITH_CAPTION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0" name="Google Shape;60;p3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1" name="Google Shape;61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tge amb llegenda" type="picTx">
  <p:cSld name="PICTURE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4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4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8" name="Google Shape;68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ol i text vertical" type="vertTx">
  <p:cSld name="VERTICAL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ol vertical i text" type="vertTitleAndTx">
  <p:cSld name="VERTICAL_TITLE_AND_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hyperlink" Target="https://www.ipcc.ch/languages-2/spanish/" TargetMode="External"/><Relationship Id="rId5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view.genial.ly/63074d2ea23a170019613f50/interactive-content-el-repte-de-la-crisi-climatica" TargetMode="External"/><Relationship Id="rId4" Type="http://schemas.openxmlformats.org/officeDocument/2006/relationships/hyperlink" Target="https://view.genial.ly/63074d2ea23a170019613f50/interactive-content-el-repte-de-la-crisi-climatica" TargetMode="External"/><Relationship Id="rId5" Type="http://schemas.openxmlformats.org/officeDocument/2006/relationships/image" Target="../media/image19.png"/><Relationship Id="rId6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12.jpg"/><Relationship Id="rId5" Type="http://schemas.openxmlformats.org/officeDocument/2006/relationships/hyperlink" Target="https://www.washingtonpost.com/climate-solutions/2019/11/22/quiz-how-much-do-you-know-about-climate-change/" TargetMode="External"/><Relationship Id="rId6" Type="http://schemas.openxmlformats.org/officeDocument/2006/relationships/hyperlink" Target="https://www.bbc.co.uk/bitesize/articles/z48hqp3" TargetMode="External"/><Relationship Id="rId7" Type="http://schemas.openxmlformats.org/officeDocument/2006/relationships/hyperlink" Target="https://www.bbc.co.uk/bitesize/guides/z3bbb9q/test" TargetMode="External"/><Relationship Id="rId8" Type="http://schemas.openxmlformats.org/officeDocument/2006/relationships/hyperlink" Target="https://www.newtral.es/test-cuanto-sabes-de-la-emergencia-climatica/20191231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hyperlink" Target="https://youtu.be/2j47yGqjWV0" TargetMode="External"/><Relationship Id="rId5" Type="http://schemas.openxmlformats.org/officeDocument/2006/relationships/hyperlink" Target="https://www.ccma.cat/tv3/alacarta/quequicom/lefecte-hivernacle-i-el-canvi-climatic/video/3113690/" TargetMode="External"/><Relationship Id="rId6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Relationship Id="rId4" Type="http://schemas.openxmlformats.org/officeDocument/2006/relationships/hyperlink" Target="https://www.biointeractive.org/classroom-resources/greenhouse-effect" TargetMode="External"/><Relationship Id="rId5" Type="http://schemas.openxmlformats.org/officeDocument/2006/relationships/image" Target="../media/image34.png"/><Relationship Id="rId6" Type="http://schemas.openxmlformats.org/officeDocument/2006/relationships/hyperlink" Target="https://public.wmo.int/en/our-mandate/focus-areas/environment/greenhouse%20gases" TargetMode="External"/><Relationship Id="rId7" Type="http://schemas.openxmlformats.org/officeDocument/2006/relationships/hyperlink" Target="https://www.youtube.com/watch?v=gXweeQ_2fRo" TargetMode="External"/><Relationship Id="rId8" Type="http://schemas.openxmlformats.org/officeDocument/2006/relationships/hyperlink" Target="https://www.youtube.com/watch?v=D7azpbtGA4Y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Relationship Id="rId4" Type="http://schemas.openxmlformats.org/officeDocument/2006/relationships/hyperlink" Target="https://climate.nasa.gov/causes/" TargetMode="External"/><Relationship Id="rId5" Type="http://schemas.openxmlformats.org/officeDocument/2006/relationships/image" Target="../media/image10.jpg"/><Relationship Id="rId6" Type="http://schemas.openxmlformats.org/officeDocument/2006/relationships/image" Target="../media/image18.jpg"/><Relationship Id="rId7" Type="http://schemas.openxmlformats.org/officeDocument/2006/relationships/hyperlink" Target="https://www.ccma.cat/tv3/alacarta/quequicom/canvi-climatic-nivell-critic/video/5914969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ambientech.org/la-emergencia-climatica" TargetMode="External"/><Relationship Id="rId4" Type="http://schemas.openxmlformats.org/officeDocument/2006/relationships/image" Target="../media/image9.png"/><Relationship Id="rId5" Type="http://schemas.openxmlformats.org/officeDocument/2006/relationships/hyperlink" Target="https://climateprimer.mit.edu/climate-science/#the-greenhouse-effect-and-us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2.jpg"/><Relationship Id="rId4" Type="http://schemas.openxmlformats.org/officeDocument/2006/relationships/image" Target="../media/image1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esr.unep.org/" TargetMode="External"/><Relationship Id="rId4" Type="http://schemas.openxmlformats.org/officeDocument/2006/relationships/image" Target="../media/image25.png"/><Relationship Id="rId5" Type="http://schemas.openxmlformats.org/officeDocument/2006/relationships/hyperlink" Target="https://lab.concord.org/embeddable.html#interactives/air-pollution/air-pollution-master.json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2.jpg"/><Relationship Id="rId4" Type="http://schemas.openxmlformats.org/officeDocument/2006/relationships/image" Target="../media/image21.jpg"/><Relationship Id="rId5" Type="http://schemas.openxmlformats.org/officeDocument/2006/relationships/hyperlink" Target="https://www.un.org/en/climatechange/what-is-climate-change" TargetMode="External"/><Relationship Id="rId6" Type="http://schemas.openxmlformats.org/officeDocument/2006/relationships/hyperlink" Target="https://www.ccma.cat/tv3/alacarta/quequicom/lefecte-hivernacle-i-el-canvi-climatic/video/3113690/" TargetMode="External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youtube.com/watch?v=-_CWP1GPO80&amp;list=PLVxV8No5jMyAeoekVDS1pth8rZNMC8xiN&amp;index=10" TargetMode="External"/><Relationship Id="rId10" Type="http://schemas.openxmlformats.org/officeDocument/2006/relationships/hyperlink" Target="https://www.youtube.com/watch?v=K7MzGe6OSs0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education.nationalgeographic.org/resource/climate-change" TargetMode="External"/><Relationship Id="rId4" Type="http://schemas.openxmlformats.org/officeDocument/2006/relationships/image" Target="../media/image20.png"/><Relationship Id="rId9" Type="http://schemas.openxmlformats.org/officeDocument/2006/relationships/image" Target="../media/image33.png"/><Relationship Id="rId5" Type="http://schemas.openxmlformats.org/officeDocument/2006/relationships/hyperlink" Target="https://climate.nasa.gov/global-warming-vs-climate-change/" TargetMode="External"/><Relationship Id="rId6" Type="http://schemas.openxmlformats.org/officeDocument/2006/relationships/image" Target="../media/image17.png"/><Relationship Id="rId7" Type="http://schemas.openxmlformats.org/officeDocument/2006/relationships/hyperlink" Target="https://www.termcat.cat/ca/cercaterm/fitxa/MzU3NjE0OQ%3D%3D" TargetMode="External"/><Relationship Id="rId8" Type="http://schemas.openxmlformats.org/officeDocument/2006/relationships/image" Target="../media/image2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view.genial.ly/63074d2ea23a170019613f50/interactive-content-el-repte-de-la-crisi-climatica" TargetMode="External"/><Relationship Id="rId4" Type="http://schemas.openxmlformats.org/officeDocument/2006/relationships/hyperlink" Target="https://view.genial.ly/63074d2ea23a170019613f50/interactive-content-el-repte-de-la-crisi-climatica" TargetMode="External"/><Relationship Id="rId5" Type="http://schemas.openxmlformats.org/officeDocument/2006/relationships/image" Target="../media/image19.png"/><Relationship Id="rId6" Type="http://schemas.openxmlformats.org/officeDocument/2006/relationships/image" Target="../media/image2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7.png"/><Relationship Id="rId4" Type="http://schemas.openxmlformats.org/officeDocument/2006/relationships/hyperlink" Target="https://cpo.noaa.gov/warmingworld/index.html" TargetMode="External"/><Relationship Id="rId5" Type="http://schemas.openxmlformats.org/officeDocument/2006/relationships/hyperlink" Target="https://cadenaser.com/emisora/2020/07/02/ser_malaga/1593684068_384906.html" TargetMode="External"/><Relationship Id="rId6" Type="http://schemas.openxmlformats.org/officeDocument/2006/relationships/image" Target="../media/image36.png"/></Relationships>
</file>

<file path=ppt/slides/_rels/slide19.xml.rels><?xml version="1.0" encoding="UTF-8" standalone="yes"?><Relationships xmlns="http://schemas.openxmlformats.org/package/2006/relationships"><Relationship Id="rId10" Type="http://schemas.openxmlformats.org/officeDocument/2006/relationships/hyperlink" Target="https://www.ccma.cat/tv3/alacarta/quequicom/canvi-climatic-nivell-critic/video/5914969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5.jpg"/><Relationship Id="rId4" Type="http://schemas.openxmlformats.org/officeDocument/2006/relationships/image" Target="../media/image38.png"/><Relationship Id="rId9" Type="http://schemas.openxmlformats.org/officeDocument/2006/relationships/hyperlink" Target="https://www.ccma.cat/tv3/alacarta/quequicom/lefecte-hivernacle-i-el-canvi-climatic/video/3113690/" TargetMode="External"/><Relationship Id="rId5" Type="http://schemas.openxmlformats.org/officeDocument/2006/relationships/hyperlink" Target="https://climate.nasa.gov/evidence/" TargetMode="External"/><Relationship Id="rId6" Type="http://schemas.openxmlformats.org/officeDocument/2006/relationships/image" Target="../media/image44.png"/><Relationship Id="rId7" Type="http://schemas.openxmlformats.org/officeDocument/2006/relationships/image" Target="../media/image26.png"/><Relationship Id="rId8" Type="http://schemas.openxmlformats.org/officeDocument/2006/relationships/image" Target="../media/image3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public.wmo.int/es/media/comunicados-de-prensa/el-informe-anual-de-la-omm-pone-de-relieve-el-avance-continuo-del-cambio" TargetMode="External"/><Relationship Id="rId4" Type="http://schemas.openxmlformats.org/officeDocument/2006/relationships/image" Target="../media/image3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images.genial.ly/5cc042063868b00fd4856942/e3897aef-fb2f-4bd8-a78e-5ea2a94aa28d.jpeg" TargetMode="External"/><Relationship Id="rId4" Type="http://schemas.openxmlformats.org/officeDocument/2006/relationships/image" Target="../media/image42.png"/><Relationship Id="rId5" Type="http://schemas.openxmlformats.org/officeDocument/2006/relationships/hyperlink" Target="https://youtu.be/kHb4XY5VLVc?t=140" TargetMode="External"/><Relationship Id="rId6" Type="http://schemas.openxmlformats.org/officeDocument/2006/relationships/hyperlink" Target="https://www.ccma.cat/tv3/alacarta/quequicom/lefecte-hivernacle-i-el-canvi-climatic/video/3113690/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youtu.be/CIrNSNnbvJU" TargetMode="External"/><Relationship Id="rId4" Type="http://schemas.openxmlformats.org/officeDocument/2006/relationships/image" Target="../media/image50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youtu.be/BGHJYDHOIAE" TargetMode="External"/><Relationship Id="rId4" Type="http://schemas.openxmlformats.org/officeDocument/2006/relationships/image" Target="../media/image4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5.png"/><Relationship Id="rId4" Type="http://schemas.openxmlformats.org/officeDocument/2006/relationships/image" Target="../media/image43.png"/><Relationship Id="rId9" Type="http://schemas.openxmlformats.org/officeDocument/2006/relationships/hyperlink" Target="https://www.youtube.com/watch?app=desktop&amp;v=QIW6wljzijc" TargetMode="External"/><Relationship Id="rId5" Type="http://schemas.openxmlformats.org/officeDocument/2006/relationships/image" Target="../media/image39.png"/><Relationship Id="rId6" Type="http://schemas.openxmlformats.org/officeDocument/2006/relationships/image" Target="../media/image49.jpg"/><Relationship Id="rId7" Type="http://schemas.openxmlformats.org/officeDocument/2006/relationships/hyperlink" Target="https://skepticalscience.com/graphics.php?g=8" TargetMode="External"/><Relationship Id="rId8" Type="http://schemas.openxmlformats.org/officeDocument/2006/relationships/hyperlink" Target="https://climate.esa.int/en/evidence/observations-change/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wesr.unep.org/" TargetMode="External"/><Relationship Id="rId4" Type="http://schemas.openxmlformats.org/officeDocument/2006/relationships/image" Target="../media/image5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www.vilaweb.cat/noticies/fotografies-sequera-satellit/" TargetMode="External"/><Relationship Id="rId4" Type="http://schemas.openxmlformats.org/officeDocument/2006/relationships/image" Target="../media/image53.png"/><Relationship Id="rId5" Type="http://schemas.openxmlformats.org/officeDocument/2006/relationships/image" Target="../media/image4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1.png"/><Relationship Id="rId4" Type="http://schemas.openxmlformats.org/officeDocument/2006/relationships/image" Target="../media/image54.png"/><Relationship Id="rId5" Type="http://schemas.openxmlformats.org/officeDocument/2006/relationships/image" Target="../media/image4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www.edu-sat.com/#expliquen-histories" TargetMode="External"/><Relationship Id="rId4" Type="http://schemas.openxmlformats.org/officeDocument/2006/relationships/image" Target="../media/image52.png"/><Relationship Id="rId5" Type="http://schemas.openxmlformats.org/officeDocument/2006/relationships/hyperlink" Target="https://youtu.be/m3pron0C0kE" TargetMode="External"/><Relationship Id="rId6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"/>
          <p:cNvSpPr txBox="1"/>
          <p:nvPr>
            <p:ph type="ctrTitle"/>
          </p:nvPr>
        </p:nvSpPr>
        <p:spPr>
          <a:xfrm>
            <a:off x="4731026" y="1419356"/>
            <a:ext cx="7460974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alibri"/>
              <a:buNone/>
            </a:pPr>
            <a:r>
              <a:rPr lang="ca-ES" sz="8000"/>
              <a:t>EMERGÈNCIA CLIMÀTICA</a:t>
            </a:r>
            <a:endParaRPr/>
          </a:p>
        </p:txBody>
      </p:sp>
      <p:sp>
        <p:nvSpPr>
          <p:cNvPr id="88" name="Google Shape;88;p1"/>
          <p:cNvSpPr txBox="1"/>
          <p:nvPr>
            <p:ph idx="1" type="subTitle"/>
          </p:nvPr>
        </p:nvSpPr>
        <p:spPr>
          <a:xfrm>
            <a:off x="5172488" y="3865217"/>
            <a:ext cx="657805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ca-ES" sz="2800"/>
              <a:t>ACCEPTES EL REPTE?</a:t>
            </a:r>
            <a:endParaRPr/>
          </a:p>
        </p:txBody>
      </p:sp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b="6532" l="17739" r="16952" t="7307"/>
          <a:stretch/>
        </p:blipFill>
        <p:spPr>
          <a:xfrm>
            <a:off x="0" y="0"/>
            <a:ext cx="5613952" cy="6758609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/>
          <p:nvPr/>
        </p:nvSpPr>
        <p:spPr>
          <a:xfrm>
            <a:off x="168121" y="6488668"/>
            <a:ext cx="424808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8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https://www.ipcc.ch/languages-2/spanish/</a:t>
            </a:r>
            <a:r>
              <a:rPr b="0" i="0" lang="ca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5">
            <a:alphaModFix/>
          </a:blip>
          <a:srcRect b="21877" l="6068" r="4040" t="18615"/>
          <a:stretch/>
        </p:blipFill>
        <p:spPr>
          <a:xfrm rot="-500326">
            <a:off x="1287369" y="2880691"/>
            <a:ext cx="3039212" cy="14575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76940" y="1795447"/>
            <a:ext cx="6520069" cy="433881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715617" y="954157"/>
            <a:ext cx="282271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Abans de preocupar-te en excés i entrar en eco-ansietat...</a:t>
            </a:r>
            <a:endParaRPr/>
          </a:p>
        </p:txBody>
      </p:sp>
      <p:sp>
        <p:nvSpPr>
          <p:cNvPr id="98" name="Google Shape;98;p2"/>
          <p:cNvSpPr txBox="1"/>
          <p:nvPr/>
        </p:nvSpPr>
        <p:spPr>
          <a:xfrm>
            <a:off x="8653672" y="1294031"/>
            <a:ext cx="1683026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CANVI CLIMÀTIC</a:t>
            </a:r>
            <a:endParaRPr/>
          </a:p>
        </p:txBody>
      </p:sp>
      <p:sp>
        <p:nvSpPr>
          <p:cNvPr id="99" name="Google Shape;99;p2"/>
          <p:cNvSpPr txBox="1"/>
          <p:nvPr/>
        </p:nvSpPr>
        <p:spPr>
          <a:xfrm>
            <a:off x="8342246" y="3463436"/>
            <a:ext cx="1994452" cy="83099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EMERGÈNCIA CLIMÀTICA</a:t>
            </a:r>
            <a:endParaRPr/>
          </a:p>
        </p:txBody>
      </p:sp>
      <p:sp>
        <p:nvSpPr>
          <p:cNvPr id="100" name="Google Shape;100;p2"/>
          <p:cNvSpPr txBox="1"/>
          <p:nvPr/>
        </p:nvSpPr>
        <p:spPr>
          <a:xfrm>
            <a:off x="6255026" y="1092655"/>
            <a:ext cx="1782418" cy="830997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EFECTE HIVERNACLE</a:t>
            </a:r>
            <a:endParaRPr/>
          </a:p>
        </p:txBody>
      </p:sp>
      <p:sp>
        <p:nvSpPr>
          <p:cNvPr id="101" name="Google Shape;101;p2"/>
          <p:cNvSpPr/>
          <p:nvPr/>
        </p:nvSpPr>
        <p:spPr>
          <a:xfrm>
            <a:off x="1053364" y="5719177"/>
            <a:ext cx="7595413" cy="646331"/>
          </a:xfrm>
          <a:prstGeom prst="rect">
            <a:avLst/>
          </a:prstGeom>
          <a:solidFill>
            <a:srgbClr val="3A383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millor esbrinar de què va el problema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/>
          <p:nvPr/>
        </p:nvSpPr>
        <p:spPr>
          <a:xfrm>
            <a:off x="1570383" y="6207709"/>
            <a:ext cx="905123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https://view.genial.ly/63074d2ea23a170019613f50/interactive-content-el-repte-de-la-crisi-climatica</a:t>
            </a: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07" name="Google Shape;107;p3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14766" l="19348" r="20896" t="15055"/>
          <a:stretch/>
        </p:blipFill>
        <p:spPr>
          <a:xfrm>
            <a:off x="1517374" y="659495"/>
            <a:ext cx="8388626" cy="553901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3"/>
          <p:cNvSpPr/>
          <p:nvPr/>
        </p:nvSpPr>
        <p:spPr>
          <a:xfrm>
            <a:off x="3935896" y="3429000"/>
            <a:ext cx="954156" cy="1205947"/>
          </a:xfrm>
          <a:prstGeom prst="ellipse">
            <a:avLst/>
          </a:prstGeom>
          <a:noFill/>
          <a:ln cap="flat" cmpd="sng" w="76200">
            <a:solidFill>
              <a:srgbClr val="D6009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p3"/>
          <p:cNvPicPr preferRelativeResize="0"/>
          <p:nvPr/>
        </p:nvPicPr>
        <p:blipFill rotWithShape="1">
          <a:blip r:embed="rId6">
            <a:alphaModFix/>
          </a:blip>
          <a:srcRect b="16118" l="19673" r="20978" t="14862"/>
          <a:stretch/>
        </p:blipFill>
        <p:spPr>
          <a:xfrm>
            <a:off x="1570383" y="659495"/>
            <a:ext cx="8471428" cy="55390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042" y="41485"/>
            <a:ext cx="2812349" cy="2098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69255" y="1611847"/>
            <a:ext cx="8355034" cy="436617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4"/>
          <p:cNvSpPr/>
          <p:nvPr/>
        </p:nvSpPr>
        <p:spPr>
          <a:xfrm>
            <a:off x="496185" y="6125453"/>
            <a:ext cx="1081377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https://www.washingtonpost.com/climate-solutions/2019/11/22/quiz-how-much-do-you-know-about-climate-change/</a:t>
            </a:r>
            <a:r>
              <a:rPr lang="ca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17" name="Google Shape;117;p4"/>
          <p:cNvSpPr/>
          <p:nvPr/>
        </p:nvSpPr>
        <p:spPr>
          <a:xfrm>
            <a:off x="490330" y="6420307"/>
            <a:ext cx="432932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https://www.bbc.co.uk/bitesize/articles/z48hqp3</a:t>
            </a:r>
            <a:r>
              <a:rPr lang="ca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18" name="Google Shape;118;p4"/>
          <p:cNvSpPr/>
          <p:nvPr/>
        </p:nvSpPr>
        <p:spPr>
          <a:xfrm>
            <a:off x="3569837" y="910117"/>
            <a:ext cx="466647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https://www.bbc.co.uk/bitesize/guides/z3bbb9q/test</a:t>
            </a:r>
            <a:r>
              <a:rPr lang="ca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19" name="Google Shape;119;p4"/>
          <p:cNvSpPr/>
          <p:nvPr/>
        </p:nvSpPr>
        <p:spPr>
          <a:xfrm>
            <a:off x="3074503" y="528626"/>
            <a:ext cx="694453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https://www.newtral.es/test-cuanto-sabes-de-la-emergencia-climatica/20191231/</a:t>
            </a: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20" name="Google Shape;120;p4"/>
          <p:cNvSpPr txBox="1"/>
          <p:nvPr/>
        </p:nvSpPr>
        <p:spPr>
          <a:xfrm>
            <a:off x="251791" y="2581650"/>
            <a:ext cx="2117464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5 minuts màxim i de manera individual, responeu aquestes preguntes tan bé com pugueu.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Després, amb la persona que tens al costat, comenta les respostes.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5"/>
          <p:cNvPicPr preferRelativeResize="0"/>
          <p:nvPr/>
        </p:nvPicPr>
        <p:blipFill rotWithShape="1">
          <a:blip r:embed="rId3">
            <a:alphaModFix/>
          </a:blip>
          <a:srcRect b="12461" l="6185" r="9890" t="21563"/>
          <a:stretch/>
        </p:blipFill>
        <p:spPr>
          <a:xfrm>
            <a:off x="0" y="229973"/>
            <a:ext cx="2438400" cy="191688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5"/>
          <p:cNvSpPr txBox="1"/>
          <p:nvPr>
            <p:ph type="title"/>
          </p:nvPr>
        </p:nvSpPr>
        <p:spPr>
          <a:xfrm>
            <a:off x="2676938" y="513121"/>
            <a:ext cx="507227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a-ES"/>
              <a:t>Què en saps d’això?</a:t>
            </a:r>
            <a:endParaRPr/>
          </a:p>
        </p:txBody>
      </p:sp>
      <p:sp>
        <p:nvSpPr>
          <p:cNvPr id="127" name="Google Shape;127;p5"/>
          <p:cNvSpPr txBox="1"/>
          <p:nvPr>
            <p:ph idx="1" type="body"/>
          </p:nvPr>
        </p:nvSpPr>
        <p:spPr>
          <a:xfrm>
            <a:off x="622852" y="1838684"/>
            <a:ext cx="10986053" cy="47607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ca-ES"/>
              <a:t>De què estem parlant quan diem canvi climàtic? És el mateix que efecte hivernacle?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ca-ES"/>
              <a:t>Com saben els científics que s’està produint? (evidències o proves)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ca-ES"/>
              <a:t>És un esdeveniment únic i excepcional en la història de la Terra?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ca-ES"/>
              <a:t>Només es tracta de calor?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ca-ES"/>
              <a:t>Quines conseqüències pot tenir? Com serà la Terra quan tingueu 50 anys més?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ca-ES"/>
              <a:t>Què suposa el canvi climàtics per a la vida a la Terra? I per les persones?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ca-ES"/>
              <a:t>Quines estratègies s’estan debatent per la reducció i mitigació? I tu, què pots fer?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28" name="Google Shape;128;p5"/>
          <p:cNvSpPr txBox="1"/>
          <p:nvPr/>
        </p:nvSpPr>
        <p:spPr>
          <a:xfrm>
            <a:off x="8097078" y="229973"/>
            <a:ext cx="382987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5 minuts màxim i de manera individual, responeu aquestes preguntes.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"/>
          <p:cNvSpPr txBox="1"/>
          <p:nvPr/>
        </p:nvSpPr>
        <p:spPr>
          <a:xfrm>
            <a:off x="1771908" y="1571214"/>
            <a:ext cx="919700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 creus que encara no tens els conceptes principals clars...</a:t>
            </a:r>
            <a:endParaRPr/>
          </a:p>
        </p:txBody>
      </p:sp>
      <p:pic>
        <p:nvPicPr>
          <p:cNvPr id="134" name="Google Shape;13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10497" y="3035126"/>
            <a:ext cx="7870395" cy="186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6"/>
          <p:cNvSpPr/>
          <p:nvPr/>
        </p:nvSpPr>
        <p:spPr>
          <a:xfrm>
            <a:off x="3263347" y="4922942"/>
            <a:ext cx="5764696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Què vol dir canvi climàtic?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Quines dades confirmen que existeix?</a:t>
            </a:r>
            <a:endParaRPr/>
          </a:p>
        </p:txBody>
      </p:sp>
      <p:pic>
        <p:nvPicPr>
          <p:cNvPr id="136" name="Google Shape;136;p6"/>
          <p:cNvPicPr preferRelativeResize="0"/>
          <p:nvPr/>
        </p:nvPicPr>
        <p:blipFill rotWithShape="1">
          <a:blip r:embed="rId4">
            <a:alphaModFix/>
          </a:blip>
          <a:srcRect b="0" l="0" r="14561" t="0"/>
          <a:stretch/>
        </p:blipFill>
        <p:spPr>
          <a:xfrm>
            <a:off x="2724310" y="206344"/>
            <a:ext cx="6303733" cy="1463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"/>
          <p:cNvSpPr txBox="1"/>
          <p:nvPr>
            <p:ph idx="1" type="body"/>
          </p:nvPr>
        </p:nvSpPr>
        <p:spPr>
          <a:xfrm>
            <a:off x="3730756" y="629182"/>
            <a:ext cx="6119192" cy="6392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ca-ES"/>
              <a:t>Comença per tenir les coses clares: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42" name="Google Shape;142;p7"/>
          <p:cNvSpPr txBox="1"/>
          <p:nvPr/>
        </p:nvSpPr>
        <p:spPr>
          <a:xfrm>
            <a:off x="4669477" y="1760940"/>
            <a:ext cx="1668115" cy="954107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3A38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CLIMATE CHANGE</a:t>
            </a:r>
            <a:endParaRPr/>
          </a:p>
        </p:txBody>
      </p:sp>
      <p:sp>
        <p:nvSpPr>
          <p:cNvPr id="143" name="Google Shape;143;p7"/>
          <p:cNvSpPr txBox="1"/>
          <p:nvPr/>
        </p:nvSpPr>
        <p:spPr>
          <a:xfrm>
            <a:off x="3776042" y="3492491"/>
            <a:ext cx="2308330" cy="954107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3A38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GREENHOUSE EFFECT</a:t>
            </a:r>
            <a:endParaRPr/>
          </a:p>
        </p:txBody>
      </p:sp>
      <p:pic>
        <p:nvPicPr>
          <p:cNvPr id="144" name="Google Shape;14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40391" y="1292061"/>
            <a:ext cx="3325733" cy="409037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7"/>
          <p:cNvSpPr txBox="1"/>
          <p:nvPr/>
        </p:nvSpPr>
        <p:spPr>
          <a:xfrm>
            <a:off x="7482611" y="2506251"/>
            <a:ext cx="255766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48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Sinònims</a:t>
            </a:r>
            <a:endParaRPr b="1" sz="1800">
              <a:solidFill>
                <a:srgbClr val="F7CA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7"/>
          <p:cNvSpPr/>
          <p:nvPr/>
        </p:nvSpPr>
        <p:spPr>
          <a:xfrm>
            <a:off x="4413171" y="2684306"/>
            <a:ext cx="218072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Canvi climàtic</a:t>
            </a:r>
            <a:endParaRPr/>
          </a:p>
        </p:txBody>
      </p:sp>
      <p:sp>
        <p:nvSpPr>
          <p:cNvPr id="147" name="Google Shape;147;p7"/>
          <p:cNvSpPr/>
          <p:nvPr/>
        </p:nvSpPr>
        <p:spPr>
          <a:xfrm>
            <a:off x="3678146" y="4343421"/>
            <a:ext cx="265944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Efecte hivernacle</a:t>
            </a:r>
            <a:endParaRPr/>
          </a:p>
        </p:txBody>
      </p:sp>
      <p:sp>
        <p:nvSpPr>
          <p:cNvPr id="148" name="Google Shape;148;p7"/>
          <p:cNvSpPr/>
          <p:nvPr/>
        </p:nvSpPr>
        <p:spPr>
          <a:xfrm>
            <a:off x="865117" y="3113363"/>
            <a:ext cx="291092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Escalfament global</a:t>
            </a:r>
            <a:endParaRPr/>
          </a:p>
        </p:txBody>
      </p:sp>
      <p:sp>
        <p:nvSpPr>
          <p:cNvPr id="149" name="Google Shape;149;p7"/>
          <p:cNvSpPr/>
          <p:nvPr/>
        </p:nvSpPr>
        <p:spPr>
          <a:xfrm>
            <a:off x="7181479" y="2496342"/>
            <a:ext cx="3069097" cy="1346788"/>
          </a:xfrm>
          <a:prstGeom prst="mathNotEqual">
            <a:avLst>
              <a:gd fmla="val 23520" name="adj1"/>
              <a:gd fmla="val 6600000" name="adj2"/>
              <a:gd fmla="val 11760" name="adj3"/>
            </a:avLst>
          </a:prstGeom>
          <a:gradFill>
            <a:gsLst>
              <a:gs pos="0">
                <a:srgbClr val="474747"/>
              </a:gs>
              <a:gs pos="50000">
                <a:schemeClr val="dk1"/>
              </a:gs>
              <a:gs pos="100000">
                <a:schemeClr val="dk1"/>
              </a:gs>
            </a:gsLst>
            <a:lin ang="5400000" scaled="0"/>
          </a:gra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792954" y="4079257"/>
            <a:ext cx="168311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https://youtu.be/2j47yGqjWV0</a:t>
            </a: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51" name="Google Shape;151;p7"/>
          <p:cNvSpPr txBox="1"/>
          <p:nvPr/>
        </p:nvSpPr>
        <p:spPr>
          <a:xfrm>
            <a:off x="2059392" y="4985360"/>
            <a:ext cx="1861930" cy="954107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3A38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AIR POLLUTION</a:t>
            </a:r>
            <a:endParaRPr/>
          </a:p>
        </p:txBody>
      </p:sp>
      <p:sp>
        <p:nvSpPr>
          <p:cNvPr id="152" name="Google Shape;152;p7"/>
          <p:cNvSpPr txBox="1"/>
          <p:nvPr/>
        </p:nvSpPr>
        <p:spPr>
          <a:xfrm>
            <a:off x="4136023" y="5756314"/>
            <a:ext cx="6693175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1.Investiga què és l’efecte hivernacle...</a:t>
            </a:r>
            <a:endParaRPr/>
          </a:p>
        </p:txBody>
      </p:sp>
      <p:sp>
        <p:nvSpPr>
          <p:cNvPr id="153" name="Google Shape;153;p7"/>
          <p:cNvSpPr txBox="1"/>
          <p:nvPr/>
        </p:nvSpPr>
        <p:spPr>
          <a:xfrm>
            <a:off x="3776042" y="6200528"/>
            <a:ext cx="763569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https://www.ccma.cat/tv3/alacarta/quequicom/lefecte-hivernacle-i-el-canvi-climatic/video/3113690/</a:t>
            </a:r>
            <a:r>
              <a:rPr lang="ca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Min 11:49-14:12 </a:t>
            </a:r>
            <a:endParaRPr/>
          </a:p>
        </p:txBody>
      </p:sp>
      <p:pic>
        <p:nvPicPr>
          <p:cNvPr id="154" name="Google Shape;154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411875">
            <a:off x="341846" y="55149"/>
            <a:ext cx="2834102" cy="2834102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7"/>
          <p:cNvSpPr txBox="1"/>
          <p:nvPr/>
        </p:nvSpPr>
        <p:spPr>
          <a:xfrm>
            <a:off x="1791796" y="2230453"/>
            <a:ext cx="1861930" cy="954107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3A38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GLOBAL WARMING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41243"/>
            <a:ext cx="11797479" cy="6175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9"/>
          <p:cNvPicPr preferRelativeResize="0"/>
          <p:nvPr/>
        </p:nvPicPr>
        <p:blipFill rotWithShape="1">
          <a:blip r:embed="rId3">
            <a:alphaModFix/>
          </a:blip>
          <a:srcRect b="19120" l="8587" r="36384" t="24722"/>
          <a:stretch/>
        </p:blipFill>
        <p:spPr>
          <a:xfrm>
            <a:off x="4036778" y="1254350"/>
            <a:ext cx="7731155" cy="4993859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9"/>
          <p:cNvSpPr/>
          <p:nvPr/>
        </p:nvSpPr>
        <p:spPr>
          <a:xfrm>
            <a:off x="5300870" y="6248209"/>
            <a:ext cx="658119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https://www.biointeractive.org/classroom-resources/greenhouse-effect</a:t>
            </a: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67" name="Google Shape;167;p9"/>
          <p:cNvSpPr/>
          <p:nvPr/>
        </p:nvSpPr>
        <p:spPr>
          <a:xfrm>
            <a:off x="424067" y="1793132"/>
            <a:ext cx="3498575" cy="489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L’efecte hivernacle produeix un augment de temperatures.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planeta seria més fred sense aquest fenomen atmosfèric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presència d’alguns gasos a l’atmosfera amplifiquen l’efecte hivernacle i sobreescalfen el planeta.</a:t>
            </a:r>
            <a:endParaRPr/>
          </a:p>
        </p:txBody>
      </p:sp>
      <p:pic>
        <p:nvPicPr>
          <p:cNvPr id="168" name="Google Shape;168;p9"/>
          <p:cNvPicPr preferRelativeResize="0"/>
          <p:nvPr/>
        </p:nvPicPr>
        <p:blipFill rotWithShape="1">
          <a:blip r:embed="rId5">
            <a:alphaModFix/>
          </a:blip>
          <a:srcRect b="10174" l="0" r="0" t="11852"/>
          <a:stretch/>
        </p:blipFill>
        <p:spPr>
          <a:xfrm>
            <a:off x="189129" y="111983"/>
            <a:ext cx="3733513" cy="170356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9"/>
          <p:cNvSpPr txBox="1"/>
          <p:nvPr>
            <p:ph type="title"/>
          </p:nvPr>
        </p:nvSpPr>
        <p:spPr>
          <a:xfrm>
            <a:off x="7738984" y="302014"/>
            <a:ext cx="4263887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a-ES"/>
              <a:t>Efecte hivernacle</a:t>
            </a:r>
            <a:endParaRPr/>
          </a:p>
        </p:txBody>
      </p:sp>
      <p:sp>
        <p:nvSpPr>
          <p:cNvPr id="170" name="Google Shape;170;p9"/>
          <p:cNvSpPr/>
          <p:nvPr/>
        </p:nvSpPr>
        <p:spPr>
          <a:xfrm>
            <a:off x="5300870" y="2614453"/>
            <a:ext cx="6096000" cy="132343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Without the greenhouse effect, the surface of the Earth would have an average temperature of -18 °C (Source: </a:t>
            </a:r>
            <a:r>
              <a:rPr lang="ca-E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World Meteorological Organization</a:t>
            </a: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and be covered in ice. Life as we know it would not be able to survive.</a:t>
            </a:r>
            <a:endParaRPr/>
          </a:p>
        </p:txBody>
      </p:sp>
      <p:sp>
        <p:nvSpPr>
          <p:cNvPr id="171" name="Google Shape;171;p9"/>
          <p:cNvSpPr txBox="1"/>
          <p:nvPr/>
        </p:nvSpPr>
        <p:spPr>
          <a:xfrm>
            <a:off x="4200938" y="111983"/>
            <a:ext cx="555266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https://www.youtube.com/watch?v=gXweeQ_2fRo</a:t>
            </a: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nens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https://www.youtube.com/watch?v=D7azpbtGA4Y</a:t>
            </a: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10"/>
          <p:cNvPicPr preferRelativeResize="0"/>
          <p:nvPr/>
        </p:nvPicPr>
        <p:blipFill rotWithShape="1">
          <a:blip r:embed="rId3">
            <a:alphaModFix/>
          </a:blip>
          <a:srcRect b="38932" l="20217" r="19129" t="22982"/>
          <a:stretch/>
        </p:blipFill>
        <p:spPr>
          <a:xfrm>
            <a:off x="277825" y="2126974"/>
            <a:ext cx="11636349" cy="4386469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0"/>
          <p:cNvSpPr/>
          <p:nvPr/>
        </p:nvSpPr>
        <p:spPr>
          <a:xfrm>
            <a:off x="3179217" y="2928730"/>
            <a:ext cx="1603513" cy="2120348"/>
          </a:xfrm>
          <a:prstGeom prst="ellipse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0"/>
          <p:cNvSpPr/>
          <p:nvPr/>
        </p:nvSpPr>
        <p:spPr>
          <a:xfrm>
            <a:off x="5805759" y="5049078"/>
            <a:ext cx="1603513" cy="1066800"/>
          </a:xfrm>
          <a:prstGeom prst="ellipse">
            <a:avLst/>
          </a:prstGeom>
          <a:noFill/>
          <a:ln cap="flat" cmpd="sng" w="5715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0"/>
          <p:cNvSpPr/>
          <p:nvPr/>
        </p:nvSpPr>
        <p:spPr>
          <a:xfrm>
            <a:off x="9541565" y="4611755"/>
            <a:ext cx="1139687" cy="437323"/>
          </a:xfrm>
          <a:prstGeom prst="ellipse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0"/>
          <p:cNvSpPr txBox="1"/>
          <p:nvPr/>
        </p:nvSpPr>
        <p:spPr>
          <a:xfrm>
            <a:off x="2186609" y="615219"/>
            <a:ext cx="840187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Alguns gasos </a:t>
            </a: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d’efecte hivernacle són força habituals...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Altres són </a:t>
            </a:r>
            <a:r>
              <a:rPr lang="ca-ES" sz="2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força estables </a:t>
            </a: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es queden molts anys a l’atmosfera....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Altres tot i estar presents en poca quantitat, </a:t>
            </a:r>
            <a:r>
              <a:rPr lang="ca-ES" sz="24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escalfen molt</a:t>
            </a:r>
            <a:endParaRPr/>
          </a:p>
        </p:txBody>
      </p:sp>
      <p:sp>
        <p:nvSpPr>
          <p:cNvPr id="181" name="Google Shape;181;p10"/>
          <p:cNvSpPr/>
          <p:nvPr/>
        </p:nvSpPr>
        <p:spPr>
          <a:xfrm>
            <a:off x="8449286" y="6455537"/>
            <a:ext cx="332424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https://climate.nasa.gov/causes/</a:t>
            </a: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82" name="Google Shape;182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06447" y="746344"/>
            <a:ext cx="5767082" cy="5709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2352" y="562123"/>
            <a:ext cx="5694095" cy="5867254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0"/>
          <p:cNvSpPr/>
          <p:nvPr/>
        </p:nvSpPr>
        <p:spPr>
          <a:xfrm>
            <a:off x="631454" y="6455537"/>
            <a:ext cx="700179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https://www.ccma.cat/tv3/alacarta/quequicom/canvi-climatic-nivell-critic/video/5914969/</a:t>
            </a:r>
            <a:r>
              <a:rPr lang="ca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7:50-9:40</a:t>
            </a:r>
            <a:endParaRPr/>
          </a:p>
        </p:txBody>
      </p:sp>
      <p:sp>
        <p:nvSpPr>
          <p:cNvPr id="185" name="Google Shape;185;p10"/>
          <p:cNvSpPr txBox="1"/>
          <p:nvPr/>
        </p:nvSpPr>
        <p:spPr>
          <a:xfrm>
            <a:off x="360771" y="204257"/>
            <a:ext cx="1106603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Quin sector produeix més gasos d’efecte hivernacle? Quins gasos són més abundants?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19599" l="16956" r="17500" t="26462"/>
          <a:stretch/>
        </p:blipFill>
        <p:spPr>
          <a:xfrm>
            <a:off x="454200" y="1016505"/>
            <a:ext cx="11379990" cy="5746617"/>
          </a:xfrm>
          <a:prstGeom prst="rect">
            <a:avLst/>
          </a:prstGeom>
          <a:solidFill>
            <a:srgbClr val="FBE4D4"/>
          </a:solidFill>
          <a:ln>
            <a:noFill/>
          </a:ln>
        </p:spPr>
      </p:pic>
      <p:sp>
        <p:nvSpPr>
          <p:cNvPr id="191" name="Google Shape;191;p11"/>
          <p:cNvSpPr txBox="1"/>
          <p:nvPr/>
        </p:nvSpPr>
        <p:spPr>
          <a:xfrm>
            <a:off x="1205949" y="5102665"/>
            <a:ext cx="1656521" cy="830997"/>
          </a:xfrm>
          <a:prstGeom prst="rect">
            <a:avLst/>
          </a:prstGeom>
          <a:solidFill>
            <a:srgbClr val="F7CAA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GEOSFERA. Vulcanisme </a:t>
            </a:r>
            <a:endParaRPr/>
          </a:p>
        </p:txBody>
      </p:sp>
      <p:sp>
        <p:nvSpPr>
          <p:cNvPr id="192" name="Google Shape;192;p11"/>
          <p:cNvSpPr txBox="1"/>
          <p:nvPr/>
        </p:nvSpPr>
        <p:spPr>
          <a:xfrm>
            <a:off x="6096000" y="3814826"/>
            <a:ext cx="1656521" cy="1569660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BIOSFERA. Respiració, Fotosíntesi, incendis</a:t>
            </a:r>
            <a:endParaRPr/>
          </a:p>
        </p:txBody>
      </p:sp>
      <p:sp>
        <p:nvSpPr>
          <p:cNvPr id="193" name="Google Shape;193;p11"/>
          <p:cNvSpPr txBox="1"/>
          <p:nvPr/>
        </p:nvSpPr>
        <p:spPr>
          <a:xfrm>
            <a:off x="6566454" y="1473514"/>
            <a:ext cx="1853167" cy="1569660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HIDROSFERA. Absorció, Evaporació,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Albedo</a:t>
            </a:r>
            <a:endParaRPr/>
          </a:p>
        </p:txBody>
      </p:sp>
      <p:sp>
        <p:nvSpPr>
          <p:cNvPr id="194" name="Google Shape;194;p11"/>
          <p:cNvSpPr txBox="1"/>
          <p:nvPr/>
        </p:nvSpPr>
        <p:spPr>
          <a:xfrm>
            <a:off x="454200" y="420755"/>
            <a:ext cx="11566699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manera natural el planeta aporta i consumeix aquests gasos d’efecte hivernacle</a:t>
            </a:r>
            <a:endParaRPr/>
          </a:p>
        </p:txBody>
      </p:sp>
      <p:sp>
        <p:nvSpPr>
          <p:cNvPr id="195" name="Google Shape;195;p11"/>
          <p:cNvSpPr/>
          <p:nvPr/>
        </p:nvSpPr>
        <p:spPr>
          <a:xfrm>
            <a:off x="828260" y="141669"/>
            <a:ext cx="830248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https://climateprimer.mit.edu/climate-science/#the-greenhouse-effect-and-us</a:t>
            </a:r>
            <a:r>
              <a:rPr lang="ca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1064" y="477078"/>
            <a:ext cx="10306206" cy="62285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13"/>
          <p:cNvPicPr preferRelativeResize="0"/>
          <p:nvPr/>
        </p:nvPicPr>
        <p:blipFill rotWithShape="1">
          <a:blip r:embed="rId3">
            <a:alphaModFix/>
          </a:blip>
          <a:srcRect b="0" l="14777" r="7014" t="0"/>
          <a:stretch/>
        </p:blipFill>
        <p:spPr>
          <a:xfrm>
            <a:off x="9276521" y="757677"/>
            <a:ext cx="2775779" cy="2458158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13"/>
          <p:cNvSpPr txBox="1"/>
          <p:nvPr>
            <p:ph type="title"/>
          </p:nvPr>
        </p:nvSpPr>
        <p:spPr>
          <a:xfrm>
            <a:off x="715884" y="0"/>
            <a:ext cx="4263887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ca-ES" sz="3600"/>
              <a:t>Efecte hivernacle</a:t>
            </a:r>
            <a:endParaRPr/>
          </a:p>
        </p:txBody>
      </p:sp>
      <p:sp>
        <p:nvSpPr>
          <p:cNvPr id="207" name="Google Shape;207;p13"/>
          <p:cNvSpPr txBox="1"/>
          <p:nvPr>
            <p:ph idx="1" type="body"/>
          </p:nvPr>
        </p:nvSpPr>
        <p:spPr>
          <a:xfrm>
            <a:off x="715884" y="1092795"/>
            <a:ext cx="6900784" cy="1603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ca-ES" sz="2400"/>
              <a:t>Existeix de manera natural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ca-ES" sz="2400"/>
              <a:t>Escalfa el planeta i el fa habitable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ca-ES" sz="2400"/>
              <a:t>No representa per si sol un canvi climàtic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08" name="Google Shape;208;p13"/>
          <p:cNvSpPr txBox="1"/>
          <p:nvPr/>
        </p:nvSpPr>
        <p:spPr>
          <a:xfrm>
            <a:off x="5460162" y="418236"/>
            <a:ext cx="362751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700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ca-E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Ah! només fa el planeta prou calent.. Això és escalfament global?</a:t>
            </a:r>
            <a:endParaRPr/>
          </a:p>
        </p:txBody>
      </p:sp>
      <p:sp>
        <p:nvSpPr>
          <p:cNvPr id="209" name="Google Shape;209;p13"/>
          <p:cNvSpPr/>
          <p:nvPr/>
        </p:nvSpPr>
        <p:spPr>
          <a:xfrm>
            <a:off x="4823791" y="168075"/>
            <a:ext cx="4263887" cy="1726407"/>
          </a:xfrm>
          <a:prstGeom prst="cloudCallout">
            <a:avLst>
              <a:gd fmla="val 64248" name="adj1"/>
              <a:gd fmla="val 7711" name="adj2"/>
            </a:avLst>
          </a:prstGeom>
          <a:noFill/>
          <a:ln cap="flat" cmpd="sng" w="12700">
            <a:solidFill>
              <a:srgbClr val="D6009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0" name="Google Shape;210;p13"/>
          <p:cNvPicPr preferRelativeResize="0"/>
          <p:nvPr/>
        </p:nvPicPr>
        <p:blipFill rotWithShape="1">
          <a:blip r:embed="rId4">
            <a:alphaModFix/>
          </a:blip>
          <a:srcRect b="35195" l="0" r="0" t="18938"/>
          <a:stretch/>
        </p:blipFill>
        <p:spPr>
          <a:xfrm>
            <a:off x="634981" y="3503256"/>
            <a:ext cx="11440010" cy="3186669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3"/>
          <p:cNvSpPr txBox="1"/>
          <p:nvPr/>
        </p:nvSpPr>
        <p:spPr>
          <a:xfrm>
            <a:off x="657343" y="173406"/>
            <a:ext cx="8425711" cy="32932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L’efecte hivernacle causa un augment global de la temperatura que permet que el planeta sigui habitable ...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 parlem d’escalfament global, volem indicar que aquest augment de temperatura va més enllà del que és necessari i es transforma en inconvenient.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3"/>
          <p:cNvSpPr txBox="1"/>
          <p:nvPr/>
        </p:nvSpPr>
        <p:spPr>
          <a:xfrm>
            <a:off x="6354986" y="3503256"/>
            <a:ext cx="5720005" cy="318666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3"/>
          <p:cNvSpPr/>
          <p:nvPr/>
        </p:nvSpPr>
        <p:spPr>
          <a:xfrm>
            <a:off x="3909391" y="5075389"/>
            <a:ext cx="5720004" cy="1292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Tots dos parlen d’augment de la temperatura, però un és natural i desitjable i l’altre un excés indesitjable...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1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21726" l="12855" r="6087" t="18342"/>
          <a:stretch/>
        </p:blipFill>
        <p:spPr>
          <a:xfrm>
            <a:off x="675861" y="410817"/>
            <a:ext cx="11171582" cy="591047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4"/>
          <p:cNvSpPr txBox="1"/>
          <p:nvPr/>
        </p:nvSpPr>
        <p:spPr>
          <a:xfrm>
            <a:off x="5698436" y="172277"/>
            <a:ext cx="6493564" cy="120032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 parlem de canvi climàtic també pensem en un la pujada de les temperatures per l’augment de gasos d’efecte hivernacle... </a:t>
            </a:r>
            <a:endParaRPr/>
          </a:p>
        </p:txBody>
      </p:sp>
      <p:sp>
        <p:nvSpPr>
          <p:cNvPr id="220" name="Google Shape;220;p14"/>
          <p:cNvSpPr/>
          <p:nvPr/>
        </p:nvSpPr>
        <p:spPr>
          <a:xfrm>
            <a:off x="212036" y="310776"/>
            <a:ext cx="201433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https://lab.concord.org/embeddable.html#interactives/air-pollution/air-pollution-master.json</a:t>
            </a: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5"/>
          <p:cNvSpPr txBox="1"/>
          <p:nvPr>
            <p:ph idx="1" type="body"/>
          </p:nvPr>
        </p:nvSpPr>
        <p:spPr>
          <a:xfrm>
            <a:off x="497508" y="6008363"/>
            <a:ext cx="11380305" cy="762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r>
              <a:rPr lang="ca-ES" sz="2600"/>
              <a:t>El canvi climàtic és una pujada de les temperatures globals (un escalfament global degut a la intensificació de l’efecte hivernacle) però va més enllà... afecta al clima.</a:t>
            </a:r>
            <a:endParaRPr/>
          </a:p>
        </p:txBody>
      </p:sp>
      <p:sp>
        <p:nvSpPr>
          <p:cNvPr id="226" name="Google Shape;226;p15"/>
          <p:cNvSpPr/>
          <p:nvPr/>
        </p:nvSpPr>
        <p:spPr>
          <a:xfrm>
            <a:off x="159479" y="48835"/>
            <a:ext cx="5433391" cy="1812925"/>
          </a:xfrm>
          <a:prstGeom prst="cloudCallout">
            <a:avLst>
              <a:gd fmla="val -30134" name="adj1"/>
              <a:gd fmla="val 69121" name="adj2"/>
            </a:avLst>
          </a:prstGeom>
          <a:solidFill>
            <a:schemeClr val="lt1"/>
          </a:solidFill>
          <a:ln cap="flat" cmpd="sng" w="12700">
            <a:solidFill>
              <a:srgbClr val="D6009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5"/>
          <p:cNvSpPr txBox="1"/>
          <p:nvPr/>
        </p:nvSpPr>
        <p:spPr>
          <a:xfrm>
            <a:off x="904206" y="58383"/>
            <a:ext cx="4694464" cy="1735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ca-E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Llavors, l’escalfament global és el canvi climàtic? </a:t>
            </a:r>
            <a:endParaRPr/>
          </a:p>
        </p:txBody>
      </p:sp>
      <p:pic>
        <p:nvPicPr>
          <p:cNvPr id="228" name="Google Shape;228;p15"/>
          <p:cNvPicPr preferRelativeResize="0"/>
          <p:nvPr/>
        </p:nvPicPr>
        <p:blipFill rotWithShape="1">
          <a:blip r:embed="rId3">
            <a:alphaModFix/>
          </a:blip>
          <a:srcRect b="0" l="14777" r="7014" t="0"/>
          <a:stretch/>
        </p:blipFill>
        <p:spPr>
          <a:xfrm>
            <a:off x="497508" y="2212964"/>
            <a:ext cx="3411883" cy="3021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60078" y="1861761"/>
            <a:ext cx="7608957" cy="388443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5"/>
          <p:cNvSpPr/>
          <p:nvPr/>
        </p:nvSpPr>
        <p:spPr>
          <a:xfrm>
            <a:off x="5604469" y="192305"/>
            <a:ext cx="6096000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Climate change refers to long-term shifts in temperatures and weather patterns.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definition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5"/>
          <p:cNvSpPr/>
          <p:nvPr/>
        </p:nvSpPr>
        <p:spPr>
          <a:xfrm>
            <a:off x="5588988" y="1356277"/>
            <a:ext cx="611148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https://www.un.org/en/climatechange/what-is-climate-change</a:t>
            </a: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32" name="Google Shape;232;p15"/>
          <p:cNvSpPr/>
          <p:nvPr/>
        </p:nvSpPr>
        <p:spPr>
          <a:xfrm>
            <a:off x="7421217" y="3723701"/>
            <a:ext cx="1086678" cy="715777"/>
          </a:xfrm>
          <a:prstGeom prst="mathNotEqual">
            <a:avLst>
              <a:gd fmla="val 23520" name="adj1"/>
              <a:gd fmla="val 6600000" name="adj2"/>
              <a:gd fmla="val 11760" name="adj3"/>
            </a:avLst>
          </a:prstGeom>
          <a:gradFill>
            <a:gsLst>
              <a:gs pos="0">
                <a:srgbClr val="FFDC9B"/>
              </a:gs>
              <a:gs pos="50000">
                <a:srgbClr val="FFD68D"/>
              </a:gs>
              <a:gs pos="100000">
                <a:srgbClr val="FFD478"/>
              </a:gs>
            </a:gsLst>
            <a:lin ang="5400000" scaled="0"/>
          </a:gradFill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5"/>
          <p:cNvSpPr/>
          <p:nvPr/>
        </p:nvSpPr>
        <p:spPr>
          <a:xfrm>
            <a:off x="8574157" y="739963"/>
            <a:ext cx="2795006" cy="381654"/>
          </a:xfrm>
          <a:prstGeom prst="ellipse">
            <a:avLst/>
          </a:prstGeom>
          <a:noFill/>
          <a:ln cap="flat" cmpd="sng" w="38100">
            <a:solidFill>
              <a:srgbClr val="D6009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5"/>
          <p:cNvSpPr/>
          <p:nvPr/>
        </p:nvSpPr>
        <p:spPr>
          <a:xfrm>
            <a:off x="9197009" y="275307"/>
            <a:ext cx="1603513" cy="381654"/>
          </a:xfrm>
          <a:prstGeom prst="ellipse">
            <a:avLst/>
          </a:prstGeom>
          <a:noFill/>
          <a:ln cap="flat" cmpd="sng" w="38100">
            <a:solidFill>
              <a:srgbClr val="D6009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5"/>
          <p:cNvSpPr txBox="1"/>
          <p:nvPr/>
        </p:nvSpPr>
        <p:spPr>
          <a:xfrm>
            <a:off x="1028699" y="3525078"/>
            <a:ext cx="2204831" cy="584775"/>
          </a:xfrm>
          <a:prstGeom prst="rect">
            <a:avLst/>
          </a:prstGeom>
          <a:gradFill>
            <a:gsLst>
              <a:gs pos="0">
                <a:srgbClr val="474747"/>
              </a:gs>
              <a:gs pos="50000">
                <a:schemeClr val="dk1"/>
              </a:gs>
              <a:gs pos="100000">
                <a:schemeClr val="dk1"/>
              </a:gs>
            </a:gsLst>
            <a:lin ang="54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NOMÉS</a:t>
            </a:r>
            <a:endParaRPr/>
          </a:p>
        </p:txBody>
      </p:sp>
      <p:sp>
        <p:nvSpPr>
          <p:cNvPr id="236" name="Google Shape;236;p15"/>
          <p:cNvSpPr txBox="1"/>
          <p:nvPr/>
        </p:nvSpPr>
        <p:spPr>
          <a:xfrm>
            <a:off x="328860" y="5302513"/>
            <a:ext cx="372452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https://www.ccma.cat/tv3/alacarta/quequicom/lefecte-hivernacle-i-el-canvi-climatic/video/3113690/</a:t>
            </a:r>
            <a:r>
              <a:rPr lang="ca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Min 5:25-6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1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44812" l="0" r="36250" t="15168"/>
          <a:stretch/>
        </p:blipFill>
        <p:spPr>
          <a:xfrm>
            <a:off x="588861" y="521118"/>
            <a:ext cx="8855214" cy="3125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6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52409" l="1354" r="42500" t="14983"/>
          <a:stretch/>
        </p:blipFill>
        <p:spPr>
          <a:xfrm>
            <a:off x="2087525" y="2540000"/>
            <a:ext cx="8491575" cy="3238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6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34924" l="33229" r="35729" t="41292"/>
          <a:stretch/>
        </p:blipFill>
        <p:spPr>
          <a:xfrm>
            <a:off x="6115750" y="839788"/>
            <a:ext cx="5539050" cy="2386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6"/>
          <p:cNvPicPr preferRelativeResize="0"/>
          <p:nvPr/>
        </p:nvPicPr>
        <p:blipFill rotWithShape="1">
          <a:blip r:embed="rId9">
            <a:alphaModFix/>
          </a:blip>
          <a:srcRect b="48316" l="871" r="12065" t="21048"/>
          <a:stretch/>
        </p:blipFill>
        <p:spPr>
          <a:xfrm>
            <a:off x="588861" y="3723947"/>
            <a:ext cx="11307264" cy="2919412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6"/>
          <p:cNvSpPr/>
          <p:nvPr/>
        </p:nvSpPr>
        <p:spPr>
          <a:xfrm>
            <a:off x="7108749" y="93812"/>
            <a:ext cx="50832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https://www.youtube.com/watch?v=K7MzGe6OSs0</a:t>
            </a: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46" name="Google Shape;246;p16"/>
          <p:cNvSpPr/>
          <p:nvPr/>
        </p:nvSpPr>
        <p:spPr>
          <a:xfrm>
            <a:off x="656218" y="6499574"/>
            <a:ext cx="1087956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https://www.youtube.com/watch?v=-_CWP1GPO80&amp;list=PLVxV8No5jMyAeoekVDS1pth8rZNMC8xiN&amp;index=10</a:t>
            </a: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7"/>
          <p:cNvSpPr/>
          <p:nvPr/>
        </p:nvSpPr>
        <p:spPr>
          <a:xfrm>
            <a:off x="1570383" y="6207709"/>
            <a:ext cx="905123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https://view.genial.ly/63074d2ea23a170019613f50/interactive-content-el-repte-de-la-crisi-climatica</a:t>
            </a: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252" name="Google Shape;252;p17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14766" l="19348" r="20896" t="15055"/>
          <a:stretch/>
        </p:blipFill>
        <p:spPr>
          <a:xfrm>
            <a:off x="1517374" y="659495"/>
            <a:ext cx="8388626" cy="553901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17"/>
          <p:cNvSpPr/>
          <p:nvPr/>
        </p:nvSpPr>
        <p:spPr>
          <a:xfrm>
            <a:off x="3909391" y="3326296"/>
            <a:ext cx="954156" cy="1205947"/>
          </a:xfrm>
          <a:prstGeom prst="ellipse">
            <a:avLst/>
          </a:prstGeom>
          <a:noFill/>
          <a:ln cap="flat" cmpd="sng" w="76200">
            <a:solidFill>
              <a:srgbClr val="D6009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4" name="Google Shape;254;p17"/>
          <p:cNvPicPr preferRelativeResize="0"/>
          <p:nvPr/>
        </p:nvPicPr>
        <p:blipFill rotWithShape="1">
          <a:blip r:embed="rId6">
            <a:alphaModFix/>
          </a:blip>
          <a:srcRect b="16505" l="19674" r="21196" t="14669"/>
          <a:stretch/>
        </p:blipFill>
        <p:spPr>
          <a:xfrm>
            <a:off x="1570382" y="727953"/>
            <a:ext cx="8335617" cy="55390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49895" y="108032"/>
            <a:ext cx="8892209" cy="6641936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8"/>
          <p:cNvSpPr/>
          <p:nvPr/>
        </p:nvSpPr>
        <p:spPr>
          <a:xfrm>
            <a:off x="0" y="258417"/>
            <a:ext cx="993913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https://cpo.noaa.gov/warmingworld/index.html</a:t>
            </a: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61" name="Google Shape;261;p18"/>
          <p:cNvSpPr/>
          <p:nvPr/>
        </p:nvSpPr>
        <p:spPr>
          <a:xfrm>
            <a:off x="10542104" y="4325034"/>
            <a:ext cx="1470991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https://cadenaser.com/emisora/2020/07/02/ser_malaga/1593684068_384906.html</a:t>
            </a: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62" name="Google Shape;262;p18"/>
          <p:cNvSpPr txBox="1"/>
          <p:nvPr/>
        </p:nvSpPr>
        <p:spPr>
          <a:xfrm>
            <a:off x="10542104" y="2532966"/>
            <a:ext cx="1649895" cy="1785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Las evidencias del cambio climático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02/07/2020 </a:t>
            </a:r>
            <a:endParaRPr/>
          </a:p>
        </p:txBody>
      </p:sp>
      <p:pic>
        <p:nvPicPr>
          <p:cNvPr id="263" name="Google Shape;263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12" y="2459393"/>
            <a:ext cx="8045124" cy="2486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9"/>
          <p:cNvSpPr txBox="1"/>
          <p:nvPr>
            <p:ph type="title"/>
          </p:nvPr>
        </p:nvSpPr>
        <p:spPr>
          <a:xfrm>
            <a:off x="5786153" y="2593843"/>
            <a:ext cx="6126252" cy="3769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ca-ES" sz="2800">
                <a:latin typeface="Calibri"/>
                <a:ea typeface="Calibri"/>
                <a:cs typeface="Calibri"/>
                <a:sym typeface="Calibri"/>
              </a:rPr>
              <a:t>Per saber que existeix aquest canvi climàtic, ens hem de fixar en la variació de temperatures i les seves conseqüències i altres elements climàtics</a:t>
            </a:r>
            <a:endParaRPr/>
          </a:p>
        </p:txBody>
      </p:sp>
      <p:pic>
        <p:nvPicPr>
          <p:cNvPr id="269" name="Google Shape;269;p1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rot="462457">
            <a:off x="9144419" y="320112"/>
            <a:ext cx="2458012" cy="3003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9"/>
          <p:cNvPicPr preferRelativeResize="0"/>
          <p:nvPr/>
        </p:nvPicPr>
        <p:blipFill rotWithShape="1">
          <a:blip r:embed="rId4">
            <a:alphaModFix/>
          </a:blip>
          <a:srcRect b="54632" l="0" r="18125" t="14983"/>
          <a:stretch/>
        </p:blipFill>
        <p:spPr>
          <a:xfrm>
            <a:off x="225286" y="168848"/>
            <a:ext cx="9130749" cy="1514605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19"/>
          <p:cNvSpPr/>
          <p:nvPr/>
        </p:nvSpPr>
        <p:spPr>
          <a:xfrm>
            <a:off x="3444073" y="868964"/>
            <a:ext cx="35446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https://climate.nasa.gov/evidence/</a:t>
            </a: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272" name="Google Shape;272;p19"/>
          <p:cNvPicPr preferRelativeResize="0"/>
          <p:nvPr/>
        </p:nvPicPr>
        <p:blipFill rotWithShape="1">
          <a:blip r:embed="rId6">
            <a:alphaModFix/>
          </a:blip>
          <a:srcRect b="5719" l="42500" r="20311" t="28240"/>
          <a:stretch/>
        </p:blipFill>
        <p:spPr>
          <a:xfrm>
            <a:off x="279595" y="1836333"/>
            <a:ext cx="4533900" cy="4526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9"/>
          <p:cNvPicPr preferRelativeResize="0"/>
          <p:nvPr/>
        </p:nvPicPr>
        <p:blipFill rotWithShape="1">
          <a:blip r:embed="rId7">
            <a:alphaModFix/>
          </a:blip>
          <a:srcRect b="4608" l="43646" r="20625" t="22023"/>
          <a:stretch/>
        </p:blipFill>
        <p:spPr>
          <a:xfrm>
            <a:off x="4040240" y="1572178"/>
            <a:ext cx="4356100" cy="5103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9"/>
          <p:cNvPicPr preferRelativeResize="0"/>
          <p:nvPr/>
        </p:nvPicPr>
        <p:blipFill rotWithShape="1">
          <a:blip r:embed="rId8">
            <a:alphaModFix/>
          </a:blip>
          <a:srcRect b="21838" l="42083" r="20729" t="29966"/>
          <a:stretch/>
        </p:blipFill>
        <p:spPr>
          <a:xfrm>
            <a:off x="7658100" y="2826667"/>
            <a:ext cx="4533900" cy="3303687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9"/>
          <p:cNvSpPr txBox="1"/>
          <p:nvPr/>
        </p:nvSpPr>
        <p:spPr>
          <a:xfrm>
            <a:off x="83532" y="6337515"/>
            <a:ext cx="504505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https://www.ccma.cat/tv3/alacarta/quequicom/lefecte-hivernacle-i-el-canvi-climatic/video/3113690/</a:t>
            </a:r>
            <a:r>
              <a:rPr lang="ca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Min 14:15- 18:30 evidències a casa nostra</a:t>
            </a:r>
            <a:endParaRPr/>
          </a:p>
        </p:txBody>
      </p:sp>
      <p:sp>
        <p:nvSpPr>
          <p:cNvPr id="276" name="Google Shape;276;p19"/>
          <p:cNvSpPr/>
          <p:nvPr/>
        </p:nvSpPr>
        <p:spPr>
          <a:xfrm>
            <a:off x="8376366" y="6165932"/>
            <a:ext cx="373210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https://www.ccma.cat/tv3/alacarta/quequicom/canvi-climatic-nivell-critic/video/5914969/</a:t>
            </a:r>
            <a:r>
              <a:rPr lang="ca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6:50-7:40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0"/>
          <p:cNvSpPr/>
          <p:nvPr/>
        </p:nvSpPr>
        <p:spPr>
          <a:xfrm>
            <a:off x="6096000" y="132195"/>
            <a:ext cx="60960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https://public.wmo.int/es/media/comunicados-de-prensa/el-informe-anual-de-la-omm-pone-de-relieve-el-avance-continuo-del-cambio</a:t>
            </a: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282" name="Google Shape;282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8580" y="670211"/>
            <a:ext cx="11094840" cy="6187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6775" y="0"/>
            <a:ext cx="10691447" cy="66540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2"/>
          <p:cNvSpPr/>
          <p:nvPr/>
        </p:nvSpPr>
        <p:spPr>
          <a:xfrm>
            <a:off x="1895501" y="180897"/>
            <a:ext cx="901147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https://images.genial.ly/5cc042063868b00fd4856942/e3897aef-fb2f-4bd8-a78e-5ea2a94aa28d.jpeg</a:t>
            </a: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293" name="Google Shape;293;p22"/>
          <p:cNvPicPr preferRelativeResize="0"/>
          <p:nvPr/>
        </p:nvPicPr>
        <p:blipFill rotWithShape="1">
          <a:blip r:embed="rId4">
            <a:alphaModFix/>
          </a:blip>
          <a:srcRect b="13992" l="2608" r="30978" t="18535"/>
          <a:stretch/>
        </p:blipFill>
        <p:spPr>
          <a:xfrm>
            <a:off x="648066" y="488674"/>
            <a:ext cx="9756624" cy="5444987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22"/>
          <p:cNvSpPr txBox="1"/>
          <p:nvPr>
            <p:ph idx="1" type="body"/>
          </p:nvPr>
        </p:nvSpPr>
        <p:spPr>
          <a:xfrm>
            <a:off x="648066" y="5891912"/>
            <a:ext cx="10339280" cy="879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r>
              <a:rPr lang="ca-ES" sz="2600"/>
              <a:t>Algunes de les evidències de l’existència d’un escalfament global que porta a un canvi climàtic són visibles no només en gràfics, sinó en imatges satèl·lit</a:t>
            </a:r>
            <a:endParaRPr/>
          </a:p>
        </p:txBody>
      </p:sp>
      <p:sp>
        <p:nvSpPr>
          <p:cNvPr id="295" name="Google Shape;295;p22"/>
          <p:cNvSpPr/>
          <p:nvPr/>
        </p:nvSpPr>
        <p:spPr>
          <a:xfrm>
            <a:off x="10404690" y="1999589"/>
            <a:ext cx="139277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https://youtu.be/kHb4XY5VLVc?t=140</a:t>
            </a: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4:35 al final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2"/>
          <p:cNvSpPr txBox="1"/>
          <p:nvPr/>
        </p:nvSpPr>
        <p:spPr>
          <a:xfrm>
            <a:off x="10404690" y="3481892"/>
            <a:ext cx="150347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https://www.ccma.cat/tv3/alacarta/quequicom/lefecte-hivernacle-i-el-canvi-climatic/video/3113690/</a:t>
            </a:r>
            <a:r>
              <a:rPr lang="ca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Min 1:55-3:19 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3"/>
          <p:cNvSpPr/>
          <p:nvPr/>
        </p:nvSpPr>
        <p:spPr>
          <a:xfrm>
            <a:off x="857715" y="175596"/>
            <a:ext cx="451200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https://youtu.be/CIrNSNnbvJU</a:t>
            </a: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fins el minut 5</a:t>
            </a:r>
            <a:endParaRPr/>
          </a:p>
        </p:txBody>
      </p:sp>
      <p:sp>
        <p:nvSpPr>
          <p:cNvPr id="302" name="Google Shape;302;p23"/>
          <p:cNvSpPr txBox="1"/>
          <p:nvPr/>
        </p:nvSpPr>
        <p:spPr>
          <a:xfrm>
            <a:off x="511865" y="544928"/>
            <a:ext cx="10288657" cy="65556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L’escalfament global i el canvi climàtic són la mateixa cosa.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L’ascens de les temperatures és la sola conseqüència del canvi climàtic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responsables de l’augment de la temperatura són, entre altres,                                                                 el diòxid de carboni , el metà i l’aigua.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L’augment de la temperatura està relacionat amb una elevada emissió de gasos                                           i per tant, amb el canvi climàtic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Escalfament global descriu un augment de les temperatures ràpid a curt termini i el canvi climàtic fa referència als impactes a mig-llarg termini relacionats amb l’augment de les temperatures (que també inclou).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activitats humanes que consumeixen combustibles fòssils són les úniques responsables de la magnificació de l’efecte hivernacle.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gasos d’efecte hivernacle (CO2, H2O, CH4) no són habituals a l’atmosfera, sinó que únicament hi apareixen per l’activitat humana.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L’augment de temperatures es fa evident ja que cada vegada tenim menys glaceres a les muntanyes i als pols i l’oceà està més calent i àcid.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fusió del gel marí ni fa que el nivell del mar augmenti ni afecta els ecosistemes marins.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L’augment de fenòmens meteorològics extrems no és una evidències del canvi climàtic perquè no s’origina perquè augmenti més la temperatura global.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EXTRA:La desforestació agreuja el canvi climàtic mentre que els boscos, els oceans i ecosistemes amb bona salut, el minimitzen.</a:t>
            </a:r>
            <a:endParaRPr/>
          </a:p>
          <a:p>
            <a:pPr indent="-215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3" name="Google Shape;303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48800" y="175596"/>
            <a:ext cx="2398643" cy="2223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22885" l="0" r="0" t="0"/>
          <a:stretch/>
        </p:blipFill>
        <p:spPr>
          <a:xfrm>
            <a:off x="0" y="0"/>
            <a:ext cx="12192000" cy="6586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91477" y="222195"/>
            <a:ext cx="9316279" cy="6404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2033" y="6170755"/>
            <a:ext cx="6677025" cy="63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765" y="222194"/>
            <a:ext cx="11794435" cy="2057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59566" y="56310"/>
            <a:ext cx="10058400" cy="6818244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5"/>
          <p:cNvSpPr txBox="1"/>
          <p:nvPr/>
        </p:nvSpPr>
        <p:spPr>
          <a:xfrm>
            <a:off x="420757" y="4268809"/>
            <a:ext cx="2126974" cy="156966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com s’obtenen totes aquestes dades o evidències?</a:t>
            </a:r>
            <a:endParaRPr/>
          </a:p>
        </p:txBody>
      </p:sp>
      <p:sp>
        <p:nvSpPr>
          <p:cNvPr id="318" name="Google Shape;318;p25"/>
          <p:cNvSpPr/>
          <p:nvPr/>
        </p:nvSpPr>
        <p:spPr>
          <a:xfrm>
            <a:off x="4550070" y="593900"/>
            <a:ext cx="366247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https://skepticalscience.com/graphics.php?g=8</a:t>
            </a: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319" name="Google Shape;319;p25"/>
          <p:cNvSpPr/>
          <p:nvPr/>
        </p:nvSpPr>
        <p:spPr>
          <a:xfrm>
            <a:off x="6639261" y="6432358"/>
            <a:ext cx="564558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https://climate.esa.int/en/evidence/observations-change/</a:t>
            </a: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320" name="Google Shape;320;p25"/>
          <p:cNvSpPr/>
          <p:nvPr/>
        </p:nvSpPr>
        <p:spPr>
          <a:xfrm>
            <a:off x="50030" y="2302173"/>
            <a:ext cx="194408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https://www.youtube.com/watch?app=desktop&amp;v=QIW6wljzijc</a:t>
            </a: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2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5099" l="0" r="0" t="15055"/>
          <a:stretch/>
        </p:blipFill>
        <p:spPr>
          <a:xfrm>
            <a:off x="318052" y="1129171"/>
            <a:ext cx="11754678" cy="5473147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6"/>
          <p:cNvSpPr/>
          <p:nvPr/>
        </p:nvSpPr>
        <p:spPr>
          <a:xfrm>
            <a:off x="1417643" y="298174"/>
            <a:ext cx="899856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Alguns problemes ambientals com la contaminació de l’aire, incendis... Es poden visualitzar més o menys fàcilment en un mapa. </a:t>
            </a:r>
            <a:endParaRPr/>
          </a:p>
        </p:txBody>
      </p:sp>
      <p:sp>
        <p:nvSpPr>
          <p:cNvPr id="327" name="Google Shape;327;p26"/>
          <p:cNvSpPr/>
          <p:nvPr/>
        </p:nvSpPr>
        <p:spPr>
          <a:xfrm>
            <a:off x="2861960" y="2345635"/>
            <a:ext cx="3054966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Exactament què hem de visualitzar quan parlem de canvi climàtic?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7"/>
          <p:cNvSpPr/>
          <p:nvPr/>
        </p:nvSpPr>
        <p:spPr>
          <a:xfrm>
            <a:off x="437320" y="6550223"/>
            <a:ext cx="477040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https://www.vilaweb.cat/noticies/fotografies-sequera-satellit/</a:t>
            </a:r>
            <a:r>
              <a:rPr lang="ca-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333" name="Google Shape;333;p27"/>
          <p:cNvPicPr preferRelativeResize="0"/>
          <p:nvPr/>
        </p:nvPicPr>
        <p:blipFill rotWithShape="1">
          <a:blip r:embed="rId4">
            <a:alphaModFix/>
          </a:blip>
          <a:srcRect b="8034" l="23369" r="25434" t="18535"/>
          <a:stretch/>
        </p:blipFill>
        <p:spPr>
          <a:xfrm>
            <a:off x="278294" y="266516"/>
            <a:ext cx="7792280" cy="6283707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27"/>
          <p:cNvSpPr/>
          <p:nvPr/>
        </p:nvSpPr>
        <p:spPr>
          <a:xfrm>
            <a:off x="8189841" y="452046"/>
            <a:ext cx="4002159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Aquesta notícia de finals d’agost explica amb imatges satèl·lit que Europa viu la pitjor sequera d’aquests darrers 500 anys (UE)</a:t>
            </a:r>
            <a:endParaRPr/>
          </a:p>
        </p:txBody>
      </p:sp>
      <p:sp>
        <p:nvSpPr>
          <p:cNvPr id="335" name="Google Shape;335;p27"/>
          <p:cNvSpPr/>
          <p:nvPr/>
        </p:nvSpPr>
        <p:spPr>
          <a:xfrm>
            <a:off x="8189841" y="2679538"/>
            <a:ext cx="3962399" cy="38164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47% és en risc (precipitacions &lt; habituals; humitat del sòl deficitària).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17% és en alerta, (l’anterior + vegetació i conreus amb efectes negatius per sequera).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 plegat contribueix a estendre àmpliament les zones de perill d’incendi, baixa el rendiment de conreus i encareix els productes.</a:t>
            </a:r>
            <a:endParaRPr/>
          </a:p>
        </p:txBody>
      </p:sp>
      <p:pic>
        <p:nvPicPr>
          <p:cNvPr id="336" name="Google Shape;336;p27"/>
          <p:cNvPicPr preferRelativeResize="0"/>
          <p:nvPr/>
        </p:nvPicPr>
        <p:blipFill rotWithShape="1">
          <a:blip r:embed="rId5">
            <a:alphaModFix/>
          </a:blip>
          <a:srcRect b="25978" l="24023" r="25434" t="20855"/>
          <a:stretch/>
        </p:blipFill>
        <p:spPr>
          <a:xfrm>
            <a:off x="954156" y="1709531"/>
            <a:ext cx="6162261" cy="3644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8"/>
          <p:cNvSpPr txBox="1"/>
          <p:nvPr>
            <p:ph idx="1" type="body"/>
          </p:nvPr>
        </p:nvSpPr>
        <p:spPr>
          <a:xfrm>
            <a:off x="530628" y="341381"/>
            <a:ext cx="7417905" cy="12621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ca-ES"/>
              <a:t>Són només els periodistes o científics que poden accedir a aquesta informació (que també és més senzilla d’entendre que els gràfics)?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342" name="Google Shape;342;p28"/>
          <p:cNvPicPr preferRelativeResize="0"/>
          <p:nvPr/>
        </p:nvPicPr>
        <p:blipFill rotWithShape="1">
          <a:blip r:embed="rId3">
            <a:alphaModFix/>
          </a:blip>
          <a:srcRect b="9484" l="35233" r="40533" t="22034"/>
          <a:stretch/>
        </p:blipFill>
        <p:spPr>
          <a:xfrm>
            <a:off x="7776255" y="139108"/>
            <a:ext cx="4141351" cy="6579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8"/>
          <p:cNvPicPr preferRelativeResize="0"/>
          <p:nvPr/>
        </p:nvPicPr>
        <p:blipFill rotWithShape="1">
          <a:blip r:embed="rId4">
            <a:alphaModFix/>
          </a:blip>
          <a:srcRect b="7265" l="31739" r="38234" t="26655"/>
          <a:stretch/>
        </p:blipFill>
        <p:spPr>
          <a:xfrm rot="-170760">
            <a:off x="3729980" y="1697506"/>
            <a:ext cx="3906199" cy="4833066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28"/>
          <p:cNvSpPr txBox="1"/>
          <p:nvPr/>
        </p:nvSpPr>
        <p:spPr>
          <a:xfrm>
            <a:off x="549250" y="2487092"/>
            <a:ext cx="3281296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Sembla que força gent utilitza aquestes imatges (recorda que de vegades per desinformar).</a:t>
            </a:r>
            <a:endParaRPr/>
          </a:p>
        </p:txBody>
      </p:sp>
      <p:sp>
        <p:nvSpPr>
          <p:cNvPr id="345" name="Google Shape;345;p28"/>
          <p:cNvSpPr txBox="1"/>
          <p:nvPr/>
        </p:nvSpPr>
        <p:spPr>
          <a:xfrm>
            <a:off x="354472" y="4946959"/>
            <a:ext cx="3670852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tu, pots crear evidències d’escalfament global i canvi  climàtic per convèncer els incrèduls? </a:t>
            </a:r>
            <a:endParaRPr/>
          </a:p>
        </p:txBody>
      </p:sp>
      <p:pic>
        <p:nvPicPr>
          <p:cNvPr id="346" name="Google Shape;346;p28"/>
          <p:cNvPicPr preferRelativeResize="0"/>
          <p:nvPr/>
        </p:nvPicPr>
        <p:blipFill rotWithShape="1">
          <a:blip r:embed="rId5">
            <a:alphaModFix/>
          </a:blip>
          <a:srcRect b="17279" l="33016" r="39021" t="23368"/>
          <a:stretch/>
        </p:blipFill>
        <p:spPr>
          <a:xfrm>
            <a:off x="5598270" y="1139687"/>
            <a:ext cx="4355970" cy="51983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p2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6451" l="6875" r="2174" t="26268"/>
          <a:stretch/>
        </p:blipFill>
        <p:spPr>
          <a:xfrm>
            <a:off x="612284" y="1241066"/>
            <a:ext cx="11028095" cy="4586527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29"/>
          <p:cNvSpPr/>
          <p:nvPr/>
        </p:nvSpPr>
        <p:spPr>
          <a:xfrm>
            <a:off x="9108630" y="6481469"/>
            <a:ext cx="320619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https://youtu.be/m3pron0C0kE</a:t>
            </a:r>
            <a:r>
              <a:rPr lang="ca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353" name="Google Shape;353;p29"/>
          <p:cNvPicPr preferRelativeResize="0"/>
          <p:nvPr/>
        </p:nvPicPr>
        <p:blipFill rotWithShape="1">
          <a:blip r:embed="rId6">
            <a:alphaModFix/>
          </a:blip>
          <a:srcRect b="63404" l="21848" r="21240" t="20622"/>
          <a:stretch/>
        </p:blipFill>
        <p:spPr>
          <a:xfrm>
            <a:off x="659554" y="1282010"/>
            <a:ext cx="10920162" cy="1614133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29"/>
          <p:cNvSpPr txBox="1"/>
          <p:nvPr/>
        </p:nvSpPr>
        <p:spPr>
          <a:xfrm>
            <a:off x="659554" y="5889873"/>
            <a:ext cx="11199100" cy="8461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ca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Després aplica-ho a històries actuals i properes... Ja no hauràs de creure a ningú, ho podràs comprovar i utilitzar com argument.</a:t>
            </a:r>
            <a:endParaRPr/>
          </a:p>
        </p:txBody>
      </p:sp>
      <p:sp>
        <p:nvSpPr>
          <p:cNvPr id="355" name="Google Shape;355;p29"/>
          <p:cNvSpPr txBox="1"/>
          <p:nvPr>
            <p:ph idx="1" type="body"/>
          </p:nvPr>
        </p:nvSpPr>
        <p:spPr>
          <a:xfrm>
            <a:off x="838200" y="321082"/>
            <a:ext cx="10515600" cy="8461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ca-ES"/>
              <a:t>Algunes de les evidències de l’existència d’un escalfament global que porta a un canvi climàtic estan disponibles per a tots els ciutadans... Comprova-ho.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l'Office">
  <a:themeElements>
    <a:clrScheme name="Oficin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2022-08-03T08:53:16Z</dcterms:created>
  <dc:creator>charo</dc:creator>
</cp:coreProperties>
</file>