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10287000" cx="18288000"/>
  <p:notesSz cx="6858000" cy="9144000"/>
  <p:embeddedFontLst>
    <p:embeddedFont>
      <p:font typeface="Ultra"/>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1" roundtripDataSignature="AMtx7mjvYRMMX34yLzmvdSrtEpatjQsC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ltra-regular.fntdata"/><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5" name="Google Shape;11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 name="Google Shape;12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0" name="Google Shape;22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1" name="Google Shape;291;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1" name="Google Shape;32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7" name="Google Shape;32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1" name="Google Shape;35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9" name="Google Shape;359;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6" name="Google Shape;36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3" name="Google Shape;37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1" name="Google Shape;381;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4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4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4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4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4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4"/>
          <p:cNvSpPr/>
          <p:nvPr>
            <p:ph idx="2" type="pic"/>
          </p:nvPr>
        </p:nvSpPr>
        <p:spPr>
          <a:xfrm>
            <a:off x="1792288" y="612775"/>
            <a:ext cx="5486400" cy="4114800"/>
          </a:xfrm>
          <a:prstGeom prst="rect">
            <a:avLst/>
          </a:prstGeom>
          <a:noFill/>
          <a:ln>
            <a:noFill/>
          </a:ln>
        </p:spPr>
      </p:sp>
      <p:sp>
        <p:nvSpPr>
          <p:cNvPr id="64" name="Google Shape;64;p4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7.jp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0.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0.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15.png"/><Relationship Id="rId13" Type="http://schemas.openxmlformats.org/officeDocument/2006/relationships/image" Target="../media/image13.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9.png"/><Relationship Id="rId9" Type="http://schemas.openxmlformats.org/officeDocument/2006/relationships/image" Target="../media/image10.png"/><Relationship Id="rId15" Type="http://schemas.openxmlformats.org/officeDocument/2006/relationships/image" Target="../media/image18.png"/><Relationship Id="rId14" Type="http://schemas.openxmlformats.org/officeDocument/2006/relationships/image" Target="../media/image21.png"/><Relationship Id="rId17" Type="http://schemas.openxmlformats.org/officeDocument/2006/relationships/image" Target="../media/image22.png"/><Relationship Id="rId16" Type="http://schemas.openxmlformats.org/officeDocument/2006/relationships/image" Target="../media/image20.png"/><Relationship Id="rId5" Type="http://schemas.openxmlformats.org/officeDocument/2006/relationships/image" Target="../media/image8.png"/><Relationship Id="rId6" Type="http://schemas.openxmlformats.org/officeDocument/2006/relationships/image" Target="../media/image36.png"/><Relationship Id="rId7" Type="http://schemas.openxmlformats.org/officeDocument/2006/relationships/image" Target="../media/image11.png"/><Relationship Id="rId8"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9.jpg"/><Relationship Id="rId4" Type="http://schemas.openxmlformats.org/officeDocument/2006/relationships/image" Target="../media/image24.png"/><Relationship Id="rId5"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6.png"/><Relationship Id="rId4" Type="http://schemas.openxmlformats.org/officeDocument/2006/relationships/image" Target="../media/image34.jpg"/><Relationship Id="rId9" Type="http://schemas.openxmlformats.org/officeDocument/2006/relationships/image" Target="../media/image22.png"/><Relationship Id="rId5" Type="http://schemas.openxmlformats.org/officeDocument/2006/relationships/image" Target="../media/image31.jpg"/><Relationship Id="rId6" Type="http://schemas.openxmlformats.org/officeDocument/2006/relationships/image" Target="../media/image32.jpg"/><Relationship Id="rId7" Type="http://schemas.openxmlformats.org/officeDocument/2006/relationships/image" Target="../media/image23.png"/><Relationship Id="rId8"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hyperlink" Target="https://www.ccma.cat/tv3/sx3/la-ciencia-de-lhuraca/video/568805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9.jpg"/><Relationship Id="rId4" Type="http://schemas.openxmlformats.org/officeDocument/2006/relationships/image" Target="../media/image45.png"/><Relationship Id="rId5"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6.png"/><Relationship Id="rId4" Type="http://schemas.openxmlformats.org/officeDocument/2006/relationships/image" Target="../media/image41.png"/><Relationship Id="rId5" Type="http://schemas.openxmlformats.org/officeDocument/2006/relationships/image" Target="../media/image38.png"/><Relationship Id="rId6" Type="http://schemas.openxmlformats.org/officeDocument/2006/relationships/image" Target="../media/image39.jpg"/><Relationship Id="rId7"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3.jpg"/><Relationship Id="rId4" Type="http://schemas.openxmlformats.org/officeDocument/2006/relationships/image" Target="../media/image5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6.png"/><Relationship Id="rId4" Type="http://schemas.openxmlformats.org/officeDocument/2006/relationships/image" Target="../media/image47.png"/><Relationship Id="rId9" Type="http://schemas.openxmlformats.org/officeDocument/2006/relationships/image" Target="../media/image86.png"/><Relationship Id="rId5" Type="http://schemas.openxmlformats.org/officeDocument/2006/relationships/image" Target="../media/image44.png"/><Relationship Id="rId6" Type="http://schemas.openxmlformats.org/officeDocument/2006/relationships/image" Target="../media/image42.png"/><Relationship Id="rId7" Type="http://schemas.openxmlformats.org/officeDocument/2006/relationships/image" Target="../media/image49.png"/><Relationship Id="rId8"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3.jpg"/><Relationship Id="rId4" Type="http://schemas.openxmlformats.org/officeDocument/2006/relationships/image" Target="../media/image5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1.jpg"/><Relationship Id="rId4" Type="http://schemas.openxmlformats.org/officeDocument/2006/relationships/image" Target="../media/image53.jpg"/><Relationship Id="rId5" Type="http://schemas.openxmlformats.org/officeDocument/2006/relationships/image" Target="../media/image55.jpg"/></Relationships>
</file>

<file path=ppt/slides/_rels/slide20.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49.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6.png"/><Relationship Id="rId4" Type="http://schemas.openxmlformats.org/officeDocument/2006/relationships/image" Target="../media/image56.png"/><Relationship Id="rId9" Type="http://schemas.openxmlformats.org/officeDocument/2006/relationships/image" Target="../media/image62.png"/><Relationship Id="rId5" Type="http://schemas.openxmlformats.org/officeDocument/2006/relationships/image" Target="../media/image57.png"/><Relationship Id="rId6" Type="http://schemas.openxmlformats.org/officeDocument/2006/relationships/image" Target="../media/image59.png"/><Relationship Id="rId7" Type="http://schemas.openxmlformats.org/officeDocument/2006/relationships/image" Target="../media/image80.png"/><Relationship Id="rId8" Type="http://schemas.openxmlformats.org/officeDocument/2006/relationships/image" Target="../media/image6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3.jpg"/><Relationship Id="rId4" Type="http://schemas.openxmlformats.org/officeDocument/2006/relationships/image" Target="../media/image66.png"/><Relationship Id="rId5" Type="http://schemas.openxmlformats.org/officeDocument/2006/relationships/image" Target="../media/image65.png"/><Relationship Id="rId6" Type="http://schemas.openxmlformats.org/officeDocument/2006/relationships/image" Target="../media/image68.png"/></Relationships>
</file>

<file path=ppt/slides/_rels/slide24.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75.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6.png"/><Relationship Id="rId4" Type="http://schemas.openxmlformats.org/officeDocument/2006/relationships/image" Target="../media/image49.png"/><Relationship Id="rId9" Type="http://schemas.openxmlformats.org/officeDocument/2006/relationships/image" Target="../media/image71.png"/><Relationship Id="rId5" Type="http://schemas.openxmlformats.org/officeDocument/2006/relationships/image" Target="../media/image70.png"/><Relationship Id="rId6" Type="http://schemas.openxmlformats.org/officeDocument/2006/relationships/image" Target="../media/image73.png"/><Relationship Id="rId7" Type="http://schemas.openxmlformats.org/officeDocument/2006/relationships/image" Target="../media/image72.png"/><Relationship Id="rId8" Type="http://schemas.openxmlformats.org/officeDocument/2006/relationships/image" Target="../media/image7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7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6.jpg"/><Relationship Id="rId4" Type="http://schemas.openxmlformats.org/officeDocument/2006/relationships/image" Target="../media/image7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76.jpg"/><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9.png"/><Relationship Id="rId4" Type="http://schemas.openxmlformats.org/officeDocument/2006/relationships/image" Target="../media/image22.png"/><Relationship Id="rId5" Type="http://schemas.openxmlformats.org/officeDocument/2006/relationships/image" Target="../media/image84.png"/><Relationship Id="rId6" Type="http://schemas.openxmlformats.org/officeDocument/2006/relationships/image" Target="../media/image81.png"/><Relationship Id="rId7" Type="http://schemas.openxmlformats.org/officeDocument/2006/relationships/image" Target="../media/image7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9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2.jpg"/><Relationship Id="rId4" Type="http://schemas.openxmlformats.org/officeDocument/2006/relationships/image" Target="../media/image90.png"/><Relationship Id="rId5" Type="http://schemas.openxmlformats.org/officeDocument/2006/relationships/image" Target="../media/image8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8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89.png"/><Relationship Id="rId4" Type="http://schemas.openxmlformats.org/officeDocument/2006/relationships/image" Target="../media/image9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83.jpg"/><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3E96"/>
        </a:solidFill>
      </p:bgPr>
    </p:bg>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7271" l="0" r="0" t="7272"/>
          <a:stretch/>
        </p:blipFill>
        <p:spPr>
          <a:xfrm>
            <a:off x="0" y="-123494"/>
            <a:ext cx="11986712" cy="6798945"/>
          </a:xfrm>
          <a:prstGeom prst="rect">
            <a:avLst/>
          </a:prstGeom>
          <a:noFill/>
          <a:ln>
            <a:noFill/>
          </a:ln>
        </p:spPr>
      </p:pic>
      <p:pic>
        <p:nvPicPr>
          <p:cNvPr id="85" name="Google Shape;85;p1"/>
          <p:cNvPicPr preferRelativeResize="0"/>
          <p:nvPr/>
        </p:nvPicPr>
        <p:blipFill rotWithShape="1">
          <a:blip r:embed="rId4">
            <a:alphaModFix/>
          </a:blip>
          <a:srcRect b="7731" l="0" r="0" t="24767"/>
          <a:stretch/>
        </p:blipFill>
        <p:spPr>
          <a:xfrm>
            <a:off x="11986712" y="0"/>
            <a:ext cx="6514642" cy="3275978"/>
          </a:xfrm>
          <a:prstGeom prst="rect">
            <a:avLst/>
          </a:prstGeom>
          <a:noFill/>
          <a:ln>
            <a:noFill/>
          </a:ln>
        </p:spPr>
      </p:pic>
      <p:pic>
        <p:nvPicPr>
          <p:cNvPr id="86" name="Google Shape;86;p1"/>
          <p:cNvPicPr preferRelativeResize="0"/>
          <p:nvPr/>
        </p:nvPicPr>
        <p:blipFill rotWithShape="1">
          <a:blip r:embed="rId5">
            <a:alphaModFix/>
          </a:blip>
          <a:srcRect b="3511" l="0" r="0" t="3511"/>
          <a:stretch/>
        </p:blipFill>
        <p:spPr>
          <a:xfrm>
            <a:off x="11986712" y="3275978"/>
            <a:ext cx="6514642" cy="3399472"/>
          </a:xfrm>
          <a:prstGeom prst="rect">
            <a:avLst/>
          </a:prstGeom>
          <a:noFill/>
          <a:ln>
            <a:noFill/>
          </a:ln>
        </p:spPr>
      </p:pic>
      <p:sp>
        <p:nvSpPr>
          <p:cNvPr id="87" name="Google Shape;87;p1"/>
          <p:cNvSpPr txBox="1"/>
          <p:nvPr/>
        </p:nvSpPr>
        <p:spPr>
          <a:xfrm>
            <a:off x="621289" y="7351726"/>
            <a:ext cx="17045530" cy="1146811"/>
          </a:xfrm>
          <a:prstGeom prst="rect">
            <a:avLst/>
          </a:prstGeom>
          <a:noFill/>
          <a:ln>
            <a:noFill/>
          </a:ln>
        </p:spPr>
        <p:txBody>
          <a:bodyPr anchorCtr="0" anchor="t" bIns="0" lIns="0" spcFirstLastPara="1" rIns="0" wrap="square" tIns="0">
            <a:spAutoFit/>
          </a:bodyPr>
          <a:lstStyle/>
          <a:p>
            <a:pPr indent="0" lvl="0" marL="0" marR="0" rtl="0" algn="ctr">
              <a:lnSpc>
                <a:spcPct val="130004"/>
              </a:lnSpc>
              <a:spcBef>
                <a:spcPts val="0"/>
              </a:spcBef>
              <a:spcAft>
                <a:spcPts val="0"/>
              </a:spcAft>
              <a:buClr>
                <a:srgbClr val="000000"/>
              </a:buClr>
              <a:buSzPts val="7199"/>
              <a:buFont typeface="Arial"/>
              <a:buNone/>
            </a:pPr>
            <a:r>
              <a:rPr b="0" i="0" lang="en-US" sz="7199" u="none" cap="none" strike="noStrike">
                <a:solidFill>
                  <a:srgbClr val="FFFFFF"/>
                </a:solidFill>
                <a:latin typeface="Arial"/>
                <a:ea typeface="Arial"/>
                <a:cs typeface="Arial"/>
                <a:sym typeface="Arial"/>
              </a:rPr>
              <a:t>LES CATÀSTROFES NATURALS</a:t>
            </a:r>
            <a:endParaRPr b="0" i="0" sz="1400" u="none" cap="none" strike="noStrike">
              <a:solidFill>
                <a:srgbClr val="000000"/>
              </a:solidFill>
              <a:latin typeface="Arial"/>
              <a:ea typeface="Arial"/>
              <a:cs typeface="Arial"/>
              <a:sym typeface="Arial"/>
            </a:endParaRPr>
          </a:p>
        </p:txBody>
      </p:sp>
      <p:sp>
        <p:nvSpPr>
          <p:cNvPr id="88" name="Google Shape;88;p1"/>
          <p:cNvSpPr txBox="1"/>
          <p:nvPr/>
        </p:nvSpPr>
        <p:spPr>
          <a:xfrm>
            <a:off x="322525" y="4903125"/>
            <a:ext cx="6378300" cy="1646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699"/>
              <a:buFont typeface="Arial"/>
              <a:buNone/>
            </a:pPr>
            <a:r>
              <a:rPr i="0" lang="en-US" sz="9099" u="none" cap="none" strike="noStrike">
                <a:solidFill>
                  <a:srgbClr val="FFFFFF"/>
                </a:solidFill>
                <a:latin typeface="Ultra"/>
                <a:ea typeface="Ultra"/>
                <a:cs typeface="Ultra"/>
                <a:sym typeface="Ultra"/>
              </a:rPr>
              <a:t>REPTE </a:t>
            </a:r>
            <a:r>
              <a:rPr b="1" i="0" lang="en-US" sz="10699" u="none" cap="none" strike="noStrike">
                <a:solidFill>
                  <a:srgbClr val="FFFFFF"/>
                </a:solidFill>
                <a:latin typeface="Ultra"/>
                <a:ea typeface="Ultra"/>
                <a:cs typeface="Ultra"/>
                <a:sym typeface="Ultra"/>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0" l="0" r="0" t="-38884"/>
            </a:stretch>
          </a:blipFill>
          <a:ln>
            <a:noFill/>
          </a:ln>
        </p:spPr>
      </p:sp>
      <p:sp>
        <p:nvSpPr>
          <p:cNvPr id="94" name="Google Shape;94;p2"/>
          <p:cNvSpPr txBox="1"/>
          <p:nvPr/>
        </p:nvSpPr>
        <p:spPr>
          <a:xfrm>
            <a:off x="1241425" y="1848576"/>
            <a:ext cx="16505400" cy="7602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Clr>
                <a:srgbClr val="000000"/>
              </a:buClr>
              <a:buSzPts val="4299"/>
              <a:buFont typeface="Arial"/>
              <a:buNone/>
            </a:pPr>
            <a:r>
              <a:rPr b="0" i="0" lang="en-US" sz="3799" u="none" cap="none" strike="noStrike">
                <a:solidFill>
                  <a:schemeClr val="dk1"/>
                </a:solidFill>
                <a:highlight>
                  <a:schemeClr val="lt1"/>
                </a:highlight>
                <a:latin typeface="Arial"/>
                <a:ea typeface="Arial"/>
                <a:cs typeface="Arial"/>
                <a:sym typeface="Arial"/>
              </a:rPr>
              <a:t>Fenòmens naturals que escapen del que, a escala humana, tenim per costum d’anomenar normalitat. </a:t>
            </a:r>
            <a:endParaRPr b="0" i="0" sz="900" u="none" cap="none" strike="noStrike">
              <a:solidFill>
                <a:schemeClr val="dk1"/>
              </a:solidFill>
              <a:highlight>
                <a:schemeClr val="lt1"/>
              </a:highlight>
              <a:latin typeface="Arial"/>
              <a:ea typeface="Arial"/>
              <a:cs typeface="Arial"/>
              <a:sym typeface="Arial"/>
            </a:endParaRPr>
          </a:p>
          <a:p>
            <a:pPr indent="0" lvl="0" marL="0" marR="0" rtl="0" algn="l">
              <a:lnSpc>
                <a:spcPct val="120004"/>
              </a:lnSpc>
              <a:spcBef>
                <a:spcPts val="0"/>
              </a:spcBef>
              <a:spcAft>
                <a:spcPts val="0"/>
              </a:spcAft>
              <a:buClr>
                <a:srgbClr val="000000"/>
              </a:buClr>
              <a:buSzPts val="4299"/>
              <a:buFont typeface="Arial"/>
              <a:buNone/>
            </a:pPr>
            <a:r>
              <a:t/>
            </a:r>
            <a:endParaRPr b="0" i="0" sz="3799"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Erupcions volcàniques</a:t>
            </a:r>
            <a:endParaRPr b="0" i="0" sz="900"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Terratrèmols</a:t>
            </a:r>
            <a:endParaRPr b="0" i="0" sz="900"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Huracans</a:t>
            </a:r>
            <a:endParaRPr b="0" i="0" sz="900"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Tsunamis</a:t>
            </a:r>
            <a:endParaRPr b="0" i="0" sz="900"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Mortalitats massives de determinats organismes</a:t>
            </a:r>
            <a:endParaRPr b="0" i="0" sz="900"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Incendis</a:t>
            </a:r>
            <a:endParaRPr b="0" i="0" sz="900"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Sequeres extremes</a:t>
            </a:r>
            <a:endParaRPr b="0" i="0" sz="900" u="none" cap="none" strike="noStrike">
              <a:solidFill>
                <a:schemeClr val="dk1"/>
              </a:solidFill>
              <a:highlight>
                <a:schemeClr val="lt1"/>
              </a:highlight>
              <a:latin typeface="Arial"/>
              <a:ea typeface="Arial"/>
              <a:cs typeface="Arial"/>
              <a:sym typeface="Arial"/>
            </a:endParaRPr>
          </a:p>
          <a:p>
            <a:pPr indent="-432376" lvl="1" marL="928253" marR="0" rtl="0" algn="l">
              <a:lnSpc>
                <a:spcPct val="120004"/>
              </a:lnSpc>
              <a:spcBef>
                <a:spcPts val="0"/>
              </a:spcBef>
              <a:spcAft>
                <a:spcPts val="0"/>
              </a:spcAft>
              <a:buClr>
                <a:schemeClr val="dk1"/>
              </a:buClr>
              <a:buSzPts val="3799"/>
              <a:buFont typeface="Arial"/>
              <a:buChar char="•"/>
            </a:pPr>
            <a:r>
              <a:rPr b="0" i="0" lang="en-US" sz="3799" u="none" cap="none" strike="noStrike">
                <a:solidFill>
                  <a:schemeClr val="dk1"/>
                </a:solidFill>
                <a:highlight>
                  <a:schemeClr val="lt1"/>
                </a:highlight>
                <a:latin typeface="Arial"/>
                <a:ea typeface="Arial"/>
                <a:cs typeface="Arial"/>
                <a:sym typeface="Arial"/>
              </a:rPr>
              <a:t>Rierades i inundacions</a:t>
            </a:r>
            <a:endParaRPr b="0" i="0" sz="900" u="none" cap="none" strike="noStrike">
              <a:solidFill>
                <a:schemeClr val="dk1"/>
              </a:solidFill>
              <a:highlight>
                <a:schemeClr val="lt1"/>
              </a:highlight>
              <a:latin typeface="Arial"/>
              <a:ea typeface="Arial"/>
              <a:cs typeface="Arial"/>
              <a:sym typeface="Arial"/>
            </a:endParaRPr>
          </a:p>
        </p:txBody>
      </p:sp>
      <p:cxnSp>
        <p:nvCxnSpPr>
          <p:cNvPr id="95" name="Google Shape;95;p2"/>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96" name="Google Shape;96;p2"/>
          <p:cNvSpPr txBox="1"/>
          <p:nvPr/>
        </p:nvSpPr>
        <p:spPr>
          <a:xfrm>
            <a:off x="657025" y="681050"/>
            <a:ext cx="17089800" cy="708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600"/>
              <a:buFont typeface="Arial"/>
              <a:buNone/>
            </a:pPr>
            <a:r>
              <a:rPr i="0" lang="en-US" sz="4600" u="none" cap="none" strike="noStrike">
                <a:solidFill>
                  <a:schemeClr val="accent2"/>
                </a:solidFill>
                <a:latin typeface="Ultra"/>
                <a:ea typeface="Ultra"/>
                <a:cs typeface="Ultra"/>
                <a:sym typeface="Ultra"/>
              </a:rPr>
              <a:t>QUÈ SÓN ELS FENÒMENS NATURALS EXTREMS?</a:t>
            </a:r>
            <a:endParaRPr i="0" sz="1400" u="none" cap="none" strike="noStrike">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3E96"/>
        </a:solidFill>
      </p:bgPr>
    </p:bg>
    <p:spTree>
      <p:nvGrpSpPr>
        <p:cNvPr id="100" name="Shape 100"/>
        <p:cNvGrpSpPr/>
        <p:nvPr/>
      </p:nvGrpSpPr>
      <p:grpSpPr>
        <a:xfrm>
          <a:off x="0" y="0"/>
          <a:ext cx="0" cy="0"/>
          <a:chOff x="0" y="0"/>
          <a:chExt cx="0" cy="0"/>
        </a:xfrm>
      </p:grpSpPr>
      <p:cxnSp>
        <p:nvCxnSpPr>
          <p:cNvPr id="101" name="Google Shape;101;p3"/>
          <p:cNvCxnSpPr/>
          <p:nvPr/>
        </p:nvCxnSpPr>
        <p:spPr>
          <a:xfrm>
            <a:off x="0" y="1295427"/>
            <a:ext cx="4712336" cy="0"/>
          </a:xfrm>
          <a:prstGeom prst="straightConnector1">
            <a:avLst/>
          </a:prstGeom>
          <a:noFill/>
          <a:ln cap="flat" cmpd="sng" w="47625">
            <a:solidFill>
              <a:srgbClr val="FFFFFF"/>
            </a:solidFill>
            <a:prstDash val="solid"/>
            <a:round/>
            <a:headEnd len="sm" w="sm" type="none"/>
            <a:tailEnd len="sm" w="sm" type="none"/>
          </a:ln>
        </p:spPr>
      </p:cxnSp>
      <p:pic>
        <p:nvPicPr>
          <p:cNvPr id="102" name="Google Shape;102;p3"/>
          <p:cNvPicPr preferRelativeResize="0"/>
          <p:nvPr/>
        </p:nvPicPr>
        <p:blipFill rotWithShape="1">
          <a:blip r:embed="rId3">
            <a:alphaModFix/>
          </a:blip>
          <a:srcRect b="5843" l="0" r="0" t="5843"/>
          <a:stretch/>
        </p:blipFill>
        <p:spPr>
          <a:xfrm>
            <a:off x="9144000" y="0"/>
            <a:ext cx="9144000" cy="10287000"/>
          </a:xfrm>
          <a:prstGeom prst="rect">
            <a:avLst/>
          </a:prstGeom>
          <a:noFill/>
          <a:ln>
            <a:noFill/>
          </a:ln>
        </p:spPr>
      </p:pic>
      <p:sp>
        <p:nvSpPr>
          <p:cNvPr id="103" name="Google Shape;103;p3"/>
          <p:cNvSpPr txBox="1"/>
          <p:nvPr/>
        </p:nvSpPr>
        <p:spPr>
          <a:xfrm>
            <a:off x="306849" y="576300"/>
            <a:ext cx="9037800" cy="14559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Clr>
                <a:srgbClr val="000000"/>
              </a:buClr>
              <a:buSzPts val="4299"/>
              <a:buFont typeface="Arial"/>
              <a:buNone/>
            </a:pPr>
            <a:r>
              <a:rPr i="0" lang="en-US" sz="4299" u="none" cap="none" strike="noStrike">
                <a:solidFill>
                  <a:srgbClr val="FFFFFF"/>
                </a:solidFill>
                <a:latin typeface="Ultra"/>
                <a:ea typeface="Ultra"/>
                <a:cs typeface="Ultra"/>
                <a:sym typeface="Ultra"/>
              </a:rPr>
              <a:t>Erupcions volcàniques</a:t>
            </a:r>
            <a:endParaRPr i="0" sz="1100" u="none" cap="none" strike="noStrike">
              <a:solidFill>
                <a:srgbClr val="000000"/>
              </a:solidFill>
            </a:endParaRPr>
          </a:p>
          <a:p>
            <a:pPr indent="0" lvl="0" marL="0" marR="0" rtl="0" algn="l">
              <a:lnSpc>
                <a:spcPct val="120004"/>
              </a:lnSpc>
              <a:spcBef>
                <a:spcPts val="0"/>
              </a:spcBef>
              <a:spcAft>
                <a:spcPts val="0"/>
              </a:spcAft>
              <a:buClr>
                <a:srgbClr val="000000"/>
              </a:buClr>
              <a:buSzPts val="4299"/>
              <a:buFont typeface="Arial"/>
              <a:buNone/>
            </a:pPr>
            <a:r>
              <a:t/>
            </a:r>
            <a:endParaRPr b="1" i="0" sz="4299" u="none" cap="none" strike="noStrike">
              <a:solidFill>
                <a:srgbClr val="FFFFFF"/>
              </a:solidFill>
              <a:latin typeface="Ultra"/>
              <a:ea typeface="Ultra"/>
              <a:cs typeface="Ultra"/>
              <a:sym typeface="Ultra"/>
            </a:endParaRPr>
          </a:p>
        </p:txBody>
      </p:sp>
      <p:sp>
        <p:nvSpPr>
          <p:cNvPr id="104" name="Google Shape;104;p3"/>
          <p:cNvSpPr txBox="1"/>
          <p:nvPr/>
        </p:nvSpPr>
        <p:spPr>
          <a:xfrm>
            <a:off x="304494" y="1663909"/>
            <a:ext cx="8815684" cy="2171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3600"/>
              <a:buFont typeface="Arial"/>
              <a:buNone/>
            </a:pPr>
            <a:r>
              <a:rPr b="0" i="0" lang="en-US" sz="3600" u="none" cap="none" strike="noStrike">
                <a:solidFill>
                  <a:srgbClr val="FFFFFF"/>
                </a:solidFill>
                <a:latin typeface="Arial"/>
                <a:ea typeface="Arial"/>
                <a:cs typeface="Arial"/>
                <a:sym typeface="Arial"/>
              </a:rPr>
              <a:t>Manifestació de la dinàmica de la Terra, que s'expressa mitjançant la sortida a l'exterior de matèria fosa de l'interior.</a:t>
            </a:r>
            <a:endParaRPr b="0" i="0" sz="1400" u="none" cap="none" strike="noStrike">
              <a:solidFill>
                <a:srgbClr val="000000"/>
              </a:solidFill>
              <a:latin typeface="Arial"/>
              <a:ea typeface="Arial"/>
              <a:cs typeface="Arial"/>
              <a:sym typeface="Arial"/>
            </a:endParaRPr>
          </a:p>
        </p:txBody>
      </p:sp>
      <p:sp>
        <p:nvSpPr>
          <p:cNvPr id="105" name="Google Shape;105;p3"/>
          <p:cNvSpPr txBox="1"/>
          <p:nvPr/>
        </p:nvSpPr>
        <p:spPr>
          <a:xfrm>
            <a:off x="304494" y="4560859"/>
            <a:ext cx="7746229" cy="3600450"/>
          </a:xfrm>
          <a:prstGeom prst="rect">
            <a:avLst/>
          </a:prstGeom>
          <a:noFill/>
          <a:ln>
            <a:noFill/>
          </a:ln>
        </p:spPr>
        <p:txBody>
          <a:bodyPr anchorCtr="0" anchor="t" bIns="0" lIns="0" spcFirstLastPara="1" rIns="0" wrap="square" tIns="0">
            <a:spAutoFit/>
          </a:bodyPr>
          <a:lstStyle/>
          <a:p>
            <a:pPr indent="-367032" lvl="1" marL="734064" marR="0" rtl="0" algn="l">
              <a:lnSpc>
                <a:spcPct val="120000"/>
              </a:lnSpc>
              <a:spcBef>
                <a:spcPts val="0"/>
              </a:spcBef>
              <a:spcAft>
                <a:spcPts val="0"/>
              </a:spcAft>
              <a:buClr>
                <a:srgbClr val="FFFFFF"/>
              </a:buClr>
              <a:buSzPts val="3400"/>
              <a:buFont typeface="Arial"/>
              <a:buChar char="•"/>
            </a:pPr>
            <a:r>
              <a:rPr b="0" i="0" lang="en-US" sz="3400" u="none" cap="none" strike="noStrike">
                <a:solidFill>
                  <a:srgbClr val="FFFFFF"/>
                </a:solidFill>
                <a:latin typeface="Arial"/>
                <a:ea typeface="Arial"/>
                <a:cs typeface="Arial"/>
                <a:sym typeface="Arial"/>
              </a:rPr>
              <a:t>Emissió de lava fosa o  fragments sòlids (cendres, escòries o bombes)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3400"/>
              <a:buFont typeface="Arial"/>
              <a:buNone/>
            </a:pPr>
            <a:r>
              <a:t/>
            </a:r>
            <a:endParaRPr b="0" i="0" sz="3400" u="none" cap="none" strike="noStrike">
              <a:solidFill>
                <a:srgbClr val="FFFFFF"/>
              </a:solidFill>
              <a:latin typeface="Arial"/>
              <a:ea typeface="Arial"/>
              <a:cs typeface="Arial"/>
              <a:sym typeface="Arial"/>
            </a:endParaRPr>
          </a:p>
          <a:p>
            <a:pPr indent="-367032" lvl="1" marL="734064" marR="0" rtl="0" algn="l">
              <a:lnSpc>
                <a:spcPct val="120000"/>
              </a:lnSpc>
              <a:spcBef>
                <a:spcPts val="0"/>
              </a:spcBef>
              <a:spcAft>
                <a:spcPts val="0"/>
              </a:spcAft>
              <a:buClr>
                <a:srgbClr val="FFFFFF"/>
              </a:buClr>
              <a:buSzPts val="3400"/>
              <a:buFont typeface="Arial"/>
              <a:buChar char="•"/>
            </a:pPr>
            <a:r>
              <a:rPr b="0" i="0" lang="en-US" sz="3400" u="none" cap="none" strike="noStrike">
                <a:solidFill>
                  <a:srgbClr val="FFFFFF"/>
                </a:solidFill>
                <a:latin typeface="Arial"/>
                <a:ea typeface="Arial"/>
                <a:cs typeface="Arial"/>
                <a:sym typeface="Arial"/>
              </a:rPr>
              <a:t>Exhalació de gasos (vapor d'aigua, el diòxid de carboni o els gasos sulfúrics)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cxnSp>
        <p:nvCxnSpPr>
          <p:cNvPr id="110" name="Google Shape;110;p4"/>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111" name="Google Shape;111;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12" name="Google Shape;112;p4"/>
          <p:cNvSpPr/>
          <p:nvPr/>
        </p:nvSpPr>
        <p:spPr>
          <a:xfrm>
            <a:off x="3260927" y="1798530"/>
            <a:ext cx="11766146" cy="6689939"/>
          </a:xfrm>
          <a:custGeom>
            <a:rect b="b" l="l" r="r" t="t"/>
            <a:pathLst>
              <a:path extrusionOk="0" h="6689939" w="11766146">
                <a:moveTo>
                  <a:pt x="0" y="0"/>
                </a:moveTo>
                <a:lnTo>
                  <a:pt x="11766146" y="0"/>
                </a:lnTo>
                <a:lnTo>
                  <a:pt x="11766146" y="6689940"/>
                </a:lnTo>
                <a:lnTo>
                  <a:pt x="0" y="6689940"/>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cxnSp>
        <p:nvCxnSpPr>
          <p:cNvPr id="117" name="Google Shape;117;p5"/>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118" name="Google Shape;118;p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19" name="Google Shape;119;p5"/>
          <p:cNvSpPr/>
          <p:nvPr/>
        </p:nvSpPr>
        <p:spPr>
          <a:xfrm>
            <a:off x="3016127" y="1615557"/>
            <a:ext cx="12255746" cy="6960635"/>
          </a:xfrm>
          <a:custGeom>
            <a:rect b="b" l="l" r="r" t="t"/>
            <a:pathLst>
              <a:path extrusionOk="0" h="6960635" w="12255746">
                <a:moveTo>
                  <a:pt x="0" y="0"/>
                </a:moveTo>
                <a:lnTo>
                  <a:pt x="12255746" y="0"/>
                </a:lnTo>
                <a:lnTo>
                  <a:pt x="12255746" y="6960636"/>
                </a:lnTo>
                <a:lnTo>
                  <a:pt x="0" y="6960636"/>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123" name="Shape 123"/>
        <p:cNvGrpSpPr/>
        <p:nvPr/>
      </p:nvGrpSpPr>
      <p:grpSpPr>
        <a:xfrm>
          <a:off x="0" y="0"/>
          <a:ext cx="0" cy="0"/>
          <a:chOff x="0" y="0"/>
          <a:chExt cx="0" cy="0"/>
        </a:xfrm>
      </p:grpSpPr>
      <p:sp>
        <p:nvSpPr>
          <p:cNvPr id="124" name="Google Shape;124;p6"/>
          <p:cNvSpPr/>
          <p:nvPr/>
        </p:nvSpPr>
        <p:spPr>
          <a:xfrm>
            <a:off x="12919427" y="1971172"/>
            <a:ext cx="3245548" cy="4114800"/>
          </a:xfrm>
          <a:custGeom>
            <a:rect b="b" l="l" r="r" t="t"/>
            <a:pathLst>
              <a:path extrusionOk="0" h="4114800" w="3245548">
                <a:moveTo>
                  <a:pt x="0" y="0"/>
                </a:moveTo>
                <a:lnTo>
                  <a:pt x="3245549" y="0"/>
                </a:lnTo>
                <a:lnTo>
                  <a:pt x="3245549" y="4114800"/>
                </a:lnTo>
                <a:lnTo>
                  <a:pt x="0" y="4114800"/>
                </a:lnTo>
                <a:lnTo>
                  <a:pt x="0" y="0"/>
                </a:lnTo>
                <a:close/>
              </a:path>
            </a:pathLst>
          </a:custGeom>
          <a:blipFill rotWithShape="1">
            <a:blip r:embed="rId3">
              <a:alphaModFix/>
            </a:blip>
            <a:stretch>
              <a:fillRect b="0" l="0" r="0" t="0"/>
            </a:stretch>
          </a:blipFill>
          <a:ln>
            <a:noFill/>
          </a:ln>
        </p:spPr>
      </p:sp>
      <p:sp>
        <p:nvSpPr>
          <p:cNvPr id="125" name="Google Shape;125;p6"/>
          <p:cNvSpPr/>
          <p:nvPr/>
        </p:nvSpPr>
        <p:spPr>
          <a:xfrm>
            <a:off x="366656" y="7342641"/>
            <a:ext cx="3404344" cy="2726188"/>
          </a:xfrm>
          <a:custGeom>
            <a:rect b="b" l="l" r="r" t="t"/>
            <a:pathLst>
              <a:path extrusionOk="0" h="2726188" w="3404344">
                <a:moveTo>
                  <a:pt x="0" y="0"/>
                </a:moveTo>
                <a:lnTo>
                  <a:pt x="3404344" y="0"/>
                </a:lnTo>
                <a:lnTo>
                  <a:pt x="3404344" y="2726188"/>
                </a:lnTo>
                <a:lnTo>
                  <a:pt x="0" y="2726188"/>
                </a:lnTo>
                <a:lnTo>
                  <a:pt x="0" y="0"/>
                </a:lnTo>
                <a:close/>
              </a:path>
            </a:pathLst>
          </a:custGeom>
          <a:blipFill rotWithShape="1">
            <a:blip r:embed="rId4">
              <a:alphaModFix/>
            </a:blip>
            <a:stretch>
              <a:fillRect b="0" l="0" r="0" t="0"/>
            </a:stretch>
          </a:blipFill>
          <a:ln>
            <a:noFill/>
          </a:ln>
        </p:spPr>
      </p:sp>
      <p:sp>
        <p:nvSpPr>
          <p:cNvPr id="126" name="Google Shape;126;p6"/>
          <p:cNvSpPr/>
          <p:nvPr/>
        </p:nvSpPr>
        <p:spPr>
          <a:xfrm>
            <a:off x="4533558" y="7342641"/>
            <a:ext cx="4096730" cy="2726188"/>
          </a:xfrm>
          <a:custGeom>
            <a:rect b="b" l="l" r="r" t="t"/>
            <a:pathLst>
              <a:path extrusionOk="0" h="2726188" w="4096730">
                <a:moveTo>
                  <a:pt x="0" y="0"/>
                </a:moveTo>
                <a:lnTo>
                  <a:pt x="4096731" y="0"/>
                </a:lnTo>
                <a:lnTo>
                  <a:pt x="4096731" y="2726188"/>
                </a:lnTo>
                <a:lnTo>
                  <a:pt x="0" y="2726188"/>
                </a:lnTo>
                <a:lnTo>
                  <a:pt x="0" y="0"/>
                </a:lnTo>
                <a:close/>
              </a:path>
            </a:pathLst>
          </a:custGeom>
          <a:blipFill rotWithShape="1">
            <a:blip r:embed="rId5">
              <a:alphaModFix/>
            </a:blip>
            <a:stretch>
              <a:fillRect b="0" l="0" r="0" t="0"/>
            </a:stretch>
          </a:blipFill>
          <a:ln>
            <a:noFill/>
          </a:ln>
        </p:spPr>
      </p:sp>
      <p:sp>
        <p:nvSpPr>
          <p:cNvPr id="127" name="Google Shape;127;p6"/>
          <p:cNvSpPr/>
          <p:nvPr/>
        </p:nvSpPr>
        <p:spPr>
          <a:xfrm>
            <a:off x="2446679" y="1971172"/>
            <a:ext cx="3245588" cy="4114800"/>
          </a:xfrm>
          <a:custGeom>
            <a:rect b="b" l="l" r="r" t="t"/>
            <a:pathLst>
              <a:path extrusionOk="0" h="4114800" w="3245588">
                <a:moveTo>
                  <a:pt x="0" y="0"/>
                </a:moveTo>
                <a:lnTo>
                  <a:pt x="3245589" y="0"/>
                </a:lnTo>
                <a:lnTo>
                  <a:pt x="3245589" y="4114800"/>
                </a:lnTo>
                <a:lnTo>
                  <a:pt x="0" y="4114800"/>
                </a:lnTo>
                <a:lnTo>
                  <a:pt x="0" y="0"/>
                </a:lnTo>
                <a:close/>
              </a:path>
            </a:pathLst>
          </a:custGeom>
          <a:blipFill rotWithShape="1">
            <a:blip r:embed="rId6">
              <a:alphaModFix/>
            </a:blip>
            <a:stretch>
              <a:fillRect b="0" l="0" r="0" t="0"/>
            </a:stretch>
          </a:blipFill>
          <a:ln>
            <a:noFill/>
          </a:ln>
        </p:spPr>
      </p:sp>
      <p:sp>
        <p:nvSpPr>
          <p:cNvPr id="128" name="Google Shape;128;p6"/>
          <p:cNvSpPr/>
          <p:nvPr/>
        </p:nvSpPr>
        <p:spPr>
          <a:xfrm>
            <a:off x="2910764" y="5812022"/>
            <a:ext cx="2832378" cy="1884819"/>
          </a:xfrm>
          <a:custGeom>
            <a:rect b="b" l="l" r="r" t="t"/>
            <a:pathLst>
              <a:path extrusionOk="0" h="1884819" w="2832378">
                <a:moveTo>
                  <a:pt x="0" y="0"/>
                </a:moveTo>
                <a:lnTo>
                  <a:pt x="2832378" y="0"/>
                </a:lnTo>
                <a:lnTo>
                  <a:pt x="2832378" y="1884819"/>
                </a:lnTo>
                <a:lnTo>
                  <a:pt x="0" y="1884819"/>
                </a:lnTo>
                <a:lnTo>
                  <a:pt x="0" y="0"/>
                </a:lnTo>
                <a:close/>
              </a:path>
            </a:pathLst>
          </a:custGeom>
          <a:blipFill rotWithShape="1">
            <a:blip r:embed="rId7">
              <a:alphaModFix/>
            </a:blip>
            <a:stretch>
              <a:fillRect b="0" l="0" r="0" t="0"/>
            </a:stretch>
          </a:blipFill>
          <a:ln>
            <a:noFill/>
          </a:ln>
        </p:spPr>
      </p:sp>
      <p:sp>
        <p:nvSpPr>
          <p:cNvPr id="129" name="Google Shape;129;p6"/>
          <p:cNvSpPr/>
          <p:nvPr/>
        </p:nvSpPr>
        <p:spPr>
          <a:xfrm>
            <a:off x="12210930" y="5645426"/>
            <a:ext cx="4662543" cy="2611024"/>
          </a:xfrm>
          <a:custGeom>
            <a:rect b="b" l="l" r="r" t="t"/>
            <a:pathLst>
              <a:path extrusionOk="0" h="2611024" w="4662543">
                <a:moveTo>
                  <a:pt x="0" y="0"/>
                </a:moveTo>
                <a:lnTo>
                  <a:pt x="4662543" y="0"/>
                </a:lnTo>
                <a:lnTo>
                  <a:pt x="4662543" y="2611024"/>
                </a:lnTo>
                <a:lnTo>
                  <a:pt x="0" y="2611024"/>
                </a:lnTo>
                <a:lnTo>
                  <a:pt x="0" y="0"/>
                </a:lnTo>
                <a:close/>
              </a:path>
            </a:pathLst>
          </a:custGeom>
          <a:blipFill rotWithShape="1">
            <a:blip r:embed="rId8">
              <a:alphaModFix/>
            </a:blip>
            <a:stretch>
              <a:fillRect b="0" l="0" r="0" t="0"/>
            </a:stretch>
          </a:blipFill>
          <a:ln>
            <a:noFill/>
          </a:ln>
        </p:spPr>
      </p:sp>
      <p:sp>
        <p:nvSpPr>
          <p:cNvPr id="130" name="Google Shape;130;p6"/>
          <p:cNvSpPr/>
          <p:nvPr/>
        </p:nvSpPr>
        <p:spPr>
          <a:xfrm>
            <a:off x="10888021" y="7162550"/>
            <a:ext cx="925178" cy="1469068"/>
          </a:xfrm>
          <a:custGeom>
            <a:rect b="b" l="l" r="r" t="t"/>
            <a:pathLst>
              <a:path extrusionOk="0" h="1469068" w="925178">
                <a:moveTo>
                  <a:pt x="0" y="0"/>
                </a:moveTo>
                <a:lnTo>
                  <a:pt x="925178" y="0"/>
                </a:lnTo>
                <a:lnTo>
                  <a:pt x="925178" y="1469068"/>
                </a:lnTo>
                <a:lnTo>
                  <a:pt x="0" y="1469068"/>
                </a:lnTo>
                <a:lnTo>
                  <a:pt x="0" y="0"/>
                </a:lnTo>
                <a:close/>
              </a:path>
            </a:pathLst>
          </a:custGeom>
          <a:blipFill rotWithShape="1">
            <a:blip r:embed="rId9">
              <a:alphaModFix/>
            </a:blip>
            <a:stretch>
              <a:fillRect b="0" l="0" r="-10970" t="0"/>
            </a:stretch>
          </a:blipFill>
          <a:ln>
            <a:noFill/>
          </a:ln>
        </p:spPr>
      </p:sp>
      <p:sp>
        <p:nvSpPr>
          <p:cNvPr id="131" name="Google Shape;131;p6"/>
          <p:cNvSpPr/>
          <p:nvPr/>
        </p:nvSpPr>
        <p:spPr>
          <a:xfrm>
            <a:off x="10690459" y="5645426"/>
            <a:ext cx="1320302" cy="1469068"/>
          </a:xfrm>
          <a:custGeom>
            <a:rect b="b" l="l" r="r" t="t"/>
            <a:pathLst>
              <a:path extrusionOk="0" h="1469068" w="1320302">
                <a:moveTo>
                  <a:pt x="0" y="0"/>
                </a:moveTo>
                <a:lnTo>
                  <a:pt x="1320302" y="0"/>
                </a:lnTo>
                <a:lnTo>
                  <a:pt x="1320302" y="1469068"/>
                </a:lnTo>
                <a:lnTo>
                  <a:pt x="0" y="1469068"/>
                </a:lnTo>
                <a:lnTo>
                  <a:pt x="0" y="0"/>
                </a:lnTo>
                <a:close/>
              </a:path>
            </a:pathLst>
          </a:custGeom>
          <a:blipFill rotWithShape="1">
            <a:blip r:embed="rId10">
              <a:alphaModFix/>
            </a:blip>
            <a:stretch>
              <a:fillRect b="0" l="0" r="0" t="0"/>
            </a:stretch>
          </a:blipFill>
          <a:ln>
            <a:noFill/>
          </a:ln>
        </p:spPr>
      </p:sp>
      <p:sp>
        <p:nvSpPr>
          <p:cNvPr id="132" name="Google Shape;132;p6"/>
          <p:cNvSpPr/>
          <p:nvPr/>
        </p:nvSpPr>
        <p:spPr>
          <a:xfrm>
            <a:off x="16958077" y="6754432"/>
            <a:ext cx="1153095" cy="816236"/>
          </a:xfrm>
          <a:custGeom>
            <a:rect b="b" l="l" r="r" t="t"/>
            <a:pathLst>
              <a:path extrusionOk="0" h="816236" w="1153095">
                <a:moveTo>
                  <a:pt x="0" y="0"/>
                </a:moveTo>
                <a:lnTo>
                  <a:pt x="1153096" y="0"/>
                </a:lnTo>
                <a:lnTo>
                  <a:pt x="1153096" y="816236"/>
                </a:lnTo>
                <a:lnTo>
                  <a:pt x="0" y="816236"/>
                </a:lnTo>
                <a:lnTo>
                  <a:pt x="0" y="0"/>
                </a:lnTo>
                <a:close/>
              </a:path>
            </a:pathLst>
          </a:custGeom>
          <a:blipFill rotWithShape="1">
            <a:blip r:embed="rId11">
              <a:alphaModFix/>
            </a:blip>
            <a:stretch>
              <a:fillRect b="0" l="0" r="0" t="0"/>
            </a:stretch>
          </a:blipFill>
          <a:ln>
            <a:noFill/>
          </a:ln>
        </p:spPr>
      </p:sp>
      <p:sp>
        <p:nvSpPr>
          <p:cNvPr id="133" name="Google Shape;133;p6"/>
          <p:cNvSpPr/>
          <p:nvPr/>
        </p:nvSpPr>
        <p:spPr>
          <a:xfrm>
            <a:off x="16958077" y="5645426"/>
            <a:ext cx="1153095" cy="734534"/>
          </a:xfrm>
          <a:custGeom>
            <a:rect b="b" l="l" r="r" t="t"/>
            <a:pathLst>
              <a:path extrusionOk="0" h="734534" w="1153095">
                <a:moveTo>
                  <a:pt x="0" y="0"/>
                </a:moveTo>
                <a:lnTo>
                  <a:pt x="1153096" y="0"/>
                </a:lnTo>
                <a:lnTo>
                  <a:pt x="1153096" y="734534"/>
                </a:lnTo>
                <a:lnTo>
                  <a:pt x="0" y="734534"/>
                </a:lnTo>
                <a:lnTo>
                  <a:pt x="0" y="0"/>
                </a:lnTo>
                <a:close/>
              </a:path>
            </a:pathLst>
          </a:custGeom>
          <a:blipFill rotWithShape="1">
            <a:blip r:embed="rId12">
              <a:alphaModFix/>
            </a:blip>
            <a:stretch>
              <a:fillRect b="0" l="0" r="0" t="0"/>
            </a:stretch>
          </a:blipFill>
          <a:ln>
            <a:noFill/>
          </a:ln>
        </p:spPr>
      </p:sp>
      <p:sp>
        <p:nvSpPr>
          <p:cNvPr id="134" name="Google Shape;134;p6"/>
          <p:cNvSpPr/>
          <p:nvPr/>
        </p:nvSpPr>
        <p:spPr>
          <a:xfrm>
            <a:off x="11081553" y="8892410"/>
            <a:ext cx="3259115" cy="1176419"/>
          </a:xfrm>
          <a:custGeom>
            <a:rect b="b" l="l" r="r" t="t"/>
            <a:pathLst>
              <a:path extrusionOk="0" h="1176419" w="3259115">
                <a:moveTo>
                  <a:pt x="0" y="0"/>
                </a:moveTo>
                <a:lnTo>
                  <a:pt x="3259115" y="0"/>
                </a:lnTo>
                <a:lnTo>
                  <a:pt x="3259115" y="1176419"/>
                </a:lnTo>
                <a:lnTo>
                  <a:pt x="0" y="1176419"/>
                </a:lnTo>
                <a:lnTo>
                  <a:pt x="0" y="0"/>
                </a:lnTo>
                <a:close/>
              </a:path>
            </a:pathLst>
          </a:custGeom>
          <a:blipFill rotWithShape="1">
            <a:blip r:embed="rId13">
              <a:alphaModFix/>
            </a:blip>
            <a:stretch>
              <a:fillRect b="0" l="0" r="0" t="0"/>
            </a:stretch>
          </a:blipFill>
          <a:ln>
            <a:noFill/>
          </a:ln>
        </p:spPr>
      </p:sp>
      <p:sp>
        <p:nvSpPr>
          <p:cNvPr id="135" name="Google Shape;135;p6"/>
          <p:cNvSpPr/>
          <p:nvPr/>
        </p:nvSpPr>
        <p:spPr>
          <a:xfrm>
            <a:off x="14666181" y="8610200"/>
            <a:ext cx="2593119" cy="1458629"/>
          </a:xfrm>
          <a:custGeom>
            <a:rect b="b" l="l" r="r" t="t"/>
            <a:pathLst>
              <a:path extrusionOk="0" h="1458629" w="2593119">
                <a:moveTo>
                  <a:pt x="0" y="0"/>
                </a:moveTo>
                <a:lnTo>
                  <a:pt x="2593119" y="0"/>
                </a:lnTo>
                <a:lnTo>
                  <a:pt x="2593119" y="1458629"/>
                </a:lnTo>
                <a:lnTo>
                  <a:pt x="0" y="1458629"/>
                </a:lnTo>
                <a:lnTo>
                  <a:pt x="0" y="0"/>
                </a:lnTo>
                <a:close/>
              </a:path>
            </a:pathLst>
          </a:custGeom>
          <a:blipFill rotWithShape="1">
            <a:blip r:embed="rId14">
              <a:alphaModFix/>
            </a:blip>
            <a:stretch>
              <a:fillRect b="0" l="0" r="0" t="0"/>
            </a:stretch>
          </a:blipFill>
          <a:ln>
            <a:noFill/>
          </a:ln>
        </p:spPr>
      </p:sp>
      <p:sp>
        <p:nvSpPr>
          <p:cNvPr id="136" name="Google Shape;136;p6"/>
          <p:cNvSpPr/>
          <p:nvPr/>
        </p:nvSpPr>
        <p:spPr>
          <a:xfrm rot="2624290">
            <a:off x="5664440" y="6923257"/>
            <a:ext cx="1834967" cy="656001"/>
          </a:xfrm>
          <a:custGeom>
            <a:rect b="b" l="l" r="r" t="t"/>
            <a:pathLst>
              <a:path extrusionOk="0" h="656001" w="1834967">
                <a:moveTo>
                  <a:pt x="0" y="0"/>
                </a:moveTo>
                <a:lnTo>
                  <a:pt x="1834967" y="0"/>
                </a:lnTo>
                <a:lnTo>
                  <a:pt x="1834967" y="656001"/>
                </a:lnTo>
                <a:lnTo>
                  <a:pt x="0" y="656001"/>
                </a:lnTo>
                <a:lnTo>
                  <a:pt x="0" y="0"/>
                </a:lnTo>
                <a:close/>
              </a:path>
            </a:pathLst>
          </a:custGeom>
          <a:blipFill rotWithShape="1">
            <a:blip r:embed="rId15">
              <a:alphaModFix/>
            </a:blip>
            <a:stretch>
              <a:fillRect b="0" l="0" r="0" t="0"/>
            </a:stretch>
          </a:blipFill>
          <a:ln>
            <a:noFill/>
          </a:ln>
        </p:spPr>
      </p:sp>
      <p:sp>
        <p:nvSpPr>
          <p:cNvPr id="137" name="Google Shape;137;p6"/>
          <p:cNvSpPr/>
          <p:nvPr/>
        </p:nvSpPr>
        <p:spPr>
          <a:xfrm flipH="1" rot="-1895024">
            <a:off x="1151345" y="6786494"/>
            <a:ext cx="1834967" cy="656001"/>
          </a:xfrm>
          <a:custGeom>
            <a:rect b="b" l="l" r="r" t="t"/>
            <a:pathLst>
              <a:path extrusionOk="0" h="656001" w="1834967">
                <a:moveTo>
                  <a:pt x="0" y="656000"/>
                </a:moveTo>
                <a:lnTo>
                  <a:pt x="1834967" y="656000"/>
                </a:lnTo>
                <a:lnTo>
                  <a:pt x="1834967" y="0"/>
                </a:lnTo>
                <a:lnTo>
                  <a:pt x="0" y="0"/>
                </a:lnTo>
                <a:lnTo>
                  <a:pt x="0" y="656000"/>
                </a:lnTo>
                <a:close/>
              </a:path>
            </a:pathLst>
          </a:custGeom>
          <a:blipFill rotWithShape="1">
            <a:blip r:embed="rId15">
              <a:alphaModFix/>
            </a:blip>
            <a:stretch>
              <a:fillRect b="0" l="0" r="0" t="0"/>
            </a:stretch>
          </a:blipFill>
          <a:ln>
            <a:noFill/>
          </a:ln>
        </p:spPr>
      </p:sp>
      <p:sp>
        <p:nvSpPr>
          <p:cNvPr id="138" name="Google Shape;138;p6"/>
          <p:cNvSpPr/>
          <p:nvPr/>
        </p:nvSpPr>
        <p:spPr>
          <a:xfrm rot="5400000">
            <a:off x="13787804" y="5659032"/>
            <a:ext cx="1508795" cy="1075017"/>
          </a:xfrm>
          <a:custGeom>
            <a:rect b="b" l="l" r="r" t="t"/>
            <a:pathLst>
              <a:path extrusionOk="0" h="1075017" w="1508795">
                <a:moveTo>
                  <a:pt x="0" y="0"/>
                </a:moveTo>
                <a:lnTo>
                  <a:pt x="1508795" y="0"/>
                </a:lnTo>
                <a:lnTo>
                  <a:pt x="1508795" y="1075017"/>
                </a:lnTo>
                <a:lnTo>
                  <a:pt x="0" y="1075017"/>
                </a:lnTo>
                <a:lnTo>
                  <a:pt x="0" y="0"/>
                </a:lnTo>
                <a:close/>
              </a:path>
            </a:pathLst>
          </a:custGeom>
          <a:blipFill rotWithShape="1">
            <a:blip r:embed="rId16">
              <a:alphaModFix/>
            </a:blip>
            <a:stretch>
              <a:fillRect b="0" l="0" r="0" t="0"/>
            </a:stretch>
          </a:blipFill>
          <a:ln>
            <a:noFill/>
          </a:ln>
        </p:spPr>
      </p:sp>
      <p:sp>
        <p:nvSpPr>
          <p:cNvPr id="139" name="Google Shape;139;p6"/>
          <p:cNvSpPr/>
          <p:nvPr/>
        </p:nvSpPr>
        <p:spPr>
          <a:xfrm>
            <a:off x="6572462" y="441768"/>
            <a:ext cx="5143075" cy="3422483"/>
          </a:xfrm>
          <a:custGeom>
            <a:rect b="b" l="l" r="r" t="t"/>
            <a:pathLst>
              <a:path extrusionOk="0" h="3422483" w="5143075">
                <a:moveTo>
                  <a:pt x="0" y="0"/>
                </a:moveTo>
                <a:lnTo>
                  <a:pt x="5143076" y="0"/>
                </a:lnTo>
                <a:lnTo>
                  <a:pt x="5143076" y="3422483"/>
                </a:lnTo>
                <a:lnTo>
                  <a:pt x="0" y="3422483"/>
                </a:lnTo>
                <a:lnTo>
                  <a:pt x="0" y="0"/>
                </a:lnTo>
                <a:close/>
              </a:path>
            </a:pathLst>
          </a:custGeom>
          <a:blipFill rotWithShape="1">
            <a:blip r:embed="rId17">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3E96"/>
        </a:solidFill>
      </p:bgPr>
    </p:bg>
    <p:spTree>
      <p:nvGrpSpPr>
        <p:cNvPr id="143" name="Shape 143"/>
        <p:cNvGrpSpPr/>
        <p:nvPr/>
      </p:nvGrpSpPr>
      <p:grpSpPr>
        <a:xfrm>
          <a:off x="0" y="0"/>
          <a:ext cx="0" cy="0"/>
          <a:chOff x="0" y="0"/>
          <a:chExt cx="0" cy="0"/>
        </a:xfrm>
      </p:grpSpPr>
      <p:pic>
        <p:nvPicPr>
          <p:cNvPr id="144" name="Google Shape;144;p7"/>
          <p:cNvPicPr preferRelativeResize="0"/>
          <p:nvPr/>
        </p:nvPicPr>
        <p:blipFill rotWithShape="1">
          <a:blip r:embed="rId3">
            <a:alphaModFix/>
          </a:blip>
          <a:srcRect b="0" l="20930" r="20929" t="0"/>
          <a:stretch/>
        </p:blipFill>
        <p:spPr>
          <a:xfrm>
            <a:off x="-137746" y="-86446"/>
            <a:ext cx="9035270" cy="10373446"/>
          </a:xfrm>
          <a:prstGeom prst="rect">
            <a:avLst/>
          </a:prstGeom>
          <a:noFill/>
          <a:ln>
            <a:noFill/>
          </a:ln>
        </p:spPr>
      </p:pic>
      <p:sp>
        <p:nvSpPr>
          <p:cNvPr id="145" name="Google Shape;145;p7"/>
          <p:cNvSpPr txBox="1"/>
          <p:nvPr/>
        </p:nvSpPr>
        <p:spPr>
          <a:xfrm>
            <a:off x="9637443" y="4362131"/>
            <a:ext cx="6887897" cy="5542280"/>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Clr>
                <a:srgbClr val="000000"/>
              </a:buClr>
              <a:buSzPts val="3099"/>
              <a:buFont typeface="Arial"/>
              <a:buNone/>
            </a:pPr>
            <a:r>
              <a:rPr b="0" i="0" lang="en-US" sz="3099" u="none" cap="none" strike="noStrike">
                <a:solidFill>
                  <a:srgbClr val="FFFFFF"/>
                </a:solidFill>
                <a:latin typeface="Arial"/>
                <a:ea typeface="Arial"/>
                <a:cs typeface="Arial"/>
                <a:sym typeface="Arial"/>
              </a:rPr>
              <a:t>Un terratrèmol o sisme és un fenomen natural que es produeix a l'interior de la terra i que pot ocasionar danys considerables. Es defineix com una alliberació sobtada d'energia acumulada que es propaga en forma d'ones sísmiques. Aquesta energia s'acumula pel moviment de les plaques que formen l'escorça de la terra.</a:t>
            </a:r>
            <a:endParaRPr b="0" i="0" sz="1400" u="none" cap="none" strike="noStrike">
              <a:solidFill>
                <a:srgbClr val="000000"/>
              </a:solidFill>
              <a:latin typeface="Arial"/>
              <a:ea typeface="Arial"/>
              <a:cs typeface="Arial"/>
              <a:sym typeface="Arial"/>
            </a:endParaRPr>
          </a:p>
        </p:txBody>
      </p:sp>
      <p:sp>
        <p:nvSpPr>
          <p:cNvPr id="146" name="Google Shape;146;p7"/>
          <p:cNvSpPr txBox="1"/>
          <p:nvPr/>
        </p:nvSpPr>
        <p:spPr>
          <a:xfrm>
            <a:off x="9637443" y="1028700"/>
            <a:ext cx="6887897" cy="6953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600"/>
              <a:buFont typeface="Arial"/>
              <a:buNone/>
            </a:pPr>
            <a:r>
              <a:rPr b="0" i="0" lang="en-US" sz="4600" u="none" cap="none" strike="noStrike">
                <a:solidFill>
                  <a:srgbClr val="FFFFFF"/>
                </a:solidFill>
                <a:latin typeface="Arial"/>
                <a:ea typeface="Arial"/>
                <a:cs typeface="Arial"/>
                <a:sym typeface="Arial"/>
              </a:rPr>
              <a:t>Terratrèmols</a:t>
            </a:r>
            <a:endParaRPr b="0" i="0" sz="1400" u="none" cap="none" strike="noStrike">
              <a:solidFill>
                <a:srgbClr val="000000"/>
              </a:solidFill>
              <a:latin typeface="Arial"/>
              <a:ea typeface="Arial"/>
              <a:cs typeface="Arial"/>
              <a:sym typeface="Arial"/>
            </a:endParaRPr>
          </a:p>
        </p:txBody>
      </p:sp>
      <p:cxnSp>
        <p:nvCxnSpPr>
          <p:cNvPr id="147" name="Google Shape;147;p7"/>
          <p:cNvCxnSpPr/>
          <p:nvPr/>
        </p:nvCxnSpPr>
        <p:spPr>
          <a:xfrm>
            <a:off x="8897523" y="3736609"/>
            <a:ext cx="7627817" cy="0"/>
          </a:xfrm>
          <a:prstGeom prst="straightConnector1">
            <a:avLst/>
          </a:prstGeom>
          <a:noFill/>
          <a:ln cap="flat" cmpd="sng" w="38100">
            <a:solidFill>
              <a:srgbClr val="FFFFFF"/>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cxnSp>
        <p:nvCxnSpPr>
          <p:cNvPr id="152" name="Google Shape;152;p8"/>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153" name="Google Shape;153;p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8995" l="0" r="0" t="-8996"/>
            </a:stretch>
          </a:blipFill>
          <a:ln>
            <a:noFill/>
          </a:ln>
        </p:spPr>
      </p:sp>
      <p:sp>
        <p:nvSpPr>
          <p:cNvPr id="154" name="Google Shape;154;p8"/>
          <p:cNvSpPr/>
          <p:nvPr/>
        </p:nvSpPr>
        <p:spPr>
          <a:xfrm>
            <a:off x="268691" y="3354810"/>
            <a:ext cx="6464131" cy="3529756"/>
          </a:xfrm>
          <a:custGeom>
            <a:rect b="b" l="l" r="r" t="t"/>
            <a:pathLst>
              <a:path extrusionOk="0" h="3529756" w="6464131">
                <a:moveTo>
                  <a:pt x="0" y="0"/>
                </a:moveTo>
                <a:lnTo>
                  <a:pt x="6464131" y="0"/>
                </a:lnTo>
                <a:lnTo>
                  <a:pt x="6464131" y="3529755"/>
                </a:lnTo>
                <a:lnTo>
                  <a:pt x="0" y="3529755"/>
                </a:lnTo>
                <a:lnTo>
                  <a:pt x="0" y="0"/>
                </a:lnTo>
                <a:close/>
              </a:path>
            </a:pathLst>
          </a:custGeom>
          <a:blipFill rotWithShape="1">
            <a:blip r:embed="rId4">
              <a:alphaModFix/>
            </a:blip>
            <a:stretch>
              <a:fillRect b="0" l="0" r="0" t="0"/>
            </a:stretch>
          </a:blipFill>
          <a:ln>
            <a:noFill/>
          </a:ln>
        </p:spPr>
      </p:sp>
      <p:sp>
        <p:nvSpPr>
          <p:cNvPr id="155" name="Google Shape;155;p8"/>
          <p:cNvSpPr/>
          <p:nvPr/>
        </p:nvSpPr>
        <p:spPr>
          <a:xfrm>
            <a:off x="6936527" y="2025944"/>
            <a:ext cx="11078554" cy="6235111"/>
          </a:xfrm>
          <a:custGeom>
            <a:rect b="b" l="l" r="r" t="t"/>
            <a:pathLst>
              <a:path extrusionOk="0" h="6235111" w="11078554">
                <a:moveTo>
                  <a:pt x="0" y="0"/>
                </a:moveTo>
                <a:lnTo>
                  <a:pt x="11078555" y="0"/>
                </a:lnTo>
                <a:lnTo>
                  <a:pt x="11078555" y="6235112"/>
                </a:lnTo>
                <a:lnTo>
                  <a:pt x="0" y="6235112"/>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159" name="Shape 159"/>
        <p:cNvGrpSpPr/>
        <p:nvPr/>
      </p:nvGrpSpPr>
      <p:grpSpPr>
        <a:xfrm>
          <a:off x="0" y="0"/>
          <a:ext cx="0" cy="0"/>
          <a:chOff x="0" y="0"/>
          <a:chExt cx="0" cy="0"/>
        </a:xfrm>
      </p:grpSpPr>
      <p:sp>
        <p:nvSpPr>
          <p:cNvPr id="160" name="Google Shape;160;p9"/>
          <p:cNvSpPr/>
          <p:nvPr/>
        </p:nvSpPr>
        <p:spPr>
          <a:xfrm>
            <a:off x="14013712" y="231398"/>
            <a:ext cx="3245588" cy="4114800"/>
          </a:xfrm>
          <a:custGeom>
            <a:rect b="b" l="l" r="r" t="t"/>
            <a:pathLst>
              <a:path extrusionOk="0" h="4114800" w="3245588">
                <a:moveTo>
                  <a:pt x="0" y="0"/>
                </a:moveTo>
                <a:lnTo>
                  <a:pt x="3245588" y="0"/>
                </a:lnTo>
                <a:lnTo>
                  <a:pt x="3245588" y="4114800"/>
                </a:lnTo>
                <a:lnTo>
                  <a:pt x="0" y="4114800"/>
                </a:lnTo>
                <a:lnTo>
                  <a:pt x="0" y="0"/>
                </a:lnTo>
                <a:close/>
              </a:path>
            </a:pathLst>
          </a:custGeom>
          <a:blipFill rotWithShape="1">
            <a:blip r:embed="rId3">
              <a:alphaModFix/>
            </a:blip>
            <a:stretch>
              <a:fillRect b="0" l="0" r="0" t="0"/>
            </a:stretch>
          </a:blipFill>
          <a:ln>
            <a:noFill/>
          </a:ln>
        </p:spPr>
      </p:sp>
      <p:sp>
        <p:nvSpPr>
          <p:cNvPr id="161" name="Google Shape;161;p9"/>
          <p:cNvSpPr/>
          <p:nvPr/>
        </p:nvSpPr>
        <p:spPr>
          <a:xfrm>
            <a:off x="527961" y="6655773"/>
            <a:ext cx="4841635" cy="3631227"/>
          </a:xfrm>
          <a:custGeom>
            <a:rect b="b" l="l" r="r" t="t"/>
            <a:pathLst>
              <a:path extrusionOk="0" h="3631227" w="4841635">
                <a:moveTo>
                  <a:pt x="0" y="0"/>
                </a:moveTo>
                <a:lnTo>
                  <a:pt x="4841636" y="0"/>
                </a:lnTo>
                <a:lnTo>
                  <a:pt x="4841636" y="3631227"/>
                </a:lnTo>
                <a:lnTo>
                  <a:pt x="0" y="3631227"/>
                </a:lnTo>
                <a:lnTo>
                  <a:pt x="0" y="0"/>
                </a:lnTo>
                <a:close/>
              </a:path>
            </a:pathLst>
          </a:custGeom>
          <a:blipFill rotWithShape="1">
            <a:blip r:embed="rId4">
              <a:alphaModFix/>
            </a:blip>
            <a:stretch>
              <a:fillRect b="0" l="0" r="0" t="0"/>
            </a:stretch>
          </a:blipFill>
          <a:ln>
            <a:noFill/>
          </a:ln>
        </p:spPr>
      </p:sp>
      <p:sp>
        <p:nvSpPr>
          <p:cNvPr id="162" name="Google Shape;162;p9"/>
          <p:cNvSpPr/>
          <p:nvPr/>
        </p:nvSpPr>
        <p:spPr>
          <a:xfrm>
            <a:off x="6137035" y="6655773"/>
            <a:ext cx="5450246" cy="3631227"/>
          </a:xfrm>
          <a:custGeom>
            <a:rect b="b" l="l" r="r" t="t"/>
            <a:pathLst>
              <a:path extrusionOk="0" h="3631227" w="5450246">
                <a:moveTo>
                  <a:pt x="0" y="0"/>
                </a:moveTo>
                <a:lnTo>
                  <a:pt x="5450247" y="0"/>
                </a:lnTo>
                <a:lnTo>
                  <a:pt x="5450247" y="3631227"/>
                </a:lnTo>
                <a:lnTo>
                  <a:pt x="0" y="3631227"/>
                </a:lnTo>
                <a:lnTo>
                  <a:pt x="0" y="0"/>
                </a:lnTo>
                <a:close/>
              </a:path>
            </a:pathLst>
          </a:custGeom>
          <a:blipFill rotWithShape="1">
            <a:blip r:embed="rId5">
              <a:alphaModFix/>
            </a:blip>
            <a:stretch>
              <a:fillRect b="0" l="0" r="0" t="0"/>
            </a:stretch>
          </a:blipFill>
          <a:ln>
            <a:noFill/>
          </a:ln>
        </p:spPr>
      </p:sp>
      <p:sp>
        <p:nvSpPr>
          <p:cNvPr id="163" name="Google Shape;163;p9"/>
          <p:cNvSpPr/>
          <p:nvPr/>
        </p:nvSpPr>
        <p:spPr>
          <a:xfrm>
            <a:off x="12668034" y="6655773"/>
            <a:ext cx="4841635" cy="3631227"/>
          </a:xfrm>
          <a:custGeom>
            <a:rect b="b" l="l" r="r" t="t"/>
            <a:pathLst>
              <a:path extrusionOk="0" h="3631227" w="4841635">
                <a:moveTo>
                  <a:pt x="0" y="0"/>
                </a:moveTo>
                <a:lnTo>
                  <a:pt x="4841635" y="0"/>
                </a:lnTo>
                <a:lnTo>
                  <a:pt x="4841635" y="3631227"/>
                </a:lnTo>
                <a:lnTo>
                  <a:pt x="0" y="3631227"/>
                </a:lnTo>
                <a:lnTo>
                  <a:pt x="0" y="0"/>
                </a:lnTo>
                <a:close/>
              </a:path>
            </a:pathLst>
          </a:custGeom>
          <a:blipFill rotWithShape="1">
            <a:blip r:embed="rId6">
              <a:alphaModFix/>
            </a:blip>
            <a:stretch>
              <a:fillRect b="0" l="0" r="0" t="0"/>
            </a:stretch>
          </a:blipFill>
          <a:ln>
            <a:noFill/>
          </a:ln>
        </p:spPr>
      </p:sp>
      <p:sp>
        <p:nvSpPr>
          <p:cNvPr id="164" name="Google Shape;164;p9"/>
          <p:cNvSpPr/>
          <p:nvPr/>
        </p:nvSpPr>
        <p:spPr>
          <a:xfrm>
            <a:off x="12668034" y="3310793"/>
            <a:ext cx="4841635" cy="3154645"/>
          </a:xfrm>
          <a:custGeom>
            <a:rect b="b" l="l" r="r" t="t"/>
            <a:pathLst>
              <a:path extrusionOk="0" h="3154645" w="4841635">
                <a:moveTo>
                  <a:pt x="0" y="0"/>
                </a:moveTo>
                <a:lnTo>
                  <a:pt x="4841635" y="0"/>
                </a:lnTo>
                <a:lnTo>
                  <a:pt x="4841635" y="3154645"/>
                </a:lnTo>
                <a:lnTo>
                  <a:pt x="0" y="3154645"/>
                </a:lnTo>
                <a:lnTo>
                  <a:pt x="0" y="0"/>
                </a:lnTo>
                <a:close/>
              </a:path>
            </a:pathLst>
          </a:custGeom>
          <a:blipFill rotWithShape="1">
            <a:blip r:embed="rId7">
              <a:alphaModFix/>
            </a:blip>
            <a:stretch>
              <a:fillRect b="0" l="-15829" r="0" t="0"/>
            </a:stretch>
          </a:blipFill>
          <a:ln>
            <a:noFill/>
          </a:ln>
        </p:spPr>
      </p:sp>
      <p:sp>
        <p:nvSpPr>
          <p:cNvPr id="165" name="Google Shape;165;p9"/>
          <p:cNvSpPr/>
          <p:nvPr/>
        </p:nvSpPr>
        <p:spPr>
          <a:xfrm>
            <a:off x="527961" y="3310793"/>
            <a:ext cx="4841635" cy="3227757"/>
          </a:xfrm>
          <a:custGeom>
            <a:rect b="b" l="l" r="r" t="t"/>
            <a:pathLst>
              <a:path extrusionOk="0" h="3227757" w="4841635">
                <a:moveTo>
                  <a:pt x="0" y="0"/>
                </a:moveTo>
                <a:lnTo>
                  <a:pt x="4841636" y="0"/>
                </a:lnTo>
                <a:lnTo>
                  <a:pt x="4841636" y="3227757"/>
                </a:lnTo>
                <a:lnTo>
                  <a:pt x="0" y="3227757"/>
                </a:lnTo>
                <a:lnTo>
                  <a:pt x="0" y="0"/>
                </a:lnTo>
                <a:close/>
              </a:path>
            </a:pathLst>
          </a:custGeom>
          <a:blipFill rotWithShape="1">
            <a:blip r:embed="rId8">
              <a:alphaModFix/>
            </a:blip>
            <a:stretch>
              <a:fillRect b="0" l="0" r="0" t="0"/>
            </a:stretch>
          </a:blipFill>
          <a:ln>
            <a:noFill/>
          </a:ln>
        </p:spPr>
      </p:sp>
      <p:sp>
        <p:nvSpPr>
          <p:cNvPr id="166" name="Google Shape;166;p9"/>
          <p:cNvSpPr/>
          <p:nvPr/>
        </p:nvSpPr>
        <p:spPr>
          <a:xfrm>
            <a:off x="6572462" y="441768"/>
            <a:ext cx="5143075" cy="3422483"/>
          </a:xfrm>
          <a:custGeom>
            <a:rect b="b" l="l" r="r" t="t"/>
            <a:pathLst>
              <a:path extrusionOk="0" h="3422483" w="5143075">
                <a:moveTo>
                  <a:pt x="0" y="0"/>
                </a:moveTo>
                <a:lnTo>
                  <a:pt x="5143076" y="0"/>
                </a:lnTo>
                <a:lnTo>
                  <a:pt x="5143076" y="3422483"/>
                </a:lnTo>
                <a:lnTo>
                  <a:pt x="0" y="3422483"/>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170" name="Shape 170"/>
        <p:cNvGrpSpPr/>
        <p:nvPr/>
      </p:nvGrpSpPr>
      <p:grpSpPr>
        <a:xfrm>
          <a:off x="0" y="0"/>
          <a:ext cx="0" cy="0"/>
          <a:chOff x="0" y="0"/>
          <a:chExt cx="0" cy="0"/>
        </a:xfrm>
      </p:grpSpPr>
      <p:pic>
        <p:nvPicPr>
          <p:cNvPr id="171" name="Google Shape;171;p10"/>
          <p:cNvPicPr preferRelativeResize="0"/>
          <p:nvPr/>
        </p:nvPicPr>
        <p:blipFill rotWithShape="1">
          <a:blip r:embed="rId3">
            <a:alphaModFix/>
          </a:blip>
          <a:srcRect b="0" l="15393" r="15393" t="0"/>
          <a:stretch/>
        </p:blipFill>
        <p:spPr>
          <a:xfrm>
            <a:off x="0" y="0"/>
            <a:ext cx="9556834" cy="10287000"/>
          </a:xfrm>
          <a:prstGeom prst="rect">
            <a:avLst/>
          </a:prstGeom>
          <a:noFill/>
          <a:ln>
            <a:noFill/>
          </a:ln>
        </p:spPr>
      </p:pic>
      <p:sp>
        <p:nvSpPr>
          <p:cNvPr id="172" name="Google Shape;172;p10"/>
          <p:cNvSpPr txBox="1"/>
          <p:nvPr/>
        </p:nvSpPr>
        <p:spPr>
          <a:xfrm>
            <a:off x="9795399" y="3812000"/>
            <a:ext cx="8247000" cy="6632700"/>
          </a:xfrm>
          <a:prstGeom prst="rect">
            <a:avLst/>
          </a:prstGeom>
          <a:noFill/>
          <a:ln>
            <a:noFill/>
          </a:ln>
        </p:spPr>
        <p:txBody>
          <a:bodyPr anchorCtr="0" anchor="t" bIns="0" lIns="0" spcFirstLastPara="1" rIns="0" wrap="square" tIns="0">
            <a:spAutoFit/>
          </a:bodyPr>
          <a:lstStyle/>
          <a:p>
            <a:pPr indent="0" lvl="0" marL="0" marR="0" rtl="0" algn="l">
              <a:lnSpc>
                <a:spcPct val="135017"/>
              </a:lnSpc>
              <a:spcBef>
                <a:spcPts val="0"/>
              </a:spcBef>
              <a:spcAft>
                <a:spcPts val="0"/>
              </a:spcAft>
              <a:buClr>
                <a:srgbClr val="000000"/>
              </a:buClr>
              <a:buSzPts val="1999"/>
              <a:buFont typeface="Arial"/>
              <a:buNone/>
            </a:pPr>
            <a:r>
              <a:rPr b="0" i="0" lang="en-US" sz="1799" u="none" cap="none" strike="noStrike">
                <a:solidFill>
                  <a:srgbClr val="004AAD"/>
                </a:solidFill>
                <a:latin typeface="Arial"/>
                <a:ea typeface="Arial"/>
                <a:cs typeface="Arial"/>
                <a:sym typeface="Arial"/>
              </a:rPr>
              <a:t>Fase d’inici</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depressió tropical  --&gt; tempesta tropical. </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estructura ciclònica, amb bandes de núvols girant moderadament al voltant d’un centre de baixes pressions</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alliberació de grans quantitats de calor per condensació de vapor d’aigua --&gt; retroalimentació bandes nuvoloses --&gt; estructura definida al voltant al centre del cicló =&gt; calor de l’oceà </a:t>
            </a:r>
            <a:endParaRPr b="0" i="0" sz="1200" u="none" cap="none" strike="noStrike">
              <a:solidFill>
                <a:srgbClr val="000000"/>
              </a:solidFill>
              <a:latin typeface="Arial"/>
              <a:ea typeface="Arial"/>
              <a:cs typeface="Arial"/>
              <a:sym typeface="Arial"/>
            </a:endParaRPr>
          </a:p>
          <a:p>
            <a:pPr indent="0" lvl="0" marL="0" marR="0" rtl="0" algn="l">
              <a:lnSpc>
                <a:spcPct val="135017"/>
              </a:lnSpc>
              <a:spcBef>
                <a:spcPts val="0"/>
              </a:spcBef>
              <a:spcAft>
                <a:spcPts val="0"/>
              </a:spcAft>
              <a:buClr>
                <a:srgbClr val="000000"/>
              </a:buClr>
              <a:buSzPts val="1999"/>
              <a:buFont typeface="Arial"/>
              <a:buNone/>
            </a:pPr>
            <a:r>
              <a:rPr b="0" i="0" lang="en-US" sz="1799" u="none" cap="none" strike="noStrike">
                <a:solidFill>
                  <a:srgbClr val="004AAD"/>
                </a:solidFill>
                <a:latin typeface="Arial"/>
                <a:ea typeface="Arial"/>
                <a:cs typeface="Arial"/>
                <a:sym typeface="Arial"/>
              </a:rPr>
              <a:t>Fase de maduresa</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gran desenvolupament --&gt; forma totalment circular</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centre definit --&gt; l’ull característic. </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descensos d’aire + pressió atmosfèrica cau a nivells molt baixos</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centre sense núvols</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pròpiament huracà</a:t>
            </a:r>
            <a:endParaRPr b="0" i="0" sz="1200" u="none" cap="none" strike="noStrike">
              <a:solidFill>
                <a:srgbClr val="000000"/>
              </a:solidFill>
              <a:latin typeface="Arial"/>
              <a:ea typeface="Arial"/>
              <a:cs typeface="Arial"/>
              <a:sym typeface="Arial"/>
            </a:endParaRPr>
          </a:p>
          <a:p>
            <a:pPr indent="0" lvl="0" marL="0" marR="0" rtl="0" algn="l">
              <a:lnSpc>
                <a:spcPct val="135017"/>
              </a:lnSpc>
              <a:spcBef>
                <a:spcPts val="0"/>
              </a:spcBef>
              <a:spcAft>
                <a:spcPts val="0"/>
              </a:spcAft>
              <a:buClr>
                <a:srgbClr val="000000"/>
              </a:buClr>
              <a:buSzPts val="1999"/>
              <a:buFont typeface="Arial"/>
              <a:buNone/>
            </a:pPr>
            <a:r>
              <a:rPr b="0" i="0" lang="en-US" sz="1799" u="none" cap="none" strike="noStrike">
                <a:solidFill>
                  <a:srgbClr val="004AAD"/>
                </a:solidFill>
                <a:latin typeface="Arial"/>
                <a:ea typeface="Arial"/>
                <a:cs typeface="Arial"/>
                <a:sym typeface="Arial"/>
              </a:rPr>
              <a:t>Fase de decadència</a:t>
            </a:r>
            <a:endParaRPr b="0" i="0" sz="1599"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poden persistir en vida durant una setmana</a:t>
            </a:r>
            <a:endParaRPr b="0" i="0" sz="1200" u="none" cap="none" strike="noStrike">
              <a:solidFill>
                <a:srgbClr val="000000"/>
              </a:solidFill>
              <a:latin typeface="Arial"/>
              <a:ea typeface="Arial"/>
              <a:cs typeface="Arial"/>
              <a:sym typeface="Arial"/>
            </a:endParaRPr>
          </a:p>
          <a:p>
            <a:pPr indent="-203197" lvl="1" marL="431797" marR="0" rtl="0" algn="l">
              <a:lnSpc>
                <a:spcPct val="135017"/>
              </a:lnSpc>
              <a:spcBef>
                <a:spcPts val="0"/>
              </a:spcBef>
              <a:spcAft>
                <a:spcPts val="0"/>
              </a:spcAft>
              <a:buClr>
                <a:srgbClr val="004AAD"/>
              </a:buClr>
              <a:buSzPts val="1799"/>
              <a:buFont typeface="Arial"/>
              <a:buChar char="•"/>
            </a:pPr>
            <a:r>
              <a:rPr b="0" i="0" lang="en-US" sz="1799" u="none" cap="none" strike="noStrike">
                <a:solidFill>
                  <a:srgbClr val="004AAD"/>
                </a:solidFill>
                <a:latin typeface="Arial"/>
                <a:ea typeface="Arial"/>
                <a:cs typeface="Arial"/>
                <a:sym typeface="Arial"/>
              </a:rPr>
              <a:t>entren en contacte amb aigües més fredes, o intercepten zones de terra, s’esvaeixen de forma ràpida. </a:t>
            </a:r>
            <a:endParaRPr b="0" i="0" sz="1200" u="none" cap="none" strike="noStrike">
              <a:solidFill>
                <a:srgbClr val="000000"/>
              </a:solidFill>
              <a:latin typeface="Arial"/>
              <a:ea typeface="Arial"/>
              <a:cs typeface="Arial"/>
              <a:sym typeface="Arial"/>
            </a:endParaRPr>
          </a:p>
          <a:p>
            <a:pPr indent="0" lvl="0" marL="0" marR="0" rtl="0" algn="l">
              <a:lnSpc>
                <a:spcPct val="128264"/>
              </a:lnSpc>
              <a:spcBef>
                <a:spcPts val="0"/>
              </a:spcBef>
              <a:spcAft>
                <a:spcPts val="0"/>
              </a:spcAft>
              <a:buClr>
                <a:srgbClr val="000000"/>
              </a:buClr>
              <a:buSzPts val="1999"/>
              <a:buFont typeface="Arial"/>
              <a:buNone/>
            </a:pPr>
            <a:r>
              <a:t/>
            </a:r>
            <a:endParaRPr b="0" i="0" sz="1799" u="none" cap="none" strike="noStrike">
              <a:solidFill>
                <a:srgbClr val="004AAD"/>
              </a:solidFill>
              <a:latin typeface="Arial"/>
              <a:ea typeface="Arial"/>
              <a:cs typeface="Arial"/>
              <a:sym typeface="Arial"/>
            </a:endParaRPr>
          </a:p>
        </p:txBody>
      </p:sp>
      <p:sp>
        <p:nvSpPr>
          <p:cNvPr id="173" name="Google Shape;173;p10"/>
          <p:cNvSpPr txBox="1"/>
          <p:nvPr/>
        </p:nvSpPr>
        <p:spPr>
          <a:xfrm>
            <a:off x="9914216" y="493972"/>
            <a:ext cx="5878500" cy="7233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i="0" lang="en-US" sz="4700" u="sng" cap="none" strike="noStrike">
                <a:solidFill>
                  <a:srgbClr val="2D3E96"/>
                </a:solidFill>
                <a:latin typeface="Ultra"/>
                <a:ea typeface="Ultra"/>
                <a:cs typeface="Ultra"/>
                <a:sym typeface="Ultra"/>
                <a:hlinkClick r:id="rId4">
                  <a:extLst>
                    <a:ext uri="{A12FA001-AC4F-418D-AE19-62706E023703}">
                      <ahyp:hlinkClr val="tx"/>
                    </a:ext>
                  </a:extLst>
                </a:hlinkClick>
              </a:rPr>
              <a:t>Huracans</a:t>
            </a:r>
            <a:endParaRPr i="0" sz="1400" u="none" cap="none" strike="noStrike">
              <a:solidFill>
                <a:srgbClr val="000000"/>
              </a:solidFill>
            </a:endParaRPr>
          </a:p>
        </p:txBody>
      </p:sp>
      <p:sp>
        <p:nvSpPr>
          <p:cNvPr id="174" name="Google Shape;174;p10"/>
          <p:cNvSpPr txBox="1"/>
          <p:nvPr/>
        </p:nvSpPr>
        <p:spPr>
          <a:xfrm>
            <a:off x="9795399" y="1319549"/>
            <a:ext cx="8373900" cy="2368500"/>
          </a:xfrm>
          <a:prstGeom prst="rect">
            <a:avLst/>
          </a:prstGeom>
          <a:noFill/>
          <a:ln>
            <a:noFill/>
          </a:ln>
        </p:spPr>
        <p:txBody>
          <a:bodyPr anchorCtr="0" anchor="t" bIns="0" lIns="0" spcFirstLastPara="1" rIns="0" wrap="square" tIns="0">
            <a:spAutoFit/>
          </a:bodyPr>
          <a:lstStyle/>
          <a:p>
            <a:pPr indent="0" lvl="0" marL="0" marR="0" rtl="0" algn="l">
              <a:lnSpc>
                <a:spcPct val="120017"/>
              </a:lnSpc>
              <a:spcBef>
                <a:spcPts val="0"/>
              </a:spcBef>
              <a:spcAft>
                <a:spcPts val="0"/>
              </a:spcAft>
              <a:buClr>
                <a:srgbClr val="000000"/>
              </a:buClr>
              <a:buSzPts val="2298"/>
              <a:buFont typeface="Arial"/>
              <a:buNone/>
            </a:pPr>
            <a:r>
              <a:rPr b="0" i="0" lang="en-US" sz="2198" u="none" cap="none" strike="noStrike">
                <a:solidFill>
                  <a:srgbClr val="004AAD"/>
                </a:solidFill>
                <a:latin typeface="Arial"/>
                <a:ea typeface="Arial"/>
                <a:cs typeface="Arial"/>
                <a:sym typeface="Arial"/>
              </a:rPr>
              <a:t>Els huracans tenen una estructura circular enorme, de fins a 200 o 500 km de diàmetre. En el seu centre, el que s’anomena ull de l’huracà, la pressió atmosfèrica és molt baixa, podent assolir tan sols els 950 hPa o fins i tot valors inferiors. Els núvols giren al voltant d’aquest ull, provocant intenses pluges i vents sostinguts que poden arribar fins als 250 km/h.</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cxnSp>
        <p:nvCxnSpPr>
          <p:cNvPr id="179" name="Google Shape;179;p11"/>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180" name="Google Shape;180;p1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81" name="Google Shape;181;p11"/>
          <p:cNvSpPr/>
          <p:nvPr/>
        </p:nvSpPr>
        <p:spPr>
          <a:xfrm>
            <a:off x="825404" y="181377"/>
            <a:ext cx="5292931" cy="9924246"/>
          </a:xfrm>
          <a:custGeom>
            <a:rect b="b" l="l" r="r" t="t"/>
            <a:pathLst>
              <a:path extrusionOk="0" h="9924246" w="5292931">
                <a:moveTo>
                  <a:pt x="0" y="0"/>
                </a:moveTo>
                <a:lnTo>
                  <a:pt x="5292931" y="0"/>
                </a:lnTo>
                <a:lnTo>
                  <a:pt x="5292931" y="9924246"/>
                </a:lnTo>
                <a:lnTo>
                  <a:pt x="0" y="9924246"/>
                </a:lnTo>
                <a:lnTo>
                  <a:pt x="0" y="0"/>
                </a:lnTo>
                <a:close/>
              </a:path>
            </a:pathLst>
          </a:custGeom>
          <a:blipFill rotWithShape="1">
            <a:blip r:embed="rId4">
              <a:alphaModFix/>
            </a:blip>
            <a:stretch>
              <a:fillRect b="0" l="0" r="0" t="0"/>
            </a:stretch>
          </a:blipFill>
          <a:ln>
            <a:noFill/>
          </a:ln>
        </p:spPr>
      </p:sp>
      <p:sp>
        <p:nvSpPr>
          <p:cNvPr id="182" name="Google Shape;182;p11"/>
          <p:cNvSpPr/>
          <p:nvPr/>
        </p:nvSpPr>
        <p:spPr>
          <a:xfrm>
            <a:off x="7485228" y="2408030"/>
            <a:ext cx="10227390" cy="5470939"/>
          </a:xfrm>
          <a:custGeom>
            <a:rect b="b" l="l" r="r" t="t"/>
            <a:pathLst>
              <a:path extrusionOk="0" h="5470939" w="10227390">
                <a:moveTo>
                  <a:pt x="0" y="0"/>
                </a:moveTo>
                <a:lnTo>
                  <a:pt x="10227390" y="0"/>
                </a:lnTo>
                <a:lnTo>
                  <a:pt x="10227390" y="5470940"/>
                </a:lnTo>
                <a:lnTo>
                  <a:pt x="0" y="547094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186" name="Shape 186"/>
        <p:cNvGrpSpPr/>
        <p:nvPr/>
      </p:nvGrpSpPr>
      <p:grpSpPr>
        <a:xfrm>
          <a:off x="0" y="0"/>
          <a:ext cx="0" cy="0"/>
          <a:chOff x="0" y="0"/>
          <a:chExt cx="0" cy="0"/>
        </a:xfrm>
      </p:grpSpPr>
      <p:sp>
        <p:nvSpPr>
          <p:cNvPr id="187" name="Google Shape;187;p12"/>
          <p:cNvSpPr/>
          <p:nvPr/>
        </p:nvSpPr>
        <p:spPr>
          <a:xfrm>
            <a:off x="1028700" y="388670"/>
            <a:ext cx="3245588" cy="4114800"/>
          </a:xfrm>
          <a:custGeom>
            <a:rect b="b" l="l" r="r" t="t"/>
            <a:pathLst>
              <a:path extrusionOk="0" h="4114800" w="3245588">
                <a:moveTo>
                  <a:pt x="0" y="0"/>
                </a:moveTo>
                <a:lnTo>
                  <a:pt x="3245588" y="0"/>
                </a:lnTo>
                <a:lnTo>
                  <a:pt x="3245588" y="4114800"/>
                </a:lnTo>
                <a:lnTo>
                  <a:pt x="0" y="4114800"/>
                </a:lnTo>
                <a:lnTo>
                  <a:pt x="0" y="0"/>
                </a:lnTo>
                <a:close/>
              </a:path>
            </a:pathLst>
          </a:custGeom>
          <a:blipFill rotWithShape="1">
            <a:blip r:embed="rId3">
              <a:alphaModFix/>
            </a:blip>
            <a:stretch>
              <a:fillRect b="0" l="0" r="0" t="0"/>
            </a:stretch>
          </a:blipFill>
          <a:ln>
            <a:noFill/>
          </a:ln>
        </p:spPr>
      </p:sp>
      <p:sp>
        <p:nvSpPr>
          <p:cNvPr id="188" name="Google Shape;188;p12"/>
          <p:cNvSpPr/>
          <p:nvPr/>
        </p:nvSpPr>
        <p:spPr>
          <a:xfrm>
            <a:off x="574797" y="4503470"/>
            <a:ext cx="6647728" cy="3722727"/>
          </a:xfrm>
          <a:custGeom>
            <a:rect b="b" l="l" r="r" t="t"/>
            <a:pathLst>
              <a:path extrusionOk="0" h="3722727" w="6647728">
                <a:moveTo>
                  <a:pt x="0" y="0"/>
                </a:moveTo>
                <a:lnTo>
                  <a:pt x="6647727" y="0"/>
                </a:lnTo>
                <a:lnTo>
                  <a:pt x="6647727" y="3722727"/>
                </a:lnTo>
                <a:lnTo>
                  <a:pt x="0" y="3722727"/>
                </a:lnTo>
                <a:lnTo>
                  <a:pt x="0" y="0"/>
                </a:lnTo>
                <a:close/>
              </a:path>
            </a:pathLst>
          </a:custGeom>
          <a:blipFill rotWithShape="1">
            <a:blip r:embed="rId4">
              <a:alphaModFix/>
            </a:blip>
            <a:stretch>
              <a:fillRect b="0" l="0" r="0" t="0"/>
            </a:stretch>
          </a:blipFill>
          <a:ln>
            <a:noFill/>
          </a:ln>
        </p:spPr>
      </p:sp>
      <p:sp>
        <p:nvSpPr>
          <p:cNvPr id="189" name="Google Shape;189;p12"/>
          <p:cNvSpPr/>
          <p:nvPr/>
        </p:nvSpPr>
        <p:spPr>
          <a:xfrm>
            <a:off x="11234990" y="4503470"/>
            <a:ext cx="6647728" cy="3722727"/>
          </a:xfrm>
          <a:custGeom>
            <a:rect b="b" l="l" r="r" t="t"/>
            <a:pathLst>
              <a:path extrusionOk="0" h="3722727" w="6647728">
                <a:moveTo>
                  <a:pt x="0" y="0"/>
                </a:moveTo>
                <a:lnTo>
                  <a:pt x="6647728" y="0"/>
                </a:lnTo>
                <a:lnTo>
                  <a:pt x="6647728" y="3722727"/>
                </a:lnTo>
                <a:lnTo>
                  <a:pt x="0" y="3722727"/>
                </a:lnTo>
                <a:lnTo>
                  <a:pt x="0" y="0"/>
                </a:lnTo>
                <a:close/>
              </a:path>
            </a:pathLst>
          </a:custGeom>
          <a:blipFill rotWithShape="1">
            <a:blip r:embed="rId5">
              <a:alphaModFix/>
            </a:blip>
            <a:stretch>
              <a:fillRect b="0" l="0" r="0" t="0"/>
            </a:stretch>
          </a:blipFill>
          <a:ln>
            <a:noFill/>
          </a:ln>
        </p:spPr>
      </p:sp>
      <p:sp>
        <p:nvSpPr>
          <p:cNvPr id="190" name="Google Shape;190;p12"/>
          <p:cNvSpPr/>
          <p:nvPr/>
        </p:nvSpPr>
        <p:spPr>
          <a:xfrm>
            <a:off x="6689270" y="6364833"/>
            <a:ext cx="5598086" cy="3722727"/>
          </a:xfrm>
          <a:custGeom>
            <a:rect b="b" l="l" r="r" t="t"/>
            <a:pathLst>
              <a:path extrusionOk="0" h="3722727" w="5598086">
                <a:moveTo>
                  <a:pt x="0" y="0"/>
                </a:moveTo>
                <a:lnTo>
                  <a:pt x="5598086" y="0"/>
                </a:lnTo>
                <a:lnTo>
                  <a:pt x="5598086" y="3722728"/>
                </a:lnTo>
                <a:lnTo>
                  <a:pt x="0" y="3722728"/>
                </a:lnTo>
                <a:lnTo>
                  <a:pt x="0" y="0"/>
                </a:lnTo>
                <a:close/>
              </a:path>
            </a:pathLst>
          </a:custGeom>
          <a:blipFill rotWithShape="1">
            <a:blip r:embed="rId6">
              <a:alphaModFix/>
            </a:blip>
            <a:stretch>
              <a:fillRect b="0" l="0" r="0" t="0"/>
            </a:stretch>
          </a:blipFill>
          <a:ln>
            <a:noFill/>
          </a:ln>
        </p:spPr>
      </p:sp>
      <p:sp>
        <p:nvSpPr>
          <p:cNvPr id="191" name="Google Shape;191;p12"/>
          <p:cNvSpPr/>
          <p:nvPr/>
        </p:nvSpPr>
        <p:spPr>
          <a:xfrm>
            <a:off x="6572462" y="441768"/>
            <a:ext cx="5143075" cy="3422483"/>
          </a:xfrm>
          <a:custGeom>
            <a:rect b="b" l="l" r="r" t="t"/>
            <a:pathLst>
              <a:path extrusionOk="0" h="3422483" w="5143075">
                <a:moveTo>
                  <a:pt x="0" y="0"/>
                </a:moveTo>
                <a:lnTo>
                  <a:pt x="5143076" y="0"/>
                </a:lnTo>
                <a:lnTo>
                  <a:pt x="5143076" y="3422483"/>
                </a:lnTo>
                <a:lnTo>
                  <a:pt x="0" y="3422483"/>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195" name="Shape 195"/>
        <p:cNvGrpSpPr/>
        <p:nvPr/>
      </p:nvGrpSpPr>
      <p:grpSpPr>
        <a:xfrm>
          <a:off x="0" y="0"/>
          <a:ext cx="0" cy="0"/>
          <a:chOff x="0" y="0"/>
          <a:chExt cx="0" cy="0"/>
        </a:xfrm>
      </p:grpSpPr>
      <p:pic>
        <p:nvPicPr>
          <p:cNvPr id="196" name="Google Shape;196;p13"/>
          <p:cNvPicPr preferRelativeResize="0"/>
          <p:nvPr/>
        </p:nvPicPr>
        <p:blipFill rotWithShape="1">
          <a:blip r:embed="rId3">
            <a:alphaModFix/>
          </a:blip>
          <a:srcRect b="0" l="20261" r="20261" t="0"/>
          <a:stretch/>
        </p:blipFill>
        <p:spPr>
          <a:xfrm>
            <a:off x="9144000" y="0"/>
            <a:ext cx="9287084" cy="10403072"/>
          </a:xfrm>
          <a:prstGeom prst="rect">
            <a:avLst/>
          </a:prstGeom>
          <a:noFill/>
          <a:ln>
            <a:noFill/>
          </a:ln>
        </p:spPr>
      </p:pic>
      <p:cxnSp>
        <p:nvCxnSpPr>
          <p:cNvPr id="197" name="Google Shape;197;p13"/>
          <p:cNvCxnSpPr/>
          <p:nvPr/>
        </p:nvCxnSpPr>
        <p:spPr>
          <a:xfrm>
            <a:off x="-775615" y="2722857"/>
            <a:ext cx="4712336" cy="0"/>
          </a:xfrm>
          <a:prstGeom prst="straightConnector1">
            <a:avLst/>
          </a:prstGeom>
          <a:noFill/>
          <a:ln cap="flat" cmpd="sng" w="47625">
            <a:solidFill>
              <a:srgbClr val="2D3E96"/>
            </a:solidFill>
            <a:prstDash val="solid"/>
            <a:round/>
            <a:headEnd len="sm" w="sm" type="none"/>
            <a:tailEnd len="sm" w="sm" type="none"/>
          </a:ln>
        </p:spPr>
      </p:cxnSp>
      <p:sp>
        <p:nvSpPr>
          <p:cNvPr id="198" name="Google Shape;198;p13"/>
          <p:cNvSpPr txBox="1"/>
          <p:nvPr/>
        </p:nvSpPr>
        <p:spPr>
          <a:xfrm>
            <a:off x="1028700" y="3099095"/>
            <a:ext cx="5995374" cy="2935605"/>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600"/>
              <a:buFont typeface="Arial"/>
              <a:buNone/>
            </a:pPr>
            <a:r>
              <a:rPr b="0" i="0" lang="en-US" sz="3600" u="none" cap="none" strike="noStrike">
                <a:solidFill>
                  <a:srgbClr val="101010"/>
                </a:solidFill>
                <a:latin typeface="Arial"/>
                <a:ea typeface="Arial"/>
                <a:cs typeface="Arial"/>
                <a:sym typeface="Arial"/>
              </a:rPr>
              <a:t>Un incendi forestal és la propagació d'un foc sense control a través d'una superfície forestal arbrada o no.</a:t>
            </a:r>
            <a:endParaRPr b="0" i="0" sz="1400" u="none" cap="none" strike="noStrike">
              <a:solidFill>
                <a:srgbClr val="000000"/>
              </a:solidFill>
              <a:latin typeface="Arial"/>
              <a:ea typeface="Arial"/>
              <a:cs typeface="Arial"/>
              <a:sym typeface="Arial"/>
            </a:endParaRPr>
          </a:p>
        </p:txBody>
      </p:sp>
      <p:sp>
        <p:nvSpPr>
          <p:cNvPr id="199" name="Google Shape;199;p13"/>
          <p:cNvSpPr txBox="1"/>
          <p:nvPr/>
        </p:nvSpPr>
        <p:spPr>
          <a:xfrm>
            <a:off x="1028700" y="896220"/>
            <a:ext cx="5672700" cy="708000"/>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Clr>
                <a:srgbClr val="000000"/>
              </a:buClr>
              <a:buSzPts val="4599"/>
              <a:buFont typeface="Arial"/>
              <a:buNone/>
            </a:pPr>
            <a:r>
              <a:rPr i="0" lang="en-US" sz="4599" u="none" cap="none" strike="noStrike">
                <a:solidFill>
                  <a:srgbClr val="2D3E96"/>
                </a:solidFill>
                <a:latin typeface="Ultra"/>
                <a:ea typeface="Ultra"/>
                <a:cs typeface="Ultra"/>
                <a:sym typeface="Ultra"/>
              </a:rPr>
              <a:t>Incendis</a:t>
            </a:r>
            <a:endParaRPr i="0" sz="1400" u="none" cap="none" strike="noStrike">
              <a:solidFill>
                <a:srgbClr val="000000"/>
              </a:solidFill>
            </a:endParaRPr>
          </a:p>
        </p:txBody>
      </p:sp>
      <p:sp>
        <p:nvSpPr>
          <p:cNvPr id="200" name="Google Shape;200;p13"/>
          <p:cNvSpPr txBox="1"/>
          <p:nvPr/>
        </p:nvSpPr>
        <p:spPr>
          <a:xfrm>
            <a:off x="1032269" y="8181340"/>
            <a:ext cx="5808904" cy="1076960"/>
          </a:xfrm>
          <a:prstGeom prst="rect">
            <a:avLst/>
          </a:prstGeom>
          <a:noFill/>
          <a:ln>
            <a:noFill/>
          </a:ln>
        </p:spPr>
        <p:txBody>
          <a:bodyPr anchorCtr="0" anchor="t" bIns="0" lIns="0" spcFirstLastPara="1" rIns="0" wrap="square" tIns="0">
            <a:spAutoFit/>
          </a:bodyPr>
          <a:lstStyle/>
          <a:p>
            <a:pPr indent="0" lvl="0" marL="0" marR="0" rtl="0" algn="l">
              <a:lnSpc>
                <a:spcPct val="130013"/>
              </a:lnSpc>
              <a:spcBef>
                <a:spcPts val="0"/>
              </a:spcBef>
              <a:spcAft>
                <a:spcPts val="0"/>
              </a:spcAft>
              <a:buClr>
                <a:srgbClr val="000000"/>
              </a:buClr>
              <a:buSzPts val="2199"/>
              <a:buFont typeface="Arial"/>
              <a:buNone/>
            </a:pPr>
            <a:r>
              <a:rPr b="0" i="0" lang="en-US" sz="2199" u="none" cap="none" strike="noStrike">
                <a:solidFill>
                  <a:srgbClr val="100F0D"/>
                </a:solidFill>
                <a:latin typeface="Arial"/>
                <a:ea typeface="Arial"/>
                <a:cs typeface="Arial"/>
                <a:sym typeface="Arial"/>
              </a:rPr>
              <a:t>Pot ser causat per fenòmens atmosfèrics (tempestes, volcans, sequera) o per negligència humana.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cxnSp>
        <p:nvCxnSpPr>
          <p:cNvPr id="205" name="Google Shape;205;p14"/>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206" name="Google Shape;206;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54" l="0" r="0" t="-9256"/>
            </a:stretch>
          </a:blipFill>
          <a:ln>
            <a:noFill/>
          </a:ln>
          <a:effectLst>
            <a:reflection blurRad="0" dir="0" dist="0" endA="0" endPos="30000" fadeDir="5400012" kx="0" rotWithShape="0" algn="bl" stPos="0" sy="-100000" ky="0"/>
          </a:effectLst>
        </p:spPr>
      </p:sp>
      <p:sp>
        <p:nvSpPr>
          <p:cNvPr id="207" name="Google Shape;207;p14"/>
          <p:cNvSpPr txBox="1"/>
          <p:nvPr/>
        </p:nvSpPr>
        <p:spPr>
          <a:xfrm>
            <a:off x="257175" y="1609725"/>
            <a:ext cx="15006900" cy="8770500"/>
          </a:xfrm>
          <a:prstGeom prst="rect">
            <a:avLst/>
          </a:prstGeom>
          <a:noFill/>
          <a:ln>
            <a:noFill/>
          </a:ln>
        </p:spPr>
        <p:txBody>
          <a:bodyPr anchorCtr="0" anchor="t" bIns="0" lIns="0" spcFirstLastPara="1" rIns="0" wrap="square" tIns="0">
            <a:spAutoFit/>
          </a:bodyPr>
          <a:lstStyle/>
          <a:p>
            <a:pPr indent="-412749" lvl="1" marL="863601" marR="0" rtl="0" algn="l">
              <a:lnSpc>
                <a:spcPct val="120000"/>
              </a:lnSpc>
              <a:spcBef>
                <a:spcPts val="0"/>
              </a:spcBef>
              <a:spcAft>
                <a:spcPts val="0"/>
              </a:spcAft>
              <a:buClr>
                <a:srgbClr val="FFFFFF"/>
              </a:buClr>
              <a:buSzPts val="3700"/>
              <a:buFont typeface="Arial"/>
              <a:buChar char="•"/>
            </a:pPr>
            <a:r>
              <a:rPr b="0" i="0" lang="en-US" sz="3700" u="none" cap="none" strike="noStrike">
                <a:solidFill>
                  <a:srgbClr val="FFFFFF"/>
                </a:solidFill>
                <a:latin typeface="Arial"/>
                <a:ea typeface="Arial"/>
                <a:cs typeface="Arial"/>
                <a:sym typeface="Arial"/>
              </a:rPr>
              <a:t>Despoblació de zones rurals i abandó de la terra</a:t>
            </a:r>
            <a:endParaRPr b="0" i="0" sz="11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4000"/>
              <a:buFont typeface="Arial"/>
              <a:buNone/>
            </a:pPr>
            <a:r>
              <a:t/>
            </a:r>
            <a:endParaRPr b="0" i="0" sz="3700" u="none" cap="none" strike="noStrike">
              <a:solidFill>
                <a:srgbClr val="FFFFFF"/>
              </a:solidFill>
              <a:latin typeface="Arial"/>
              <a:ea typeface="Arial"/>
              <a:cs typeface="Arial"/>
              <a:sym typeface="Arial"/>
            </a:endParaRPr>
          </a:p>
          <a:p>
            <a:pPr indent="-412749" lvl="1" marL="863601" marR="0" rtl="0" algn="l">
              <a:lnSpc>
                <a:spcPct val="120000"/>
              </a:lnSpc>
              <a:spcBef>
                <a:spcPts val="0"/>
              </a:spcBef>
              <a:spcAft>
                <a:spcPts val="0"/>
              </a:spcAft>
              <a:buClr>
                <a:srgbClr val="FFFFFF"/>
              </a:buClr>
              <a:buSzPts val="3700"/>
              <a:buFont typeface="Arial"/>
              <a:buChar char="•"/>
            </a:pPr>
            <a:r>
              <a:rPr b="0" i="0" lang="en-US" sz="3700" u="none" cap="none" strike="noStrike">
                <a:solidFill>
                  <a:srgbClr val="FFFFFF"/>
                </a:solidFill>
                <a:latin typeface="Arial"/>
                <a:ea typeface="Arial"/>
                <a:cs typeface="Arial"/>
                <a:sym typeface="Arial"/>
              </a:rPr>
              <a:t>Pasturatge i ús del foc</a:t>
            </a:r>
            <a:endParaRPr b="0" i="0" sz="11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4000"/>
              <a:buFont typeface="Arial"/>
              <a:buNone/>
            </a:pPr>
            <a:r>
              <a:t/>
            </a:r>
            <a:endParaRPr b="0" i="0" sz="3700" u="none" cap="none" strike="noStrike">
              <a:solidFill>
                <a:srgbClr val="FFFFFF"/>
              </a:solidFill>
              <a:latin typeface="Arial"/>
              <a:ea typeface="Arial"/>
              <a:cs typeface="Arial"/>
              <a:sym typeface="Arial"/>
            </a:endParaRPr>
          </a:p>
          <a:p>
            <a:pPr indent="-412749" lvl="1" marL="863601" marR="0" rtl="0" algn="l">
              <a:lnSpc>
                <a:spcPct val="120000"/>
              </a:lnSpc>
              <a:spcBef>
                <a:spcPts val="0"/>
              </a:spcBef>
              <a:spcAft>
                <a:spcPts val="0"/>
              </a:spcAft>
              <a:buClr>
                <a:srgbClr val="FFFFFF"/>
              </a:buClr>
              <a:buSzPts val="3700"/>
              <a:buFont typeface="Arial"/>
              <a:buChar char="•"/>
            </a:pPr>
            <a:r>
              <a:rPr b="0" i="0" lang="en-US" sz="3700" u="none" cap="none" strike="noStrike">
                <a:solidFill>
                  <a:srgbClr val="FFFFFF"/>
                </a:solidFill>
                <a:latin typeface="Arial"/>
                <a:ea typeface="Arial"/>
                <a:cs typeface="Arial"/>
                <a:sym typeface="Arial"/>
              </a:rPr>
              <a:t>Ampliació de les zones agrícoles</a:t>
            </a:r>
            <a:endParaRPr b="0" i="0" sz="11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4000"/>
              <a:buFont typeface="Arial"/>
              <a:buNone/>
            </a:pPr>
            <a:r>
              <a:t/>
            </a:r>
            <a:endParaRPr b="0" i="0" sz="3700" u="none" cap="none" strike="noStrike">
              <a:solidFill>
                <a:srgbClr val="FFFFFF"/>
              </a:solidFill>
              <a:latin typeface="Arial"/>
              <a:ea typeface="Arial"/>
              <a:cs typeface="Arial"/>
              <a:sym typeface="Arial"/>
            </a:endParaRPr>
          </a:p>
          <a:p>
            <a:pPr indent="-412749" lvl="1" marL="863601" marR="0" rtl="0" algn="l">
              <a:lnSpc>
                <a:spcPct val="120000"/>
              </a:lnSpc>
              <a:spcBef>
                <a:spcPts val="0"/>
              </a:spcBef>
              <a:spcAft>
                <a:spcPts val="0"/>
              </a:spcAft>
              <a:buClr>
                <a:srgbClr val="FFFFFF"/>
              </a:buClr>
              <a:buSzPts val="3700"/>
              <a:buFont typeface="Arial"/>
              <a:buChar char="•"/>
            </a:pPr>
            <a:r>
              <a:rPr b="0" i="0" lang="en-US" sz="3700" u="none" cap="none" strike="noStrike">
                <a:solidFill>
                  <a:srgbClr val="FFFFFF"/>
                </a:solidFill>
                <a:latin typeface="Arial"/>
                <a:ea typeface="Arial"/>
                <a:cs typeface="Arial"/>
                <a:sym typeface="Arial"/>
              </a:rPr>
              <a:t>El procés de creixement urbà </a:t>
            </a:r>
            <a:endParaRPr b="0" i="0" sz="11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4000"/>
              <a:buFont typeface="Arial"/>
              <a:buNone/>
            </a:pPr>
            <a:r>
              <a:t/>
            </a:r>
            <a:endParaRPr b="0" i="0" sz="3700" u="none" cap="none" strike="noStrike">
              <a:solidFill>
                <a:srgbClr val="FFFFFF"/>
              </a:solidFill>
              <a:latin typeface="Arial"/>
              <a:ea typeface="Arial"/>
              <a:cs typeface="Arial"/>
              <a:sym typeface="Arial"/>
            </a:endParaRPr>
          </a:p>
          <a:p>
            <a:pPr indent="-412749" lvl="1" marL="863601" marR="0" rtl="0" algn="l">
              <a:lnSpc>
                <a:spcPct val="120000"/>
              </a:lnSpc>
              <a:spcBef>
                <a:spcPts val="0"/>
              </a:spcBef>
              <a:spcAft>
                <a:spcPts val="0"/>
              </a:spcAft>
              <a:buClr>
                <a:srgbClr val="FFFFFF"/>
              </a:buClr>
              <a:buSzPts val="3700"/>
              <a:buFont typeface="Arial"/>
              <a:buChar char="•"/>
            </a:pPr>
            <a:r>
              <a:rPr b="0" i="0" lang="en-US" sz="3700" u="none" cap="none" strike="noStrike">
                <a:solidFill>
                  <a:srgbClr val="FFFFFF"/>
                </a:solidFill>
                <a:latin typeface="Arial"/>
                <a:ea typeface="Arial"/>
                <a:cs typeface="Arial"/>
                <a:sym typeface="Arial"/>
              </a:rPr>
              <a:t>Augment dels usos recreatius a les zones forestals</a:t>
            </a:r>
            <a:endParaRPr b="0" i="0" sz="11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4000"/>
              <a:buFont typeface="Arial"/>
              <a:buNone/>
            </a:pPr>
            <a:r>
              <a:t/>
            </a:r>
            <a:endParaRPr b="0" i="0" sz="3700" u="none" cap="none" strike="noStrike">
              <a:solidFill>
                <a:srgbClr val="FFFFFF"/>
              </a:solidFill>
              <a:latin typeface="Arial"/>
              <a:ea typeface="Arial"/>
              <a:cs typeface="Arial"/>
              <a:sym typeface="Arial"/>
            </a:endParaRPr>
          </a:p>
          <a:p>
            <a:pPr indent="-412749" lvl="1" marL="863601" marR="0" rtl="0" algn="l">
              <a:lnSpc>
                <a:spcPct val="120000"/>
              </a:lnSpc>
              <a:spcBef>
                <a:spcPts val="0"/>
              </a:spcBef>
              <a:spcAft>
                <a:spcPts val="0"/>
              </a:spcAft>
              <a:buClr>
                <a:srgbClr val="FFFFFF"/>
              </a:buClr>
              <a:buSzPts val="3700"/>
              <a:buFont typeface="Arial"/>
              <a:buChar char="•"/>
            </a:pPr>
            <a:r>
              <a:rPr b="0" i="0" lang="en-US" sz="3700" u="none" cap="none" strike="noStrike">
                <a:solidFill>
                  <a:srgbClr val="FFFFFF"/>
                </a:solidFill>
                <a:latin typeface="Arial"/>
                <a:ea typeface="Arial"/>
                <a:cs typeface="Arial"/>
                <a:sym typeface="Arial"/>
              </a:rPr>
              <a:t>Infraestructures de transport d’energia i comunicació</a:t>
            </a:r>
            <a:endParaRPr b="0" i="0" sz="11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4000"/>
              <a:buFont typeface="Arial"/>
              <a:buNone/>
            </a:pPr>
            <a:r>
              <a:t/>
            </a:r>
            <a:endParaRPr b="0" i="0" sz="3700" u="none" cap="none" strike="noStrike">
              <a:solidFill>
                <a:srgbClr val="FFFFFF"/>
              </a:solidFill>
              <a:latin typeface="Arial"/>
              <a:ea typeface="Arial"/>
              <a:cs typeface="Arial"/>
              <a:sym typeface="Arial"/>
            </a:endParaRPr>
          </a:p>
          <a:p>
            <a:pPr indent="-412749" lvl="1" marL="863601" marR="0" rtl="0" algn="l">
              <a:lnSpc>
                <a:spcPct val="120000"/>
              </a:lnSpc>
              <a:spcBef>
                <a:spcPts val="0"/>
              </a:spcBef>
              <a:spcAft>
                <a:spcPts val="0"/>
              </a:spcAft>
              <a:buClr>
                <a:srgbClr val="FFFFFF"/>
              </a:buClr>
              <a:buSzPts val="3700"/>
              <a:buFont typeface="Arial"/>
              <a:buChar char="•"/>
            </a:pPr>
            <a:r>
              <a:rPr b="0" i="0" lang="en-US" sz="3700" u="none" cap="none" strike="noStrike">
                <a:solidFill>
                  <a:srgbClr val="FFFFFF"/>
                </a:solidFill>
                <a:latin typeface="Arial"/>
                <a:ea typeface="Arial"/>
                <a:cs typeface="Arial"/>
                <a:sym typeface="Arial"/>
              </a:rPr>
              <a:t>Crema d'escombraries i residus</a:t>
            </a:r>
            <a:endParaRPr b="0" i="0" sz="1100" u="none" cap="none" strike="noStrike">
              <a:solidFill>
                <a:srgbClr val="000000"/>
              </a:solidFill>
              <a:latin typeface="Arial"/>
              <a:ea typeface="Arial"/>
              <a:cs typeface="Arial"/>
              <a:sym typeface="Arial"/>
            </a:endParaRPr>
          </a:p>
        </p:txBody>
      </p:sp>
      <p:sp>
        <p:nvSpPr>
          <p:cNvPr id="208" name="Google Shape;208;p14"/>
          <p:cNvSpPr txBox="1"/>
          <p:nvPr/>
        </p:nvSpPr>
        <p:spPr>
          <a:xfrm>
            <a:off x="1028700" y="314325"/>
            <a:ext cx="11636645"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CAUSES INCENDIS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cxnSp>
        <p:nvCxnSpPr>
          <p:cNvPr id="213" name="Google Shape;213;p15"/>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214" name="Google Shape;214;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54" l="0" r="0" t="-9256"/>
            </a:stretch>
          </a:blipFill>
          <a:ln>
            <a:noFill/>
          </a:ln>
        </p:spPr>
      </p:sp>
      <p:sp>
        <p:nvSpPr>
          <p:cNvPr id="215" name="Google Shape;215;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4">
              <a:alphaModFix/>
            </a:blip>
            <a:stretch>
              <a:fillRect b="-68511" l="0" r="0" t="-68511"/>
            </a:stretch>
          </a:blipFill>
          <a:ln>
            <a:noFill/>
          </a:ln>
        </p:spPr>
      </p:sp>
      <p:sp>
        <p:nvSpPr>
          <p:cNvPr id="216" name="Google Shape;216;p15"/>
          <p:cNvSpPr txBox="1"/>
          <p:nvPr/>
        </p:nvSpPr>
        <p:spPr>
          <a:xfrm>
            <a:off x="257175" y="1609725"/>
            <a:ext cx="18030900" cy="8353500"/>
          </a:xfrm>
          <a:prstGeom prst="rect">
            <a:avLst/>
          </a:prstGeom>
          <a:noFill/>
          <a:ln>
            <a:noFill/>
          </a:ln>
        </p:spPr>
        <p:txBody>
          <a:bodyPr anchorCtr="0" anchor="t" bIns="0" lIns="0" spcFirstLastPara="1" rIns="0" wrap="square" tIns="0">
            <a:spAutoFit/>
          </a:bodyPr>
          <a:lstStyle/>
          <a:p>
            <a:pPr indent="-496569" lvl="1" marL="993138" marR="0" rtl="0" algn="l">
              <a:lnSpc>
                <a:spcPct val="120004"/>
              </a:lnSpc>
              <a:spcBef>
                <a:spcPts val="0"/>
              </a:spcBef>
              <a:spcAft>
                <a:spcPts val="0"/>
              </a:spcAft>
              <a:buClr>
                <a:schemeClr val="dk1"/>
              </a:buClr>
              <a:buSzPts val="4599"/>
              <a:buFont typeface="Arial"/>
              <a:buChar char="•"/>
            </a:pPr>
            <a:r>
              <a:rPr b="0" i="0" lang="en-US" sz="4599" u="none" cap="none" strike="noStrike">
                <a:solidFill>
                  <a:schemeClr val="dk1"/>
                </a:solidFill>
                <a:highlight>
                  <a:schemeClr val="lt1"/>
                </a:highlight>
                <a:latin typeface="Arial"/>
                <a:ea typeface="Arial"/>
                <a:cs typeface="Arial"/>
                <a:sym typeface="Arial"/>
              </a:rPr>
              <a:t>La </a:t>
            </a:r>
            <a:r>
              <a:rPr b="0" i="0" lang="en-US" sz="4599" u="sng" cap="none" strike="noStrike">
                <a:solidFill>
                  <a:schemeClr val="dk1"/>
                </a:solidFill>
                <a:highlight>
                  <a:schemeClr val="lt1"/>
                </a:highlight>
                <a:latin typeface="Arial"/>
                <a:ea typeface="Arial"/>
                <a:cs typeface="Arial"/>
                <a:sym typeface="Arial"/>
              </a:rPr>
              <a:t>meteorologia</a:t>
            </a:r>
            <a:r>
              <a:rPr b="0" i="0" lang="en-US" sz="4599" u="none" cap="none" strike="noStrike">
                <a:solidFill>
                  <a:schemeClr val="dk1"/>
                </a:solidFill>
                <a:highlight>
                  <a:schemeClr val="lt1"/>
                </a:highlight>
                <a:latin typeface="Arial"/>
                <a:ea typeface="Arial"/>
                <a:cs typeface="Arial"/>
                <a:sym typeface="Arial"/>
              </a:rPr>
              <a:t>: la humitat i la pluja redueixen el risc d'incendi, però; el vent i les temperatures altes n'afavoreixen la propagació.</a:t>
            </a:r>
            <a:endParaRPr b="0" i="0" sz="1400" u="none" cap="none" strike="noStrike">
              <a:solidFill>
                <a:schemeClr val="dk1"/>
              </a:solidFill>
              <a:highlight>
                <a:schemeClr val="lt1"/>
              </a:highlight>
              <a:latin typeface="Arial"/>
              <a:ea typeface="Arial"/>
              <a:cs typeface="Arial"/>
              <a:sym typeface="Arial"/>
            </a:endParaRPr>
          </a:p>
          <a:p>
            <a:pPr indent="0" lvl="0" marL="0" marR="0" rtl="0" algn="l">
              <a:lnSpc>
                <a:spcPct val="120004"/>
              </a:lnSpc>
              <a:spcBef>
                <a:spcPts val="0"/>
              </a:spcBef>
              <a:spcAft>
                <a:spcPts val="0"/>
              </a:spcAft>
              <a:buClr>
                <a:srgbClr val="000000"/>
              </a:buClr>
              <a:buSzPts val="4599"/>
              <a:buFont typeface="Arial"/>
              <a:buNone/>
            </a:pPr>
            <a:r>
              <a:t/>
            </a:r>
            <a:endParaRPr b="0" i="0" sz="4599" u="none" cap="none" strike="noStrike">
              <a:solidFill>
                <a:schemeClr val="dk1"/>
              </a:solidFill>
              <a:highlight>
                <a:schemeClr val="lt1"/>
              </a:highlight>
              <a:latin typeface="Arial"/>
              <a:ea typeface="Arial"/>
              <a:cs typeface="Arial"/>
              <a:sym typeface="Arial"/>
            </a:endParaRPr>
          </a:p>
          <a:p>
            <a:pPr indent="-496569" lvl="1" marL="993138" marR="0" rtl="0" algn="l">
              <a:lnSpc>
                <a:spcPct val="120004"/>
              </a:lnSpc>
              <a:spcBef>
                <a:spcPts val="0"/>
              </a:spcBef>
              <a:spcAft>
                <a:spcPts val="0"/>
              </a:spcAft>
              <a:buClr>
                <a:schemeClr val="dk1"/>
              </a:buClr>
              <a:buSzPts val="4599"/>
              <a:buFont typeface="Arial"/>
              <a:buChar char="•"/>
            </a:pPr>
            <a:r>
              <a:rPr b="0" i="0" lang="en-US" sz="4599" u="none" cap="none" strike="noStrike">
                <a:solidFill>
                  <a:schemeClr val="dk1"/>
                </a:solidFill>
                <a:highlight>
                  <a:schemeClr val="lt1"/>
                </a:highlight>
                <a:latin typeface="Arial"/>
                <a:ea typeface="Arial"/>
                <a:cs typeface="Arial"/>
                <a:sym typeface="Arial"/>
              </a:rPr>
              <a:t>La </a:t>
            </a:r>
            <a:r>
              <a:rPr b="0" i="0" lang="en-US" sz="4599" u="sng" cap="none" strike="noStrike">
                <a:solidFill>
                  <a:schemeClr val="dk1"/>
                </a:solidFill>
                <a:highlight>
                  <a:schemeClr val="lt1"/>
                </a:highlight>
                <a:latin typeface="Arial"/>
                <a:ea typeface="Arial"/>
                <a:cs typeface="Arial"/>
                <a:sym typeface="Arial"/>
              </a:rPr>
              <a:t>topografia </a:t>
            </a:r>
            <a:r>
              <a:rPr b="0" i="0" lang="en-US" sz="4599" u="none" cap="none" strike="noStrike">
                <a:solidFill>
                  <a:schemeClr val="dk1"/>
                </a:solidFill>
                <a:highlight>
                  <a:schemeClr val="lt1"/>
                </a:highlight>
                <a:latin typeface="Arial"/>
                <a:ea typeface="Arial"/>
                <a:cs typeface="Arial"/>
                <a:sym typeface="Arial"/>
              </a:rPr>
              <a:t>del terreny: el foc puja ràpidament pels terrenys amb més pendent i es veu afavorit als vessants assolellats (sud i oest).</a:t>
            </a:r>
            <a:endParaRPr b="0" i="0" sz="1400" u="none" cap="none" strike="noStrike">
              <a:solidFill>
                <a:schemeClr val="dk1"/>
              </a:solidFill>
              <a:highlight>
                <a:schemeClr val="lt1"/>
              </a:highlight>
              <a:latin typeface="Arial"/>
              <a:ea typeface="Arial"/>
              <a:cs typeface="Arial"/>
              <a:sym typeface="Arial"/>
            </a:endParaRPr>
          </a:p>
          <a:p>
            <a:pPr indent="0" lvl="0" marL="0" marR="0" rtl="0" algn="l">
              <a:lnSpc>
                <a:spcPct val="120004"/>
              </a:lnSpc>
              <a:spcBef>
                <a:spcPts val="0"/>
              </a:spcBef>
              <a:spcAft>
                <a:spcPts val="0"/>
              </a:spcAft>
              <a:buClr>
                <a:srgbClr val="000000"/>
              </a:buClr>
              <a:buSzPts val="4599"/>
              <a:buFont typeface="Arial"/>
              <a:buNone/>
            </a:pPr>
            <a:r>
              <a:t/>
            </a:r>
            <a:endParaRPr b="0" i="0" sz="4599" u="none" cap="none" strike="noStrike">
              <a:solidFill>
                <a:schemeClr val="dk1"/>
              </a:solidFill>
              <a:highlight>
                <a:schemeClr val="lt1"/>
              </a:highlight>
              <a:latin typeface="Arial"/>
              <a:ea typeface="Arial"/>
              <a:cs typeface="Arial"/>
              <a:sym typeface="Arial"/>
            </a:endParaRPr>
          </a:p>
          <a:p>
            <a:pPr indent="-496569" lvl="1" marL="993138" marR="0" rtl="0" algn="l">
              <a:lnSpc>
                <a:spcPct val="120004"/>
              </a:lnSpc>
              <a:spcBef>
                <a:spcPts val="0"/>
              </a:spcBef>
              <a:spcAft>
                <a:spcPts val="0"/>
              </a:spcAft>
              <a:buClr>
                <a:schemeClr val="dk1"/>
              </a:buClr>
              <a:buSzPts val="4599"/>
              <a:buFont typeface="Arial"/>
              <a:buChar char="•"/>
            </a:pPr>
            <a:r>
              <a:rPr b="0" i="0" lang="en-US" sz="4599" u="none" cap="none" strike="noStrike">
                <a:solidFill>
                  <a:schemeClr val="dk1"/>
                </a:solidFill>
                <a:highlight>
                  <a:schemeClr val="lt1"/>
                </a:highlight>
                <a:latin typeface="Arial"/>
                <a:ea typeface="Arial"/>
                <a:cs typeface="Arial"/>
                <a:sym typeface="Arial"/>
              </a:rPr>
              <a:t>El </a:t>
            </a:r>
            <a:r>
              <a:rPr b="0" i="0" lang="en-US" sz="4599" u="sng" cap="none" strike="noStrike">
                <a:solidFill>
                  <a:schemeClr val="dk1"/>
                </a:solidFill>
                <a:highlight>
                  <a:schemeClr val="lt1"/>
                </a:highlight>
                <a:latin typeface="Arial"/>
                <a:ea typeface="Arial"/>
                <a:cs typeface="Arial"/>
                <a:sym typeface="Arial"/>
              </a:rPr>
              <a:t>material combustible</a:t>
            </a:r>
            <a:r>
              <a:rPr b="0" i="0" lang="en-US" sz="4599" u="none" cap="none" strike="noStrike">
                <a:solidFill>
                  <a:schemeClr val="dk1"/>
                </a:solidFill>
                <a:highlight>
                  <a:schemeClr val="lt1"/>
                </a:highlight>
                <a:latin typeface="Arial"/>
                <a:ea typeface="Arial"/>
                <a:cs typeface="Arial"/>
                <a:sym typeface="Arial"/>
              </a:rPr>
              <a:t>: el tipus, la quantitat i la distribució de les herbes, els matolls, la fullaraca, els arbres incideixen en els incendis.</a:t>
            </a:r>
            <a:endParaRPr b="0" i="0" sz="1400" u="none" cap="none" strike="noStrike">
              <a:solidFill>
                <a:schemeClr val="dk1"/>
              </a:solidFill>
              <a:highlight>
                <a:schemeClr val="lt1"/>
              </a:highlight>
              <a:latin typeface="Arial"/>
              <a:ea typeface="Arial"/>
              <a:cs typeface="Arial"/>
              <a:sym typeface="Arial"/>
            </a:endParaRPr>
          </a:p>
        </p:txBody>
      </p:sp>
      <p:sp>
        <p:nvSpPr>
          <p:cNvPr id="217" name="Google Shape;217;p15"/>
          <p:cNvSpPr txBox="1"/>
          <p:nvPr/>
        </p:nvSpPr>
        <p:spPr>
          <a:xfrm>
            <a:off x="1028700" y="314325"/>
            <a:ext cx="11636645"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FACTORS PROPAGACIÓ INCENDIS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221" name="Shape 221"/>
        <p:cNvGrpSpPr/>
        <p:nvPr/>
      </p:nvGrpSpPr>
      <p:grpSpPr>
        <a:xfrm>
          <a:off x="0" y="0"/>
          <a:ext cx="0" cy="0"/>
          <a:chOff x="0" y="0"/>
          <a:chExt cx="0" cy="0"/>
        </a:xfrm>
      </p:grpSpPr>
      <p:sp>
        <p:nvSpPr>
          <p:cNvPr id="222" name="Google Shape;222;p16"/>
          <p:cNvSpPr/>
          <p:nvPr/>
        </p:nvSpPr>
        <p:spPr>
          <a:xfrm>
            <a:off x="361911" y="6153357"/>
            <a:ext cx="3923708" cy="3057597"/>
          </a:xfrm>
          <a:custGeom>
            <a:rect b="b" l="l" r="r" t="t"/>
            <a:pathLst>
              <a:path extrusionOk="0" h="3057597" w="3923708">
                <a:moveTo>
                  <a:pt x="0" y="0"/>
                </a:moveTo>
                <a:lnTo>
                  <a:pt x="3923708" y="0"/>
                </a:lnTo>
                <a:lnTo>
                  <a:pt x="3923708" y="3057597"/>
                </a:lnTo>
                <a:lnTo>
                  <a:pt x="0" y="3057597"/>
                </a:lnTo>
                <a:lnTo>
                  <a:pt x="0" y="0"/>
                </a:lnTo>
                <a:close/>
              </a:path>
            </a:pathLst>
          </a:custGeom>
          <a:blipFill rotWithShape="1">
            <a:blip r:embed="rId3">
              <a:alphaModFix/>
            </a:blip>
            <a:stretch>
              <a:fillRect b="0" l="0" r="-38511" t="0"/>
            </a:stretch>
          </a:blipFill>
          <a:ln>
            <a:noFill/>
          </a:ln>
        </p:spPr>
      </p:sp>
      <p:sp>
        <p:nvSpPr>
          <p:cNvPr id="223" name="Google Shape;223;p16"/>
          <p:cNvSpPr/>
          <p:nvPr/>
        </p:nvSpPr>
        <p:spPr>
          <a:xfrm>
            <a:off x="10126011" y="6153357"/>
            <a:ext cx="4621848" cy="3305597"/>
          </a:xfrm>
          <a:custGeom>
            <a:rect b="b" l="l" r="r" t="t"/>
            <a:pathLst>
              <a:path extrusionOk="0" h="3305597" w="4621848">
                <a:moveTo>
                  <a:pt x="0" y="0"/>
                </a:moveTo>
                <a:lnTo>
                  <a:pt x="4621848" y="0"/>
                </a:lnTo>
                <a:lnTo>
                  <a:pt x="4621848" y="3305597"/>
                </a:lnTo>
                <a:lnTo>
                  <a:pt x="0" y="3305597"/>
                </a:lnTo>
                <a:lnTo>
                  <a:pt x="0" y="0"/>
                </a:lnTo>
                <a:close/>
              </a:path>
            </a:pathLst>
          </a:custGeom>
          <a:blipFill rotWithShape="1">
            <a:blip r:embed="rId4">
              <a:alphaModFix/>
            </a:blip>
            <a:stretch>
              <a:fillRect b="0" l="-15424" r="-12666" t="0"/>
            </a:stretch>
          </a:blipFill>
          <a:ln>
            <a:noFill/>
          </a:ln>
        </p:spPr>
      </p:sp>
      <p:sp>
        <p:nvSpPr>
          <p:cNvPr id="224" name="Google Shape;224;p16"/>
          <p:cNvSpPr/>
          <p:nvPr/>
        </p:nvSpPr>
        <p:spPr>
          <a:xfrm>
            <a:off x="15064472" y="5952703"/>
            <a:ext cx="2836457" cy="3706905"/>
          </a:xfrm>
          <a:custGeom>
            <a:rect b="b" l="l" r="r" t="t"/>
            <a:pathLst>
              <a:path extrusionOk="0" h="3706905" w="2836457">
                <a:moveTo>
                  <a:pt x="0" y="0"/>
                </a:moveTo>
                <a:lnTo>
                  <a:pt x="2836458" y="0"/>
                </a:lnTo>
                <a:lnTo>
                  <a:pt x="2836458" y="3706905"/>
                </a:lnTo>
                <a:lnTo>
                  <a:pt x="0" y="3706905"/>
                </a:lnTo>
                <a:lnTo>
                  <a:pt x="0" y="0"/>
                </a:lnTo>
                <a:close/>
              </a:path>
            </a:pathLst>
          </a:custGeom>
          <a:blipFill rotWithShape="1">
            <a:blip r:embed="rId5">
              <a:alphaModFix/>
            </a:blip>
            <a:stretch>
              <a:fillRect b="0" l="0" r="0" t="0"/>
            </a:stretch>
          </a:blipFill>
          <a:ln>
            <a:noFill/>
          </a:ln>
        </p:spPr>
      </p:sp>
      <p:sp>
        <p:nvSpPr>
          <p:cNvPr id="225" name="Google Shape;225;p16"/>
          <p:cNvSpPr/>
          <p:nvPr/>
        </p:nvSpPr>
        <p:spPr>
          <a:xfrm>
            <a:off x="4599944" y="6309585"/>
            <a:ext cx="5242161" cy="2948715"/>
          </a:xfrm>
          <a:custGeom>
            <a:rect b="b" l="l" r="r" t="t"/>
            <a:pathLst>
              <a:path extrusionOk="0" h="2948715" w="5242161">
                <a:moveTo>
                  <a:pt x="0" y="0"/>
                </a:moveTo>
                <a:lnTo>
                  <a:pt x="5242161" y="0"/>
                </a:lnTo>
                <a:lnTo>
                  <a:pt x="5242161" y="2948715"/>
                </a:lnTo>
                <a:lnTo>
                  <a:pt x="0" y="2948715"/>
                </a:lnTo>
                <a:lnTo>
                  <a:pt x="0" y="0"/>
                </a:lnTo>
                <a:close/>
              </a:path>
            </a:pathLst>
          </a:custGeom>
          <a:blipFill rotWithShape="1">
            <a:blip r:embed="rId6">
              <a:alphaModFix/>
            </a:blip>
            <a:stretch>
              <a:fillRect b="0" l="0" r="0" t="0"/>
            </a:stretch>
          </a:blipFill>
          <a:ln>
            <a:noFill/>
          </a:ln>
        </p:spPr>
      </p:sp>
      <p:sp>
        <p:nvSpPr>
          <p:cNvPr id="226" name="Google Shape;226;p16"/>
          <p:cNvSpPr/>
          <p:nvPr/>
        </p:nvSpPr>
        <p:spPr>
          <a:xfrm>
            <a:off x="12299931" y="1673218"/>
            <a:ext cx="4182770" cy="4114800"/>
          </a:xfrm>
          <a:custGeom>
            <a:rect b="b" l="l" r="r" t="t"/>
            <a:pathLst>
              <a:path extrusionOk="0" h="4114800" w="4182770">
                <a:moveTo>
                  <a:pt x="0" y="0"/>
                </a:moveTo>
                <a:lnTo>
                  <a:pt x="4182770" y="0"/>
                </a:lnTo>
                <a:lnTo>
                  <a:pt x="4182770" y="4114800"/>
                </a:lnTo>
                <a:lnTo>
                  <a:pt x="0" y="4114800"/>
                </a:lnTo>
                <a:lnTo>
                  <a:pt x="0" y="0"/>
                </a:lnTo>
                <a:close/>
              </a:path>
            </a:pathLst>
          </a:custGeom>
          <a:blipFill rotWithShape="1">
            <a:blip r:embed="rId7">
              <a:alphaModFix/>
            </a:blip>
            <a:stretch>
              <a:fillRect b="0" l="0" r="0" t="0"/>
            </a:stretch>
          </a:blipFill>
          <a:ln>
            <a:noFill/>
          </a:ln>
        </p:spPr>
      </p:sp>
      <p:sp>
        <p:nvSpPr>
          <p:cNvPr id="227" name="Google Shape;227;p16"/>
          <p:cNvSpPr/>
          <p:nvPr/>
        </p:nvSpPr>
        <p:spPr>
          <a:xfrm>
            <a:off x="6572462" y="441768"/>
            <a:ext cx="5143075" cy="3422483"/>
          </a:xfrm>
          <a:custGeom>
            <a:rect b="b" l="l" r="r" t="t"/>
            <a:pathLst>
              <a:path extrusionOk="0" h="3422483" w="5143075">
                <a:moveTo>
                  <a:pt x="0" y="0"/>
                </a:moveTo>
                <a:lnTo>
                  <a:pt x="5143076" y="0"/>
                </a:lnTo>
                <a:lnTo>
                  <a:pt x="5143076" y="3422483"/>
                </a:lnTo>
                <a:lnTo>
                  <a:pt x="0" y="3422483"/>
                </a:lnTo>
                <a:lnTo>
                  <a:pt x="0" y="0"/>
                </a:lnTo>
                <a:close/>
              </a:path>
            </a:pathLst>
          </a:custGeom>
          <a:blipFill rotWithShape="1">
            <a:blip r:embed="rId8">
              <a:alphaModFix/>
            </a:blip>
            <a:stretch>
              <a:fillRect b="0" l="0" r="0" t="0"/>
            </a:stretch>
          </a:blipFill>
          <a:ln>
            <a:noFill/>
          </a:ln>
        </p:spPr>
      </p:sp>
      <p:sp>
        <p:nvSpPr>
          <p:cNvPr id="228" name="Google Shape;228;p16"/>
          <p:cNvSpPr/>
          <p:nvPr/>
        </p:nvSpPr>
        <p:spPr>
          <a:xfrm>
            <a:off x="3564755" y="4050271"/>
            <a:ext cx="3190845" cy="2137866"/>
          </a:xfrm>
          <a:custGeom>
            <a:rect b="b" l="l" r="r" t="t"/>
            <a:pathLst>
              <a:path extrusionOk="0" h="2137866" w="3190845">
                <a:moveTo>
                  <a:pt x="0" y="0"/>
                </a:moveTo>
                <a:lnTo>
                  <a:pt x="3190844" y="0"/>
                </a:lnTo>
                <a:lnTo>
                  <a:pt x="3190844" y="2137867"/>
                </a:lnTo>
                <a:lnTo>
                  <a:pt x="0" y="2137867"/>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3E96"/>
        </a:solidFill>
      </p:bgPr>
    </p:bg>
    <p:spTree>
      <p:nvGrpSpPr>
        <p:cNvPr id="232" name="Shape 232"/>
        <p:cNvGrpSpPr/>
        <p:nvPr/>
      </p:nvGrpSpPr>
      <p:grpSpPr>
        <a:xfrm>
          <a:off x="0" y="0"/>
          <a:ext cx="0" cy="0"/>
          <a:chOff x="0" y="0"/>
          <a:chExt cx="0" cy="0"/>
        </a:xfrm>
      </p:grpSpPr>
      <p:cxnSp>
        <p:nvCxnSpPr>
          <p:cNvPr id="233" name="Google Shape;233;p17"/>
          <p:cNvCxnSpPr/>
          <p:nvPr/>
        </p:nvCxnSpPr>
        <p:spPr>
          <a:xfrm>
            <a:off x="0" y="1295427"/>
            <a:ext cx="4712336" cy="0"/>
          </a:xfrm>
          <a:prstGeom prst="straightConnector1">
            <a:avLst/>
          </a:prstGeom>
          <a:noFill/>
          <a:ln cap="flat" cmpd="sng" w="47625">
            <a:solidFill>
              <a:srgbClr val="FFFFFF"/>
            </a:solidFill>
            <a:prstDash val="solid"/>
            <a:round/>
            <a:headEnd len="sm" w="sm" type="none"/>
            <a:tailEnd len="sm" w="sm" type="none"/>
          </a:ln>
        </p:spPr>
      </p:cxnSp>
      <p:pic>
        <p:nvPicPr>
          <p:cNvPr id="234" name="Google Shape;234;p17"/>
          <p:cNvPicPr preferRelativeResize="0"/>
          <p:nvPr/>
        </p:nvPicPr>
        <p:blipFill rotWithShape="1">
          <a:blip r:embed="rId3">
            <a:alphaModFix/>
          </a:blip>
          <a:srcRect b="0" l="20333" r="20333" t="0"/>
          <a:stretch/>
        </p:blipFill>
        <p:spPr>
          <a:xfrm>
            <a:off x="9144000" y="0"/>
            <a:ext cx="9144000" cy="10287000"/>
          </a:xfrm>
          <a:prstGeom prst="rect">
            <a:avLst/>
          </a:prstGeom>
          <a:noFill/>
          <a:ln>
            <a:noFill/>
          </a:ln>
        </p:spPr>
      </p:pic>
      <p:sp>
        <p:nvSpPr>
          <p:cNvPr id="235" name="Google Shape;235;p17"/>
          <p:cNvSpPr txBox="1"/>
          <p:nvPr/>
        </p:nvSpPr>
        <p:spPr>
          <a:xfrm>
            <a:off x="306856" y="576289"/>
            <a:ext cx="7259730" cy="695325"/>
          </a:xfrm>
          <a:prstGeom prst="rect">
            <a:avLst/>
          </a:prstGeom>
          <a:noFill/>
          <a:ln>
            <a:noFill/>
          </a:ln>
        </p:spPr>
        <p:txBody>
          <a:bodyPr anchorCtr="0" anchor="t" bIns="0" lIns="0" spcFirstLastPara="1" rIns="0" wrap="square" tIns="0">
            <a:spAutoFit/>
          </a:bodyPr>
          <a:lstStyle/>
          <a:p>
            <a:pPr indent="0" lvl="0" marL="0" marR="0" rtl="0" algn="l">
              <a:lnSpc>
                <a:spcPct val="120004"/>
              </a:lnSpc>
              <a:spcBef>
                <a:spcPts val="0"/>
              </a:spcBef>
              <a:spcAft>
                <a:spcPts val="0"/>
              </a:spcAft>
              <a:buClr>
                <a:srgbClr val="000000"/>
              </a:buClr>
              <a:buSzPts val="4599"/>
              <a:buFont typeface="Arial"/>
              <a:buNone/>
            </a:pPr>
            <a:r>
              <a:rPr b="0" i="0" lang="en-US" sz="4599" u="none" cap="none" strike="noStrike">
                <a:solidFill>
                  <a:srgbClr val="FFFFFF"/>
                </a:solidFill>
                <a:latin typeface="Arial"/>
                <a:ea typeface="Arial"/>
                <a:cs typeface="Arial"/>
                <a:sym typeface="Arial"/>
              </a:rPr>
              <a:t>Sequera extrema</a:t>
            </a:r>
            <a:endParaRPr b="0" i="0" sz="1400" u="none" cap="none" strike="noStrike">
              <a:solidFill>
                <a:srgbClr val="000000"/>
              </a:solidFill>
              <a:latin typeface="Arial"/>
              <a:ea typeface="Arial"/>
              <a:cs typeface="Arial"/>
              <a:sym typeface="Arial"/>
            </a:endParaRPr>
          </a:p>
        </p:txBody>
      </p:sp>
      <p:sp>
        <p:nvSpPr>
          <p:cNvPr id="236" name="Google Shape;236;p17"/>
          <p:cNvSpPr txBox="1"/>
          <p:nvPr/>
        </p:nvSpPr>
        <p:spPr>
          <a:xfrm>
            <a:off x="304494" y="1780318"/>
            <a:ext cx="8815684" cy="54292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3600"/>
              <a:buFont typeface="Arial"/>
              <a:buNone/>
            </a:pPr>
            <a:r>
              <a:rPr b="0" i="0" lang="en-US" sz="3600" u="none" cap="none" strike="noStrike">
                <a:solidFill>
                  <a:srgbClr val="FFFFFF"/>
                </a:solidFill>
                <a:latin typeface="Arial"/>
                <a:ea typeface="Arial"/>
                <a:cs typeface="Arial"/>
                <a:sym typeface="Arial"/>
              </a:rPr>
              <a:t>Període extens de temps en el qual un territori pateix una deficiència en el subministrament d'aigua, generalment causat per escassetat de pluges.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3600"/>
              <a:buFont typeface="Arial"/>
              <a:buNone/>
            </a:pPr>
            <a:r>
              <a:t/>
            </a:r>
            <a:endParaRPr b="0" i="0" sz="3600" u="none" cap="none" strike="noStrike">
              <a:solidFill>
                <a:srgbClr val="FFFFFF"/>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3600"/>
              <a:buFont typeface="Arial"/>
              <a:buNone/>
            </a:pPr>
            <a:r>
              <a:rPr b="0" i="0" lang="en-US" sz="3600" u="none" cap="none" strike="noStrike">
                <a:solidFill>
                  <a:srgbClr val="FFFFFF"/>
                </a:solidFill>
                <a:latin typeface="Arial"/>
                <a:ea typeface="Arial"/>
                <a:cs typeface="Arial"/>
                <a:sym typeface="Arial"/>
              </a:rPr>
              <a:t>Aquest fenomen produeix un desequilibri entre la disponibilitat natural d’aigua i el consum que en fa l’activitat humana.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cxnSp>
        <p:nvCxnSpPr>
          <p:cNvPr id="241" name="Google Shape;241;p18"/>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242" name="Google Shape;242;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49" l="0" r="0" t="-9259"/>
            </a:stretch>
          </a:blipFill>
          <a:ln>
            <a:noFill/>
          </a:ln>
        </p:spPr>
      </p:sp>
      <p:sp>
        <p:nvSpPr>
          <p:cNvPr id="243" name="Google Shape;243;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4">
              <a:alphaModFix/>
            </a:blip>
            <a:stretch>
              <a:fillRect b="-9249" l="0" r="0" t="-9259"/>
            </a:stretch>
          </a:blipFill>
          <a:ln>
            <a:noFill/>
          </a:ln>
        </p:spPr>
      </p:sp>
      <p:sp>
        <p:nvSpPr>
          <p:cNvPr id="244" name="Google Shape;244;p18"/>
          <p:cNvSpPr txBox="1"/>
          <p:nvPr/>
        </p:nvSpPr>
        <p:spPr>
          <a:xfrm>
            <a:off x="257175" y="1028700"/>
            <a:ext cx="18030900" cy="3786600"/>
          </a:xfrm>
          <a:prstGeom prst="rect">
            <a:avLst/>
          </a:prstGeom>
          <a:noFill/>
          <a:ln>
            <a:noFill/>
          </a:ln>
        </p:spPr>
        <p:txBody>
          <a:bodyPr anchorCtr="0" anchor="t" bIns="0" lIns="0" spcFirstLastPara="1" rIns="0" wrap="square" tIns="0">
            <a:spAutoFit/>
          </a:bodyPr>
          <a:lstStyle/>
          <a:p>
            <a:pPr indent="-323850" lvl="1" marL="647700" marR="0" rtl="0" algn="l">
              <a:lnSpc>
                <a:spcPct val="120000"/>
              </a:lnSpc>
              <a:spcBef>
                <a:spcPts val="0"/>
              </a:spcBef>
              <a:spcAft>
                <a:spcPts val="0"/>
              </a:spcAft>
              <a:buClr>
                <a:srgbClr val="FFFFFF"/>
              </a:buClr>
              <a:buSzPts val="3000"/>
              <a:buFont typeface="Arial"/>
              <a:buChar char="•"/>
            </a:pPr>
            <a:r>
              <a:rPr b="0" i="0" lang="en-US" sz="3000" u="sng" cap="none" strike="noStrike">
                <a:solidFill>
                  <a:srgbClr val="FFFFFF"/>
                </a:solidFill>
                <a:highlight>
                  <a:schemeClr val="dk1"/>
                </a:highlight>
                <a:latin typeface="Arial"/>
                <a:ea typeface="Arial"/>
                <a:cs typeface="Arial"/>
                <a:sym typeface="Arial"/>
              </a:rPr>
              <a:t>meteorològica</a:t>
            </a:r>
            <a:r>
              <a:rPr b="0" i="0" lang="en-US" sz="3000" u="none" cap="none" strike="noStrike">
                <a:solidFill>
                  <a:srgbClr val="FFFFFF"/>
                </a:solidFill>
                <a:highlight>
                  <a:schemeClr val="dk1"/>
                </a:highlight>
                <a:latin typeface="Arial"/>
                <a:ea typeface="Arial"/>
                <a:cs typeface="Arial"/>
                <a:sym typeface="Arial"/>
              </a:rPr>
              <a:t>: consideració únicament de la disminució de les precipitacions en relació a la mitjana d’una zona al llarg d’un determinat període de temps.</a:t>
            </a:r>
            <a:endParaRPr b="0" i="0" sz="1400" u="none" cap="none" strike="noStrike">
              <a:solidFill>
                <a:srgbClr val="000000"/>
              </a:solidFill>
              <a:highlight>
                <a:schemeClr val="dk1"/>
              </a:highlight>
              <a:latin typeface="Arial"/>
              <a:ea typeface="Arial"/>
              <a:cs typeface="Arial"/>
              <a:sym typeface="Arial"/>
            </a:endParaRPr>
          </a:p>
          <a:p>
            <a:pPr indent="0" lvl="0" marL="0" marR="0" rtl="0" algn="l">
              <a:lnSpc>
                <a:spcPct val="120000"/>
              </a:lnSpc>
              <a:spcBef>
                <a:spcPts val="0"/>
              </a:spcBef>
              <a:spcAft>
                <a:spcPts val="0"/>
              </a:spcAft>
              <a:buClr>
                <a:srgbClr val="000000"/>
              </a:buClr>
              <a:buSzPts val="3000"/>
              <a:buFont typeface="Arial"/>
              <a:buNone/>
            </a:pPr>
            <a:r>
              <a:t/>
            </a:r>
            <a:endParaRPr b="0" i="0" sz="3000" u="none" cap="none" strike="noStrike">
              <a:solidFill>
                <a:srgbClr val="FFFFFF"/>
              </a:solidFill>
              <a:highlight>
                <a:schemeClr val="dk1"/>
              </a:highlight>
              <a:latin typeface="Arial"/>
              <a:ea typeface="Arial"/>
              <a:cs typeface="Arial"/>
              <a:sym typeface="Arial"/>
            </a:endParaRPr>
          </a:p>
          <a:p>
            <a:pPr indent="-323850" lvl="1" marL="647700" marR="0" rtl="0" algn="l">
              <a:lnSpc>
                <a:spcPct val="120000"/>
              </a:lnSpc>
              <a:spcBef>
                <a:spcPts val="0"/>
              </a:spcBef>
              <a:spcAft>
                <a:spcPts val="0"/>
              </a:spcAft>
              <a:buClr>
                <a:srgbClr val="FFFFFF"/>
              </a:buClr>
              <a:buSzPts val="3000"/>
              <a:buFont typeface="Arial"/>
              <a:buChar char="•"/>
            </a:pPr>
            <a:r>
              <a:rPr b="0" i="0" lang="en-US" sz="3000" u="sng" cap="none" strike="noStrike">
                <a:solidFill>
                  <a:srgbClr val="FFFFFF"/>
                </a:solidFill>
                <a:highlight>
                  <a:schemeClr val="dk1"/>
                </a:highlight>
                <a:latin typeface="Arial"/>
                <a:ea typeface="Arial"/>
                <a:cs typeface="Arial"/>
                <a:sym typeface="Arial"/>
              </a:rPr>
              <a:t>hidrològica</a:t>
            </a:r>
            <a:r>
              <a:rPr b="0" i="0" lang="en-US" sz="3000" u="none" cap="none" strike="noStrike">
                <a:solidFill>
                  <a:srgbClr val="FFFFFF"/>
                </a:solidFill>
                <a:highlight>
                  <a:schemeClr val="dk1"/>
                </a:highlight>
                <a:latin typeface="Arial"/>
                <a:ea typeface="Arial"/>
                <a:cs typeface="Arial"/>
                <a:sym typeface="Arial"/>
              </a:rPr>
              <a:t>: precipitacions inferiors a la mitjana normal, afecten el cabal habitual dels cursos d’aigua, als nivells dels aqüífers, llacs i d’altres reservoris d’aigua. Tot i que la causa principal acostuma a ser la meteorològica, altres fets com els canvis d’usos del sòl, la degradació d’aquests, o la construcció de preses també poden afectar en la dinàmica hidrològica dels cursos d’aigua.</a:t>
            </a:r>
            <a:endParaRPr b="0" i="0" sz="1400" u="none" cap="none" strike="noStrike">
              <a:solidFill>
                <a:srgbClr val="000000"/>
              </a:solidFill>
              <a:highlight>
                <a:schemeClr val="dk1"/>
              </a:highlight>
              <a:latin typeface="Arial"/>
              <a:ea typeface="Arial"/>
              <a:cs typeface="Arial"/>
              <a:sym typeface="Arial"/>
            </a:endParaRPr>
          </a:p>
        </p:txBody>
      </p:sp>
      <p:sp>
        <p:nvSpPr>
          <p:cNvPr id="245" name="Google Shape;245;p18"/>
          <p:cNvSpPr txBox="1"/>
          <p:nvPr/>
        </p:nvSpPr>
        <p:spPr>
          <a:xfrm>
            <a:off x="1028700" y="314325"/>
            <a:ext cx="11636645"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CAUSES</a:t>
            </a:r>
            <a:endParaRPr b="0" i="0" sz="1400" u="none" cap="none" strike="noStrike">
              <a:solidFill>
                <a:srgbClr val="000000"/>
              </a:solidFill>
              <a:latin typeface="Arial"/>
              <a:ea typeface="Arial"/>
              <a:cs typeface="Arial"/>
              <a:sym typeface="Arial"/>
            </a:endParaRPr>
          </a:p>
        </p:txBody>
      </p:sp>
      <p:sp>
        <p:nvSpPr>
          <p:cNvPr id="246" name="Google Shape;246;p18"/>
          <p:cNvSpPr txBox="1"/>
          <p:nvPr/>
        </p:nvSpPr>
        <p:spPr>
          <a:xfrm>
            <a:off x="514350" y="5829300"/>
            <a:ext cx="17773800" cy="3232500"/>
          </a:xfrm>
          <a:prstGeom prst="rect">
            <a:avLst/>
          </a:prstGeom>
          <a:noFill/>
          <a:ln>
            <a:noFill/>
          </a:ln>
        </p:spPr>
        <p:txBody>
          <a:bodyPr anchorCtr="0" anchor="t" bIns="0" lIns="0" spcFirstLastPara="1" rIns="0" wrap="square" tIns="0">
            <a:spAutoFit/>
          </a:bodyPr>
          <a:lstStyle/>
          <a:p>
            <a:pPr indent="-323850" lvl="1" marL="647700" marR="0" rtl="0" algn="l">
              <a:lnSpc>
                <a:spcPct val="120000"/>
              </a:lnSpc>
              <a:spcBef>
                <a:spcPts val="0"/>
              </a:spcBef>
              <a:spcAft>
                <a:spcPts val="0"/>
              </a:spcAft>
              <a:buClr>
                <a:srgbClr val="FFFFFF"/>
              </a:buClr>
              <a:buSzPts val="3000"/>
              <a:buFont typeface="Arial"/>
              <a:buChar char="•"/>
            </a:pPr>
            <a:r>
              <a:rPr b="0" i="0" lang="en-US" sz="3000" u="none" cap="none" strike="noStrike">
                <a:solidFill>
                  <a:srgbClr val="FFFFFF"/>
                </a:solidFill>
                <a:highlight>
                  <a:schemeClr val="dk1"/>
                </a:highlight>
                <a:latin typeface="Arial"/>
                <a:ea typeface="Arial"/>
                <a:cs typeface="Arial"/>
                <a:sym typeface="Arial"/>
              </a:rPr>
              <a:t>sequeres agrícoles o urbanes. </a:t>
            </a:r>
            <a:endParaRPr b="0" i="0" sz="1400" u="none" cap="none" strike="noStrike">
              <a:solidFill>
                <a:srgbClr val="000000"/>
              </a:solidFill>
              <a:highlight>
                <a:schemeClr val="dk1"/>
              </a:highlight>
              <a:latin typeface="Arial"/>
              <a:ea typeface="Arial"/>
              <a:cs typeface="Arial"/>
              <a:sym typeface="Arial"/>
            </a:endParaRPr>
          </a:p>
          <a:p>
            <a:pPr indent="-431800" lvl="2" marL="1295400" marR="0" rtl="0" algn="l">
              <a:lnSpc>
                <a:spcPct val="120000"/>
              </a:lnSpc>
              <a:spcBef>
                <a:spcPts val="0"/>
              </a:spcBef>
              <a:spcAft>
                <a:spcPts val="0"/>
              </a:spcAft>
              <a:buClr>
                <a:srgbClr val="FFFFFF"/>
              </a:buClr>
              <a:buSzPts val="3000"/>
              <a:buFont typeface="Arial"/>
              <a:buChar char="⚬"/>
            </a:pPr>
            <a:r>
              <a:rPr b="0" i="0" lang="en-US" sz="3000" u="none" cap="none" strike="noStrike">
                <a:solidFill>
                  <a:srgbClr val="FFFFFF"/>
                </a:solidFill>
                <a:highlight>
                  <a:schemeClr val="dk1"/>
                </a:highlight>
                <a:latin typeface="Arial"/>
                <a:ea typeface="Arial"/>
                <a:cs typeface="Arial"/>
                <a:sym typeface="Arial"/>
              </a:rPr>
              <a:t> sequera meteorològica (agrícola de secà) amb embassaments d’aigua = evitar, temporalment, sequera hidrològica (regadiu i urbana). </a:t>
            </a:r>
            <a:endParaRPr b="0" i="0" sz="1400" u="none" cap="none" strike="noStrike">
              <a:solidFill>
                <a:srgbClr val="000000"/>
              </a:solidFill>
              <a:highlight>
                <a:schemeClr val="dk1"/>
              </a:highlight>
              <a:latin typeface="Arial"/>
              <a:ea typeface="Arial"/>
              <a:cs typeface="Arial"/>
              <a:sym typeface="Arial"/>
            </a:endParaRPr>
          </a:p>
          <a:p>
            <a:pPr indent="-431800" lvl="2" marL="1295400" marR="0" rtl="0" algn="l">
              <a:lnSpc>
                <a:spcPct val="120000"/>
              </a:lnSpc>
              <a:spcBef>
                <a:spcPts val="0"/>
              </a:spcBef>
              <a:spcAft>
                <a:spcPts val="0"/>
              </a:spcAft>
              <a:buClr>
                <a:srgbClr val="FFFFFF"/>
              </a:buClr>
              <a:buSzPts val="3000"/>
              <a:buFont typeface="Arial"/>
              <a:buChar char="⚬"/>
            </a:pPr>
            <a:r>
              <a:rPr b="0" i="0" lang="en-US" sz="3000" u="none" cap="none" strike="noStrike">
                <a:solidFill>
                  <a:srgbClr val="FFFFFF"/>
                </a:solidFill>
                <a:highlight>
                  <a:schemeClr val="dk1"/>
                </a:highlight>
                <a:latin typeface="Arial"/>
                <a:ea typeface="Arial"/>
                <a:cs typeface="Arial"/>
                <a:sym typeface="Arial"/>
              </a:rPr>
              <a:t>sequera hidrològica sense sequera meteorològica = aportacions d’aigua de pluja més els volums emmagatzemats no suficients per satisfer les demandes dels diferents sectors (usos urbà, agrícola, industrial, font d’energia i recreatiu).</a:t>
            </a:r>
            <a:endParaRPr b="0" i="0" sz="1400" u="none" cap="none" strike="noStrike">
              <a:solidFill>
                <a:srgbClr val="000000"/>
              </a:solidFill>
              <a:highlight>
                <a:schemeClr val="dk1"/>
              </a:highlight>
              <a:latin typeface="Arial"/>
              <a:ea typeface="Arial"/>
              <a:cs typeface="Arial"/>
              <a:sym typeface="Arial"/>
            </a:endParaRPr>
          </a:p>
        </p:txBody>
      </p:sp>
      <p:sp>
        <p:nvSpPr>
          <p:cNvPr id="247" name="Google Shape;247;p18"/>
          <p:cNvSpPr txBox="1"/>
          <p:nvPr/>
        </p:nvSpPr>
        <p:spPr>
          <a:xfrm>
            <a:off x="1028700" y="5043488"/>
            <a:ext cx="11636645"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CONSEQÜÈNCIES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2D6E5"/>
        </a:solidFill>
      </p:bgPr>
    </p:bg>
    <p:spTree>
      <p:nvGrpSpPr>
        <p:cNvPr id="251" name="Shape 251"/>
        <p:cNvGrpSpPr/>
        <p:nvPr/>
      </p:nvGrpSpPr>
      <p:grpSpPr>
        <a:xfrm>
          <a:off x="0" y="0"/>
          <a:ext cx="0" cy="0"/>
          <a:chOff x="0" y="0"/>
          <a:chExt cx="0" cy="0"/>
        </a:xfrm>
      </p:grpSpPr>
      <p:cxnSp>
        <p:nvCxnSpPr>
          <p:cNvPr id="252" name="Google Shape;252;p19"/>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253" name="Google Shape;253;p19"/>
          <p:cNvSpPr/>
          <p:nvPr/>
        </p:nvSpPr>
        <p:spPr>
          <a:xfrm>
            <a:off x="565177" y="1298916"/>
            <a:ext cx="7400719" cy="5143500"/>
          </a:xfrm>
          <a:custGeom>
            <a:rect b="b" l="l" r="r" t="t"/>
            <a:pathLst>
              <a:path extrusionOk="0" h="5143500" w="7400719">
                <a:moveTo>
                  <a:pt x="0" y="0"/>
                </a:moveTo>
                <a:lnTo>
                  <a:pt x="7400719" y="0"/>
                </a:lnTo>
                <a:lnTo>
                  <a:pt x="7400719" y="5143500"/>
                </a:lnTo>
                <a:lnTo>
                  <a:pt x="0" y="5143500"/>
                </a:lnTo>
                <a:lnTo>
                  <a:pt x="0" y="0"/>
                </a:lnTo>
                <a:close/>
              </a:path>
            </a:pathLst>
          </a:custGeom>
          <a:blipFill rotWithShape="1">
            <a:blip r:embed="rId3">
              <a:alphaModFix/>
            </a:blip>
            <a:stretch>
              <a:fillRect b="-9217" l="0" r="-23549" t="-9219"/>
            </a:stretch>
          </a:blipFill>
          <a:ln>
            <a:noFill/>
          </a:ln>
        </p:spPr>
      </p:sp>
      <p:sp>
        <p:nvSpPr>
          <p:cNvPr id="254" name="Google Shape;254;p19"/>
          <p:cNvSpPr/>
          <p:nvPr/>
        </p:nvSpPr>
        <p:spPr>
          <a:xfrm>
            <a:off x="10468151" y="1298916"/>
            <a:ext cx="7400719" cy="5143500"/>
          </a:xfrm>
          <a:custGeom>
            <a:rect b="b" l="l" r="r" t="t"/>
            <a:pathLst>
              <a:path extrusionOk="0" h="5143500" w="7400719">
                <a:moveTo>
                  <a:pt x="0" y="0"/>
                </a:moveTo>
                <a:lnTo>
                  <a:pt x="7400719" y="0"/>
                </a:lnTo>
                <a:lnTo>
                  <a:pt x="7400719" y="5143500"/>
                </a:lnTo>
                <a:lnTo>
                  <a:pt x="0" y="5143500"/>
                </a:lnTo>
                <a:lnTo>
                  <a:pt x="0" y="0"/>
                </a:lnTo>
                <a:close/>
              </a:path>
            </a:pathLst>
          </a:custGeom>
          <a:blipFill rotWithShape="1">
            <a:blip r:embed="rId4">
              <a:alphaModFix/>
            </a:blip>
            <a:stretch>
              <a:fillRect b="0" l="0" r="0" t="0"/>
            </a:stretch>
          </a:blipFill>
          <a:ln>
            <a:noFill/>
          </a:ln>
        </p:spPr>
      </p:sp>
      <p:sp>
        <p:nvSpPr>
          <p:cNvPr id="255" name="Google Shape;255;p19"/>
          <p:cNvSpPr/>
          <p:nvPr/>
        </p:nvSpPr>
        <p:spPr>
          <a:xfrm>
            <a:off x="5639774" y="4120866"/>
            <a:ext cx="7008452" cy="4643100"/>
          </a:xfrm>
          <a:custGeom>
            <a:rect b="b" l="l" r="r" t="t"/>
            <a:pathLst>
              <a:path extrusionOk="0" h="4643100" w="7008452">
                <a:moveTo>
                  <a:pt x="0" y="0"/>
                </a:moveTo>
                <a:lnTo>
                  <a:pt x="7008452" y="0"/>
                </a:lnTo>
                <a:lnTo>
                  <a:pt x="7008452" y="4643100"/>
                </a:lnTo>
                <a:lnTo>
                  <a:pt x="0" y="4643100"/>
                </a:lnTo>
                <a:lnTo>
                  <a:pt x="0" y="0"/>
                </a:lnTo>
                <a:close/>
              </a:path>
            </a:pathLst>
          </a:custGeom>
          <a:blipFill rotWithShape="1">
            <a:blip r:embed="rId5">
              <a:alphaModFix/>
            </a:blip>
            <a:stretch>
              <a:fillRect b="0" l="0" r="0" t="0"/>
            </a:stretch>
          </a:blipFill>
          <a:ln>
            <a:noFill/>
          </a:ln>
        </p:spPr>
      </p:sp>
      <p:sp>
        <p:nvSpPr>
          <p:cNvPr id="256" name="Google Shape;256;p19"/>
          <p:cNvSpPr txBox="1"/>
          <p:nvPr/>
        </p:nvSpPr>
        <p:spPr>
          <a:xfrm>
            <a:off x="10468151" y="184491"/>
            <a:ext cx="7400719" cy="1114425"/>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Clr>
                <a:srgbClr val="000000"/>
              </a:buClr>
              <a:buSzPts val="2499"/>
              <a:buFont typeface="Arial"/>
              <a:buNone/>
            </a:pPr>
            <a:r>
              <a:rPr b="0" i="0" lang="en-US" sz="2499" u="none" cap="none" strike="noStrike">
                <a:solidFill>
                  <a:srgbClr val="100F0D"/>
                </a:solidFill>
                <a:latin typeface="Arial"/>
                <a:ea typeface="Arial"/>
                <a:cs typeface="Arial"/>
                <a:sym typeface="Arial"/>
              </a:rPr>
              <a:t>Absoluta: període de 15 dies consecutius durant els quals la precipitació registrada és inferior o igual a 0,25 mm/dia</a:t>
            </a:r>
            <a:endParaRPr b="0" i="0" sz="1400" u="none" cap="none" strike="noStrike">
              <a:solidFill>
                <a:srgbClr val="000000"/>
              </a:solidFill>
              <a:latin typeface="Arial"/>
              <a:ea typeface="Arial"/>
              <a:cs typeface="Arial"/>
              <a:sym typeface="Arial"/>
            </a:endParaRPr>
          </a:p>
        </p:txBody>
      </p:sp>
      <p:sp>
        <p:nvSpPr>
          <p:cNvPr id="257" name="Google Shape;257;p19"/>
          <p:cNvSpPr txBox="1"/>
          <p:nvPr/>
        </p:nvSpPr>
        <p:spPr>
          <a:xfrm>
            <a:off x="796938" y="7330989"/>
            <a:ext cx="3468598" cy="21431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4700"/>
              <a:buFont typeface="Arial"/>
              <a:buNone/>
            </a:pPr>
            <a:r>
              <a:rPr b="0" i="0" lang="en-US" sz="4700" u="none" cap="none" strike="noStrike">
                <a:solidFill>
                  <a:srgbClr val="101010"/>
                </a:solidFill>
                <a:latin typeface="Arial"/>
                <a:ea typeface="Arial"/>
                <a:cs typeface="Arial"/>
                <a:sym typeface="Arial"/>
              </a:rPr>
              <a:t>NIVELLS DE SEQUERA</a:t>
            </a:r>
            <a:endParaRPr b="0" i="0" sz="1400" u="none" cap="none" strike="noStrike">
              <a:solidFill>
                <a:srgbClr val="000000"/>
              </a:solidFill>
              <a:latin typeface="Arial"/>
              <a:ea typeface="Arial"/>
              <a:cs typeface="Arial"/>
              <a:sym typeface="Arial"/>
            </a:endParaRPr>
          </a:p>
        </p:txBody>
      </p:sp>
      <p:sp>
        <p:nvSpPr>
          <p:cNvPr id="258" name="Google Shape;258;p19"/>
          <p:cNvSpPr txBox="1"/>
          <p:nvPr/>
        </p:nvSpPr>
        <p:spPr>
          <a:xfrm>
            <a:off x="565177" y="184491"/>
            <a:ext cx="7400719" cy="14859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Clr>
                <a:srgbClr val="000000"/>
              </a:buClr>
              <a:buSzPts val="2499"/>
              <a:buFont typeface="Arial"/>
              <a:buNone/>
            </a:pPr>
            <a:r>
              <a:rPr b="0" i="0" lang="en-US" sz="2499" u="none" cap="none" strike="noStrike">
                <a:solidFill>
                  <a:srgbClr val="100F0D"/>
                </a:solidFill>
                <a:latin typeface="Arial"/>
                <a:ea typeface="Arial"/>
                <a:cs typeface="Arial"/>
                <a:sym typeface="Arial"/>
              </a:rPr>
              <a:t>Parcial: període de 29 dies amb una precipitació mitja inferior o igual als 0,25 mm/dia</a:t>
            </a:r>
            <a:endParaRPr b="0" i="0" sz="1400" u="none" cap="none" strike="noStrike">
              <a:solidFill>
                <a:srgbClr val="000000"/>
              </a:solidFill>
              <a:latin typeface="Arial"/>
              <a:ea typeface="Arial"/>
              <a:cs typeface="Arial"/>
              <a:sym typeface="Arial"/>
            </a:endParaRPr>
          </a:p>
          <a:p>
            <a:pPr indent="0" lvl="0" marL="0" marR="0" rtl="0" algn="l">
              <a:lnSpc>
                <a:spcPct val="120008"/>
              </a:lnSpc>
              <a:spcBef>
                <a:spcPts val="0"/>
              </a:spcBef>
              <a:spcAft>
                <a:spcPts val="0"/>
              </a:spcAft>
              <a:buClr>
                <a:srgbClr val="000000"/>
              </a:buClr>
              <a:buSzPts val="2499"/>
              <a:buFont typeface="Arial"/>
              <a:buNone/>
            </a:pPr>
            <a:r>
              <a:t/>
            </a:r>
            <a:endParaRPr b="0" i="0" sz="2499" u="none" cap="none" strike="noStrike">
              <a:solidFill>
                <a:srgbClr val="100F0D"/>
              </a:solidFill>
              <a:latin typeface="Arial"/>
              <a:ea typeface="Arial"/>
              <a:cs typeface="Arial"/>
              <a:sym typeface="Arial"/>
            </a:endParaRPr>
          </a:p>
        </p:txBody>
      </p:sp>
      <p:sp>
        <p:nvSpPr>
          <p:cNvPr id="259" name="Google Shape;259;p19"/>
          <p:cNvSpPr txBox="1"/>
          <p:nvPr/>
        </p:nvSpPr>
        <p:spPr>
          <a:xfrm>
            <a:off x="5656893" y="8893089"/>
            <a:ext cx="7008452" cy="11525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2500"/>
              <a:buFont typeface="Arial"/>
              <a:buNone/>
            </a:pPr>
            <a:r>
              <a:rPr b="0" i="0" lang="en-US" sz="2500" u="none" cap="none" strike="noStrike">
                <a:solidFill>
                  <a:srgbClr val="100F0D"/>
                </a:solidFill>
                <a:latin typeface="Arial"/>
                <a:ea typeface="Arial"/>
                <a:cs typeface="Arial"/>
                <a:sym typeface="Arial"/>
              </a:rPr>
              <a:t>Temps sec: període de 15 dies consecutius amb precipitacions que no superen 1 mm/dia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263" name="Shape 263"/>
        <p:cNvGrpSpPr/>
        <p:nvPr/>
      </p:nvGrpSpPr>
      <p:grpSpPr>
        <a:xfrm>
          <a:off x="0" y="0"/>
          <a:ext cx="0" cy="0"/>
          <a:chOff x="0" y="0"/>
          <a:chExt cx="0" cy="0"/>
        </a:xfrm>
      </p:grpSpPr>
      <p:sp>
        <p:nvSpPr>
          <p:cNvPr id="264" name="Google Shape;264;p20"/>
          <p:cNvSpPr/>
          <p:nvPr/>
        </p:nvSpPr>
        <p:spPr>
          <a:xfrm>
            <a:off x="3564755" y="4050271"/>
            <a:ext cx="3190845" cy="2137866"/>
          </a:xfrm>
          <a:custGeom>
            <a:rect b="b" l="l" r="r" t="t"/>
            <a:pathLst>
              <a:path extrusionOk="0" h="2137866" w="3190845">
                <a:moveTo>
                  <a:pt x="0" y="0"/>
                </a:moveTo>
                <a:lnTo>
                  <a:pt x="3190844" y="0"/>
                </a:lnTo>
                <a:lnTo>
                  <a:pt x="3190844" y="2137867"/>
                </a:lnTo>
                <a:lnTo>
                  <a:pt x="0" y="2137867"/>
                </a:lnTo>
                <a:lnTo>
                  <a:pt x="0" y="0"/>
                </a:lnTo>
                <a:close/>
              </a:path>
            </a:pathLst>
          </a:custGeom>
          <a:blipFill rotWithShape="1">
            <a:blip r:embed="rId3">
              <a:alphaModFix/>
            </a:blip>
            <a:stretch>
              <a:fillRect b="0" l="0" r="0" t="0"/>
            </a:stretch>
          </a:blipFill>
          <a:ln>
            <a:noFill/>
          </a:ln>
        </p:spPr>
      </p:sp>
      <p:sp>
        <p:nvSpPr>
          <p:cNvPr id="265" name="Google Shape;265;p20"/>
          <p:cNvSpPr/>
          <p:nvPr/>
        </p:nvSpPr>
        <p:spPr>
          <a:xfrm>
            <a:off x="497634" y="6647276"/>
            <a:ext cx="4662543" cy="2611024"/>
          </a:xfrm>
          <a:custGeom>
            <a:rect b="b" l="l" r="r" t="t"/>
            <a:pathLst>
              <a:path extrusionOk="0" h="2611024" w="4662543">
                <a:moveTo>
                  <a:pt x="0" y="0"/>
                </a:moveTo>
                <a:lnTo>
                  <a:pt x="4662543" y="0"/>
                </a:lnTo>
                <a:lnTo>
                  <a:pt x="4662543" y="2611024"/>
                </a:lnTo>
                <a:lnTo>
                  <a:pt x="0" y="2611024"/>
                </a:lnTo>
                <a:lnTo>
                  <a:pt x="0" y="0"/>
                </a:lnTo>
                <a:close/>
              </a:path>
            </a:pathLst>
          </a:custGeom>
          <a:blipFill rotWithShape="1">
            <a:blip r:embed="rId4">
              <a:alphaModFix/>
            </a:blip>
            <a:stretch>
              <a:fillRect b="0" l="0" r="0" t="0"/>
            </a:stretch>
          </a:blipFill>
          <a:ln>
            <a:noFill/>
          </a:ln>
        </p:spPr>
      </p:sp>
      <p:sp>
        <p:nvSpPr>
          <p:cNvPr id="266" name="Google Shape;266;p20"/>
          <p:cNvSpPr/>
          <p:nvPr/>
        </p:nvSpPr>
        <p:spPr>
          <a:xfrm>
            <a:off x="15462400" y="5981465"/>
            <a:ext cx="2377896" cy="1331622"/>
          </a:xfrm>
          <a:custGeom>
            <a:rect b="b" l="l" r="r" t="t"/>
            <a:pathLst>
              <a:path extrusionOk="0" h="1331622" w="2377896">
                <a:moveTo>
                  <a:pt x="0" y="0"/>
                </a:moveTo>
                <a:lnTo>
                  <a:pt x="2377897" y="0"/>
                </a:lnTo>
                <a:lnTo>
                  <a:pt x="2377897" y="1331622"/>
                </a:lnTo>
                <a:lnTo>
                  <a:pt x="0" y="1331622"/>
                </a:lnTo>
                <a:lnTo>
                  <a:pt x="0" y="0"/>
                </a:lnTo>
                <a:close/>
              </a:path>
            </a:pathLst>
          </a:custGeom>
          <a:blipFill rotWithShape="1">
            <a:blip r:embed="rId5">
              <a:alphaModFix/>
            </a:blip>
            <a:stretch>
              <a:fillRect b="0" l="0" r="0" t="0"/>
            </a:stretch>
          </a:blipFill>
          <a:ln>
            <a:noFill/>
          </a:ln>
        </p:spPr>
      </p:sp>
      <p:sp>
        <p:nvSpPr>
          <p:cNvPr id="267" name="Google Shape;267;p20"/>
          <p:cNvSpPr/>
          <p:nvPr/>
        </p:nvSpPr>
        <p:spPr>
          <a:xfrm>
            <a:off x="5248157" y="6647276"/>
            <a:ext cx="3895843" cy="2592506"/>
          </a:xfrm>
          <a:custGeom>
            <a:rect b="b" l="l" r="r" t="t"/>
            <a:pathLst>
              <a:path extrusionOk="0" h="2592506" w="3895843">
                <a:moveTo>
                  <a:pt x="0" y="0"/>
                </a:moveTo>
                <a:lnTo>
                  <a:pt x="3895843" y="0"/>
                </a:lnTo>
                <a:lnTo>
                  <a:pt x="3895843" y="2592506"/>
                </a:lnTo>
                <a:lnTo>
                  <a:pt x="0" y="2592506"/>
                </a:lnTo>
                <a:lnTo>
                  <a:pt x="0" y="0"/>
                </a:lnTo>
                <a:close/>
              </a:path>
            </a:pathLst>
          </a:custGeom>
          <a:blipFill rotWithShape="1">
            <a:blip r:embed="rId6">
              <a:alphaModFix/>
            </a:blip>
            <a:stretch>
              <a:fillRect b="0" l="0" r="0" t="0"/>
            </a:stretch>
          </a:blipFill>
          <a:ln>
            <a:noFill/>
          </a:ln>
        </p:spPr>
      </p:sp>
      <p:sp>
        <p:nvSpPr>
          <p:cNvPr id="268" name="Google Shape;268;p20"/>
          <p:cNvSpPr/>
          <p:nvPr/>
        </p:nvSpPr>
        <p:spPr>
          <a:xfrm>
            <a:off x="9945554" y="6467626"/>
            <a:ext cx="2645835" cy="2970324"/>
          </a:xfrm>
          <a:custGeom>
            <a:rect b="b" l="l" r="r" t="t"/>
            <a:pathLst>
              <a:path extrusionOk="0" h="2970324" w="2645835">
                <a:moveTo>
                  <a:pt x="0" y="0"/>
                </a:moveTo>
                <a:lnTo>
                  <a:pt x="2645835" y="0"/>
                </a:lnTo>
                <a:lnTo>
                  <a:pt x="2645835" y="2970324"/>
                </a:lnTo>
                <a:lnTo>
                  <a:pt x="0" y="2970324"/>
                </a:lnTo>
                <a:lnTo>
                  <a:pt x="0" y="0"/>
                </a:lnTo>
                <a:close/>
              </a:path>
            </a:pathLst>
          </a:custGeom>
          <a:blipFill rotWithShape="1">
            <a:blip r:embed="rId7">
              <a:alphaModFix/>
            </a:blip>
            <a:stretch>
              <a:fillRect b="0" l="0" r="0" t="0"/>
            </a:stretch>
          </a:blipFill>
          <a:ln>
            <a:noFill/>
          </a:ln>
        </p:spPr>
      </p:sp>
      <p:sp>
        <p:nvSpPr>
          <p:cNvPr id="269" name="Google Shape;269;p20"/>
          <p:cNvSpPr/>
          <p:nvPr/>
        </p:nvSpPr>
        <p:spPr>
          <a:xfrm>
            <a:off x="12762839" y="6912984"/>
            <a:ext cx="2530008" cy="2079607"/>
          </a:xfrm>
          <a:custGeom>
            <a:rect b="b" l="l" r="r" t="t"/>
            <a:pathLst>
              <a:path extrusionOk="0" h="2079607" w="2530008">
                <a:moveTo>
                  <a:pt x="0" y="0"/>
                </a:moveTo>
                <a:lnTo>
                  <a:pt x="2530008" y="0"/>
                </a:lnTo>
                <a:lnTo>
                  <a:pt x="2530008" y="2079607"/>
                </a:lnTo>
                <a:lnTo>
                  <a:pt x="0" y="2079607"/>
                </a:lnTo>
                <a:lnTo>
                  <a:pt x="0" y="0"/>
                </a:lnTo>
                <a:close/>
              </a:path>
            </a:pathLst>
          </a:custGeom>
          <a:blipFill rotWithShape="1">
            <a:blip r:embed="rId8">
              <a:alphaModFix/>
            </a:blip>
            <a:stretch>
              <a:fillRect b="0" l="0" r="-50033" t="0"/>
            </a:stretch>
          </a:blipFill>
          <a:ln>
            <a:noFill/>
          </a:ln>
        </p:spPr>
      </p:sp>
      <p:sp>
        <p:nvSpPr>
          <p:cNvPr id="270" name="Google Shape;270;p20"/>
          <p:cNvSpPr/>
          <p:nvPr/>
        </p:nvSpPr>
        <p:spPr>
          <a:xfrm>
            <a:off x="15462400" y="7713137"/>
            <a:ext cx="2568474" cy="2183652"/>
          </a:xfrm>
          <a:custGeom>
            <a:rect b="b" l="l" r="r" t="t"/>
            <a:pathLst>
              <a:path extrusionOk="0" h="2183652" w="2568474">
                <a:moveTo>
                  <a:pt x="0" y="0"/>
                </a:moveTo>
                <a:lnTo>
                  <a:pt x="2568474" y="0"/>
                </a:lnTo>
                <a:lnTo>
                  <a:pt x="2568474" y="2183651"/>
                </a:lnTo>
                <a:lnTo>
                  <a:pt x="0" y="2183651"/>
                </a:lnTo>
                <a:lnTo>
                  <a:pt x="0" y="0"/>
                </a:lnTo>
                <a:close/>
              </a:path>
            </a:pathLst>
          </a:custGeom>
          <a:blipFill rotWithShape="1">
            <a:blip r:embed="rId9">
              <a:alphaModFix/>
            </a:blip>
            <a:stretch>
              <a:fillRect b="0" l="-26763" r="-987" t="0"/>
            </a:stretch>
          </a:blipFill>
          <a:ln>
            <a:noFill/>
          </a:ln>
        </p:spPr>
      </p:sp>
      <p:sp>
        <p:nvSpPr>
          <p:cNvPr id="271" name="Google Shape;271;p20"/>
          <p:cNvSpPr/>
          <p:nvPr/>
        </p:nvSpPr>
        <p:spPr>
          <a:xfrm>
            <a:off x="12140164" y="1673218"/>
            <a:ext cx="4182770" cy="4114800"/>
          </a:xfrm>
          <a:custGeom>
            <a:rect b="b" l="l" r="r" t="t"/>
            <a:pathLst>
              <a:path extrusionOk="0" h="4114800" w="4182770">
                <a:moveTo>
                  <a:pt x="0" y="0"/>
                </a:moveTo>
                <a:lnTo>
                  <a:pt x="4182770" y="0"/>
                </a:lnTo>
                <a:lnTo>
                  <a:pt x="4182770" y="4114800"/>
                </a:lnTo>
                <a:lnTo>
                  <a:pt x="0" y="4114800"/>
                </a:lnTo>
                <a:lnTo>
                  <a:pt x="0" y="0"/>
                </a:lnTo>
                <a:close/>
              </a:path>
            </a:pathLst>
          </a:custGeom>
          <a:blipFill rotWithShape="1">
            <a:blip r:embed="rId10">
              <a:alphaModFix/>
            </a:blip>
            <a:stretch>
              <a:fillRect b="0" l="0" r="0" t="0"/>
            </a:stretch>
          </a:blipFill>
          <a:ln>
            <a:noFill/>
          </a:ln>
        </p:spPr>
      </p:sp>
      <p:sp>
        <p:nvSpPr>
          <p:cNvPr id="272" name="Google Shape;272;p20"/>
          <p:cNvSpPr/>
          <p:nvPr/>
        </p:nvSpPr>
        <p:spPr>
          <a:xfrm>
            <a:off x="6572462" y="441768"/>
            <a:ext cx="5143075" cy="3422483"/>
          </a:xfrm>
          <a:custGeom>
            <a:rect b="b" l="l" r="r" t="t"/>
            <a:pathLst>
              <a:path extrusionOk="0" h="3422483" w="5143075">
                <a:moveTo>
                  <a:pt x="0" y="0"/>
                </a:moveTo>
                <a:lnTo>
                  <a:pt x="5143076" y="0"/>
                </a:lnTo>
                <a:lnTo>
                  <a:pt x="5143076" y="3422483"/>
                </a:lnTo>
                <a:lnTo>
                  <a:pt x="0" y="3422483"/>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3E96"/>
        </a:solidFill>
      </p:bgPr>
    </p:bg>
    <p:spTree>
      <p:nvGrpSpPr>
        <p:cNvPr id="276" name="Shape 276"/>
        <p:cNvGrpSpPr/>
        <p:nvPr/>
      </p:nvGrpSpPr>
      <p:grpSpPr>
        <a:xfrm>
          <a:off x="0" y="0"/>
          <a:ext cx="0" cy="0"/>
          <a:chOff x="0" y="0"/>
          <a:chExt cx="0" cy="0"/>
        </a:xfrm>
      </p:grpSpPr>
      <p:pic>
        <p:nvPicPr>
          <p:cNvPr id="277" name="Google Shape;277;p21"/>
          <p:cNvPicPr preferRelativeResize="0"/>
          <p:nvPr/>
        </p:nvPicPr>
        <p:blipFill rotWithShape="1">
          <a:blip r:embed="rId3">
            <a:alphaModFix/>
          </a:blip>
          <a:srcRect b="0" l="19896" r="19896" t="0"/>
          <a:stretch/>
        </p:blipFill>
        <p:spPr>
          <a:xfrm>
            <a:off x="-137746" y="-86446"/>
            <a:ext cx="9035270" cy="10373446"/>
          </a:xfrm>
          <a:prstGeom prst="rect">
            <a:avLst/>
          </a:prstGeom>
          <a:noFill/>
          <a:ln>
            <a:noFill/>
          </a:ln>
        </p:spPr>
      </p:pic>
      <p:cxnSp>
        <p:nvCxnSpPr>
          <p:cNvPr id="278" name="Google Shape;278;p21"/>
          <p:cNvCxnSpPr/>
          <p:nvPr/>
        </p:nvCxnSpPr>
        <p:spPr>
          <a:xfrm>
            <a:off x="8897523" y="3736609"/>
            <a:ext cx="7627817" cy="0"/>
          </a:xfrm>
          <a:prstGeom prst="straightConnector1">
            <a:avLst/>
          </a:prstGeom>
          <a:noFill/>
          <a:ln cap="flat" cmpd="sng" w="38100">
            <a:solidFill>
              <a:srgbClr val="FFFFFF"/>
            </a:solidFill>
            <a:prstDash val="solid"/>
            <a:round/>
            <a:headEnd len="sm" w="sm" type="none"/>
            <a:tailEnd len="sm" w="sm" type="none"/>
          </a:ln>
        </p:spPr>
      </p:cxnSp>
      <p:sp>
        <p:nvSpPr>
          <p:cNvPr id="279" name="Google Shape;279;p21"/>
          <p:cNvSpPr txBox="1"/>
          <p:nvPr/>
        </p:nvSpPr>
        <p:spPr>
          <a:xfrm>
            <a:off x="9637443" y="4362131"/>
            <a:ext cx="6887897" cy="3522980"/>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Clr>
                <a:srgbClr val="000000"/>
              </a:buClr>
              <a:buSzPts val="3099"/>
              <a:buFont typeface="Arial"/>
              <a:buNone/>
            </a:pPr>
            <a:r>
              <a:rPr b="0" i="0" lang="en-US" sz="3099" u="none" cap="none" strike="noStrike">
                <a:solidFill>
                  <a:srgbClr val="FFFFFF"/>
                </a:solidFill>
                <a:latin typeface="Arial"/>
                <a:ea typeface="Arial"/>
                <a:cs typeface="Arial"/>
                <a:sym typeface="Arial"/>
              </a:rPr>
              <a:t>Crescuda sobtada d’un riu per acumulació d’aigua de pluja.</a:t>
            </a:r>
            <a:endParaRPr b="0" i="0" sz="1400" u="none" cap="none" strike="noStrike">
              <a:solidFill>
                <a:srgbClr val="000000"/>
              </a:solidFill>
              <a:latin typeface="Arial"/>
              <a:ea typeface="Arial"/>
              <a:cs typeface="Arial"/>
              <a:sym typeface="Arial"/>
            </a:endParaRPr>
          </a:p>
          <a:p>
            <a:pPr indent="0" lvl="0" marL="0" marR="0" rtl="0" algn="l">
              <a:lnSpc>
                <a:spcPct val="130009"/>
              </a:lnSpc>
              <a:spcBef>
                <a:spcPts val="0"/>
              </a:spcBef>
              <a:spcAft>
                <a:spcPts val="0"/>
              </a:spcAft>
              <a:buClr>
                <a:srgbClr val="000000"/>
              </a:buClr>
              <a:buSzPts val="3099"/>
              <a:buFont typeface="Arial"/>
              <a:buNone/>
            </a:pPr>
            <a:r>
              <a:t/>
            </a:r>
            <a:endParaRPr b="0" i="0" sz="3099" u="none" cap="none" strike="noStrike">
              <a:solidFill>
                <a:srgbClr val="FFFFFF"/>
              </a:solidFill>
              <a:latin typeface="Arial"/>
              <a:ea typeface="Arial"/>
              <a:cs typeface="Arial"/>
              <a:sym typeface="Arial"/>
            </a:endParaRPr>
          </a:p>
          <a:p>
            <a:pPr indent="0" lvl="0" marL="0" marR="0" rtl="0" algn="l">
              <a:lnSpc>
                <a:spcPct val="130009"/>
              </a:lnSpc>
              <a:spcBef>
                <a:spcPts val="0"/>
              </a:spcBef>
              <a:spcAft>
                <a:spcPts val="0"/>
              </a:spcAft>
              <a:buClr>
                <a:srgbClr val="000000"/>
              </a:buClr>
              <a:buSzPts val="3099"/>
              <a:buFont typeface="Arial"/>
              <a:buNone/>
            </a:pPr>
            <a:r>
              <a:rPr b="0" i="0" lang="en-US" sz="3099" u="none" cap="none" strike="noStrike">
                <a:solidFill>
                  <a:srgbClr val="FFFFFF"/>
                </a:solidFill>
                <a:latin typeface="Arial"/>
                <a:ea typeface="Arial"/>
                <a:cs typeface="Arial"/>
                <a:sym typeface="Arial"/>
              </a:rPr>
              <a:t>Besada de la llera i desbordament del cabdal d’un riu que té com a resultat la inundació del terreny adjunt .</a:t>
            </a:r>
            <a:endParaRPr b="0" i="0" sz="1400" u="none" cap="none" strike="noStrike">
              <a:solidFill>
                <a:srgbClr val="000000"/>
              </a:solidFill>
              <a:latin typeface="Arial"/>
              <a:ea typeface="Arial"/>
              <a:cs typeface="Arial"/>
              <a:sym typeface="Arial"/>
            </a:endParaRPr>
          </a:p>
        </p:txBody>
      </p:sp>
      <p:sp>
        <p:nvSpPr>
          <p:cNvPr id="280" name="Google Shape;280;p21"/>
          <p:cNvSpPr txBox="1"/>
          <p:nvPr/>
        </p:nvSpPr>
        <p:spPr>
          <a:xfrm>
            <a:off x="9637443" y="1028700"/>
            <a:ext cx="6887897" cy="13906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600"/>
              <a:buFont typeface="Arial"/>
              <a:buNone/>
            </a:pPr>
            <a:r>
              <a:rPr b="0" i="0" lang="en-US" sz="4600" u="none" cap="none" strike="noStrike">
                <a:solidFill>
                  <a:srgbClr val="FFFFFF"/>
                </a:solidFill>
                <a:latin typeface="Arial"/>
                <a:ea typeface="Arial"/>
                <a:cs typeface="Arial"/>
                <a:sym typeface="Arial"/>
              </a:rPr>
              <a:t>Rierades i inundacions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cxnSp>
        <p:nvCxnSpPr>
          <p:cNvPr id="285" name="Google Shape;285;p22"/>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286" name="Google Shape;286;p2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6661" l="0" r="0" t="-16662"/>
            </a:stretch>
          </a:blipFill>
          <a:ln>
            <a:noFill/>
          </a:ln>
        </p:spPr>
      </p:sp>
      <p:sp>
        <p:nvSpPr>
          <p:cNvPr id="287" name="Google Shape;287;p22"/>
          <p:cNvSpPr txBox="1"/>
          <p:nvPr/>
        </p:nvSpPr>
        <p:spPr>
          <a:xfrm>
            <a:off x="0" y="1213397"/>
            <a:ext cx="17637000" cy="9327900"/>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Clr>
                <a:srgbClr val="000000"/>
              </a:buClr>
              <a:buSzPts val="1800"/>
              <a:buFont typeface="Arial"/>
              <a:buNone/>
            </a:pPr>
            <a:r>
              <a:t/>
            </a:r>
            <a:endParaRPr b="0" i="0" sz="1800" u="none" cap="none" strike="noStrike">
              <a:solidFill>
                <a:schemeClr val="lt2"/>
              </a:solidFill>
              <a:highlight>
                <a:schemeClr val="dk1"/>
              </a:highlight>
              <a:latin typeface="Calibri"/>
              <a:ea typeface="Calibri"/>
              <a:cs typeface="Calibri"/>
              <a:sym typeface="Calibri"/>
            </a:endParaRPr>
          </a:p>
          <a:p>
            <a:pPr indent="-431800" lvl="2" marL="1295400" marR="0" rtl="0" algn="l">
              <a:lnSpc>
                <a:spcPct val="120000"/>
              </a:lnSpc>
              <a:spcBef>
                <a:spcPts val="0"/>
              </a:spcBef>
              <a:spcAft>
                <a:spcPts val="0"/>
              </a:spcAft>
              <a:buClr>
                <a:schemeClr val="lt2"/>
              </a:buClr>
              <a:buSzPts val="3000"/>
              <a:buFont typeface="Arial"/>
              <a:buChar char="⚬"/>
            </a:pPr>
            <a:r>
              <a:rPr b="0" i="0" lang="en-US" sz="3000" u="sng" cap="none" strike="noStrike">
                <a:solidFill>
                  <a:schemeClr val="lt2"/>
                </a:solidFill>
                <a:highlight>
                  <a:schemeClr val="dk1"/>
                </a:highlight>
                <a:latin typeface="Arial"/>
                <a:ea typeface="Arial"/>
                <a:cs typeface="Arial"/>
                <a:sym typeface="Arial"/>
              </a:rPr>
              <a:t>Crescudes llampec o flash floods:</a:t>
            </a:r>
            <a:r>
              <a:rPr b="0" i="0" lang="en-US" sz="3000" u="none" cap="none" strike="noStrike">
                <a:solidFill>
                  <a:schemeClr val="lt2"/>
                </a:solidFill>
                <a:highlight>
                  <a:schemeClr val="dk1"/>
                </a:highlight>
                <a:latin typeface="Arial"/>
                <a:ea typeface="Arial"/>
                <a:cs typeface="Arial"/>
                <a:sym typeface="Arial"/>
              </a:rPr>
              <a:t> tempestes convectives molt violentes de curta durada</a:t>
            </a:r>
            <a:endParaRPr b="0" i="0" sz="1400" u="none" cap="none" strike="noStrike">
              <a:solidFill>
                <a:schemeClr val="lt2"/>
              </a:solidFill>
              <a:highlight>
                <a:schemeClr val="dk1"/>
              </a:highlight>
              <a:latin typeface="Arial"/>
              <a:ea typeface="Arial"/>
              <a:cs typeface="Arial"/>
              <a:sym typeface="Arial"/>
            </a:endParaRPr>
          </a:p>
          <a:p>
            <a:pPr indent="0" lvl="0" marL="0" marR="0" rtl="0" algn="l">
              <a:lnSpc>
                <a:spcPct val="120000"/>
              </a:lnSpc>
              <a:spcBef>
                <a:spcPts val="0"/>
              </a:spcBef>
              <a:spcAft>
                <a:spcPts val="0"/>
              </a:spcAft>
              <a:buClr>
                <a:srgbClr val="000000"/>
              </a:buClr>
              <a:buSzPts val="3000"/>
              <a:buFont typeface="Arial"/>
              <a:buNone/>
            </a:pPr>
            <a:r>
              <a:t/>
            </a:r>
            <a:endParaRPr b="0" i="0" sz="3000" u="none" cap="none" strike="noStrike">
              <a:solidFill>
                <a:schemeClr val="lt2"/>
              </a:solidFill>
              <a:highlight>
                <a:schemeClr val="dk1"/>
              </a:highlight>
              <a:latin typeface="Arial"/>
              <a:ea typeface="Arial"/>
              <a:cs typeface="Arial"/>
              <a:sym typeface="Arial"/>
            </a:endParaRPr>
          </a:p>
          <a:p>
            <a:pPr indent="-431800" lvl="2" marL="1295400" marR="0" rtl="0" algn="l">
              <a:lnSpc>
                <a:spcPct val="120000"/>
              </a:lnSpc>
              <a:spcBef>
                <a:spcPts val="0"/>
              </a:spcBef>
              <a:spcAft>
                <a:spcPts val="0"/>
              </a:spcAft>
              <a:buClr>
                <a:schemeClr val="lt2"/>
              </a:buClr>
              <a:buSzPts val="3000"/>
              <a:buFont typeface="Arial"/>
              <a:buChar char="⚬"/>
            </a:pPr>
            <a:r>
              <a:rPr b="0" i="0" lang="en-US" sz="3000" u="sng" cap="none" strike="noStrike">
                <a:solidFill>
                  <a:schemeClr val="lt2"/>
                </a:solidFill>
                <a:highlight>
                  <a:schemeClr val="dk1"/>
                </a:highlight>
                <a:latin typeface="Arial"/>
                <a:ea typeface="Arial"/>
                <a:cs typeface="Arial"/>
                <a:sym typeface="Arial"/>
              </a:rPr>
              <a:t>Crescudes simples</a:t>
            </a:r>
            <a:r>
              <a:rPr b="0" i="0" lang="en-US" sz="3000" u="none" cap="none" strike="noStrike">
                <a:solidFill>
                  <a:schemeClr val="lt2"/>
                </a:solidFill>
                <a:highlight>
                  <a:schemeClr val="dk1"/>
                </a:highlight>
                <a:latin typeface="Arial"/>
                <a:ea typeface="Arial"/>
                <a:cs typeface="Arial"/>
                <a:sym typeface="Arial"/>
              </a:rPr>
              <a:t>: pluges molt diverses que duren diversos dies (pluges provocades per baixes ciclòniques associades o no a sistemes frontals)</a:t>
            </a:r>
            <a:endParaRPr b="0" i="0" sz="1400" u="none" cap="none" strike="noStrike">
              <a:solidFill>
                <a:schemeClr val="lt2"/>
              </a:solidFill>
              <a:highlight>
                <a:schemeClr val="dk1"/>
              </a:highlight>
              <a:latin typeface="Arial"/>
              <a:ea typeface="Arial"/>
              <a:cs typeface="Arial"/>
              <a:sym typeface="Arial"/>
            </a:endParaRPr>
          </a:p>
          <a:p>
            <a:pPr indent="0" lvl="0" marL="0" marR="0" rtl="0" algn="l">
              <a:lnSpc>
                <a:spcPct val="120000"/>
              </a:lnSpc>
              <a:spcBef>
                <a:spcPts val="0"/>
              </a:spcBef>
              <a:spcAft>
                <a:spcPts val="0"/>
              </a:spcAft>
              <a:buClr>
                <a:srgbClr val="000000"/>
              </a:buClr>
              <a:buSzPts val="3000"/>
              <a:buFont typeface="Arial"/>
              <a:buNone/>
            </a:pPr>
            <a:r>
              <a:t/>
            </a:r>
            <a:endParaRPr b="0" i="0" sz="3000" u="none" cap="none" strike="noStrike">
              <a:solidFill>
                <a:schemeClr val="lt2"/>
              </a:solidFill>
              <a:highlight>
                <a:schemeClr val="dk1"/>
              </a:highlight>
              <a:latin typeface="Arial"/>
              <a:ea typeface="Arial"/>
              <a:cs typeface="Arial"/>
              <a:sym typeface="Arial"/>
            </a:endParaRPr>
          </a:p>
          <a:p>
            <a:pPr indent="-431800" lvl="2" marL="1295400" marR="0" rtl="0" algn="l">
              <a:lnSpc>
                <a:spcPct val="120000"/>
              </a:lnSpc>
              <a:spcBef>
                <a:spcPts val="0"/>
              </a:spcBef>
              <a:spcAft>
                <a:spcPts val="0"/>
              </a:spcAft>
              <a:buClr>
                <a:schemeClr val="lt2"/>
              </a:buClr>
              <a:buSzPts val="3000"/>
              <a:buFont typeface="Arial"/>
              <a:buChar char="⚬"/>
            </a:pPr>
            <a:r>
              <a:rPr b="0" i="0" lang="en-US" sz="3000" u="sng" cap="none" strike="noStrike">
                <a:solidFill>
                  <a:schemeClr val="lt2"/>
                </a:solidFill>
                <a:highlight>
                  <a:schemeClr val="dk1"/>
                </a:highlight>
                <a:latin typeface="Arial"/>
                <a:ea typeface="Arial"/>
                <a:cs typeface="Arial"/>
                <a:sym typeface="Arial"/>
              </a:rPr>
              <a:t>Crescudes múltiples:</a:t>
            </a:r>
            <a:r>
              <a:rPr b="0" i="0" lang="en-US" sz="3000" u="none" cap="none" strike="noStrike">
                <a:solidFill>
                  <a:schemeClr val="lt2"/>
                </a:solidFill>
                <a:highlight>
                  <a:schemeClr val="dk1"/>
                </a:highlight>
                <a:latin typeface="Arial"/>
                <a:ea typeface="Arial"/>
                <a:cs typeface="Arial"/>
                <a:sym typeface="Arial"/>
              </a:rPr>
              <a:t> situació meteorològica complicada, que sol associar-se a pluges que duren diverses setmanes o mesos.</a:t>
            </a:r>
            <a:endParaRPr b="0" i="0" sz="1400" u="none" cap="none" strike="noStrike">
              <a:solidFill>
                <a:schemeClr val="lt2"/>
              </a:solidFill>
              <a:highlight>
                <a:schemeClr val="dk1"/>
              </a:highlight>
              <a:latin typeface="Arial"/>
              <a:ea typeface="Arial"/>
              <a:cs typeface="Arial"/>
              <a:sym typeface="Arial"/>
            </a:endParaRPr>
          </a:p>
          <a:p>
            <a:pPr indent="0" lvl="0" marL="0" marR="0" rtl="0" algn="l">
              <a:lnSpc>
                <a:spcPct val="120000"/>
              </a:lnSpc>
              <a:spcBef>
                <a:spcPts val="0"/>
              </a:spcBef>
              <a:spcAft>
                <a:spcPts val="0"/>
              </a:spcAft>
              <a:buClr>
                <a:srgbClr val="000000"/>
              </a:buClr>
              <a:buSzPts val="3000"/>
              <a:buFont typeface="Arial"/>
              <a:buNone/>
            </a:pPr>
            <a:r>
              <a:t/>
            </a:r>
            <a:endParaRPr b="0" i="0" sz="3000" u="none" cap="none" strike="noStrike">
              <a:solidFill>
                <a:schemeClr val="lt2"/>
              </a:solidFill>
              <a:highlight>
                <a:schemeClr val="dk1"/>
              </a:highlight>
              <a:latin typeface="Arial"/>
              <a:ea typeface="Arial"/>
              <a:cs typeface="Arial"/>
              <a:sym typeface="Arial"/>
            </a:endParaRPr>
          </a:p>
          <a:p>
            <a:pPr indent="-431800" lvl="2" marL="1295400" marR="0" rtl="0" algn="l">
              <a:lnSpc>
                <a:spcPct val="120000"/>
              </a:lnSpc>
              <a:spcBef>
                <a:spcPts val="0"/>
              </a:spcBef>
              <a:spcAft>
                <a:spcPts val="0"/>
              </a:spcAft>
              <a:buClr>
                <a:schemeClr val="lt2"/>
              </a:buClr>
              <a:buSzPts val="3000"/>
              <a:buFont typeface="Arial"/>
              <a:buChar char="⚬"/>
            </a:pPr>
            <a:r>
              <a:rPr b="0" i="0" lang="en-US" sz="3000" u="sng" cap="none" strike="noStrike">
                <a:solidFill>
                  <a:schemeClr val="lt2"/>
                </a:solidFill>
                <a:highlight>
                  <a:schemeClr val="dk1"/>
                </a:highlight>
                <a:latin typeface="Arial"/>
                <a:ea typeface="Arial"/>
                <a:cs typeface="Arial"/>
                <a:sym typeface="Arial"/>
              </a:rPr>
              <a:t>Crescudes estacionals</a:t>
            </a:r>
            <a:r>
              <a:rPr b="0" i="0" lang="en-US" sz="3000" u="none" cap="none" strike="noStrike">
                <a:solidFill>
                  <a:schemeClr val="lt2"/>
                </a:solidFill>
                <a:highlight>
                  <a:schemeClr val="dk1"/>
                </a:highlight>
                <a:latin typeface="Arial"/>
                <a:ea typeface="Arial"/>
                <a:cs typeface="Arial"/>
                <a:sym typeface="Arial"/>
              </a:rPr>
              <a:t>: es produeixen anualment durant l'estació humida, amb un període d'aigües altes que s'estén durant diversos mesos i amb una àrea de inundació de milers de km</a:t>
            </a:r>
            <a:endParaRPr b="0" i="0" sz="1400" u="none" cap="none" strike="noStrike">
              <a:solidFill>
                <a:schemeClr val="lt2"/>
              </a:solidFill>
              <a:highlight>
                <a:schemeClr val="dk1"/>
              </a:highlight>
              <a:latin typeface="Arial"/>
              <a:ea typeface="Arial"/>
              <a:cs typeface="Arial"/>
              <a:sym typeface="Arial"/>
            </a:endParaRPr>
          </a:p>
          <a:p>
            <a:pPr indent="0" lvl="0" marL="0" marR="0" rtl="0" algn="l">
              <a:lnSpc>
                <a:spcPct val="120000"/>
              </a:lnSpc>
              <a:spcBef>
                <a:spcPts val="0"/>
              </a:spcBef>
              <a:spcAft>
                <a:spcPts val="0"/>
              </a:spcAft>
              <a:buClr>
                <a:srgbClr val="000000"/>
              </a:buClr>
              <a:buSzPts val="3000"/>
              <a:buFont typeface="Arial"/>
              <a:buNone/>
            </a:pPr>
            <a:r>
              <a:t/>
            </a:r>
            <a:endParaRPr b="0" i="0" sz="3000" u="none" cap="none" strike="noStrike">
              <a:solidFill>
                <a:schemeClr val="lt2"/>
              </a:solidFill>
              <a:highlight>
                <a:schemeClr val="dk1"/>
              </a:highlight>
              <a:latin typeface="Arial"/>
              <a:ea typeface="Arial"/>
              <a:cs typeface="Arial"/>
              <a:sym typeface="Arial"/>
            </a:endParaRPr>
          </a:p>
          <a:p>
            <a:pPr indent="-431800" lvl="2" marL="1295400" marR="0" rtl="0" algn="l">
              <a:lnSpc>
                <a:spcPct val="120000"/>
              </a:lnSpc>
              <a:spcBef>
                <a:spcPts val="0"/>
              </a:spcBef>
              <a:spcAft>
                <a:spcPts val="0"/>
              </a:spcAft>
              <a:buClr>
                <a:schemeClr val="lt2"/>
              </a:buClr>
              <a:buSzPts val="3000"/>
              <a:buFont typeface="Arial"/>
              <a:buChar char="⚬"/>
            </a:pPr>
            <a:r>
              <a:rPr b="0" i="0" lang="en-US" sz="3000" u="sng" cap="none" strike="noStrike">
                <a:solidFill>
                  <a:schemeClr val="lt2"/>
                </a:solidFill>
                <a:highlight>
                  <a:schemeClr val="dk1"/>
                </a:highlight>
                <a:latin typeface="Arial"/>
                <a:ea typeface="Arial"/>
                <a:cs typeface="Arial"/>
                <a:sym typeface="Arial"/>
              </a:rPr>
              <a:t>Fusió de la neu</a:t>
            </a:r>
            <a:r>
              <a:rPr b="0" i="0" lang="en-US" sz="3000" u="none" cap="none" strike="noStrike">
                <a:solidFill>
                  <a:schemeClr val="lt2"/>
                </a:solidFill>
                <a:highlight>
                  <a:schemeClr val="dk1"/>
                </a:highlight>
                <a:latin typeface="Arial"/>
                <a:ea typeface="Arial"/>
                <a:cs typeface="Arial"/>
                <a:sym typeface="Arial"/>
              </a:rPr>
              <a:t>: àrees amb una potent coberta de neu on la temperatura puja de manera sobtada i es mantenen durant un cert temps</a:t>
            </a:r>
            <a:endParaRPr b="0" i="0" sz="1400" u="none" cap="none" strike="noStrike">
              <a:solidFill>
                <a:schemeClr val="lt2"/>
              </a:solidFill>
              <a:highlight>
                <a:schemeClr val="dk1"/>
              </a:highlight>
              <a:latin typeface="Arial"/>
              <a:ea typeface="Arial"/>
              <a:cs typeface="Arial"/>
              <a:sym typeface="Arial"/>
            </a:endParaRPr>
          </a:p>
          <a:p>
            <a:pPr indent="0" lvl="0" marL="0" marR="0" rtl="0" algn="l">
              <a:lnSpc>
                <a:spcPct val="120000"/>
              </a:lnSpc>
              <a:spcBef>
                <a:spcPts val="0"/>
              </a:spcBef>
              <a:spcAft>
                <a:spcPts val="0"/>
              </a:spcAft>
              <a:buClr>
                <a:srgbClr val="000000"/>
              </a:buClr>
              <a:buSzPts val="3000"/>
              <a:buFont typeface="Arial"/>
              <a:buNone/>
            </a:pPr>
            <a:r>
              <a:t/>
            </a:r>
            <a:endParaRPr b="0" i="0" sz="3000" u="none" cap="none" strike="noStrike">
              <a:solidFill>
                <a:schemeClr val="lt2"/>
              </a:solidFill>
              <a:highlight>
                <a:schemeClr val="dk1"/>
              </a:highlight>
              <a:latin typeface="Arial"/>
              <a:ea typeface="Arial"/>
              <a:cs typeface="Arial"/>
              <a:sym typeface="Arial"/>
            </a:endParaRPr>
          </a:p>
          <a:p>
            <a:pPr indent="-431800" lvl="2" marL="1295400" marR="0" rtl="0" algn="l">
              <a:lnSpc>
                <a:spcPct val="120000"/>
              </a:lnSpc>
              <a:spcBef>
                <a:spcPts val="0"/>
              </a:spcBef>
              <a:spcAft>
                <a:spcPts val="0"/>
              </a:spcAft>
              <a:buClr>
                <a:schemeClr val="lt2"/>
              </a:buClr>
              <a:buSzPts val="3000"/>
              <a:buFont typeface="Arial"/>
              <a:buChar char="⚬"/>
            </a:pPr>
            <a:r>
              <a:rPr b="0" i="0" lang="en-US" sz="3000" u="sng" cap="none" strike="noStrike">
                <a:solidFill>
                  <a:schemeClr val="lt2"/>
                </a:solidFill>
                <a:highlight>
                  <a:schemeClr val="dk1"/>
                </a:highlight>
                <a:latin typeface="Arial"/>
                <a:ea typeface="Arial"/>
                <a:cs typeface="Arial"/>
                <a:sym typeface="Arial"/>
              </a:rPr>
              <a:t>Fusió de gel</a:t>
            </a:r>
            <a:r>
              <a:rPr b="0" i="0" lang="en-US" sz="3000" u="none" cap="none" strike="noStrike">
                <a:solidFill>
                  <a:schemeClr val="lt2"/>
                </a:solidFill>
                <a:highlight>
                  <a:schemeClr val="dk1"/>
                </a:highlight>
                <a:latin typeface="Arial"/>
                <a:ea typeface="Arial"/>
                <a:cs typeface="Arial"/>
                <a:sym typeface="Arial"/>
              </a:rPr>
              <a:t>: gel de les glaceres i el gel estacional dels rius</a:t>
            </a:r>
            <a:endParaRPr b="0" i="0" sz="1400" u="none" cap="none" strike="noStrike">
              <a:solidFill>
                <a:schemeClr val="lt2"/>
              </a:solidFill>
              <a:highlight>
                <a:schemeClr val="dk1"/>
              </a:highlight>
              <a:latin typeface="Arial"/>
              <a:ea typeface="Arial"/>
              <a:cs typeface="Arial"/>
              <a:sym typeface="Arial"/>
            </a:endParaRPr>
          </a:p>
          <a:p>
            <a:pPr indent="0" lvl="0" marL="0" marR="0" rtl="0" algn="l">
              <a:lnSpc>
                <a:spcPct val="120000"/>
              </a:lnSpc>
              <a:spcBef>
                <a:spcPts val="0"/>
              </a:spcBef>
              <a:spcAft>
                <a:spcPts val="0"/>
              </a:spcAft>
              <a:buClr>
                <a:srgbClr val="000000"/>
              </a:buClr>
              <a:buSzPts val="3000"/>
              <a:buFont typeface="Arial"/>
              <a:buNone/>
            </a:pPr>
            <a:r>
              <a:t/>
            </a:r>
            <a:endParaRPr b="0" i="0" sz="3000" u="none" cap="none" strike="noStrike">
              <a:solidFill>
                <a:schemeClr val="lt2"/>
              </a:solidFill>
              <a:highlight>
                <a:schemeClr val="dk1"/>
              </a:highlight>
              <a:latin typeface="Arial"/>
              <a:ea typeface="Arial"/>
              <a:cs typeface="Arial"/>
              <a:sym typeface="Arial"/>
            </a:endParaRPr>
          </a:p>
        </p:txBody>
      </p:sp>
      <p:sp>
        <p:nvSpPr>
          <p:cNvPr id="288" name="Google Shape;288;p22"/>
          <p:cNvSpPr txBox="1"/>
          <p:nvPr/>
        </p:nvSpPr>
        <p:spPr>
          <a:xfrm>
            <a:off x="1028700" y="314325"/>
            <a:ext cx="11636645"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CAUSES: PRECIPITACIONS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cxnSp>
        <p:nvCxnSpPr>
          <p:cNvPr id="293" name="Google Shape;293;p23"/>
          <p:cNvCxnSpPr/>
          <p:nvPr/>
        </p:nvCxnSpPr>
        <p:spPr>
          <a:xfrm>
            <a:off x="-122702" y="5119687"/>
            <a:ext cx="5402176" cy="0"/>
          </a:xfrm>
          <a:prstGeom prst="straightConnector1">
            <a:avLst/>
          </a:prstGeom>
          <a:noFill/>
          <a:ln cap="flat" cmpd="sng" w="47625">
            <a:solidFill>
              <a:srgbClr val="FFFFFF"/>
            </a:solidFill>
            <a:prstDash val="solid"/>
            <a:round/>
            <a:headEnd len="sm" w="sm" type="none"/>
            <a:tailEnd len="sm" w="sm" type="none"/>
          </a:ln>
        </p:spPr>
      </p:cxnSp>
      <p:sp>
        <p:nvSpPr>
          <p:cNvPr id="294" name="Google Shape;294;p2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72" r="-71" t="0"/>
            </a:stretch>
          </a:blipFill>
          <a:ln>
            <a:noFill/>
          </a:ln>
        </p:spPr>
      </p:sp>
      <p:sp>
        <p:nvSpPr>
          <p:cNvPr id="295" name="Google Shape;295;p23"/>
          <p:cNvSpPr/>
          <p:nvPr/>
        </p:nvSpPr>
        <p:spPr>
          <a:xfrm>
            <a:off x="281025" y="2790231"/>
            <a:ext cx="6901758" cy="3621182"/>
          </a:xfrm>
          <a:custGeom>
            <a:rect b="b" l="l" r="r" t="t"/>
            <a:pathLst>
              <a:path extrusionOk="0" h="3621182" w="6901758">
                <a:moveTo>
                  <a:pt x="0" y="0"/>
                </a:moveTo>
                <a:lnTo>
                  <a:pt x="6901758" y="0"/>
                </a:lnTo>
                <a:lnTo>
                  <a:pt x="6901758" y="3621182"/>
                </a:lnTo>
                <a:lnTo>
                  <a:pt x="0" y="3621182"/>
                </a:lnTo>
                <a:lnTo>
                  <a:pt x="0" y="0"/>
                </a:lnTo>
                <a:close/>
              </a:path>
            </a:pathLst>
          </a:custGeom>
          <a:blipFill rotWithShape="1">
            <a:blip r:embed="rId4">
              <a:alphaModFix/>
            </a:blip>
            <a:stretch>
              <a:fillRect b="0" l="0" r="0" t="0"/>
            </a:stretch>
          </a:blipFill>
          <a:ln>
            <a:noFill/>
          </a:ln>
        </p:spPr>
      </p:sp>
      <p:sp>
        <p:nvSpPr>
          <p:cNvPr id="296" name="Google Shape;296;p23"/>
          <p:cNvSpPr/>
          <p:nvPr/>
        </p:nvSpPr>
        <p:spPr>
          <a:xfrm>
            <a:off x="5524180" y="5143500"/>
            <a:ext cx="6588554" cy="4935056"/>
          </a:xfrm>
          <a:custGeom>
            <a:rect b="b" l="l" r="r" t="t"/>
            <a:pathLst>
              <a:path extrusionOk="0" h="4935056" w="6588554">
                <a:moveTo>
                  <a:pt x="0" y="0"/>
                </a:moveTo>
                <a:lnTo>
                  <a:pt x="6588555" y="0"/>
                </a:lnTo>
                <a:lnTo>
                  <a:pt x="6588555" y="4935056"/>
                </a:lnTo>
                <a:lnTo>
                  <a:pt x="0" y="4935056"/>
                </a:lnTo>
                <a:lnTo>
                  <a:pt x="0" y="0"/>
                </a:lnTo>
                <a:close/>
              </a:path>
            </a:pathLst>
          </a:custGeom>
          <a:blipFill rotWithShape="1">
            <a:blip r:embed="rId5">
              <a:alphaModFix/>
            </a:blip>
            <a:stretch>
              <a:fillRect b="0" l="0" r="0" t="0"/>
            </a:stretch>
          </a:blipFill>
          <a:ln>
            <a:noFill/>
          </a:ln>
        </p:spPr>
      </p:sp>
      <p:sp>
        <p:nvSpPr>
          <p:cNvPr id="297" name="Google Shape;297;p23"/>
          <p:cNvSpPr/>
          <p:nvPr/>
        </p:nvSpPr>
        <p:spPr>
          <a:xfrm>
            <a:off x="9995676" y="2790231"/>
            <a:ext cx="8292324" cy="4146162"/>
          </a:xfrm>
          <a:custGeom>
            <a:rect b="b" l="l" r="r" t="t"/>
            <a:pathLst>
              <a:path extrusionOk="0" h="4146162" w="8292324">
                <a:moveTo>
                  <a:pt x="0" y="0"/>
                </a:moveTo>
                <a:lnTo>
                  <a:pt x="8292324" y="0"/>
                </a:lnTo>
                <a:lnTo>
                  <a:pt x="8292324" y="4146162"/>
                </a:lnTo>
                <a:lnTo>
                  <a:pt x="0" y="4146162"/>
                </a:lnTo>
                <a:lnTo>
                  <a:pt x="0" y="0"/>
                </a:lnTo>
                <a:close/>
              </a:path>
            </a:pathLst>
          </a:custGeom>
          <a:blipFill rotWithShape="1">
            <a:blip r:embed="rId6">
              <a:alphaModFix/>
            </a:blip>
            <a:stretch>
              <a:fillRect b="0" l="0" r="0" t="0"/>
            </a:stretch>
          </a:blipFill>
          <a:ln>
            <a:noFill/>
          </a:ln>
        </p:spPr>
      </p:sp>
      <p:sp>
        <p:nvSpPr>
          <p:cNvPr id="298" name="Google Shape;298;p23"/>
          <p:cNvSpPr txBox="1"/>
          <p:nvPr/>
        </p:nvSpPr>
        <p:spPr>
          <a:xfrm>
            <a:off x="1028700" y="314325"/>
            <a:ext cx="13818880"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101010"/>
                </a:solidFill>
                <a:latin typeface="Arial"/>
                <a:ea typeface="Arial"/>
                <a:cs typeface="Arial"/>
                <a:sym typeface="Arial"/>
              </a:rPr>
              <a:t>CAUSES: INFRASTRUCTURES/EXPLOTACIÓ</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302" name="Shape 302"/>
        <p:cNvGrpSpPr/>
        <p:nvPr/>
      </p:nvGrpSpPr>
      <p:grpSpPr>
        <a:xfrm>
          <a:off x="0" y="0"/>
          <a:ext cx="0" cy="0"/>
          <a:chOff x="0" y="0"/>
          <a:chExt cx="0" cy="0"/>
        </a:xfrm>
      </p:grpSpPr>
      <p:sp>
        <p:nvSpPr>
          <p:cNvPr id="303" name="Google Shape;303;p24"/>
          <p:cNvSpPr/>
          <p:nvPr/>
        </p:nvSpPr>
        <p:spPr>
          <a:xfrm>
            <a:off x="1969332" y="1971322"/>
            <a:ext cx="3190845" cy="2137866"/>
          </a:xfrm>
          <a:custGeom>
            <a:rect b="b" l="l" r="r" t="t"/>
            <a:pathLst>
              <a:path extrusionOk="0" h="2137866" w="3190845">
                <a:moveTo>
                  <a:pt x="0" y="0"/>
                </a:moveTo>
                <a:lnTo>
                  <a:pt x="3190845" y="0"/>
                </a:lnTo>
                <a:lnTo>
                  <a:pt x="3190845" y="2137866"/>
                </a:lnTo>
                <a:lnTo>
                  <a:pt x="0" y="2137866"/>
                </a:lnTo>
                <a:lnTo>
                  <a:pt x="0" y="0"/>
                </a:lnTo>
                <a:close/>
              </a:path>
            </a:pathLst>
          </a:custGeom>
          <a:blipFill rotWithShape="1">
            <a:blip r:embed="rId3">
              <a:alphaModFix/>
            </a:blip>
            <a:stretch>
              <a:fillRect b="0" l="0" r="0" t="0"/>
            </a:stretch>
          </a:blipFill>
          <a:ln>
            <a:noFill/>
          </a:ln>
        </p:spPr>
      </p:sp>
      <p:sp>
        <p:nvSpPr>
          <p:cNvPr id="304" name="Google Shape;304;p24"/>
          <p:cNvSpPr/>
          <p:nvPr/>
        </p:nvSpPr>
        <p:spPr>
          <a:xfrm>
            <a:off x="12140164" y="1673218"/>
            <a:ext cx="4182770" cy="4114800"/>
          </a:xfrm>
          <a:custGeom>
            <a:rect b="b" l="l" r="r" t="t"/>
            <a:pathLst>
              <a:path extrusionOk="0" h="4114800" w="4182770">
                <a:moveTo>
                  <a:pt x="0" y="0"/>
                </a:moveTo>
                <a:lnTo>
                  <a:pt x="4182770" y="0"/>
                </a:lnTo>
                <a:lnTo>
                  <a:pt x="4182770" y="4114800"/>
                </a:lnTo>
                <a:lnTo>
                  <a:pt x="0" y="4114800"/>
                </a:lnTo>
                <a:lnTo>
                  <a:pt x="0" y="0"/>
                </a:lnTo>
                <a:close/>
              </a:path>
            </a:pathLst>
          </a:custGeom>
          <a:blipFill rotWithShape="1">
            <a:blip r:embed="rId4">
              <a:alphaModFix/>
            </a:blip>
            <a:stretch>
              <a:fillRect b="0" l="0" r="0" t="0"/>
            </a:stretch>
          </a:blipFill>
          <a:ln>
            <a:noFill/>
          </a:ln>
        </p:spPr>
      </p:sp>
      <p:sp>
        <p:nvSpPr>
          <p:cNvPr id="305" name="Google Shape;305;p24"/>
          <p:cNvSpPr/>
          <p:nvPr/>
        </p:nvSpPr>
        <p:spPr>
          <a:xfrm>
            <a:off x="432805" y="4385722"/>
            <a:ext cx="4338422" cy="2429516"/>
          </a:xfrm>
          <a:custGeom>
            <a:rect b="b" l="l" r="r" t="t"/>
            <a:pathLst>
              <a:path extrusionOk="0" h="2429516" w="4338422">
                <a:moveTo>
                  <a:pt x="0" y="0"/>
                </a:moveTo>
                <a:lnTo>
                  <a:pt x="4338422" y="0"/>
                </a:lnTo>
                <a:lnTo>
                  <a:pt x="4338422" y="2429517"/>
                </a:lnTo>
                <a:lnTo>
                  <a:pt x="0" y="2429517"/>
                </a:lnTo>
                <a:lnTo>
                  <a:pt x="0" y="0"/>
                </a:lnTo>
                <a:close/>
              </a:path>
            </a:pathLst>
          </a:custGeom>
          <a:blipFill rotWithShape="1">
            <a:blip r:embed="rId5">
              <a:alphaModFix/>
            </a:blip>
            <a:stretch>
              <a:fillRect b="0" l="0" r="0" t="0"/>
            </a:stretch>
          </a:blipFill>
          <a:ln>
            <a:noFill/>
          </a:ln>
        </p:spPr>
      </p:sp>
      <p:sp>
        <p:nvSpPr>
          <p:cNvPr id="306" name="Google Shape;306;p24"/>
          <p:cNvSpPr/>
          <p:nvPr/>
        </p:nvSpPr>
        <p:spPr>
          <a:xfrm>
            <a:off x="452087" y="7091464"/>
            <a:ext cx="4319140" cy="2429516"/>
          </a:xfrm>
          <a:custGeom>
            <a:rect b="b" l="l" r="r" t="t"/>
            <a:pathLst>
              <a:path extrusionOk="0" h="2429516" w="4319140">
                <a:moveTo>
                  <a:pt x="0" y="0"/>
                </a:moveTo>
                <a:lnTo>
                  <a:pt x="4319140" y="0"/>
                </a:lnTo>
                <a:lnTo>
                  <a:pt x="4319140" y="2429516"/>
                </a:lnTo>
                <a:lnTo>
                  <a:pt x="0" y="2429516"/>
                </a:lnTo>
                <a:lnTo>
                  <a:pt x="0" y="0"/>
                </a:lnTo>
                <a:close/>
              </a:path>
            </a:pathLst>
          </a:custGeom>
          <a:blipFill rotWithShape="1">
            <a:blip r:embed="rId6">
              <a:alphaModFix/>
            </a:blip>
            <a:stretch>
              <a:fillRect b="0" l="0" r="0" t="0"/>
            </a:stretch>
          </a:blipFill>
          <a:ln>
            <a:noFill/>
          </a:ln>
        </p:spPr>
      </p:sp>
      <p:sp>
        <p:nvSpPr>
          <p:cNvPr id="307" name="Google Shape;307;p24"/>
          <p:cNvSpPr/>
          <p:nvPr/>
        </p:nvSpPr>
        <p:spPr>
          <a:xfrm>
            <a:off x="5160177" y="7091464"/>
            <a:ext cx="3243530" cy="2429516"/>
          </a:xfrm>
          <a:custGeom>
            <a:rect b="b" l="l" r="r" t="t"/>
            <a:pathLst>
              <a:path extrusionOk="0" h="2429516" w="3243530">
                <a:moveTo>
                  <a:pt x="0" y="0"/>
                </a:moveTo>
                <a:lnTo>
                  <a:pt x="3243530" y="0"/>
                </a:lnTo>
                <a:lnTo>
                  <a:pt x="3243530" y="2429516"/>
                </a:lnTo>
                <a:lnTo>
                  <a:pt x="0" y="2429516"/>
                </a:lnTo>
                <a:lnTo>
                  <a:pt x="0" y="0"/>
                </a:lnTo>
                <a:close/>
              </a:path>
            </a:pathLst>
          </a:custGeom>
          <a:blipFill rotWithShape="1">
            <a:blip r:embed="rId7">
              <a:alphaModFix/>
            </a:blip>
            <a:stretch>
              <a:fillRect b="0" l="0" r="0" t="0"/>
            </a:stretch>
          </a:blipFill>
          <a:ln>
            <a:noFill/>
          </a:ln>
        </p:spPr>
      </p:sp>
      <p:sp>
        <p:nvSpPr>
          <p:cNvPr id="308" name="Google Shape;308;p24"/>
          <p:cNvSpPr/>
          <p:nvPr/>
        </p:nvSpPr>
        <p:spPr>
          <a:xfrm>
            <a:off x="14022879" y="7091464"/>
            <a:ext cx="3834661" cy="2429516"/>
          </a:xfrm>
          <a:custGeom>
            <a:rect b="b" l="l" r="r" t="t"/>
            <a:pathLst>
              <a:path extrusionOk="0" h="2429516" w="3834661">
                <a:moveTo>
                  <a:pt x="0" y="0"/>
                </a:moveTo>
                <a:lnTo>
                  <a:pt x="3834661" y="0"/>
                </a:lnTo>
                <a:lnTo>
                  <a:pt x="3834661" y="2429516"/>
                </a:lnTo>
                <a:lnTo>
                  <a:pt x="0" y="2429516"/>
                </a:lnTo>
                <a:lnTo>
                  <a:pt x="0" y="0"/>
                </a:lnTo>
                <a:close/>
              </a:path>
            </a:pathLst>
          </a:custGeom>
          <a:blipFill rotWithShape="1">
            <a:blip r:embed="rId8">
              <a:alphaModFix/>
            </a:blip>
            <a:stretch>
              <a:fillRect b="0" l="0" r="-13133" t="0"/>
            </a:stretch>
          </a:blipFill>
          <a:ln>
            <a:noFill/>
          </a:ln>
        </p:spPr>
      </p:sp>
      <p:sp>
        <p:nvSpPr>
          <p:cNvPr id="309" name="Google Shape;309;p24"/>
          <p:cNvSpPr/>
          <p:nvPr/>
        </p:nvSpPr>
        <p:spPr>
          <a:xfrm>
            <a:off x="6981505" y="4385722"/>
            <a:ext cx="4324990" cy="2429516"/>
          </a:xfrm>
          <a:custGeom>
            <a:rect b="b" l="l" r="r" t="t"/>
            <a:pathLst>
              <a:path extrusionOk="0" h="2429516" w="4324990">
                <a:moveTo>
                  <a:pt x="0" y="0"/>
                </a:moveTo>
                <a:lnTo>
                  <a:pt x="4324990" y="0"/>
                </a:lnTo>
                <a:lnTo>
                  <a:pt x="4324990" y="2429517"/>
                </a:lnTo>
                <a:lnTo>
                  <a:pt x="0" y="2429517"/>
                </a:lnTo>
                <a:lnTo>
                  <a:pt x="0" y="0"/>
                </a:lnTo>
                <a:close/>
              </a:path>
            </a:pathLst>
          </a:custGeom>
          <a:blipFill rotWithShape="1">
            <a:blip r:embed="rId9">
              <a:alphaModFix/>
            </a:blip>
            <a:stretch>
              <a:fillRect b="0" l="0" r="0" t="0"/>
            </a:stretch>
          </a:blipFill>
          <a:ln>
            <a:noFill/>
          </a:ln>
        </p:spPr>
      </p:sp>
      <p:sp>
        <p:nvSpPr>
          <p:cNvPr id="310" name="Google Shape;310;p24"/>
          <p:cNvSpPr/>
          <p:nvPr/>
        </p:nvSpPr>
        <p:spPr>
          <a:xfrm>
            <a:off x="9798721" y="7354144"/>
            <a:ext cx="3833633" cy="2166836"/>
          </a:xfrm>
          <a:custGeom>
            <a:rect b="b" l="l" r="r" t="t"/>
            <a:pathLst>
              <a:path extrusionOk="0" h="2166836" w="3833633">
                <a:moveTo>
                  <a:pt x="0" y="0"/>
                </a:moveTo>
                <a:lnTo>
                  <a:pt x="3833633" y="0"/>
                </a:lnTo>
                <a:lnTo>
                  <a:pt x="3833633" y="2166836"/>
                </a:lnTo>
                <a:lnTo>
                  <a:pt x="0" y="2166836"/>
                </a:lnTo>
                <a:lnTo>
                  <a:pt x="0" y="0"/>
                </a:lnTo>
                <a:close/>
              </a:path>
            </a:pathLst>
          </a:custGeom>
          <a:blipFill rotWithShape="1">
            <a:blip r:embed="rId10">
              <a:alphaModFix/>
            </a:blip>
            <a:stretch>
              <a:fillRect b="0" l="0" r="0" t="0"/>
            </a:stretch>
          </a:blipFill>
          <a:ln>
            <a:noFill/>
          </a:ln>
        </p:spPr>
      </p:sp>
      <p:sp>
        <p:nvSpPr>
          <p:cNvPr id="311" name="Google Shape;311;p24"/>
          <p:cNvSpPr/>
          <p:nvPr/>
        </p:nvSpPr>
        <p:spPr>
          <a:xfrm>
            <a:off x="6572462" y="441768"/>
            <a:ext cx="5143075" cy="3422483"/>
          </a:xfrm>
          <a:custGeom>
            <a:rect b="b" l="l" r="r" t="t"/>
            <a:pathLst>
              <a:path extrusionOk="0" h="3422483" w="5143075">
                <a:moveTo>
                  <a:pt x="0" y="0"/>
                </a:moveTo>
                <a:lnTo>
                  <a:pt x="5143076" y="0"/>
                </a:lnTo>
                <a:lnTo>
                  <a:pt x="5143076" y="3422483"/>
                </a:lnTo>
                <a:lnTo>
                  <a:pt x="0" y="3422483"/>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315" name="Shape 315"/>
        <p:cNvGrpSpPr/>
        <p:nvPr/>
      </p:nvGrpSpPr>
      <p:grpSpPr>
        <a:xfrm>
          <a:off x="0" y="0"/>
          <a:ext cx="0" cy="0"/>
          <a:chOff x="0" y="0"/>
          <a:chExt cx="0" cy="0"/>
        </a:xfrm>
      </p:grpSpPr>
      <p:pic>
        <p:nvPicPr>
          <p:cNvPr id="316" name="Google Shape;316;p25"/>
          <p:cNvPicPr preferRelativeResize="0"/>
          <p:nvPr/>
        </p:nvPicPr>
        <p:blipFill rotWithShape="1">
          <a:blip r:embed="rId3">
            <a:alphaModFix/>
          </a:blip>
          <a:srcRect b="0" l="21490" r="21490" t="0"/>
          <a:stretch/>
        </p:blipFill>
        <p:spPr>
          <a:xfrm>
            <a:off x="0" y="0"/>
            <a:ext cx="9556834" cy="10287000"/>
          </a:xfrm>
          <a:prstGeom prst="rect">
            <a:avLst/>
          </a:prstGeom>
          <a:noFill/>
          <a:ln>
            <a:noFill/>
          </a:ln>
        </p:spPr>
      </p:pic>
      <p:sp>
        <p:nvSpPr>
          <p:cNvPr id="317" name="Google Shape;317;p25"/>
          <p:cNvSpPr txBox="1"/>
          <p:nvPr/>
        </p:nvSpPr>
        <p:spPr>
          <a:xfrm>
            <a:off x="9914216" y="1486844"/>
            <a:ext cx="8191590" cy="8566785"/>
          </a:xfrm>
          <a:prstGeom prst="rect">
            <a:avLst/>
          </a:prstGeom>
          <a:noFill/>
          <a:ln>
            <a:noFill/>
          </a:ln>
        </p:spPr>
        <p:txBody>
          <a:bodyPr anchorCtr="0" anchor="t" bIns="0" lIns="0" spcFirstLastPara="1" rIns="0" wrap="square" tIns="0">
            <a:spAutoFit/>
          </a:bodyPr>
          <a:lstStyle/>
          <a:p>
            <a:pPr indent="0" lvl="0" marL="0" marR="0" rtl="0" algn="l">
              <a:lnSpc>
                <a:spcPct val="135000"/>
              </a:lnSpc>
              <a:spcBef>
                <a:spcPts val="0"/>
              </a:spcBef>
              <a:spcAft>
                <a:spcPts val="0"/>
              </a:spcAft>
              <a:buClr>
                <a:srgbClr val="000000"/>
              </a:buClr>
              <a:buSzPts val="2800"/>
              <a:buFont typeface="Arial"/>
              <a:buNone/>
            </a:pPr>
            <a:r>
              <a:rPr b="0" i="0" lang="en-US" sz="2800" u="none" cap="none" strike="noStrike">
                <a:solidFill>
                  <a:srgbClr val="004AAD"/>
                </a:solidFill>
                <a:latin typeface="Arial"/>
                <a:ea typeface="Arial"/>
                <a:cs typeface="Arial"/>
                <a:sym typeface="Arial"/>
              </a:rPr>
              <a:t>Sèrie d’onades de gran alçaria produïdes per desplaçament de la massa d’aigua al mar o l’oceà, originades per disturbis submarins de gran magnitud. </a:t>
            </a:r>
            <a:endParaRPr b="0" i="0" sz="1400" u="none" cap="none" strike="noStrike">
              <a:solidFill>
                <a:srgbClr val="000000"/>
              </a:solidFill>
              <a:latin typeface="Arial"/>
              <a:ea typeface="Arial"/>
              <a:cs typeface="Arial"/>
              <a:sym typeface="Arial"/>
            </a:endParaRPr>
          </a:p>
          <a:p>
            <a:pPr indent="0" lvl="0" marL="0" marR="0" rtl="0" algn="l">
              <a:lnSpc>
                <a:spcPct val="135000"/>
              </a:lnSpc>
              <a:spcBef>
                <a:spcPts val="0"/>
              </a:spcBef>
              <a:spcAft>
                <a:spcPts val="0"/>
              </a:spcAft>
              <a:buClr>
                <a:srgbClr val="000000"/>
              </a:buClr>
              <a:buSzPts val="2800"/>
              <a:buFont typeface="Arial"/>
              <a:buNone/>
            </a:pPr>
            <a:r>
              <a:t/>
            </a:r>
            <a:endParaRPr b="0" i="0" sz="2800" u="none" cap="none" strike="noStrike">
              <a:solidFill>
                <a:srgbClr val="004AAD"/>
              </a:solidFill>
              <a:latin typeface="Arial"/>
              <a:ea typeface="Arial"/>
              <a:cs typeface="Arial"/>
              <a:sym typeface="Arial"/>
            </a:endParaRPr>
          </a:p>
          <a:p>
            <a:pPr indent="0" lvl="0" marL="0" marR="0" rtl="0" algn="l">
              <a:lnSpc>
                <a:spcPct val="135000"/>
              </a:lnSpc>
              <a:spcBef>
                <a:spcPts val="0"/>
              </a:spcBef>
              <a:spcAft>
                <a:spcPts val="0"/>
              </a:spcAft>
              <a:buClr>
                <a:srgbClr val="000000"/>
              </a:buClr>
              <a:buSzPts val="2800"/>
              <a:buFont typeface="Arial"/>
              <a:buNone/>
            </a:pPr>
            <a:r>
              <a:rPr b="0" i="0" lang="en-US" sz="2800" u="none" cap="none" strike="noStrike">
                <a:solidFill>
                  <a:srgbClr val="004AAD"/>
                </a:solidFill>
                <a:latin typeface="Arial"/>
                <a:ea typeface="Arial"/>
                <a:cs typeface="Arial"/>
                <a:sym typeface="Arial"/>
              </a:rPr>
              <a:t>S‘inicien com una marea que puja ràpidament, seguit d‘una sèrie d‘onades amb períodes intermedis que poden variar entre minuts i hores, en seqüència anomenada «tren d‘onades». El desplaçament d’aquestes onades és ràpid en aigües molt profundes i lent en aigües poc profundes. </a:t>
            </a:r>
            <a:endParaRPr b="0" i="0" sz="1400" u="none" cap="none" strike="noStrike">
              <a:solidFill>
                <a:srgbClr val="000000"/>
              </a:solidFill>
              <a:latin typeface="Arial"/>
              <a:ea typeface="Arial"/>
              <a:cs typeface="Arial"/>
              <a:sym typeface="Arial"/>
            </a:endParaRPr>
          </a:p>
          <a:p>
            <a:pPr indent="0" lvl="0" marL="0" marR="0" rtl="0" algn="l">
              <a:lnSpc>
                <a:spcPct val="135000"/>
              </a:lnSpc>
              <a:spcBef>
                <a:spcPts val="0"/>
              </a:spcBef>
              <a:spcAft>
                <a:spcPts val="0"/>
              </a:spcAft>
              <a:buClr>
                <a:srgbClr val="000000"/>
              </a:buClr>
              <a:buSzPts val="2800"/>
              <a:buFont typeface="Arial"/>
              <a:buNone/>
            </a:pPr>
            <a:r>
              <a:t/>
            </a:r>
            <a:endParaRPr b="0" i="0" sz="2800" u="none" cap="none" strike="noStrike">
              <a:solidFill>
                <a:srgbClr val="004AAD"/>
              </a:solidFill>
              <a:latin typeface="Arial"/>
              <a:ea typeface="Arial"/>
              <a:cs typeface="Arial"/>
              <a:sym typeface="Arial"/>
            </a:endParaRPr>
          </a:p>
          <a:p>
            <a:pPr indent="0" lvl="0" marL="0" marR="0" rtl="0" algn="l">
              <a:lnSpc>
                <a:spcPct val="135000"/>
              </a:lnSpc>
              <a:spcBef>
                <a:spcPts val="0"/>
              </a:spcBef>
              <a:spcAft>
                <a:spcPts val="0"/>
              </a:spcAft>
              <a:buClr>
                <a:srgbClr val="000000"/>
              </a:buClr>
              <a:buSzPts val="2800"/>
              <a:buFont typeface="Arial"/>
              <a:buNone/>
            </a:pPr>
            <a:r>
              <a:rPr b="0" i="0" lang="en-US" sz="2800" u="none" cap="none" strike="noStrike">
                <a:solidFill>
                  <a:srgbClr val="004AAD"/>
                </a:solidFill>
                <a:latin typeface="Arial"/>
                <a:ea typeface="Arial"/>
                <a:cs typeface="Arial"/>
                <a:sym typeface="Arial"/>
              </a:rPr>
              <a:t>Impacte limitat a les zones costaneres, tot i que el seu poder destructiu pot ser enorme i afectar conques oceàniques senceres. </a:t>
            </a:r>
            <a:endParaRPr b="0" i="0" sz="1400" u="none" cap="none" strike="noStrike">
              <a:solidFill>
                <a:srgbClr val="000000"/>
              </a:solidFill>
              <a:latin typeface="Arial"/>
              <a:ea typeface="Arial"/>
              <a:cs typeface="Arial"/>
              <a:sym typeface="Arial"/>
            </a:endParaRPr>
          </a:p>
          <a:p>
            <a:pPr indent="0" lvl="0" marL="0" marR="0" rtl="0" algn="l">
              <a:lnSpc>
                <a:spcPct val="135000"/>
              </a:lnSpc>
              <a:spcBef>
                <a:spcPts val="0"/>
              </a:spcBef>
              <a:spcAft>
                <a:spcPts val="0"/>
              </a:spcAft>
              <a:buClr>
                <a:srgbClr val="000000"/>
              </a:buClr>
              <a:buSzPts val="2800"/>
              <a:buFont typeface="Arial"/>
              <a:buNone/>
            </a:pPr>
            <a:r>
              <a:t/>
            </a:r>
            <a:endParaRPr b="0" i="0" sz="2800" u="none" cap="none" strike="noStrike">
              <a:solidFill>
                <a:srgbClr val="004AAD"/>
              </a:solidFill>
              <a:latin typeface="Arial"/>
              <a:ea typeface="Arial"/>
              <a:cs typeface="Arial"/>
              <a:sym typeface="Arial"/>
            </a:endParaRPr>
          </a:p>
        </p:txBody>
      </p:sp>
      <p:sp>
        <p:nvSpPr>
          <p:cNvPr id="318" name="Google Shape;318;p25"/>
          <p:cNvSpPr txBox="1"/>
          <p:nvPr/>
        </p:nvSpPr>
        <p:spPr>
          <a:xfrm>
            <a:off x="9914216" y="493972"/>
            <a:ext cx="5878440"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1" i="0" lang="en-US" sz="4700" u="sng" cap="none" strike="noStrike">
                <a:solidFill>
                  <a:srgbClr val="2D3E96"/>
                </a:solidFill>
                <a:latin typeface="Ultra"/>
                <a:ea typeface="Ultra"/>
                <a:cs typeface="Ultra"/>
                <a:sym typeface="Ultra"/>
              </a:rPr>
              <a:t>Tsunamis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322" name="Shape 322"/>
        <p:cNvGrpSpPr/>
        <p:nvPr/>
      </p:nvGrpSpPr>
      <p:grpSpPr>
        <a:xfrm>
          <a:off x="0" y="0"/>
          <a:ext cx="0" cy="0"/>
          <a:chOff x="0" y="0"/>
          <a:chExt cx="0" cy="0"/>
        </a:xfrm>
      </p:grpSpPr>
      <p:pic>
        <p:nvPicPr>
          <p:cNvPr id="323" name="Google Shape;323;p26"/>
          <p:cNvPicPr preferRelativeResize="0"/>
          <p:nvPr/>
        </p:nvPicPr>
        <p:blipFill rotWithShape="1">
          <a:blip r:embed="rId3">
            <a:alphaModFix/>
          </a:blip>
          <a:srcRect b="4175" l="0" r="0" t="4175"/>
          <a:stretch/>
        </p:blipFill>
        <p:spPr>
          <a:xfrm>
            <a:off x="0" y="0"/>
            <a:ext cx="18288000" cy="10287000"/>
          </a:xfrm>
          <a:prstGeom prst="rect">
            <a:avLst/>
          </a:prstGeom>
          <a:noFill/>
          <a:ln>
            <a:noFill/>
          </a:ln>
        </p:spPr>
      </p:pic>
      <p:sp>
        <p:nvSpPr>
          <p:cNvPr id="324" name="Google Shape;324;p26"/>
          <p:cNvSpPr/>
          <p:nvPr/>
        </p:nvSpPr>
        <p:spPr>
          <a:xfrm>
            <a:off x="4943377" y="187208"/>
            <a:ext cx="9769545" cy="9912583"/>
          </a:xfrm>
          <a:custGeom>
            <a:rect b="b" l="l" r="r" t="t"/>
            <a:pathLst>
              <a:path extrusionOk="0" h="9912583" w="9769545">
                <a:moveTo>
                  <a:pt x="0" y="0"/>
                </a:moveTo>
                <a:lnTo>
                  <a:pt x="9769545" y="0"/>
                </a:lnTo>
                <a:lnTo>
                  <a:pt x="9769545" y="9912584"/>
                </a:lnTo>
                <a:lnTo>
                  <a:pt x="0" y="9912584"/>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328" name="Shape 328"/>
        <p:cNvGrpSpPr/>
        <p:nvPr/>
      </p:nvGrpSpPr>
      <p:grpSpPr>
        <a:xfrm>
          <a:off x="0" y="0"/>
          <a:ext cx="0" cy="0"/>
          <a:chOff x="0" y="0"/>
          <a:chExt cx="0" cy="0"/>
        </a:xfrm>
      </p:grpSpPr>
      <p:pic>
        <p:nvPicPr>
          <p:cNvPr id="329" name="Google Shape;329;p27"/>
          <p:cNvPicPr preferRelativeResize="0"/>
          <p:nvPr/>
        </p:nvPicPr>
        <p:blipFill rotWithShape="1">
          <a:blip r:embed="rId3">
            <a:alphaModFix/>
          </a:blip>
          <a:srcRect b="4175" l="0" r="0" t="4175"/>
          <a:stretch/>
        </p:blipFill>
        <p:spPr>
          <a:xfrm>
            <a:off x="0" y="0"/>
            <a:ext cx="18288000" cy="10287000"/>
          </a:xfrm>
          <a:prstGeom prst="rect">
            <a:avLst/>
          </a:prstGeom>
          <a:noFill/>
          <a:ln>
            <a:noFill/>
          </a:ln>
        </p:spPr>
      </p:pic>
      <p:sp>
        <p:nvSpPr>
          <p:cNvPr id="330" name="Google Shape;330;p27"/>
          <p:cNvSpPr/>
          <p:nvPr/>
        </p:nvSpPr>
        <p:spPr>
          <a:xfrm>
            <a:off x="4476925" y="541035"/>
            <a:ext cx="13300823" cy="9185881"/>
          </a:xfrm>
          <a:custGeom>
            <a:rect b="b" l="l" r="r" t="t"/>
            <a:pathLst>
              <a:path extrusionOk="0" h="9185881" w="13300823">
                <a:moveTo>
                  <a:pt x="0" y="0"/>
                </a:moveTo>
                <a:lnTo>
                  <a:pt x="13300823" y="0"/>
                </a:lnTo>
                <a:lnTo>
                  <a:pt x="13300823" y="9185880"/>
                </a:lnTo>
                <a:lnTo>
                  <a:pt x="0" y="9185880"/>
                </a:lnTo>
                <a:lnTo>
                  <a:pt x="0" y="0"/>
                </a:lnTo>
                <a:close/>
              </a:path>
            </a:pathLst>
          </a:custGeom>
          <a:blipFill rotWithShape="1">
            <a:blip r:embed="rId4">
              <a:alphaModFix/>
            </a:blip>
            <a:stretch>
              <a:fillRect b="0" l="0" r="0" t="0"/>
            </a:stretch>
          </a:blipFill>
          <a:ln>
            <a:noFill/>
          </a:ln>
        </p:spPr>
      </p:sp>
      <p:sp>
        <p:nvSpPr>
          <p:cNvPr id="331" name="Google Shape;331;p27"/>
          <p:cNvSpPr txBox="1"/>
          <p:nvPr/>
        </p:nvSpPr>
        <p:spPr>
          <a:xfrm>
            <a:off x="1028700" y="671512"/>
            <a:ext cx="11636645"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CAUSES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335" name="Shape 335"/>
        <p:cNvGrpSpPr/>
        <p:nvPr/>
      </p:nvGrpSpPr>
      <p:grpSpPr>
        <a:xfrm>
          <a:off x="0" y="0"/>
          <a:ext cx="0" cy="0"/>
          <a:chOff x="0" y="0"/>
          <a:chExt cx="0" cy="0"/>
        </a:xfrm>
      </p:grpSpPr>
      <p:sp>
        <p:nvSpPr>
          <p:cNvPr id="336" name="Google Shape;336;p28"/>
          <p:cNvSpPr/>
          <p:nvPr/>
        </p:nvSpPr>
        <p:spPr>
          <a:xfrm>
            <a:off x="12194046" y="441768"/>
            <a:ext cx="3479017" cy="3422483"/>
          </a:xfrm>
          <a:custGeom>
            <a:rect b="b" l="l" r="r" t="t"/>
            <a:pathLst>
              <a:path extrusionOk="0" h="3422483" w="3479017">
                <a:moveTo>
                  <a:pt x="0" y="0"/>
                </a:moveTo>
                <a:lnTo>
                  <a:pt x="3479017" y="0"/>
                </a:lnTo>
                <a:lnTo>
                  <a:pt x="3479017" y="3422483"/>
                </a:lnTo>
                <a:lnTo>
                  <a:pt x="0" y="3422483"/>
                </a:lnTo>
                <a:lnTo>
                  <a:pt x="0" y="0"/>
                </a:lnTo>
                <a:close/>
              </a:path>
            </a:pathLst>
          </a:custGeom>
          <a:blipFill rotWithShape="1">
            <a:blip r:embed="rId3">
              <a:alphaModFix/>
            </a:blip>
            <a:stretch>
              <a:fillRect b="0" l="0" r="0" t="0"/>
            </a:stretch>
          </a:blipFill>
          <a:ln>
            <a:noFill/>
          </a:ln>
        </p:spPr>
      </p:sp>
      <p:sp>
        <p:nvSpPr>
          <p:cNvPr id="337" name="Google Shape;337;p28"/>
          <p:cNvSpPr/>
          <p:nvPr/>
        </p:nvSpPr>
        <p:spPr>
          <a:xfrm>
            <a:off x="6572462" y="441768"/>
            <a:ext cx="5143075" cy="3422483"/>
          </a:xfrm>
          <a:custGeom>
            <a:rect b="b" l="l" r="r" t="t"/>
            <a:pathLst>
              <a:path extrusionOk="0" h="3422483" w="5143075">
                <a:moveTo>
                  <a:pt x="0" y="0"/>
                </a:moveTo>
                <a:lnTo>
                  <a:pt x="5143076" y="0"/>
                </a:lnTo>
                <a:lnTo>
                  <a:pt x="5143076" y="3422483"/>
                </a:lnTo>
                <a:lnTo>
                  <a:pt x="0" y="3422483"/>
                </a:lnTo>
                <a:lnTo>
                  <a:pt x="0" y="0"/>
                </a:lnTo>
                <a:close/>
              </a:path>
            </a:pathLst>
          </a:custGeom>
          <a:blipFill rotWithShape="1">
            <a:blip r:embed="rId4">
              <a:alphaModFix/>
            </a:blip>
            <a:stretch>
              <a:fillRect b="0" l="0" r="0" t="0"/>
            </a:stretch>
          </a:blipFill>
          <a:ln>
            <a:noFill/>
          </a:ln>
        </p:spPr>
      </p:sp>
      <p:sp>
        <p:nvSpPr>
          <p:cNvPr id="338" name="Google Shape;338;p28"/>
          <p:cNvSpPr/>
          <p:nvPr/>
        </p:nvSpPr>
        <p:spPr>
          <a:xfrm>
            <a:off x="347875" y="4281612"/>
            <a:ext cx="6613094" cy="3769464"/>
          </a:xfrm>
          <a:custGeom>
            <a:rect b="b" l="l" r="r" t="t"/>
            <a:pathLst>
              <a:path extrusionOk="0" h="3769464" w="6613094">
                <a:moveTo>
                  <a:pt x="0" y="0"/>
                </a:moveTo>
                <a:lnTo>
                  <a:pt x="6613094" y="0"/>
                </a:lnTo>
                <a:lnTo>
                  <a:pt x="6613094" y="3769464"/>
                </a:lnTo>
                <a:lnTo>
                  <a:pt x="0" y="3769464"/>
                </a:lnTo>
                <a:lnTo>
                  <a:pt x="0" y="0"/>
                </a:lnTo>
                <a:close/>
              </a:path>
            </a:pathLst>
          </a:custGeom>
          <a:blipFill rotWithShape="1">
            <a:blip r:embed="rId5">
              <a:alphaModFix/>
            </a:blip>
            <a:stretch>
              <a:fillRect b="0" l="0" r="0" t="0"/>
            </a:stretch>
          </a:blipFill>
          <a:ln>
            <a:noFill/>
          </a:ln>
        </p:spPr>
      </p:sp>
      <p:sp>
        <p:nvSpPr>
          <p:cNvPr id="339" name="Google Shape;339;p28"/>
          <p:cNvSpPr/>
          <p:nvPr/>
        </p:nvSpPr>
        <p:spPr>
          <a:xfrm>
            <a:off x="7175365" y="5788018"/>
            <a:ext cx="5255786" cy="3686895"/>
          </a:xfrm>
          <a:custGeom>
            <a:rect b="b" l="l" r="r" t="t"/>
            <a:pathLst>
              <a:path extrusionOk="0" h="3686895" w="5255786">
                <a:moveTo>
                  <a:pt x="0" y="0"/>
                </a:moveTo>
                <a:lnTo>
                  <a:pt x="5255786" y="0"/>
                </a:lnTo>
                <a:lnTo>
                  <a:pt x="5255786" y="3686894"/>
                </a:lnTo>
                <a:lnTo>
                  <a:pt x="0" y="3686894"/>
                </a:lnTo>
                <a:lnTo>
                  <a:pt x="0" y="0"/>
                </a:lnTo>
                <a:close/>
              </a:path>
            </a:pathLst>
          </a:custGeom>
          <a:blipFill rotWithShape="1">
            <a:blip r:embed="rId6">
              <a:alphaModFix/>
            </a:blip>
            <a:stretch>
              <a:fillRect b="0" l="0" r="0" t="0"/>
            </a:stretch>
          </a:blipFill>
          <a:ln>
            <a:noFill/>
          </a:ln>
        </p:spPr>
      </p:sp>
      <p:sp>
        <p:nvSpPr>
          <p:cNvPr id="340" name="Google Shape;340;p28"/>
          <p:cNvSpPr/>
          <p:nvPr/>
        </p:nvSpPr>
        <p:spPr>
          <a:xfrm>
            <a:off x="12650226" y="4281612"/>
            <a:ext cx="5006950" cy="3769464"/>
          </a:xfrm>
          <a:custGeom>
            <a:rect b="b" l="l" r="r" t="t"/>
            <a:pathLst>
              <a:path extrusionOk="0" h="3769464" w="5006950">
                <a:moveTo>
                  <a:pt x="0" y="0"/>
                </a:moveTo>
                <a:lnTo>
                  <a:pt x="5006950" y="0"/>
                </a:lnTo>
                <a:lnTo>
                  <a:pt x="5006950" y="3769464"/>
                </a:lnTo>
                <a:lnTo>
                  <a:pt x="0" y="3769464"/>
                </a:lnTo>
                <a:lnTo>
                  <a:pt x="0" y="0"/>
                </a:lnTo>
                <a:close/>
              </a:path>
            </a:pathLst>
          </a:custGeom>
          <a:blipFill rotWithShape="1">
            <a:blip r:embed="rId7">
              <a:alphaModFix/>
            </a:blip>
            <a:stretch>
              <a:fillRect b="0" l="0" r="-34433" t="0"/>
            </a:stretch>
          </a:blipFill>
          <a:ln>
            <a:noFill/>
          </a:ln>
        </p:spPr>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3E96"/>
        </a:solidFill>
      </p:bgPr>
    </p:bg>
    <p:spTree>
      <p:nvGrpSpPr>
        <p:cNvPr id="344" name="Shape 344"/>
        <p:cNvGrpSpPr/>
        <p:nvPr/>
      </p:nvGrpSpPr>
      <p:grpSpPr>
        <a:xfrm>
          <a:off x="0" y="0"/>
          <a:ext cx="0" cy="0"/>
          <a:chOff x="0" y="0"/>
          <a:chExt cx="0" cy="0"/>
        </a:xfrm>
      </p:grpSpPr>
      <p:pic>
        <p:nvPicPr>
          <p:cNvPr id="345" name="Google Shape;345;p29"/>
          <p:cNvPicPr preferRelativeResize="0"/>
          <p:nvPr/>
        </p:nvPicPr>
        <p:blipFill rotWithShape="1">
          <a:blip r:embed="rId3">
            <a:alphaModFix/>
          </a:blip>
          <a:srcRect b="0" l="6450" r="6448" t="0"/>
          <a:stretch/>
        </p:blipFill>
        <p:spPr>
          <a:xfrm>
            <a:off x="-137746" y="-86446"/>
            <a:ext cx="9035270" cy="10373446"/>
          </a:xfrm>
          <a:prstGeom prst="rect">
            <a:avLst/>
          </a:prstGeom>
          <a:noFill/>
          <a:ln>
            <a:noFill/>
          </a:ln>
        </p:spPr>
      </p:pic>
      <p:cxnSp>
        <p:nvCxnSpPr>
          <p:cNvPr id="346" name="Google Shape;346;p29"/>
          <p:cNvCxnSpPr/>
          <p:nvPr/>
        </p:nvCxnSpPr>
        <p:spPr>
          <a:xfrm>
            <a:off x="8897523" y="3736609"/>
            <a:ext cx="7627817" cy="0"/>
          </a:xfrm>
          <a:prstGeom prst="straightConnector1">
            <a:avLst/>
          </a:prstGeom>
          <a:noFill/>
          <a:ln cap="flat" cmpd="sng" w="38100">
            <a:solidFill>
              <a:srgbClr val="FFFFFF"/>
            </a:solidFill>
            <a:prstDash val="solid"/>
            <a:round/>
            <a:headEnd len="sm" w="sm" type="none"/>
            <a:tailEnd len="sm" w="sm" type="none"/>
          </a:ln>
        </p:spPr>
      </p:cxnSp>
      <p:sp>
        <p:nvSpPr>
          <p:cNvPr id="347" name="Google Shape;347;p29"/>
          <p:cNvSpPr txBox="1"/>
          <p:nvPr/>
        </p:nvSpPr>
        <p:spPr>
          <a:xfrm>
            <a:off x="9637443" y="4362131"/>
            <a:ext cx="7621857" cy="2219482"/>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430"/>
              <a:buFont typeface="Arial"/>
              <a:buNone/>
            </a:pPr>
            <a:r>
              <a:rPr b="0" i="0" lang="en-US" sz="3430" u="none" cap="none" strike="noStrike">
                <a:solidFill>
                  <a:srgbClr val="FFFFFF"/>
                </a:solidFill>
                <a:latin typeface="Arial"/>
                <a:ea typeface="Arial"/>
                <a:cs typeface="Arial"/>
                <a:sym typeface="Arial"/>
              </a:rPr>
              <a:t>Episodi de mort d’un alt número d’individus d’una mateixa espècie a un ecosistema concret degut a causes determinades.  </a:t>
            </a:r>
            <a:endParaRPr b="0" i="0" sz="1400" u="none" cap="none" strike="noStrike">
              <a:solidFill>
                <a:srgbClr val="000000"/>
              </a:solidFill>
              <a:latin typeface="Arial"/>
              <a:ea typeface="Arial"/>
              <a:cs typeface="Arial"/>
              <a:sym typeface="Arial"/>
            </a:endParaRPr>
          </a:p>
        </p:txBody>
      </p:sp>
      <p:sp>
        <p:nvSpPr>
          <p:cNvPr id="348" name="Google Shape;348;p29"/>
          <p:cNvSpPr txBox="1"/>
          <p:nvPr/>
        </p:nvSpPr>
        <p:spPr>
          <a:xfrm>
            <a:off x="9637443" y="1028700"/>
            <a:ext cx="6887897" cy="6953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600"/>
              <a:buFont typeface="Arial"/>
              <a:buNone/>
            </a:pPr>
            <a:r>
              <a:rPr b="0" i="0" lang="en-US" sz="4600" u="none" cap="none" strike="noStrike">
                <a:solidFill>
                  <a:srgbClr val="FFFFFF"/>
                </a:solidFill>
                <a:latin typeface="Arial"/>
                <a:ea typeface="Arial"/>
                <a:cs typeface="Arial"/>
                <a:sym typeface="Arial"/>
              </a:rPr>
              <a:t>Mortalitat massiva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6661" l="0" r="0" t="-16662"/>
            </a:stretch>
          </a:blipFill>
          <a:ln>
            <a:noFill/>
          </a:ln>
        </p:spPr>
      </p:sp>
      <p:sp>
        <p:nvSpPr>
          <p:cNvPr id="354" name="Google Shape;354;p30"/>
          <p:cNvSpPr/>
          <p:nvPr/>
        </p:nvSpPr>
        <p:spPr>
          <a:xfrm>
            <a:off x="444589" y="1868975"/>
            <a:ext cx="9009040" cy="6360875"/>
          </a:xfrm>
          <a:custGeom>
            <a:rect b="b" l="l" r="r" t="t"/>
            <a:pathLst>
              <a:path extrusionOk="0" h="6360875" w="9009040">
                <a:moveTo>
                  <a:pt x="0" y="0"/>
                </a:moveTo>
                <a:lnTo>
                  <a:pt x="9009041" y="0"/>
                </a:lnTo>
                <a:lnTo>
                  <a:pt x="9009041" y="6360875"/>
                </a:lnTo>
                <a:lnTo>
                  <a:pt x="0" y="6360875"/>
                </a:lnTo>
                <a:lnTo>
                  <a:pt x="0" y="0"/>
                </a:lnTo>
                <a:close/>
              </a:path>
            </a:pathLst>
          </a:custGeom>
          <a:blipFill rotWithShape="1">
            <a:blip r:embed="rId4">
              <a:alphaModFix/>
            </a:blip>
            <a:stretch>
              <a:fillRect b="0" l="0" r="0" t="0"/>
            </a:stretch>
          </a:blipFill>
          <a:ln>
            <a:noFill/>
          </a:ln>
        </p:spPr>
      </p:sp>
      <p:sp>
        <p:nvSpPr>
          <p:cNvPr id="355" name="Google Shape;355;p30"/>
          <p:cNvSpPr/>
          <p:nvPr/>
        </p:nvSpPr>
        <p:spPr>
          <a:xfrm>
            <a:off x="10306057" y="1666878"/>
            <a:ext cx="6953243" cy="6953243"/>
          </a:xfrm>
          <a:custGeom>
            <a:rect b="b" l="l" r="r" t="t"/>
            <a:pathLst>
              <a:path extrusionOk="0" h="6953243" w="6953243">
                <a:moveTo>
                  <a:pt x="0" y="0"/>
                </a:moveTo>
                <a:lnTo>
                  <a:pt x="6953243" y="0"/>
                </a:lnTo>
                <a:lnTo>
                  <a:pt x="6953243" y="6953244"/>
                </a:lnTo>
                <a:lnTo>
                  <a:pt x="0" y="6953244"/>
                </a:lnTo>
                <a:lnTo>
                  <a:pt x="0" y="0"/>
                </a:lnTo>
                <a:close/>
              </a:path>
            </a:pathLst>
          </a:custGeom>
          <a:blipFill rotWithShape="1">
            <a:blip r:embed="rId5">
              <a:alphaModFix/>
            </a:blip>
            <a:stretch>
              <a:fillRect b="0" l="0" r="0" t="0"/>
            </a:stretch>
          </a:blipFill>
          <a:ln>
            <a:noFill/>
          </a:ln>
        </p:spPr>
      </p:sp>
      <p:sp>
        <p:nvSpPr>
          <p:cNvPr id="356" name="Google Shape;356;p30"/>
          <p:cNvSpPr txBox="1"/>
          <p:nvPr/>
        </p:nvSpPr>
        <p:spPr>
          <a:xfrm>
            <a:off x="1028700" y="314325"/>
            <a:ext cx="11636645" cy="71437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4700"/>
              <a:buFont typeface="Arial"/>
              <a:buNone/>
            </a:pPr>
            <a:r>
              <a:rPr b="0" i="0" lang="en-US" sz="4700" u="none" cap="none" strike="noStrike">
                <a:solidFill>
                  <a:srgbClr val="FFFFFF"/>
                </a:solidFill>
                <a:latin typeface="Arial"/>
                <a:ea typeface="Arial"/>
                <a:cs typeface="Arial"/>
                <a:sym typeface="Arial"/>
              </a:rPr>
              <a:t>CAUSES I EFECTES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6246" r="-6247" t="0"/>
            </a:stretch>
          </a:blipFill>
          <a:ln>
            <a:noFill/>
          </a:ln>
        </p:spPr>
      </p:sp>
      <p:sp>
        <p:nvSpPr>
          <p:cNvPr id="362" name="Google Shape;362;p31"/>
          <p:cNvSpPr txBox="1"/>
          <p:nvPr/>
        </p:nvSpPr>
        <p:spPr>
          <a:xfrm>
            <a:off x="387802" y="967098"/>
            <a:ext cx="17512500" cy="8938200"/>
          </a:xfrm>
          <a:prstGeom prst="rect">
            <a:avLst/>
          </a:prstGeom>
          <a:noFill/>
          <a:ln>
            <a:noFill/>
          </a:ln>
        </p:spPr>
        <p:txBody>
          <a:bodyPr anchorCtr="0" anchor="t" bIns="0" lIns="0" spcFirstLastPara="1" rIns="0" wrap="square" tIns="0">
            <a:spAutoFit/>
          </a:bodyPr>
          <a:lstStyle/>
          <a:p>
            <a:pPr indent="0" lvl="0" marL="0" marR="0" rtl="0" algn="l">
              <a:lnSpc>
                <a:spcPct val="224888"/>
              </a:lnSpc>
              <a:spcBef>
                <a:spcPts val="0"/>
              </a:spcBef>
              <a:spcAft>
                <a:spcPts val="0"/>
              </a:spcAft>
              <a:buClr>
                <a:srgbClr val="000000"/>
              </a:buClr>
              <a:buSzPts val="18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120011"/>
              </a:lnSpc>
              <a:spcBef>
                <a:spcPts val="0"/>
              </a:spcBef>
              <a:spcAft>
                <a:spcPts val="0"/>
              </a:spcAft>
              <a:buClr>
                <a:srgbClr val="000000"/>
              </a:buClr>
              <a:buSzPts val="3373"/>
              <a:buFont typeface="Arial"/>
              <a:buNone/>
            </a:pPr>
            <a:r>
              <a:rPr b="0" i="0" lang="en-US" sz="3073" u="none" cap="none" strike="noStrike">
                <a:solidFill>
                  <a:srgbClr val="FFFFFF"/>
                </a:solidFill>
                <a:latin typeface="Arial"/>
                <a:ea typeface="Arial"/>
                <a:cs typeface="Arial"/>
                <a:sym typeface="Arial"/>
              </a:rPr>
              <a:t>Escull una catàstrofe natural i escriu un informe científic que inclogui: </a:t>
            </a:r>
            <a:endParaRPr b="0" i="0" sz="1100" u="none" cap="none" strike="noStrike">
              <a:solidFill>
                <a:srgbClr val="000000"/>
              </a:solidFill>
              <a:latin typeface="Arial"/>
              <a:ea typeface="Arial"/>
              <a:cs typeface="Arial"/>
              <a:sym typeface="Arial"/>
            </a:endParaRPr>
          </a:p>
          <a:p>
            <a:pPr indent="0" lvl="0" marL="0" marR="0" rtl="0" algn="l">
              <a:lnSpc>
                <a:spcPct val="120011"/>
              </a:lnSpc>
              <a:spcBef>
                <a:spcPts val="0"/>
              </a:spcBef>
              <a:spcAft>
                <a:spcPts val="0"/>
              </a:spcAft>
              <a:buClr>
                <a:srgbClr val="000000"/>
              </a:buClr>
              <a:buSzPts val="3373"/>
              <a:buFont typeface="Arial"/>
              <a:buNone/>
            </a:pPr>
            <a:r>
              <a:t/>
            </a:r>
            <a:endParaRPr b="0" i="0" sz="3073" u="none" cap="none" strike="noStrike">
              <a:solidFill>
                <a:srgbClr val="FFFFFF"/>
              </a:solidFill>
              <a:latin typeface="Arial"/>
              <a:ea typeface="Arial"/>
              <a:cs typeface="Arial"/>
              <a:sym typeface="Arial"/>
            </a:endParaRPr>
          </a:p>
          <a:p>
            <a:pPr indent="0" lvl="0" marL="0" marR="0" rtl="0" algn="l">
              <a:lnSpc>
                <a:spcPct val="120011"/>
              </a:lnSpc>
              <a:spcBef>
                <a:spcPts val="0"/>
              </a:spcBef>
              <a:spcAft>
                <a:spcPts val="0"/>
              </a:spcAft>
              <a:buClr>
                <a:srgbClr val="000000"/>
              </a:buClr>
              <a:buSzPts val="3373"/>
              <a:buFont typeface="Arial"/>
              <a:buNone/>
            </a:pPr>
            <a:r>
              <a:rPr b="0" i="0" lang="en-US" sz="3073" u="none" cap="none" strike="noStrike">
                <a:solidFill>
                  <a:srgbClr val="FFFFFF"/>
                </a:solidFill>
                <a:latin typeface="Arial"/>
                <a:ea typeface="Arial"/>
                <a:cs typeface="Arial"/>
                <a:sym typeface="Arial"/>
              </a:rPr>
              <a:t>A. Què en sabem?</a:t>
            </a:r>
            <a:endParaRPr b="0" i="0" sz="1100" u="none" cap="none" strike="noStrike">
              <a:solidFill>
                <a:srgbClr val="000000"/>
              </a:solidFill>
              <a:latin typeface="Arial"/>
              <a:ea typeface="Arial"/>
              <a:cs typeface="Arial"/>
              <a:sym typeface="Arial"/>
            </a:endParaRPr>
          </a:p>
          <a:p>
            <a:pPr indent="0" lvl="0" marL="0" marR="0" rtl="0" algn="l">
              <a:lnSpc>
                <a:spcPct val="120011"/>
              </a:lnSpc>
              <a:spcBef>
                <a:spcPts val="0"/>
              </a:spcBef>
              <a:spcAft>
                <a:spcPts val="0"/>
              </a:spcAft>
              <a:buClr>
                <a:srgbClr val="000000"/>
              </a:buClr>
              <a:buSzPts val="3373"/>
              <a:buFont typeface="Arial"/>
              <a:buNone/>
            </a:pPr>
            <a:r>
              <a:t/>
            </a:r>
            <a:endParaRPr b="0" i="0" sz="3073" u="none" cap="none" strike="noStrike">
              <a:solidFill>
                <a:srgbClr val="FFFFFF"/>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Font typeface="Arial"/>
              <a:buChar char="⚬"/>
            </a:pPr>
            <a:r>
              <a:rPr b="0" i="0" lang="en-US" sz="3073" u="none" cap="none" strike="noStrike">
                <a:solidFill>
                  <a:srgbClr val="FFFFFF"/>
                </a:solidFill>
                <a:latin typeface="Arial"/>
                <a:ea typeface="Arial"/>
                <a:cs typeface="Arial"/>
                <a:sym typeface="Arial"/>
              </a:rPr>
              <a:t>Causes i desenvolupament (perquè es genera i què passa quan té lloc)</a:t>
            </a:r>
            <a:endParaRPr b="0" i="0" sz="1100" u="none" cap="none" strike="noStrike">
              <a:solidFill>
                <a:srgbClr val="000000"/>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Font typeface="Arial"/>
              <a:buChar char="⚬"/>
            </a:pPr>
            <a:r>
              <a:rPr b="0" i="0" lang="en-US" sz="3073" u="none" cap="none" strike="noStrike">
                <a:solidFill>
                  <a:srgbClr val="FFFFFF"/>
                </a:solidFill>
                <a:latin typeface="Arial"/>
                <a:ea typeface="Arial"/>
                <a:cs typeface="Arial"/>
                <a:sym typeface="Arial"/>
              </a:rPr>
              <a:t>Localització del planeta </a:t>
            </a:r>
            <a:r>
              <a:rPr lang="en-US" sz="3073">
                <a:solidFill>
                  <a:srgbClr val="FFFFFF"/>
                </a:solidFill>
              </a:rPr>
              <a:t>(si només té lloc a una certa zona o no)</a:t>
            </a:r>
            <a:endParaRPr b="0" i="0" sz="1100" u="none" cap="none" strike="noStrike">
              <a:solidFill>
                <a:srgbClr val="000000"/>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Font typeface="Arial"/>
              <a:buChar char="⚬"/>
            </a:pPr>
            <a:r>
              <a:rPr b="0" i="0" lang="en-US" sz="3073" u="none" cap="none" strike="noStrike">
                <a:solidFill>
                  <a:srgbClr val="FFFFFF"/>
                </a:solidFill>
                <a:latin typeface="Arial"/>
                <a:ea typeface="Arial"/>
                <a:cs typeface="Arial"/>
                <a:sym typeface="Arial"/>
              </a:rPr>
              <a:t>Evolució en els darrers anys: ha augmentat o disminuït? </a:t>
            </a:r>
            <a:endParaRPr b="0" i="0" sz="3073" u="none" cap="none" strike="noStrike">
              <a:solidFill>
                <a:srgbClr val="FFFFFF"/>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Char char="⚬"/>
            </a:pPr>
            <a:r>
              <a:rPr lang="en-US" sz="3073">
                <a:solidFill>
                  <a:srgbClr val="FFFFFF"/>
                </a:solidFill>
              </a:rPr>
              <a:t>Últim cas greu</a:t>
            </a:r>
            <a:endParaRPr sz="3073">
              <a:solidFill>
                <a:srgbClr val="FFFFFF"/>
              </a:solidFill>
            </a:endParaRPr>
          </a:p>
          <a:p>
            <a:pPr indent="-466570" lvl="2" marL="1456859" marR="0" rtl="0" algn="l">
              <a:lnSpc>
                <a:spcPct val="120011"/>
              </a:lnSpc>
              <a:spcBef>
                <a:spcPts val="0"/>
              </a:spcBef>
              <a:spcAft>
                <a:spcPts val="0"/>
              </a:spcAft>
              <a:buClr>
                <a:srgbClr val="FFFFFF"/>
              </a:buClr>
              <a:buSzPts val="3073"/>
              <a:buChar char="⚬"/>
            </a:pPr>
            <a:r>
              <a:t/>
            </a:r>
            <a:endParaRPr sz="3073">
              <a:solidFill>
                <a:srgbClr val="FFFFFF"/>
              </a:solidFill>
            </a:endParaRPr>
          </a:p>
          <a:p>
            <a:pPr indent="0" lvl="0" marL="0" marR="0" rtl="0" algn="l">
              <a:lnSpc>
                <a:spcPct val="120000"/>
              </a:lnSpc>
              <a:spcBef>
                <a:spcPts val="0"/>
              </a:spcBef>
              <a:spcAft>
                <a:spcPts val="0"/>
              </a:spcAft>
              <a:buClr>
                <a:srgbClr val="000000"/>
              </a:buClr>
              <a:buSzPts val="3370"/>
              <a:buFont typeface="Arial"/>
              <a:buNone/>
            </a:pPr>
            <a:r>
              <a:rPr b="0" i="0" lang="en-US" sz="3070" u="none" cap="none" strike="noStrike">
                <a:solidFill>
                  <a:srgbClr val="FFFFFF"/>
                </a:solidFill>
                <a:latin typeface="Arial"/>
                <a:ea typeface="Arial"/>
                <a:cs typeface="Arial"/>
                <a:sym typeface="Arial"/>
              </a:rPr>
              <a:t>B. Quin repte científic ens suposa als humans?</a:t>
            </a:r>
            <a:endParaRPr b="0" i="0" sz="11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3370"/>
              <a:buFont typeface="Arial"/>
              <a:buNone/>
            </a:pPr>
            <a:r>
              <a:t/>
            </a:r>
            <a:endParaRPr b="0" i="0" sz="3070" u="none" cap="none" strike="noStrike">
              <a:solidFill>
                <a:srgbClr val="FFFFFF"/>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Font typeface="Arial"/>
              <a:buChar char="⚬"/>
            </a:pPr>
            <a:r>
              <a:rPr b="0" i="0" lang="en-US" sz="3073" u="none" cap="none" strike="noStrike">
                <a:solidFill>
                  <a:srgbClr val="FFFFFF"/>
                </a:solidFill>
                <a:latin typeface="Arial"/>
                <a:ea typeface="Arial"/>
                <a:cs typeface="Arial"/>
                <a:sym typeface="Arial"/>
              </a:rPr>
              <a:t>Existeix relació entre les causes, l’evolució i la influència humana? </a:t>
            </a:r>
            <a:endParaRPr b="0" i="0" sz="1100" u="none" cap="none" strike="noStrike">
              <a:solidFill>
                <a:srgbClr val="000000"/>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Font typeface="Arial"/>
              <a:buChar char="⚬"/>
            </a:pPr>
            <a:r>
              <a:rPr b="0" i="0" lang="en-US" sz="3073" u="none" cap="none" strike="noStrike">
                <a:solidFill>
                  <a:srgbClr val="FFFFFF"/>
                </a:solidFill>
                <a:latin typeface="Arial"/>
                <a:ea typeface="Arial"/>
                <a:cs typeface="Arial"/>
                <a:sym typeface="Arial"/>
              </a:rPr>
              <a:t>Tenim mitjans per predir-la?</a:t>
            </a:r>
            <a:endParaRPr b="0" i="0" sz="1100" u="none" cap="none" strike="noStrike">
              <a:solidFill>
                <a:srgbClr val="000000"/>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Font typeface="Arial"/>
              <a:buChar char="⚬"/>
            </a:pPr>
            <a:r>
              <a:rPr b="0" i="0" lang="en-US" sz="3073" u="none" cap="none" strike="noStrike">
                <a:solidFill>
                  <a:srgbClr val="FFFFFF"/>
                </a:solidFill>
                <a:latin typeface="Arial"/>
                <a:ea typeface="Arial"/>
                <a:cs typeface="Arial"/>
                <a:sym typeface="Arial"/>
              </a:rPr>
              <a:t>Es poden reduir els efectes en la població? Com?</a:t>
            </a:r>
            <a:endParaRPr b="0" i="0" sz="1100" u="none" cap="none" strike="noStrike">
              <a:solidFill>
                <a:srgbClr val="000000"/>
              </a:solidFill>
              <a:latin typeface="Arial"/>
              <a:ea typeface="Arial"/>
              <a:cs typeface="Arial"/>
              <a:sym typeface="Arial"/>
            </a:endParaRPr>
          </a:p>
          <a:p>
            <a:pPr indent="-466570" lvl="2" marL="1456859" marR="0" rtl="0" algn="l">
              <a:lnSpc>
                <a:spcPct val="120011"/>
              </a:lnSpc>
              <a:spcBef>
                <a:spcPts val="0"/>
              </a:spcBef>
              <a:spcAft>
                <a:spcPts val="0"/>
              </a:spcAft>
              <a:buClr>
                <a:srgbClr val="FFFFFF"/>
              </a:buClr>
              <a:buSzPts val="3073"/>
              <a:buFont typeface="Arial"/>
              <a:buChar char="⚬"/>
            </a:pPr>
            <a:r>
              <a:rPr b="0" i="0" lang="en-US" sz="3073" u="none" cap="none" strike="noStrike">
                <a:solidFill>
                  <a:srgbClr val="FFFFFF"/>
                </a:solidFill>
                <a:latin typeface="Arial"/>
                <a:ea typeface="Arial"/>
                <a:cs typeface="Arial"/>
                <a:sym typeface="Arial"/>
              </a:rPr>
              <a:t>Podem o podrem futurament evitar que passi? Com?</a:t>
            </a:r>
            <a:endParaRPr b="0" i="0" sz="3073" u="none" cap="none" strike="noStrike">
              <a:solidFill>
                <a:srgbClr val="FFFFFF"/>
              </a:solidFill>
              <a:latin typeface="Arial"/>
              <a:ea typeface="Arial"/>
              <a:cs typeface="Arial"/>
              <a:sym typeface="Arial"/>
            </a:endParaRPr>
          </a:p>
        </p:txBody>
      </p:sp>
      <p:sp>
        <p:nvSpPr>
          <p:cNvPr id="363" name="Google Shape;363;p31"/>
          <p:cNvSpPr txBox="1"/>
          <p:nvPr/>
        </p:nvSpPr>
        <p:spPr>
          <a:xfrm>
            <a:off x="449298" y="470440"/>
            <a:ext cx="17451000" cy="946500"/>
          </a:xfrm>
          <a:prstGeom prst="rect">
            <a:avLst/>
          </a:prstGeom>
          <a:noFill/>
          <a:ln>
            <a:noFill/>
          </a:ln>
        </p:spPr>
        <p:txBody>
          <a:bodyPr anchorCtr="0" anchor="t" bIns="0" lIns="0" spcFirstLastPara="1" rIns="0" wrap="square" tIns="0">
            <a:spAutoFit/>
          </a:bodyPr>
          <a:lstStyle/>
          <a:p>
            <a:pPr indent="0" lvl="0" marL="0" marR="0" rtl="0" algn="l">
              <a:lnSpc>
                <a:spcPct val="120013"/>
              </a:lnSpc>
              <a:spcBef>
                <a:spcPts val="0"/>
              </a:spcBef>
              <a:spcAft>
                <a:spcPts val="0"/>
              </a:spcAft>
              <a:buClr>
                <a:srgbClr val="000000"/>
              </a:buClr>
              <a:buSzPts val="7250"/>
              <a:buFont typeface="Arial"/>
              <a:buNone/>
            </a:pPr>
            <a:r>
              <a:rPr i="0" lang="en-US" sz="6150" u="none" cap="none" strike="noStrike">
                <a:solidFill>
                  <a:srgbClr val="FFDE59"/>
                </a:solidFill>
                <a:latin typeface="Ultra"/>
                <a:ea typeface="Ultra"/>
                <a:cs typeface="Ultra"/>
                <a:sym typeface="Ultra"/>
              </a:rPr>
              <a:t>ACTIVITAT 1: A què ens enfrontem?</a:t>
            </a:r>
            <a:endParaRPr i="0" sz="300" u="none" cap="none" strike="noStrike">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6CD"/>
        </a:solidFill>
      </p:bgPr>
    </p:bg>
    <p:spTree>
      <p:nvGrpSpPr>
        <p:cNvPr id="367" name="Shape 367"/>
        <p:cNvGrpSpPr/>
        <p:nvPr/>
      </p:nvGrpSpPr>
      <p:grpSpPr>
        <a:xfrm>
          <a:off x="0" y="0"/>
          <a:ext cx="0" cy="0"/>
          <a:chOff x="0" y="0"/>
          <a:chExt cx="0" cy="0"/>
        </a:xfrm>
      </p:grpSpPr>
      <p:sp>
        <p:nvSpPr>
          <p:cNvPr id="368" name="Google Shape;368;p32"/>
          <p:cNvSpPr/>
          <p:nvPr/>
        </p:nvSpPr>
        <p:spPr>
          <a:xfrm>
            <a:off x="855213" y="855476"/>
            <a:ext cx="6852482" cy="3689067"/>
          </a:xfrm>
          <a:custGeom>
            <a:rect b="b" l="l" r="r" t="t"/>
            <a:pathLst>
              <a:path extrusionOk="0" h="3689067" w="6852482">
                <a:moveTo>
                  <a:pt x="0" y="0"/>
                </a:moveTo>
                <a:lnTo>
                  <a:pt x="6852481" y="0"/>
                </a:lnTo>
                <a:lnTo>
                  <a:pt x="6852481" y="3689067"/>
                </a:lnTo>
                <a:lnTo>
                  <a:pt x="0" y="3689067"/>
                </a:lnTo>
                <a:lnTo>
                  <a:pt x="0" y="0"/>
                </a:lnTo>
                <a:close/>
              </a:path>
            </a:pathLst>
          </a:custGeom>
          <a:blipFill rotWithShape="1">
            <a:blip r:embed="rId3">
              <a:alphaModFix/>
            </a:blip>
            <a:stretch>
              <a:fillRect b="-3971" l="-20322" r="-19608" t="0"/>
            </a:stretch>
          </a:blipFill>
          <a:ln>
            <a:noFill/>
          </a:ln>
        </p:spPr>
      </p:sp>
      <p:sp>
        <p:nvSpPr>
          <p:cNvPr id="369" name="Google Shape;369;p3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4">
              <a:alphaModFix/>
            </a:blip>
            <a:stretch>
              <a:fillRect b="-9217" l="0" r="0" t="-9219"/>
            </a:stretch>
          </a:blipFill>
          <a:ln>
            <a:noFill/>
          </a:ln>
        </p:spPr>
      </p:sp>
      <p:sp>
        <p:nvSpPr>
          <p:cNvPr id="370" name="Google Shape;370;p32"/>
          <p:cNvSpPr txBox="1"/>
          <p:nvPr/>
        </p:nvSpPr>
        <p:spPr>
          <a:xfrm rot="865522">
            <a:off x="5634756" y="2051439"/>
            <a:ext cx="9128184" cy="7248223"/>
          </a:xfrm>
          <a:prstGeom prst="rect">
            <a:avLst/>
          </a:prstGeom>
          <a:noFill/>
          <a:ln>
            <a:noFill/>
          </a:ln>
        </p:spPr>
        <p:txBody>
          <a:bodyPr anchorCtr="0" anchor="t" bIns="0" lIns="0" spcFirstLastPara="1" rIns="0" wrap="square" tIns="0">
            <a:spAutoFit/>
          </a:bodyPr>
          <a:lstStyle/>
          <a:p>
            <a:pPr indent="0" lvl="0" marL="0" marR="0" rtl="0" algn="l">
              <a:lnSpc>
                <a:spcPct val="119990"/>
              </a:lnSpc>
              <a:spcBef>
                <a:spcPts val="0"/>
              </a:spcBef>
              <a:spcAft>
                <a:spcPts val="0"/>
              </a:spcAft>
              <a:buClr>
                <a:srgbClr val="000000"/>
              </a:buClr>
              <a:buSzPts val="4367"/>
              <a:buFont typeface="Arial"/>
              <a:buNone/>
            </a:pPr>
            <a:r>
              <a:rPr b="0" i="0" lang="en-US" sz="3966" u="none" cap="none" strike="noStrike">
                <a:solidFill>
                  <a:srgbClr val="100F0D"/>
                </a:solidFill>
                <a:latin typeface="Arial"/>
                <a:ea typeface="Arial"/>
                <a:cs typeface="Arial"/>
                <a:sym typeface="Arial"/>
              </a:rPr>
              <a:t>IMPORTANT:</a:t>
            </a:r>
            <a:endParaRPr b="0" i="0" sz="1000" u="none" cap="none" strike="noStrike">
              <a:solidFill>
                <a:srgbClr val="000000"/>
              </a:solidFill>
              <a:latin typeface="Arial"/>
              <a:ea typeface="Arial"/>
              <a:cs typeface="Arial"/>
              <a:sym typeface="Arial"/>
            </a:endParaRPr>
          </a:p>
          <a:p>
            <a:pPr indent="0" lvl="0" marL="0" marR="0" rtl="0" algn="l">
              <a:lnSpc>
                <a:spcPct val="92695"/>
              </a:lnSpc>
              <a:spcBef>
                <a:spcPts val="0"/>
              </a:spcBef>
              <a:spcAft>
                <a:spcPts val="0"/>
              </a:spcAft>
              <a:buClr>
                <a:srgbClr val="000000"/>
              </a:buClr>
              <a:buSzPts val="4367"/>
              <a:buFont typeface="Arial"/>
              <a:buNone/>
            </a:pPr>
            <a:r>
              <a:t/>
            </a:r>
            <a:endParaRPr b="0" i="0" sz="3966" u="none" cap="none" strike="noStrike">
              <a:solidFill>
                <a:srgbClr val="100F0D"/>
              </a:solidFill>
              <a:latin typeface="Arial"/>
              <a:ea typeface="Arial"/>
              <a:cs typeface="Arial"/>
              <a:sym typeface="Arial"/>
            </a:endParaRPr>
          </a:p>
          <a:p>
            <a:pPr indent="-338815" lvl="1" marL="728429" marR="0" rtl="0" algn="l">
              <a:lnSpc>
                <a:spcPct val="120011"/>
              </a:lnSpc>
              <a:spcBef>
                <a:spcPts val="0"/>
              </a:spcBef>
              <a:spcAft>
                <a:spcPts val="0"/>
              </a:spcAft>
              <a:buClr>
                <a:srgbClr val="100F0D"/>
              </a:buClr>
              <a:buSzPts val="2973"/>
              <a:buFont typeface="Arial"/>
              <a:buChar char="•"/>
            </a:pPr>
            <a:r>
              <a:rPr b="0" i="0" lang="en-US" sz="2973" u="none" cap="none" strike="noStrike">
                <a:solidFill>
                  <a:srgbClr val="100F0D"/>
                </a:solidFill>
                <a:latin typeface="Arial"/>
                <a:ea typeface="Arial"/>
                <a:cs typeface="Arial"/>
                <a:sym typeface="Arial"/>
              </a:rPr>
              <a:t>Assegura’t de que les fonts d’informació son vàlides fent l’anàlisi corresponent amb la taula que hem treballat a classe. L’has de incloure a la tasca.</a:t>
            </a:r>
            <a:endParaRPr b="0" i="0" sz="1000" u="none" cap="none" strike="noStrike">
              <a:solidFill>
                <a:srgbClr val="000000"/>
              </a:solidFill>
              <a:latin typeface="Arial"/>
              <a:ea typeface="Arial"/>
              <a:cs typeface="Arial"/>
              <a:sym typeface="Arial"/>
            </a:endParaRPr>
          </a:p>
          <a:p>
            <a:pPr indent="0" lvl="0" marL="0" marR="0" rtl="0" algn="l">
              <a:lnSpc>
                <a:spcPct val="120011"/>
              </a:lnSpc>
              <a:spcBef>
                <a:spcPts val="0"/>
              </a:spcBef>
              <a:spcAft>
                <a:spcPts val="0"/>
              </a:spcAft>
              <a:buClr>
                <a:srgbClr val="000000"/>
              </a:buClr>
              <a:buSzPts val="3373"/>
              <a:buFont typeface="Arial"/>
              <a:buNone/>
            </a:pPr>
            <a:r>
              <a:t/>
            </a:r>
            <a:endParaRPr b="0" i="0" sz="2973" u="none" cap="none" strike="noStrike">
              <a:solidFill>
                <a:srgbClr val="100F0D"/>
              </a:solidFill>
              <a:latin typeface="Arial"/>
              <a:ea typeface="Arial"/>
              <a:cs typeface="Arial"/>
              <a:sym typeface="Arial"/>
            </a:endParaRPr>
          </a:p>
          <a:p>
            <a:pPr indent="-338815" lvl="1" marL="728429" marR="0" rtl="0" algn="l">
              <a:lnSpc>
                <a:spcPct val="120011"/>
              </a:lnSpc>
              <a:spcBef>
                <a:spcPts val="0"/>
              </a:spcBef>
              <a:spcAft>
                <a:spcPts val="0"/>
              </a:spcAft>
              <a:buClr>
                <a:srgbClr val="100F0D"/>
              </a:buClr>
              <a:buSzPts val="2973"/>
              <a:buFont typeface="Arial"/>
              <a:buChar char="•"/>
            </a:pPr>
            <a:r>
              <a:rPr b="0" i="0" lang="en-US" sz="2973" u="none" cap="none" strike="noStrike">
                <a:solidFill>
                  <a:srgbClr val="100F0D"/>
                </a:solidFill>
                <a:latin typeface="Arial"/>
                <a:ea typeface="Arial"/>
                <a:cs typeface="Arial"/>
                <a:sym typeface="Arial"/>
              </a:rPr>
              <a:t>Justifica les teves afirmacions i cita les fonts de manera correcta.</a:t>
            </a:r>
            <a:endParaRPr b="0" i="0" sz="1000" u="none" cap="none" strike="noStrike">
              <a:solidFill>
                <a:srgbClr val="000000"/>
              </a:solidFill>
              <a:latin typeface="Arial"/>
              <a:ea typeface="Arial"/>
              <a:cs typeface="Arial"/>
              <a:sym typeface="Arial"/>
            </a:endParaRPr>
          </a:p>
          <a:p>
            <a:pPr indent="0" lvl="0" marL="0" marR="0" rtl="0" algn="l">
              <a:lnSpc>
                <a:spcPct val="120011"/>
              </a:lnSpc>
              <a:spcBef>
                <a:spcPts val="0"/>
              </a:spcBef>
              <a:spcAft>
                <a:spcPts val="0"/>
              </a:spcAft>
              <a:buClr>
                <a:srgbClr val="000000"/>
              </a:buClr>
              <a:buSzPts val="3373"/>
              <a:buFont typeface="Arial"/>
              <a:buNone/>
            </a:pPr>
            <a:r>
              <a:t/>
            </a:r>
            <a:endParaRPr b="0" i="0" sz="2973" u="none" cap="none" strike="noStrike">
              <a:solidFill>
                <a:srgbClr val="100F0D"/>
              </a:solidFill>
              <a:latin typeface="Arial"/>
              <a:ea typeface="Arial"/>
              <a:cs typeface="Arial"/>
              <a:sym typeface="Arial"/>
            </a:endParaRPr>
          </a:p>
          <a:p>
            <a:pPr indent="0" lvl="0" marL="0" marR="0" rtl="0" algn="l">
              <a:lnSpc>
                <a:spcPct val="120011"/>
              </a:lnSpc>
              <a:spcBef>
                <a:spcPts val="0"/>
              </a:spcBef>
              <a:spcAft>
                <a:spcPts val="0"/>
              </a:spcAft>
              <a:buClr>
                <a:srgbClr val="000000"/>
              </a:buClr>
              <a:buSzPts val="3373"/>
              <a:buFont typeface="Arial"/>
              <a:buNone/>
            </a:pPr>
            <a:r>
              <a:t/>
            </a:r>
            <a:endParaRPr b="0" i="0" sz="2973" u="none" cap="none" strike="noStrike">
              <a:solidFill>
                <a:srgbClr val="100F0D"/>
              </a:solidFill>
              <a:latin typeface="Arial"/>
              <a:ea typeface="Arial"/>
              <a:cs typeface="Arial"/>
              <a:sym typeface="Arial"/>
            </a:endParaRPr>
          </a:p>
          <a:p>
            <a:pPr indent="-338815" lvl="1" marL="728429" marR="0" rtl="0" algn="l">
              <a:lnSpc>
                <a:spcPct val="120011"/>
              </a:lnSpc>
              <a:spcBef>
                <a:spcPts val="0"/>
              </a:spcBef>
              <a:spcAft>
                <a:spcPts val="0"/>
              </a:spcAft>
              <a:buClr>
                <a:srgbClr val="100F0D"/>
              </a:buClr>
              <a:buSzPts val="2973"/>
              <a:buFont typeface="Arial"/>
              <a:buChar char="•"/>
            </a:pPr>
            <a:r>
              <a:rPr b="0" i="0" lang="en-US" sz="2973" u="sng" cap="none" strike="noStrike">
                <a:solidFill>
                  <a:srgbClr val="100F0D"/>
                </a:solidFill>
                <a:latin typeface="Arial"/>
                <a:ea typeface="Arial"/>
                <a:cs typeface="Arial"/>
                <a:sym typeface="Arial"/>
              </a:rPr>
              <a:t>Lliura </a:t>
            </a:r>
            <a:r>
              <a:rPr b="0" i="0" lang="en-US" sz="2973" u="none" cap="none" strike="noStrike">
                <a:solidFill>
                  <a:srgbClr val="100F0D"/>
                </a:solidFill>
                <a:latin typeface="Arial"/>
                <a:ea typeface="Arial"/>
                <a:cs typeface="Arial"/>
                <a:sym typeface="Arial"/>
              </a:rPr>
              <a:t>l’informe a la tasca de </a:t>
            </a:r>
            <a:r>
              <a:rPr b="0" i="0" lang="en-US" sz="2973" u="sng" cap="none" strike="noStrike">
                <a:solidFill>
                  <a:srgbClr val="100F0D"/>
                </a:solidFill>
                <a:latin typeface="Arial"/>
                <a:ea typeface="Arial"/>
                <a:cs typeface="Arial"/>
                <a:sym typeface="Arial"/>
              </a:rPr>
              <a:t>Classroom </a:t>
            </a:r>
            <a:r>
              <a:rPr b="0" i="0" lang="en-US" sz="2973" u="none" cap="none" strike="noStrike">
                <a:solidFill>
                  <a:srgbClr val="100F0D"/>
                </a:solidFill>
                <a:latin typeface="Arial"/>
                <a:ea typeface="Arial"/>
                <a:cs typeface="Arial"/>
                <a:sym typeface="Arial"/>
              </a:rPr>
              <a:t>corresponent.</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3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376" name="Google Shape;376;p3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4">
              <a:alphaModFix/>
            </a:blip>
            <a:stretch>
              <a:fillRect b="-25624" l="0" r="0" t="0"/>
            </a:stretch>
          </a:blipFill>
          <a:ln>
            <a:noFill/>
          </a:ln>
        </p:spPr>
      </p:sp>
      <p:sp>
        <p:nvSpPr>
          <p:cNvPr id="377" name="Google Shape;377;p33"/>
          <p:cNvSpPr txBox="1"/>
          <p:nvPr/>
        </p:nvSpPr>
        <p:spPr>
          <a:xfrm>
            <a:off x="1028700" y="1577435"/>
            <a:ext cx="13898238" cy="5429250"/>
          </a:xfrm>
          <a:prstGeom prst="rect">
            <a:avLst/>
          </a:prstGeom>
          <a:noFill/>
          <a:ln>
            <a:noFill/>
          </a:ln>
        </p:spPr>
        <p:txBody>
          <a:bodyPr anchorCtr="0" anchor="t" bIns="0" lIns="0" spcFirstLastPara="1" rIns="0" wrap="square" tIns="0">
            <a:spAutoFit/>
          </a:bodyPr>
          <a:lstStyle/>
          <a:p>
            <a:pPr indent="0" lvl="0" marL="0" marR="0" rtl="0" algn="l">
              <a:lnSpc>
                <a:spcPct val="120006"/>
              </a:lnSpc>
              <a:spcBef>
                <a:spcPts val="0"/>
              </a:spcBef>
              <a:spcAft>
                <a:spcPts val="0"/>
              </a:spcAft>
              <a:buClr>
                <a:srgbClr val="000000"/>
              </a:buClr>
              <a:buSzPts val="3009"/>
              <a:buFont typeface="Arial"/>
              <a:buNone/>
            </a:pPr>
            <a:r>
              <a:rPr b="0" i="0" lang="en-US" sz="3009" u="none" cap="none" strike="noStrike">
                <a:solidFill>
                  <a:srgbClr val="101010"/>
                </a:solidFill>
                <a:latin typeface="Arial"/>
                <a:ea typeface="Arial"/>
                <a:cs typeface="Arial"/>
                <a:sym typeface="Arial"/>
              </a:rPr>
              <a:t>Simularem un “congrés científic” on tu seràs un dels experts. </a:t>
            </a:r>
            <a:endParaRPr b="0" i="0" sz="1400" u="none" cap="none" strike="noStrike">
              <a:solidFill>
                <a:srgbClr val="000000"/>
              </a:solidFill>
              <a:latin typeface="Arial"/>
              <a:ea typeface="Arial"/>
              <a:cs typeface="Arial"/>
              <a:sym typeface="Arial"/>
            </a:endParaRPr>
          </a:p>
          <a:p>
            <a:pPr indent="0" lvl="0" marL="0" marR="0" rtl="0" algn="l">
              <a:lnSpc>
                <a:spcPct val="120006"/>
              </a:lnSpc>
              <a:spcBef>
                <a:spcPts val="0"/>
              </a:spcBef>
              <a:spcAft>
                <a:spcPts val="0"/>
              </a:spcAft>
              <a:buClr>
                <a:srgbClr val="000000"/>
              </a:buClr>
              <a:buSzPts val="3009"/>
              <a:buFont typeface="Arial"/>
              <a:buNone/>
            </a:pPr>
            <a:r>
              <a:t/>
            </a:r>
            <a:endParaRPr b="0" i="0" sz="3009" u="none" cap="none" strike="noStrike">
              <a:solidFill>
                <a:srgbClr val="101010"/>
              </a:solidFill>
              <a:latin typeface="Arial"/>
              <a:ea typeface="Arial"/>
              <a:cs typeface="Arial"/>
              <a:sym typeface="Arial"/>
            </a:endParaRPr>
          </a:p>
          <a:p>
            <a:pPr indent="0" lvl="0" marL="0" marR="0" rtl="0" algn="l">
              <a:lnSpc>
                <a:spcPct val="120006"/>
              </a:lnSpc>
              <a:spcBef>
                <a:spcPts val="0"/>
              </a:spcBef>
              <a:spcAft>
                <a:spcPts val="0"/>
              </a:spcAft>
              <a:buClr>
                <a:srgbClr val="000000"/>
              </a:buClr>
              <a:buSzPts val="3009"/>
              <a:buFont typeface="Arial"/>
              <a:buNone/>
            </a:pPr>
            <a:r>
              <a:rPr b="0" i="0" lang="en-US" sz="3009" u="none" cap="none" strike="noStrike">
                <a:solidFill>
                  <a:srgbClr val="101010"/>
                </a:solidFill>
                <a:latin typeface="Arial"/>
                <a:ea typeface="Arial"/>
                <a:cs typeface="Arial"/>
                <a:sym typeface="Arial"/>
              </a:rPr>
              <a:t>Per la teva intervenció necessitaràs:</a:t>
            </a:r>
            <a:endParaRPr b="0" i="0" sz="1400" u="none" cap="none" strike="noStrike">
              <a:solidFill>
                <a:srgbClr val="000000"/>
              </a:solidFill>
              <a:latin typeface="Arial"/>
              <a:ea typeface="Arial"/>
              <a:cs typeface="Arial"/>
              <a:sym typeface="Arial"/>
            </a:endParaRPr>
          </a:p>
          <a:p>
            <a:pPr indent="0" lvl="0" marL="0" marR="0" rtl="0" algn="l">
              <a:lnSpc>
                <a:spcPct val="120006"/>
              </a:lnSpc>
              <a:spcBef>
                <a:spcPts val="0"/>
              </a:spcBef>
              <a:spcAft>
                <a:spcPts val="0"/>
              </a:spcAft>
              <a:buClr>
                <a:srgbClr val="000000"/>
              </a:buClr>
              <a:buSzPts val="3009"/>
              <a:buFont typeface="Arial"/>
              <a:buNone/>
            </a:pPr>
            <a:r>
              <a:t/>
            </a:r>
            <a:endParaRPr b="0" i="0" sz="3009" u="none" cap="none" strike="noStrike">
              <a:solidFill>
                <a:srgbClr val="101010"/>
              </a:solidFill>
              <a:latin typeface="Arial"/>
              <a:ea typeface="Arial"/>
              <a:cs typeface="Arial"/>
              <a:sym typeface="Arial"/>
            </a:endParaRPr>
          </a:p>
          <a:p>
            <a:pPr indent="-324843" lvl="1" marL="649687" marR="0" rtl="0" algn="l">
              <a:lnSpc>
                <a:spcPct val="120006"/>
              </a:lnSpc>
              <a:spcBef>
                <a:spcPts val="0"/>
              </a:spcBef>
              <a:spcAft>
                <a:spcPts val="0"/>
              </a:spcAft>
              <a:buClr>
                <a:srgbClr val="101010"/>
              </a:buClr>
              <a:buSzPts val="3009"/>
              <a:buFont typeface="Arial"/>
              <a:buChar char="•"/>
            </a:pPr>
            <a:r>
              <a:rPr b="0" i="0" lang="en-US" sz="3009" u="none" cap="none" strike="noStrike">
                <a:solidFill>
                  <a:srgbClr val="101010"/>
                </a:solidFill>
                <a:latin typeface="Arial"/>
                <a:ea typeface="Arial"/>
                <a:cs typeface="Arial"/>
                <a:sym typeface="Arial"/>
              </a:rPr>
              <a:t>presentació per defensar la teva ponència</a:t>
            </a:r>
            <a:endParaRPr b="0" i="0" sz="1400" u="none" cap="none" strike="noStrike">
              <a:solidFill>
                <a:srgbClr val="000000"/>
              </a:solidFill>
              <a:latin typeface="Arial"/>
              <a:ea typeface="Arial"/>
              <a:cs typeface="Arial"/>
              <a:sym typeface="Arial"/>
            </a:endParaRPr>
          </a:p>
          <a:p>
            <a:pPr indent="0" lvl="0" marL="0" marR="0" rtl="0" algn="l">
              <a:lnSpc>
                <a:spcPct val="120006"/>
              </a:lnSpc>
              <a:spcBef>
                <a:spcPts val="0"/>
              </a:spcBef>
              <a:spcAft>
                <a:spcPts val="0"/>
              </a:spcAft>
              <a:buClr>
                <a:srgbClr val="000000"/>
              </a:buClr>
              <a:buSzPts val="3009"/>
              <a:buFont typeface="Arial"/>
              <a:buNone/>
            </a:pPr>
            <a:r>
              <a:t/>
            </a:r>
            <a:endParaRPr b="0" i="0" sz="3009" u="none" cap="none" strike="noStrike">
              <a:solidFill>
                <a:srgbClr val="101010"/>
              </a:solidFill>
              <a:latin typeface="Arial"/>
              <a:ea typeface="Arial"/>
              <a:cs typeface="Arial"/>
              <a:sym typeface="Arial"/>
            </a:endParaRPr>
          </a:p>
          <a:p>
            <a:pPr indent="-324843" lvl="1" marL="649687" marR="0" rtl="0" algn="l">
              <a:lnSpc>
                <a:spcPct val="120006"/>
              </a:lnSpc>
              <a:spcBef>
                <a:spcPts val="0"/>
              </a:spcBef>
              <a:spcAft>
                <a:spcPts val="0"/>
              </a:spcAft>
              <a:buClr>
                <a:srgbClr val="101010"/>
              </a:buClr>
              <a:buSzPts val="3009"/>
              <a:buFont typeface="Arial"/>
              <a:buChar char="•"/>
            </a:pPr>
            <a:r>
              <a:rPr b="0" i="0" lang="en-US" sz="3009" u="none" cap="none" strike="noStrike">
                <a:solidFill>
                  <a:srgbClr val="101010"/>
                </a:solidFill>
                <a:latin typeface="Arial"/>
                <a:ea typeface="Arial"/>
                <a:cs typeface="Arial"/>
                <a:sym typeface="Arial"/>
              </a:rPr>
              <a:t>pòster científic per acompanyar la teva presentació durant la teva exposició</a:t>
            </a:r>
            <a:endParaRPr b="0" i="0" sz="1400" u="none" cap="none" strike="noStrike">
              <a:solidFill>
                <a:srgbClr val="000000"/>
              </a:solidFill>
              <a:latin typeface="Arial"/>
              <a:ea typeface="Arial"/>
              <a:cs typeface="Arial"/>
              <a:sym typeface="Arial"/>
            </a:endParaRPr>
          </a:p>
          <a:p>
            <a:pPr indent="0" lvl="0" marL="0" marR="0" rtl="0" algn="l">
              <a:lnSpc>
                <a:spcPct val="120006"/>
              </a:lnSpc>
              <a:spcBef>
                <a:spcPts val="0"/>
              </a:spcBef>
              <a:spcAft>
                <a:spcPts val="0"/>
              </a:spcAft>
              <a:buClr>
                <a:srgbClr val="000000"/>
              </a:buClr>
              <a:buSzPts val="3009"/>
              <a:buFont typeface="Arial"/>
              <a:buNone/>
            </a:pPr>
            <a:r>
              <a:t/>
            </a:r>
            <a:endParaRPr b="0" i="0" sz="3009" u="none" cap="none" strike="noStrike">
              <a:solidFill>
                <a:srgbClr val="101010"/>
              </a:solidFill>
              <a:latin typeface="Arial"/>
              <a:ea typeface="Arial"/>
              <a:cs typeface="Arial"/>
              <a:sym typeface="Arial"/>
            </a:endParaRPr>
          </a:p>
          <a:p>
            <a:pPr indent="0" lvl="0" marL="0" marR="0" rtl="0" algn="l">
              <a:lnSpc>
                <a:spcPct val="120006"/>
              </a:lnSpc>
              <a:spcBef>
                <a:spcPts val="0"/>
              </a:spcBef>
              <a:spcAft>
                <a:spcPts val="0"/>
              </a:spcAft>
              <a:buClr>
                <a:srgbClr val="000000"/>
              </a:buClr>
              <a:buSzPts val="2909"/>
              <a:buFont typeface="Arial"/>
              <a:buNone/>
            </a:pPr>
            <a:r>
              <a:rPr b="0" i="0" lang="en-US" sz="2909" u="none" cap="none" strike="noStrike">
                <a:solidFill>
                  <a:srgbClr val="101010"/>
                </a:solidFill>
                <a:latin typeface="Arial"/>
                <a:ea typeface="Arial"/>
                <a:cs typeface="Arial"/>
                <a:sym typeface="Arial"/>
              </a:rPr>
              <a:t>Abans de poder exposar, hauràs d’haver </a:t>
            </a:r>
            <a:r>
              <a:rPr b="0" i="0" lang="en-US" sz="2909" u="sng" cap="none" strike="noStrike">
                <a:solidFill>
                  <a:srgbClr val="101010"/>
                </a:solidFill>
                <a:latin typeface="Arial"/>
                <a:ea typeface="Arial"/>
                <a:cs typeface="Arial"/>
                <a:sym typeface="Arial"/>
              </a:rPr>
              <a:t>lliurat </a:t>
            </a:r>
            <a:r>
              <a:rPr b="0" i="0" lang="en-US" sz="2909" u="none" cap="none" strike="noStrike">
                <a:solidFill>
                  <a:srgbClr val="101010"/>
                </a:solidFill>
                <a:latin typeface="Arial"/>
                <a:ea typeface="Arial"/>
                <a:cs typeface="Arial"/>
                <a:sym typeface="Arial"/>
              </a:rPr>
              <a:t>la presentació i el pòster a les tasques de </a:t>
            </a:r>
            <a:r>
              <a:rPr b="0" i="0" lang="en-US" sz="2909" u="sng" cap="none" strike="noStrike">
                <a:solidFill>
                  <a:srgbClr val="101010"/>
                </a:solidFill>
                <a:latin typeface="Arial"/>
                <a:ea typeface="Arial"/>
                <a:cs typeface="Arial"/>
                <a:sym typeface="Arial"/>
              </a:rPr>
              <a:t>Classroom </a:t>
            </a:r>
            <a:r>
              <a:rPr b="0" i="0" lang="en-US" sz="2909" u="none" cap="none" strike="noStrike">
                <a:solidFill>
                  <a:srgbClr val="101010"/>
                </a:solidFill>
                <a:latin typeface="Arial"/>
                <a:ea typeface="Arial"/>
                <a:cs typeface="Arial"/>
                <a:sym typeface="Arial"/>
              </a:rPr>
              <a:t>corresponents per validar-los abans de la teva exposició.</a:t>
            </a:r>
            <a:endParaRPr b="0" i="0" sz="1400" u="none" cap="none" strike="noStrike">
              <a:solidFill>
                <a:srgbClr val="000000"/>
              </a:solidFill>
              <a:latin typeface="Arial"/>
              <a:ea typeface="Arial"/>
              <a:cs typeface="Arial"/>
              <a:sym typeface="Arial"/>
            </a:endParaRPr>
          </a:p>
        </p:txBody>
      </p:sp>
      <p:sp>
        <p:nvSpPr>
          <p:cNvPr id="378" name="Google Shape;378;p33"/>
          <p:cNvSpPr txBox="1"/>
          <p:nvPr/>
        </p:nvSpPr>
        <p:spPr>
          <a:xfrm>
            <a:off x="1028700" y="470440"/>
            <a:ext cx="15210000" cy="1116000"/>
          </a:xfrm>
          <a:prstGeom prst="rect">
            <a:avLst/>
          </a:prstGeom>
          <a:noFill/>
          <a:ln>
            <a:noFill/>
          </a:ln>
        </p:spPr>
        <p:txBody>
          <a:bodyPr anchorCtr="0" anchor="t" bIns="0" lIns="0" spcFirstLastPara="1" rIns="0" wrap="square" tIns="0">
            <a:spAutoFit/>
          </a:bodyPr>
          <a:lstStyle/>
          <a:p>
            <a:pPr indent="0" lvl="0" marL="0" marR="0" rtl="0" algn="l">
              <a:lnSpc>
                <a:spcPct val="120013"/>
              </a:lnSpc>
              <a:spcBef>
                <a:spcPts val="0"/>
              </a:spcBef>
              <a:spcAft>
                <a:spcPts val="0"/>
              </a:spcAft>
              <a:buClr>
                <a:srgbClr val="000000"/>
              </a:buClr>
              <a:buSzPts val="7250"/>
              <a:buFont typeface="Arial"/>
              <a:buNone/>
            </a:pPr>
            <a:r>
              <a:rPr i="0" lang="en-US" sz="7250" u="none" cap="none" strike="noStrike">
                <a:solidFill>
                  <a:srgbClr val="FB9542"/>
                </a:solidFill>
                <a:latin typeface="Ultra"/>
                <a:ea typeface="Ultra"/>
                <a:cs typeface="Ultra"/>
                <a:sym typeface="Ultra"/>
              </a:rPr>
              <a:t>ACTIVITAT 1: Compartim!</a:t>
            </a:r>
            <a:endParaRPr i="0" sz="1400" u="none" cap="none" strike="noStrike">
              <a:solidFill>
                <a:srgbClr val="0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9C7"/>
        </a:solidFill>
      </p:bgPr>
    </p:bg>
    <p:spTree>
      <p:nvGrpSpPr>
        <p:cNvPr id="382" name="Shape 382"/>
        <p:cNvGrpSpPr/>
        <p:nvPr/>
      </p:nvGrpSpPr>
      <p:grpSpPr>
        <a:xfrm>
          <a:off x="0" y="0"/>
          <a:ext cx="0" cy="0"/>
          <a:chOff x="0" y="0"/>
          <a:chExt cx="0" cy="0"/>
        </a:xfrm>
      </p:grpSpPr>
      <p:sp>
        <p:nvSpPr>
          <p:cNvPr id="383" name="Google Shape;383;p34"/>
          <p:cNvSpPr txBox="1"/>
          <p:nvPr/>
        </p:nvSpPr>
        <p:spPr>
          <a:xfrm>
            <a:off x="252708" y="1028700"/>
            <a:ext cx="17782500" cy="8859300"/>
          </a:xfrm>
          <a:prstGeom prst="rect">
            <a:avLst/>
          </a:prstGeom>
          <a:noFill/>
          <a:ln>
            <a:noFill/>
          </a:ln>
        </p:spPr>
        <p:txBody>
          <a:bodyPr anchorCtr="0" anchor="t" bIns="0" lIns="0" spcFirstLastPara="1" rIns="0" wrap="square" tIns="0">
            <a:spAutoFit/>
          </a:bodyPr>
          <a:lstStyle/>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HTTP://WWW.XTEC.CAT/CENTRES/A8019411/VOLCANS/</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HTTPS://WWW.METEOROLOGIAENRED.COM/CA/QUE-ES-UN-TERREMOTO.HTML</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HTTPS://WWW.NATIONALGEOGRAPHIC.COM.ES/CIENCIA/COMO-SE-FORMAN-HURACANES_14773</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HTTPS://WWW.TIEMPO.COM/NOTICIAS/CIENCIA/DEFINICION-HURACAN-FORMACION-CATEGORIAS.HTML</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HTTP://WWW.DESENVOLUPAMENTSOSTENIBLE.ORG/CA/ELS-RISCOS-NATURALS/2-ELS-FENOMENS-NATURALS-EXTREMS/2-1-CAUSES-DE-LES-CATASTROFES-NATURALS</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HTTPS://RECURSOS-GEOGRAFIA.IEC.CAT/EINES-I-RECURSOS/COMO-SE-FORMAN-LOS-HURACANES/</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HTTP://WWW.XTEC.CAT/CENTRES/A8019411/VOLCANS/VOLC_QUE.HTM</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HTTPS://ESPANOL.EPA.GOV/ESPANOL/VOLCANES</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HTTPS://WWW.IEA.AD/QUE-ES-UN-TERRATREMOL/DEFINICIO-D-UN-TERRATREMOL</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HTTP://WWW.DESENVOLUPAMENTSOSTENIBLE.ORG/CA/ELS-RISCOS-NATURALS/3-CONCEPTE-I-TIPUS-DE-RISC/3-8-RISC-D-INCENDI-FORESTAL/3-8-3-CONSEQUEENCIES-DELS-INCENDIS</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HTTPS://WWW.MITECO.GOB.ES/ES/AGUA/TEMAS/OBSERVATORIO-NACIONAL-DE-LA-SEQUIA/QUE-ES-LA-SEQUIA/OBSERVATORIO_NACIONAL_SEQUIA_1_1_TIPOS_SEQUIA.HTML</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HTTPS://WWW.FUNDACIONAQUAE.ORG/WIKI/QUE-SON-LOS-TSUNAMIS/</a:t>
            </a:r>
            <a:endParaRPr b="0" i="0" sz="900" u="none" cap="none" strike="noStrike">
              <a:solidFill>
                <a:srgbClr val="00000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t/>
            </a:r>
            <a:endParaRPr b="0" i="0" sz="1723" u="none" cap="none" strike="noStrike">
              <a:solidFill>
                <a:srgbClr val="101010"/>
              </a:solidFill>
              <a:latin typeface="Arial"/>
              <a:ea typeface="Arial"/>
              <a:cs typeface="Arial"/>
              <a:sym typeface="Arial"/>
            </a:endParaRPr>
          </a:p>
          <a:p>
            <a:pPr indent="0" lvl="0" marL="0" marR="0" rtl="0" algn="just">
              <a:lnSpc>
                <a:spcPct val="120017"/>
              </a:lnSpc>
              <a:spcBef>
                <a:spcPts val="0"/>
              </a:spcBef>
              <a:spcAft>
                <a:spcPts val="0"/>
              </a:spcAft>
              <a:buClr>
                <a:srgbClr val="000000"/>
              </a:buClr>
              <a:buSzPts val="2223"/>
              <a:buFont typeface="Arial"/>
              <a:buNone/>
            </a:pPr>
            <a:r>
              <a:rPr b="0" i="0" lang="en-US" sz="1723" u="none" cap="none" strike="noStrike">
                <a:solidFill>
                  <a:srgbClr val="101010"/>
                </a:solidFill>
                <a:latin typeface="Arial"/>
                <a:ea typeface="Arial"/>
                <a:cs typeface="Arial"/>
                <a:sym typeface="Arial"/>
              </a:rPr>
              <a:t>HTTPS://WWW.GEOENCICLOPEDIA.COM/TSUNAMI-23.HTML</a:t>
            </a:r>
            <a:endParaRPr b="0" i="0" sz="900" u="none" cap="none" strike="noStrike">
              <a:solidFill>
                <a:srgbClr val="000000"/>
              </a:solidFill>
              <a:latin typeface="Arial"/>
              <a:ea typeface="Arial"/>
              <a:cs typeface="Arial"/>
              <a:sym typeface="Arial"/>
            </a:endParaRPr>
          </a:p>
        </p:txBody>
      </p:sp>
      <p:sp>
        <p:nvSpPr>
          <p:cNvPr id="384" name="Google Shape;384;p34"/>
          <p:cNvSpPr/>
          <p:nvPr/>
        </p:nvSpPr>
        <p:spPr>
          <a:xfrm>
            <a:off x="13010760" y="167205"/>
            <a:ext cx="4650605" cy="2418315"/>
          </a:xfrm>
          <a:custGeom>
            <a:rect b="b" l="l" r="r" t="t"/>
            <a:pathLst>
              <a:path extrusionOk="0" h="2418315" w="4650605">
                <a:moveTo>
                  <a:pt x="0" y="0"/>
                </a:moveTo>
                <a:lnTo>
                  <a:pt x="4650605" y="0"/>
                </a:lnTo>
                <a:lnTo>
                  <a:pt x="4650605" y="2418315"/>
                </a:lnTo>
                <a:lnTo>
                  <a:pt x="0" y="2418315"/>
                </a:lnTo>
                <a:lnTo>
                  <a:pt x="0" y="0"/>
                </a:lnTo>
                <a:close/>
              </a:path>
            </a:pathLst>
          </a:custGeom>
          <a:blipFill rotWithShape="1">
            <a:blip r:embed="rId3">
              <a:alphaModFix/>
            </a:blip>
            <a:stretch>
              <a:fillRect b="0" l="0" r="0" t="0"/>
            </a:stretch>
          </a:blipFill>
          <a:ln>
            <a:noFill/>
          </a:ln>
        </p:spPr>
      </p:sp>
      <p:sp>
        <p:nvSpPr>
          <p:cNvPr id="385" name="Google Shape;385;p34"/>
          <p:cNvSpPr txBox="1"/>
          <p:nvPr/>
        </p:nvSpPr>
        <p:spPr>
          <a:xfrm>
            <a:off x="3719548" y="167205"/>
            <a:ext cx="10830000" cy="7080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4600"/>
              <a:buFont typeface="Arial"/>
              <a:buNone/>
            </a:pPr>
            <a:r>
              <a:rPr i="0" lang="en-US" sz="4600" u="none" cap="none" strike="noStrike">
                <a:solidFill>
                  <a:srgbClr val="100F0D"/>
                </a:solidFill>
                <a:latin typeface="Ultra"/>
                <a:ea typeface="Ultra"/>
                <a:cs typeface="Ultra"/>
                <a:sym typeface="Ultra"/>
              </a:rPr>
              <a:t>REFERÈNCIES</a:t>
            </a:r>
            <a:endParaRPr i="0" sz="1400" u="none" cap="none" strike="noStrike">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