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315" r:id="rId3"/>
    <p:sldId id="317" r:id="rId4"/>
    <p:sldId id="318" r:id="rId5"/>
    <p:sldId id="316" r:id="rId6"/>
    <p:sldId id="319" r:id="rId7"/>
    <p:sldId id="259" r:id="rId8"/>
    <p:sldId id="314" r:id="rId9"/>
    <p:sldId id="320" r:id="rId10"/>
    <p:sldId id="321" r:id="rId11"/>
    <p:sldId id="260" r:id="rId12"/>
    <p:sldId id="322" r:id="rId13"/>
    <p:sldId id="323" r:id="rId14"/>
    <p:sldId id="261" r:id="rId15"/>
    <p:sldId id="262" r:id="rId16"/>
    <p:sldId id="324" r:id="rId17"/>
    <p:sldId id="325" r:id="rId18"/>
    <p:sldId id="326" r:id="rId19"/>
    <p:sldId id="327" r:id="rId20"/>
    <p:sldId id="330" r:id="rId21"/>
    <p:sldId id="331" r:id="rId22"/>
    <p:sldId id="328" r:id="rId23"/>
    <p:sldId id="329" r:id="rId24"/>
    <p:sldId id="365" r:id="rId25"/>
    <p:sldId id="367" r:id="rId26"/>
    <p:sldId id="366" r:id="rId27"/>
    <p:sldId id="334" r:id="rId28"/>
    <p:sldId id="335" r:id="rId29"/>
    <p:sldId id="336" r:id="rId30"/>
    <p:sldId id="337" r:id="rId31"/>
    <p:sldId id="341" r:id="rId32"/>
    <p:sldId id="338" r:id="rId33"/>
    <p:sldId id="339" r:id="rId34"/>
    <p:sldId id="342" r:id="rId35"/>
    <p:sldId id="343" r:id="rId36"/>
    <p:sldId id="344" r:id="rId37"/>
    <p:sldId id="348" r:id="rId38"/>
    <p:sldId id="346" r:id="rId39"/>
    <p:sldId id="347" r:id="rId40"/>
    <p:sldId id="349" r:id="rId41"/>
    <p:sldId id="350" r:id="rId42"/>
    <p:sldId id="351" r:id="rId43"/>
    <p:sldId id="352" r:id="rId44"/>
    <p:sldId id="353" r:id="rId45"/>
    <p:sldId id="354" r:id="rId46"/>
    <p:sldId id="267" r:id="rId47"/>
    <p:sldId id="270" r:id="rId48"/>
    <p:sldId id="271" r:id="rId49"/>
    <p:sldId id="272" r:id="rId50"/>
    <p:sldId id="355" r:id="rId51"/>
    <p:sldId id="356" r:id="rId52"/>
    <p:sldId id="357" r:id="rId53"/>
    <p:sldId id="358" r:id="rId54"/>
    <p:sldId id="360" r:id="rId55"/>
    <p:sldId id="361" r:id="rId56"/>
    <p:sldId id="359" r:id="rId57"/>
    <p:sldId id="362" r:id="rId58"/>
    <p:sldId id="363" r:id="rId59"/>
    <p:sldId id="364" r:id="rId60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28A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78504-B0B6-4506-9569-F94CF91D92AD}" type="datetimeFigureOut">
              <a:rPr lang="es-ES" smtClean="0"/>
              <a:t>06/03/2022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28742-4099-4FC6-B41C-583D139FF51F}" type="slidenum">
              <a:rPr lang="ca-ES" smtClean="0"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8742-4099-4FC6-B41C-583D139FF51F}" type="slidenum">
              <a:rPr lang="ca-ES" smtClean="0"/>
              <a:t>59</a:t>
            </a:fld>
            <a:endParaRPr lang="ca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1435-444F-4BCA-931E-CB795FF536A6}" type="datetimeFigureOut">
              <a:rPr lang="ca-ES" smtClean="0"/>
              <a:pPr/>
              <a:t>06/03/2022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54B3-AE38-4706-A7EC-9070521F268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1435-444F-4BCA-931E-CB795FF536A6}" type="datetimeFigureOut">
              <a:rPr lang="ca-ES" smtClean="0"/>
              <a:pPr/>
              <a:t>06/03/2022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54B3-AE38-4706-A7EC-9070521F268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1435-444F-4BCA-931E-CB795FF536A6}" type="datetimeFigureOut">
              <a:rPr lang="ca-ES" smtClean="0"/>
              <a:pPr/>
              <a:t>06/03/2022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54B3-AE38-4706-A7EC-9070521F268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1435-444F-4BCA-931E-CB795FF536A6}" type="datetimeFigureOut">
              <a:rPr lang="ca-ES" smtClean="0"/>
              <a:pPr/>
              <a:t>06/03/2022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54B3-AE38-4706-A7EC-9070521F268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1435-444F-4BCA-931E-CB795FF536A6}" type="datetimeFigureOut">
              <a:rPr lang="ca-ES" smtClean="0"/>
              <a:pPr/>
              <a:t>06/03/2022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54B3-AE38-4706-A7EC-9070521F268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1435-444F-4BCA-931E-CB795FF536A6}" type="datetimeFigureOut">
              <a:rPr lang="ca-ES" smtClean="0"/>
              <a:pPr/>
              <a:t>06/03/2022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54B3-AE38-4706-A7EC-9070521F268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1435-444F-4BCA-931E-CB795FF536A6}" type="datetimeFigureOut">
              <a:rPr lang="ca-ES" smtClean="0"/>
              <a:pPr/>
              <a:t>06/03/2022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54B3-AE38-4706-A7EC-9070521F268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1435-444F-4BCA-931E-CB795FF536A6}" type="datetimeFigureOut">
              <a:rPr lang="ca-ES" smtClean="0"/>
              <a:pPr/>
              <a:t>06/03/2022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54B3-AE38-4706-A7EC-9070521F268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1435-444F-4BCA-931E-CB795FF536A6}" type="datetimeFigureOut">
              <a:rPr lang="ca-ES" smtClean="0"/>
              <a:pPr/>
              <a:t>06/03/2022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54B3-AE38-4706-A7EC-9070521F268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1435-444F-4BCA-931E-CB795FF536A6}" type="datetimeFigureOut">
              <a:rPr lang="ca-ES" smtClean="0"/>
              <a:pPr/>
              <a:t>06/03/2022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54B3-AE38-4706-A7EC-9070521F268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1435-444F-4BCA-931E-CB795FF536A6}" type="datetimeFigureOut">
              <a:rPr lang="ca-ES" smtClean="0"/>
              <a:pPr/>
              <a:t>06/03/2022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454B3-AE38-4706-A7EC-9070521F268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A1435-444F-4BCA-931E-CB795FF536A6}" type="datetimeFigureOut">
              <a:rPr lang="ca-ES" smtClean="0"/>
              <a:pPr/>
              <a:t>06/03/2022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454B3-AE38-4706-A7EC-9070521F2688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es/url?sa=i&amp;rct=j&amp;q=&amp;esrc=s&amp;frm=1&amp;source=images&amp;cd=&amp;cad=rja&amp;docid=TI56QVCHJlxBFM&amp;tbnid=2iCAkgZ4Ps9jBM:&amp;ved=0CAUQjRw&amp;url=http://www.xtec.cat/~mbadia17/imatgesmicroscopielectronic/imatge%202.htm&amp;ei=7CNGUZnyNrOk0AXl_oDwBw&amp;bvm=bv.43828540,d.ZG4&amp;psig=AFQjCNGj_8qHuUuZQ5yPB6x-CISh_43Rvg&amp;ust=1363637571807247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es/url?sa=i&amp;rct=j&amp;q=&amp;esrc=s&amp;frm=1&amp;source=images&amp;cd=&amp;cad=rja&amp;docid=lZLnttATCjqpDM&amp;tbnid=y8myozIZML16zM:&amp;ved=0CAUQjRw&amp;url=http://www.imim.es/imimat/2010/07/transportant-els-treballadors-de-la-cel%C2%B7lula/ca/&amp;ei=BSVGUYDTJqXQ0QXoiYCwBw&amp;bvm=bv.43828540,d.ZG4&amp;psig=AFQjCNE3SptUXHObxW_lpkvXH0UxcU9psA&amp;ust=1363637871208105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es/url?sa=i&amp;rct=j&amp;q=&amp;esrc=s&amp;frm=1&amp;source=images&amp;cd=&amp;cad=rja&amp;docid=WUzHIokmbAl6QM&amp;tbnid=5BIxlc9lJOw_DM:&amp;ved=0CAUQjRw&amp;url=http://www.xtec.cat/~jgurrera/golgi.htm&amp;ei=ESVGUfjEKoWo0QWh64H4Ag&amp;bvm=bv.43828540,d.ZG4&amp;psig=AFQjCNE3SptUXHObxW_lpkvXH0UxcU9psA&amp;ust=1363637871208105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ca.wikipedia.org/wiki/Fitxer:Human_leukocyte,_showing_golgi_-_TEM.jpg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google.es/url?sa=i&amp;rct=j&amp;q=&amp;esrc=s&amp;frm=1&amp;source=images&amp;cd=&amp;cad=rja&amp;docid=_9GuFh7kr2DhQM&amp;tbnid=0OExgHapiGIeqM:&amp;ved=0CAUQjRw&amp;url=http://www.xtec.cat/~mbadia17/imatgesmicroscopielectronic/imatge9.htm&amp;ei=pylGUea9KeW00QX8kYHYAQ&amp;bvm=bv.43828540,d.ZG4&amp;psig=AFQjCNGb4ULXm-CbGAXfAsRDsH3k9A9jmw&amp;ust=1363638970378038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google.es/url?sa=i&amp;rct=j&amp;q=&amp;esrc=s&amp;frm=1&amp;source=images&amp;cd=&amp;cad=rja&amp;docid=eQYT5keI81vfMM&amp;tbnid=hWzJUi2oUcoxXM:&amp;ved=0CAUQjRw&amp;url=http://www.gwu.edu/~clade/faculty/donaldson/&amp;ei=zyVGUfmJOMGw0AXct4E4&amp;bvm=bv.43828540,d.ZG4&amp;psig=AFQjCNE2QJ_MUwBxIz5x6ezzuRQ72IRdSA&amp;ust=1363638082357944" TargetMode="Externa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google.es/url?sa=i&amp;rct=j&amp;q=&amp;esrc=s&amp;frm=1&amp;source=images&amp;cd=&amp;cad=rja&amp;docid=DujU6q8ItbvBsM&amp;tbnid=DEpMH-PlOxWZpM:&amp;ved=0CAUQjRw&amp;url=http://www.seigyo.kais.kyoto-u.ac.jp/english/projects.html&amp;ei=JCZGUfPmO7CM0wXDjoGgDg&amp;bvm=bv.43828540,d.ZG4&amp;psig=AFQjCNE2QJ_MUwBxIz5x6ezzuRQ72IRdSA&amp;ust=1363638082357944" TargetMode="Externa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google.es/url?sa=i&amp;rct=j&amp;q=&amp;esrc=s&amp;frm=1&amp;source=images&amp;cd=&amp;cad=rja&amp;docid=DujU6q8ItbvBsM&amp;tbnid=DEpMH-PlOxWZpM:&amp;ved=0CAUQjRw&amp;url=http://course1.winona.edu/kbates/Bio241/cells.htm&amp;ei=OiZGUbraHKTX0QWWvIDwDw&amp;bvm=bv.43828540,d.ZG4&amp;psig=AFQjCNE2QJ_MUwBxIz5x6ezzuRQ72IRdSA&amp;ust=1363638082357944" TargetMode="Externa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www.google.es/url?sa=i&amp;rct=j&amp;q=&amp;esrc=s&amp;frm=1&amp;source=images&amp;cd=&amp;cad=rja&amp;docid=ydJgJGYDNmX4kM&amp;tbnid=p_XV32mvj06VyM:&amp;ved=0CAUQjRw&amp;url=http://www.xtec.cat/~jgurrera/mtcndri.htm&amp;ei=dShGUdfhHOO30QXv74HwCQ&amp;bvm=bv.43828540,d.ZG4&amp;psig=AFQjCNEpGHWOKyhcIPA1iemmmR_LUhQItQ&amp;ust=1363638711974685" TargetMode="Externa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www.google.es/imgres?hl=es&amp;sa=X&amp;qscrl=1&amp;rlz=1T4ADRA_esES384ES384&amp;biw=1280&amp;bih=655&amp;tbm=isch&amp;tbnid=Ta1szym-ClwDgM:&amp;imgrefurl=http://www.xtec.cat/~jgurrera/plast.htm&amp;docid=FyBkmbuF8qc7mM&amp;imgurl=http://www.xtec.cat/~jgurrera/plast2.jpg&amp;w=500&amp;h=237&amp;ei=OilGUdvODcu0hAe614CQBw&amp;zoom=1&amp;ved=0CIsBEIQcMA8&amp;ved=1t:3588,r:15,s:0,i:139&amp;iact=rc&amp;dur=330&amp;page=1&amp;tbnh=154&amp;tbnw=280&amp;start=0&amp;ndsp=16&amp;tx=164&amp;ty=62" TargetMode="Externa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www.google.es/imgres?hl=es&amp;sa=X&amp;qscrl=1&amp;rlz=1T4ADRA_esES384ES384&amp;biw=1280&amp;bih=655&amp;tbm=isch&amp;tbnid=HxTq_79_0iWZsM:&amp;imgrefurl=http://html.rincondelvago.com/celules.html&amp;docid=xP_ypO_VAeTZaM&amp;imgurl=http://html.rincondelvago.com/000742105.png&amp;w=338&amp;h=243&amp;ei=OilGUdvODcu0hAe614CQBw&amp;zoom=1&amp;ved=0CK8BEIQcMBg&amp;ved=1t:3588,r:24,s:0,i:175&amp;iact=rc&amp;dur=3155&amp;page=2&amp;tbnh=160&amp;tbnw=223&amp;start=16&amp;ndsp=20&amp;tx=112&amp;ty=65" TargetMode="Externa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87463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TEMA-8</a:t>
            </a:r>
            <a:br>
              <a:rPr lang="ca-ES" b="1" dirty="0" smtClean="0"/>
            </a:br>
            <a:r>
              <a:rPr lang="ca-ES" b="1" dirty="0" smtClean="0"/>
              <a:t>Orgànuls cel·lulars delimitats per membranes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404664"/>
            <a:ext cx="8136904" cy="5976664"/>
          </a:xfrm>
        </p:spPr>
        <p:txBody>
          <a:bodyPr/>
          <a:lstStyle/>
          <a:p>
            <a:r>
              <a:rPr lang="ca-ES" b="1" dirty="0" smtClean="0">
                <a:solidFill>
                  <a:schemeClr val="tx1"/>
                </a:solidFill>
              </a:rPr>
              <a:t>RETICLE ENDOPLASMÀTIC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Sistema membranós format per una xarxa de: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Sàculs aplanats (cisternes)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Sàculs globosos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Túbuls sinuosos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L’espai interior s’anomena </a:t>
            </a:r>
            <a:r>
              <a:rPr lang="ca-ES" b="1" dirty="0" smtClean="0">
                <a:solidFill>
                  <a:schemeClr val="tx1"/>
                </a:solidFill>
              </a:rPr>
              <a:t>lumen o llum.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S’estén per tot el citoplasma.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Tot el conjunt està </a:t>
            </a:r>
            <a:r>
              <a:rPr lang="ca-ES" dirty="0" err="1" smtClean="0">
                <a:solidFill>
                  <a:schemeClr val="tx1"/>
                </a:solidFill>
              </a:rPr>
              <a:t>intercomunicat</a:t>
            </a:r>
            <a:r>
              <a:rPr lang="ca-ES" dirty="0" smtClean="0">
                <a:solidFill>
                  <a:schemeClr val="tx1"/>
                </a:solidFill>
              </a:rPr>
              <a:t> entre ell i amb l’embolcall nuclear.</a:t>
            </a:r>
            <a:endParaRPr lang="ca-ES" dirty="0">
              <a:solidFill>
                <a:schemeClr val="tx1"/>
              </a:solidFill>
            </a:endParaRPr>
          </a:p>
          <a:p>
            <a:endParaRPr lang="ca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5612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rc_mi" descr="Resultat d'imatges de retículo endoplasmático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352928" cy="604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93869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65375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RER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rc_mi" descr="http://www.xtec.cat/~mbadia17/imatges/mitocondri2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980728"/>
            <a:ext cx="7488832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83361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8208912" cy="5832648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rial"/>
              </a:rPr>
              <a:t>Característiques:</a:t>
            </a:r>
            <a:endParaRPr lang="ca-ES" dirty="0">
              <a:solidFill>
                <a:schemeClr val="tx1"/>
              </a:solidFill>
              <a:latin typeface="Arial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rial"/>
              </a:rPr>
              <a:t>• Format </a:t>
            </a:r>
            <a:r>
              <a:rPr lang="ca-ES" dirty="0">
                <a:solidFill>
                  <a:schemeClr val="tx1"/>
                </a:solidFill>
                <a:latin typeface="Arial"/>
              </a:rPr>
              <a:t>per cisternes o sàculs aplanats.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rial"/>
              </a:rPr>
              <a:t>• Unit </a:t>
            </a:r>
            <a:r>
              <a:rPr lang="ca-ES" dirty="0">
                <a:solidFill>
                  <a:schemeClr val="tx1"/>
                </a:solidFill>
                <a:latin typeface="Arial"/>
              </a:rPr>
              <a:t>per una banda amb l’embolcall nuclear i per </a:t>
            </a:r>
            <a:r>
              <a:rPr lang="ca-ES" dirty="0" smtClean="0">
                <a:solidFill>
                  <a:schemeClr val="tx1"/>
                </a:solidFill>
                <a:latin typeface="Arial"/>
              </a:rPr>
              <a:t>l’altra </a:t>
            </a:r>
            <a:r>
              <a:rPr lang="ca-ES" dirty="0">
                <a:solidFill>
                  <a:schemeClr val="tx1"/>
                </a:solidFill>
                <a:latin typeface="Arial"/>
              </a:rPr>
              <a:t>amb el REL.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rial"/>
              </a:rPr>
              <a:t>• Cara </a:t>
            </a:r>
            <a:r>
              <a:rPr lang="ca-ES" dirty="0">
                <a:solidFill>
                  <a:schemeClr val="tx1"/>
                </a:solidFill>
                <a:latin typeface="Arial"/>
              </a:rPr>
              <a:t>externa (cara citoplasmàtica) conté: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rial"/>
              </a:rPr>
              <a:t>– ribosomes </a:t>
            </a:r>
            <a:r>
              <a:rPr lang="ca-ES" dirty="0">
                <a:solidFill>
                  <a:schemeClr val="tx1"/>
                </a:solidFill>
                <a:latin typeface="Arial"/>
              </a:rPr>
              <a:t>units mitjançant </a:t>
            </a:r>
            <a:r>
              <a:rPr lang="ca-ES" b="1" dirty="0" err="1" smtClean="0">
                <a:solidFill>
                  <a:schemeClr val="tx1"/>
                </a:solidFill>
                <a:latin typeface="Arial"/>
              </a:rPr>
              <a:t>riboforines</a:t>
            </a:r>
            <a:r>
              <a:rPr lang="ca-ES" dirty="0">
                <a:solidFill>
                  <a:schemeClr val="tx1"/>
                </a:solidFill>
                <a:latin typeface="Arial"/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rial"/>
              </a:rPr>
              <a:t>– canals </a:t>
            </a:r>
            <a:r>
              <a:rPr lang="ca-ES" dirty="0">
                <a:solidFill>
                  <a:schemeClr val="tx1"/>
                </a:solidFill>
                <a:latin typeface="Arial"/>
              </a:rPr>
              <a:t>d’entrada de proteïnes cap al lumen.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0708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504055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Funcions: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908720"/>
            <a:ext cx="7992888" cy="5328592"/>
          </a:xfrm>
        </p:spPr>
        <p:txBody>
          <a:bodyPr/>
          <a:lstStyle/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Síntesi, emmagatzematge i transport de proteïnes.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Inici de la glicosilació d’algunes proteïnes.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5" name="4 Imagen"/>
          <p:cNvPicPr/>
          <p:nvPr/>
        </p:nvPicPr>
        <p:blipFill>
          <a:blip r:embed="rId2" cstate="print"/>
          <a:srcRect b="20850"/>
          <a:stretch>
            <a:fillRect/>
          </a:stretch>
        </p:blipFill>
        <p:spPr bwMode="auto">
          <a:xfrm>
            <a:off x="0" y="2564904"/>
            <a:ext cx="9144000" cy="410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04987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52735"/>
          </a:xfrm>
        </p:spPr>
        <p:txBody>
          <a:bodyPr/>
          <a:lstStyle/>
          <a:p>
            <a:r>
              <a:rPr lang="ca-ES" dirty="0" smtClean="0"/>
              <a:t>REL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772816"/>
            <a:ext cx="6400800" cy="3865984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5" name="4 Imagen" descr="Resultat d'imatges de reticulo endoplasmatico liso"/>
          <p:cNvPicPr/>
          <p:nvPr/>
        </p:nvPicPr>
        <p:blipFill>
          <a:blip r:embed="rId2" cstate="print"/>
          <a:srcRect l="51531"/>
          <a:stretch>
            <a:fillRect/>
          </a:stretch>
        </p:blipFill>
        <p:spPr bwMode="auto">
          <a:xfrm>
            <a:off x="827584" y="980728"/>
            <a:ext cx="756084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rc_mi" descr="Resultat d'imatges de reticle endoplasmàtic rugó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848872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508685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8208912" cy="583264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Característiques: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No té ribosomes.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Format per sacs globosos.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Membrana amb gran quantitat d’enzims.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Funcions: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Síntesi, emmagatzematge i transport de lípids: fosfolípids, colesterol i hormones esteroides.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Destoxicació de les cèl·lules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→ degradació de les substàncies tòxiques. (En especial el REL de les cèl·lules hepàtiques.)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P</a:t>
            </a:r>
            <a:r>
              <a:rPr lang="es-ES" b="1" dirty="0" err="1" smtClean="0">
                <a:solidFill>
                  <a:schemeClr val="tx1"/>
                </a:solidFill>
              </a:rPr>
              <a:t>articipació</a:t>
            </a:r>
            <a:r>
              <a:rPr lang="es-ES" b="1" dirty="0" smtClean="0">
                <a:solidFill>
                  <a:schemeClr val="tx1"/>
                </a:solidFill>
              </a:rPr>
              <a:t> en el </a:t>
            </a:r>
            <a:r>
              <a:rPr lang="es-ES" b="1" dirty="0" err="1" smtClean="0">
                <a:solidFill>
                  <a:schemeClr val="tx1"/>
                </a:solidFill>
              </a:rPr>
              <a:t>procés</a:t>
            </a:r>
            <a:r>
              <a:rPr lang="es-ES" b="1" dirty="0" smtClean="0">
                <a:solidFill>
                  <a:schemeClr val="tx1"/>
                </a:solidFill>
              </a:rPr>
              <a:t> de </a:t>
            </a:r>
            <a:r>
              <a:rPr lang="es-ES" b="1" dirty="0" err="1" smtClean="0">
                <a:solidFill>
                  <a:schemeClr val="tx1"/>
                </a:solidFill>
              </a:rPr>
              <a:t>contracció</a:t>
            </a:r>
            <a:r>
              <a:rPr lang="es-ES" b="1" dirty="0" smtClean="0">
                <a:solidFill>
                  <a:schemeClr val="tx1"/>
                </a:solidFill>
              </a:rPr>
              <a:t> de les</a:t>
            </a:r>
          </a:p>
          <a:p>
            <a:pPr algn="l"/>
            <a:r>
              <a:rPr lang="fr-FR" b="1" dirty="0" err="1" smtClean="0">
                <a:solidFill>
                  <a:schemeClr val="tx1"/>
                </a:solidFill>
              </a:rPr>
              <a:t>cèl</a:t>
            </a:r>
            <a:r>
              <a:rPr lang="fr-FR" b="1" dirty="0" smtClean="0">
                <a:solidFill>
                  <a:schemeClr val="tx1"/>
                </a:solidFill>
              </a:rPr>
              <a:t>·</a:t>
            </a:r>
            <a:r>
              <a:rPr lang="fr-FR" b="1" dirty="0" err="1" smtClean="0">
                <a:solidFill>
                  <a:schemeClr val="tx1"/>
                </a:solidFill>
              </a:rPr>
              <a:t>lules</a:t>
            </a:r>
            <a:r>
              <a:rPr lang="fr-FR" b="1" dirty="0" smtClean="0">
                <a:solidFill>
                  <a:schemeClr val="tx1"/>
                </a:solidFill>
              </a:rPr>
              <a:t> </a:t>
            </a:r>
            <a:r>
              <a:rPr lang="fr-FR" b="1" dirty="0" err="1" smtClean="0">
                <a:solidFill>
                  <a:schemeClr val="tx1"/>
                </a:solidFill>
              </a:rPr>
              <a:t>musculars</a:t>
            </a:r>
            <a:r>
              <a:rPr lang="fr-FR" b="1" dirty="0" smtClean="0">
                <a:solidFill>
                  <a:schemeClr val="tx1"/>
                </a:solidFill>
              </a:rPr>
              <a:t> </a:t>
            </a:r>
            <a:r>
              <a:rPr lang="fr-FR" b="1" dirty="0" err="1" smtClean="0">
                <a:solidFill>
                  <a:schemeClr val="tx1"/>
                </a:solidFill>
              </a:rPr>
              <a:t>dels</a:t>
            </a:r>
            <a:r>
              <a:rPr lang="fr-FR" b="1" dirty="0" smtClean="0">
                <a:solidFill>
                  <a:schemeClr val="tx1"/>
                </a:solidFill>
              </a:rPr>
              <a:t> </a:t>
            </a:r>
            <a:r>
              <a:rPr lang="fr-FR" b="1" dirty="0" err="1" smtClean="0">
                <a:solidFill>
                  <a:schemeClr val="tx1"/>
                </a:solidFill>
              </a:rPr>
              <a:t>músculs</a:t>
            </a:r>
            <a:r>
              <a:rPr lang="fr-FR" b="1" dirty="0" smtClean="0">
                <a:solidFill>
                  <a:schemeClr val="tx1"/>
                </a:solidFill>
              </a:rPr>
              <a:t> </a:t>
            </a:r>
            <a:r>
              <a:rPr lang="fr-FR" b="1" dirty="0" err="1" smtClean="0">
                <a:solidFill>
                  <a:schemeClr val="tx1"/>
                </a:solidFill>
              </a:rPr>
              <a:t>estriats</a:t>
            </a:r>
            <a:r>
              <a:rPr lang="fr-FR" b="1" dirty="0" smtClean="0">
                <a:solidFill>
                  <a:schemeClr val="tx1"/>
                </a:solidFill>
              </a:rPr>
              <a:t>.</a:t>
            </a:r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>
              <a:buFontTx/>
              <a:buChar char="-"/>
            </a:pPr>
            <a:endParaRPr lang="ca-ES" b="1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endParaRPr lang="ca-E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fibra muscular estriada reticle sarcoplasmàtic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8424936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52735"/>
          </a:xfrm>
        </p:spPr>
        <p:txBody>
          <a:bodyPr/>
          <a:lstStyle/>
          <a:p>
            <a:r>
              <a:rPr lang="ca-ES" dirty="0" smtClean="0"/>
              <a:t>APARELL DE GOLGI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124744"/>
            <a:ext cx="6400800" cy="4514056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irc_mi" descr="http://www.imim.es/imimat/wp-content/uploads/2010/07/golgi-300x230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980728"/>
            <a:ext cx="640871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548680"/>
            <a:ext cx="8136904" cy="5544616"/>
          </a:xfrm>
        </p:spPr>
        <p:txBody>
          <a:bodyPr>
            <a:normAutofit lnSpcReduction="10000"/>
          </a:bodyPr>
          <a:lstStyle/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• Consisteix en un o diversos </a:t>
            </a:r>
            <a:r>
              <a:rPr lang="ca-ES" b="1" dirty="0" smtClean="0">
                <a:solidFill>
                  <a:schemeClr val="tx1"/>
                </a:solidFill>
              </a:rPr>
              <a:t>dictiosomes i nombroses vesícules.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dictiosomes estan formats per un conjunt de cisternes (entre 4 i 10), limitades per una membrana.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• 2 cares: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</a:t>
            </a:r>
            <a:r>
              <a:rPr lang="ca-ES" b="1" i="1" dirty="0" smtClean="0">
                <a:solidFill>
                  <a:schemeClr val="tx1"/>
                </a:solidFill>
              </a:rPr>
              <a:t>Cara </a:t>
            </a:r>
            <a:r>
              <a:rPr lang="ca-ES" b="1" i="1" dirty="0" err="1" smtClean="0">
                <a:solidFill>
                  <a:schemeClr val="tx1"/>
                </a:solidFill>
              </a:rPr>
              <a:t>cis</a:t>
            </a:r>
            <a:r>
              <a:rPr lang="ca-ES" b="1" i="1" dirty="0" smtClean="0">
                <a:solidFill>
                  <a:schemeClr val="tx1"/>
                </a:solidFill>
              </a:rPr>
              <a:t> o de formació, </a:t>
            </a:r>
            <a:r>
              <a:rPr lang="ca-ES" i="1" dirty="0" smtClean="0">
                <a:solidFill>
                  <a:schemeClr val="tx1"/>
                </a:solidFill>
              </a:rPr>
              <a:t>orientada cap el RER.</a:t>
            </a:r>
          </a:p>
          <a:p>
            <a:pPr algn="l"/>
            <a:r>
              <a:rPr lang="ca-ES" i="1" dirty="0" smtClean="0">
                <a:solidFill>
                  <a:schemeClr val="tx1"/>
                </a:solidFill>
              </a:rPr>
              <a:t>- </a:t>
            </a:r>
            <a:r>
              <a:rPr lang="ca-ES" b="1" i="1" dirty="0" smtClean="0">
                <a:solidFill>
                  <a:schemeClr val="tx1"/>
                </a:solidFill>
              </a:rPr>
              <a:t>Cara </a:t>
            </a:r>
            <a:r>
              <a:rPr lang="ca-ES" b="1" i="1" dirty="0" err="1" smtClean="0">
                <a:solidFill>
                  <a:schemeClr val="tx1"/>
                </a:solidFill>
              </a:rPr>
              <a:t>trans</a:t>
            </a:r>
            <a:r>
              <a:rPr lang="ca-ES" b="1" i="1" dirty="0" smtClean="0">
                <a:solidFill>
                  <a:schemeClr val="tx1"/>
                </a:solidFill>
              </a:rPr>
              <a:t> o de maduració </a:t>
            </a:r>
            <a:r>
              <a:rPr lang="ca-ES" i="1" dirty="0" smtClean="0">
                <a:solidFill>
                  <a:schemeClr val="tx1"/>
                </a:solidFill>
              </a:rPr>
              <a:t>orientada cap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 la membrana plasmàtica.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aparato de golg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129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04664"/>
            <a:ext cx="6400800" cy="5234136"/>
          </a:xfrm>
        </p:spPr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irc_mi" descr="http://www.xtec.cat/~jgurrera/golgi1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548680"/>
            <a:ext cx="6696744" cy="5328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76672"/>
            <a:ext cx="6400800" cy="5162128"/>
          </a:xfrm>
        </p:spPr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3 Imagen" descr="http://upload.wikimedia.org/wikipedia/commons/thumb/a/a9/Human_leukocyte%2C_showing_golgi_-_TEM.jpg/200px-Human_leukocyte%2C_showing_golgi_-_TEM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764704"/>
            <a:ext cx="633670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864095"/>
          </a:xfrm>
        </p:spPr>
        <p:txBody>
          <a:bodyPr/>
          <a:lstStyle/>
          <a:p>
            <a:r>
              <a:rPr lang="ca-ES" b="1" dirty="0" smtClean="0"/>
              <a:t>Funcions</a:t>
            </a:r>
            <a:r>
              <a:rPr lang="ca-ES" dirty="0" smtClean="0"/>
              <a:t>: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052736"/>
            <a:ext cx="8240960" cy="5256584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• </a:t>
            </a:r>
            <a:r>
              <a:rPr lang="ca-ES" b="1" dirty="0" err="1" smtClean="0">
                <a:solidFill>
                  <a:schemeClr val="tx1"/>
                </a:solidFill>
              </a:rPr>
              <a:t>Glicosilació</a:t>
            </a:r>
            <a:r>
              <a:rPr lang="ca-ES" b="1" dirty="0" smtClean="0">
                <a:solidFill>
                  <a:schemeClr val="tx1"/>
                </a:solidFill>
              </a:rPr>
              <a:t> de lípids i de proteïnes.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• Maduració (modificació de l'estructura),</a:t>
            </a:r>
          </a:p>
          <a:p>
            <a:pPr algn="l"/>
            <a:r>
              <a:rPr lang="es-ES" b="1" dirty="0" err="1" smtClean="0">
                <a:solidFill>
                  <a:schemeClr val="tx1"/>
                </a:solidFill>
              </a:rPr>
              <a:t>acumulació</a:t>
            </a:r>
            <a:r>
              <a:rPr lang="es-ES" b="1" dirty="0" smtClean="0">
                <a:solidFill>
                  <a:schemeClr val="tx1"/>
                </a:solidFill>
              </a:rPr>
              <a:t>, </a:t>
            </a:r>
            <a:r>
              <a:rPr lang="es-ES" b="1" dirty="0" err="1" smtClean="0">
                <a:solidFill>
                  <a:schemeClr val="tx1"/>
                </a:solidFill>
              </a:rPr>
              <a:t>transport</a:t>
            </a:r>
            <a:r>
              <a:rPr lang="es-ES" b="1" dirty="0" smtClean="0">
                <a:solidFill>
                  <a:schemeClr val="tx1"/>
                </a:solidFill>
              </a:rPr>
              <a:t> i </a:t>
            </a:r>
            <a:r>
              <a:rPr lang="es-ES" b="1" dirty="0" err="1" smtClean="0">
                <a:solidFill>
                  <a:schemeClr val="tx1"/>
                </a:solidFill>
              </a:rPr>
              <a:t>secreció</a:t>
            </a:r>
            <a:r>
              <a:rPr lang="es-ES" b="1" dirty="0" smtClean="0">
                <a:solidFill>
                  <a:schemeClr val="tx1"/>
                </a:solidFill>
              </a:rPr>
              <a:t> de </a:t>
            </a:r>
            <a:r>
              <a:rPr lang="es-ES" b="1" dirty="0" err="1" smtClean="0">
                <a:solidFill>
                  <a:schemeClr val="tx1"/>
                </a:solidFill>
              </a:rPr>
              <a:t>proteïnes</a:t>
            </a:r>
            <a:r>
              <a:rPr lang="es-ES" b="1" dirty="0" smtClean="0">
                <a:solidFill>
                  <a:schemeClr val="tx1"/>
                </a:solidFill>
              </a:rPr>
              <a:t> i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lípids procedents del RE 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• Síntesi de polisacàrids.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aparato de golg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835292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692696"/>
            <a:ext cx="8280920" cy="5472608"/>
          </a:xfrm>
        </p:spPr>
        <p:txBody>
          <a:bodyPr>
            <a:normAutofit fontScale="92500"/>
          </a:bodyPr>
          <a:lstStyle/>
          <a:p>
            <a:pPr algn="l"/>
            <a:r>
              <a:rPr lang="fr-FR" dirty="0" smtClean="0">
                <a:solidFill>
                  <a:schemeClr val="tx1"/>
                </a:solidFill>
              </a:rPr>
              <a:t>• </a:t>
            </a:r>
            <a:r>
              <a:rPr lang="ca-ES" dirty="0" smtClean="0">
                <a:solidFill>
                  <a:schemeClr val="tx1"/>
                </a:solidFill>
              </a:rPr>
              <a:t>Les vesícules procedents del RE es fusionen amb la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membrana de la cara </a:t>
            </a:r>
            <a:r>
              <a:rPr lang="ca-ES" dirty="0" err="1" smtClean="0">
                <a:solidFill>
                  <a:schemeClr val="tx1"/>
                </a:solidFill>
              </a:rPr>
              <a:t>cis</a:t>
            </a:r>
            <a:r>
              <a:rPr lang="ca-ES" dirty="0" smtClean="0">
                <a:solidFill>
                  <a:schemeClr val="tx1"/>
                </a:solidFill>
              </a:rPr>
              <a:t>, el seu contingut molecular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avança pel dictiosoma cap a la cara </a:t>
            </a:r>
            <a:r>
              <a:rPr lang="ca-ES" dirty="0" err="1" smtClean="0">
                <a:solidFill>
                  <a:schemeClr val="tx1"/>
                </a:solidFill>
              </a:rPr>
              <a:t>trans</a:t>
            </a:r>
            <a:r>
              <a:rPr lang="ca-ES" dirty="0" smtClean="0">
                <a:solidFill>
                  <a:schemeClr val="tx1"/>
                </a:solidFill>
              </a:rPr>
              <a:t>, de cisterna a cisterna mitjançant vesícules.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fr-FR" dirty="0" smtClean="0">
                <a:solidFill>
                  <a:schemeClr val="tx1"/>
                </a:solidFill>
              </a:rPr>
              <a:t>• Durant el </a:t>
            </a:r>
            <a:r>
              <a:rPr lang="fr-FR" dirty="0" err="1" smtClean="0">
                <a:solidFill>
                  <a:schemeClr val="tx1"/>
                </a:solidFill>
              </a:rPr>
              <a:t>seu</a:t>
            </a:r>
            <a:r>
              <a:rPr lang="fr-FR" dirty="0" smtClean="0">
                <a:solidFill>
                  <a:schemeClr val="tx1"/>
                </a:solidFill>
              </a:rPr>
              <a:t> transport des de la </a:t>
            </a:r>
            <a:r>
              <a:rPr lang="fr-FR" dirty="0" err="1" smtClean="0">
                <a:solidFill>
                  <a:schemeClr val="tx1"/>
                </a:solidFill>
              </a:rPr>
              <a:t>cara</a:t>
            </a:r>
            <a:r>
              <a:rPr lang="fr-FR" dirty="0" smtClean="0">
                <a:solidFill>
                  <a:schemeClr val="tx1"/>
                </a:solidFill>
              </a:rPr>
              <a:t> cis cap a la </a:t>
            </a:r>
            <a:r>
              <a:rPr lang="fr-FR" dirty="0" err="1" smtClean="0">
                <a:solidFill>
                  <a:schemeClr val="tx1"/>
                </a:solidFill>
              </a:rPr>
              <a:t>trans</a:t>
            </a:r>
            <a:r>
              <a:rPr lang="fr-FR" dirty="0" smtClean="0">
                <a:solidFill>
                  <a:schemeClr val="tx1"/>
                </a:solidFill>
              </a:rPr>
              <a:t>, les </a:t>
            </a:r>
            <a:r>
              <a:rPr lang="fr-FR" dirty="0" err="1" smtClean="0">
                <a:solidFill>
                  <a:schemeClr val="tx1"/>
                </a:solidFill>
              </a:rPr>
              <a:t>molècules</a:t>
            </a:r>
            <a:r>
              <a:rPr lang="fr-FR" dirty="0" smtClean="0">
                <a:solidFill>
                  <a:schemeClr val="tx1"/>
                </a:solidFill>
              </a:rPr>
              <a:t> es </a:t>
            </a:r>
            <a:r>
              <a:rPr lang="fr-FR" dirty="0" err="1" smtClean="0">
                <a:solidFill>
                  <a:schemeClr val="tx1"/>
                </a:solidFill>
              </a:rPr>
              <a:t>modifiquen</a:t>
            </a:r>
            <a:r>
              <a:rPr lang="fr-FR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fr-FR" dirty="0" smtClean="0">
                <a:solidFill>
                  <a:schemeClr val="tx1"/>
                </a:solidFill>
              </a:rPr>
              <a:t>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864095"/>
          </a:xfrm>
        </p:spPr>
        <p:txBody>
          <a:bodyPr/>
          <a:lstStyle/>
          <a:p>
            <a:r>
              <a:rPr lang="ca-ES" b="1" dirty="0" smtClean="0"/>
              <a:t>LISOSOMES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196752"/>
            <a:ext cx="7848872" cy="4896544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-Deriven de l’aparell de </a:t>
            </a:r>
            <a:r>
              <a:rPr lang="ca-ES" dirty="0" err="1" smtClean="0">
                <a:solidFill>
                  <a:schemeClr val="tx1"/>
                </a:solidFill>
              </a:rPr>
              <a:t>Golgi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Són vesícules plenes d’</a:t>
            </a:r>
            <a:r>
              <a:rPr lang="ca-ES" b="1" dirty="0" smtClean="0">
                <a:solidFill>
                  <a:schemeClr val="tx1"/>
                </a:solidFill>
              </a:rPr>
              <a:t>enzims digestius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76871"/>
            <a:ext cx="7921058" cy="4366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84161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548680"/>
            <a:ext cx="7920880" cy="583264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Els enzims es formen al RER i passen a l’aparell de </a:t>
            </a:r>
            <a:r>
              <a:rPr lang="ca-ES" dirty="0" err="1" smtClean="0">
                <a:solidFill>
                  <a:schemeClr val="tx1"/>
                </a:solidFill>
              </a:rPr>
              <a:t>Golgi</a:t>
            </a:r>
            <a:r>
              <a:rPr lang="ca-ES" dirty="0" smtClean="0">
                <a:solidFill>
                  <a:schemeClr val="tx1"/>
                </a:solidFill>
              </a:rPr>
              <a:t> on s’activen i s’acumulen.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</a:t>
            </a:r>
            <a:r>
              <a:rPr lang="ca-ES" dirty="0">
                <a:solidFill>
                  <a:schemeClr val="tx1"/>
                </a:solidFill>
              </a:rPr>
              <a:t>enzims digestius són </a:t>
            </a:r>
            <a:r>
              <a:rPr lang="ca-ES" b="1" dirty="0" smtClean="0">
                <a:solidFill>
                  <a:schemeClr val="tx1"/>
                </a:solidFill>
              </a:rPr>
              <a:t>enzims </a:t>
            </a:r>
            <a:r>
              <a:rPr lang="ca-ES" b="1" dirty="0" err="1" smtClean="0">
                <a:solidFill>
                  <a:schemeClr val="tx1"/>
                </a:solidFill>
              </a:rPr>
              <a:t>hidrolítics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(capaços de trencar enllaços)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</a:rPr>
              <a:t>hidrolases </a:t>
            </a:r>
            <a:r>
              <a:rPr lang="ca-ES" b="1" dirty="0">
                <a:solidFill>
                  <a:schemeClr val="tx1"/>
                </a:solidFill>
              </a:rPr>
              <a:t>àcides </a:t>
            </a:r>
            <a:r>
              <a:rPr lang="ca-ES" dirty="0">
                <a:solidFill>
                  <a:schemeClr val="tx1"/>
                </a:solidFill>
              </a:rPr>
              <a:t>que fan la digestió de la matèria orgànica de la </a:t>
            </a:r>
            <a:r>
              <a:rPr lang="ca-ES" dirty="0" smtClean="0">
                <a:solidFill>
                  <a:schemeClr val="tx1"/>
                </a:solidFill>
              </a:rPr>
              <a:t>cèl·lula, n’hi ha més de 40 tipus diferents:</a:t>
            </a:r>
            <a:endParaRPr lang="ca-ES" dirty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ca-ES" b="1" dirty="0">
                <a:solidFill>
                  <a:schemeClr val="tx1"/>
                </a:solidFill>
              </a:rPr>
              <a:t>Lipases</a:t>
            </a:r>
          </a:p>
          <a:p>
            <a:pPr marL="457200" indent="-457200" algn="l">
              <a:buFontTx/>
              <a:buChar char="-"/>
            </a:pPr>
            <a:r>
              <a:rPr lang="ca-ES" b="1" dirty="0">
                <a:solidFill>
                  <a:schemeClr val="tx1"/>
                </a:solidFill>
              </a:rPr>
              <a:t>Proteases</a:t>
            </a:r>
          </a:p>
          <a:p>
            <a:pPr marL="457200" indent="-457200" algn="l">
              <a:buFontTx/>
              <a:buChar char="-"/>
            </a:pPr>
            <a:r>
              <a:rPr lang="ca-ES" b="1" dirty="0" err="1">
                <a:solidFill>
                  <a:schemeClr val="tx1"/>
                </a:solidFill>
              </a:rPr>
              <a:t>DNAasa</a:t>
            </a:r>
            <a:endParaRPr lang="ca-ES" b="1" dirty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ca-ES" b="1" dirty="0">
                <a:solidFill>
                  <a:schemeClr val="tx1"/>
                </a:solidFill>
              </a:rPr>
              <a:t>Fosfatasa</a:t>
            </a:r>
            <a:r>
              <a:rPr lang="ca-ES" dirty="0">
                <a:solidFill>
                  <a:schemeClr val="tx1"/>
                </a:solidFill>
              </a:rPr>
              <a:t> </a:t>
            </a:r>
            <a:r>
              <a:rPr lang="ca-ES" b="1" dirty="0">
                <a:solidFill>
                  <a:schemeClr val="tx1"/>
                </a:solidFill>
              </a:rPr>
              <a:t>àcida</a:t>
            </a:r>
            <a:r>
              <a:rPr lang="ca-ES" dirty="0">
                <a:solidFill>
                  <a:schemeClr val="tx1"/>
                </a:solidFill>
              </a:rPr>
              <a:t> → trenca els enllaços </a:t>
            </a:r>
            <a:r>
              <a:rPr lang="ca-ES" dirty="0" err="1">
                <a:solidFill>
                  <a:schemeClr val="tx1"/>
                </a:solidFill>
              </a:rPr>
              <a:t>fosfoèsters</a:t>
            </a:r>
            <a:r>
              <a:rPr lang="ca-ES" dirty="0">
                <a:solidFill>
                  <a:schemeClr val="tx1"/>
                </a:solidFill>
              </a:rPr>
              <a:t> i allibera grups fosfat.</a:t>
            </a:r>
          </a:p>
          <a:p>
            <a:pPr marL="457200" indent="-457200" algn="l">
              <a:buFontTx/>
              <a:buChar char="-"/>
            </a:pPr>
            <a:r>
              <a:rPr lang="ca-ES" b="1" dirty="0" err="1">
                <a:solidFill>
                  <a:schemeClr val="tx1"/>
                </a:solidFill>
              </a:rPr>
              <a:t>Glicosidases</a:t>
            </a:r>
            <a:endParaRPr lang="ca-ES" b="1" dirty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ca-ES" dirty="0">
                <a:solidFill>
                  <a:schemeClr val="tx1"/>
                </a:solidFill>
              </a:rPr>
              <a:t> etc.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xmlns="" val="1227227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620688"/>
            <a:ext cx="8064896" cy="5760640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C:\Users\montse\Downloads\71c70e9abf5a9cc86b2867e8b16bde4e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60648"/>
            <a:ext cx="7344816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620688"/>
            <a:ext cx="8208912" cy="561662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La </a:t>
            </a:r>
            <a:r>
              <a:rPr lang="ca-ES" b="1" dirty="0" smtClean="0">
                <a:solidFill>
                  <a:schemeClr val="tx1"/>
                </a:solidFill>
              </a:rPr>
              <a:t>cara interna de la membrana </a:t>
            </a:r>
            <a:r>
              <a:rPr lang="ca-ES" dirty="0" smtClean="0">
                <a:solidFill>
                  <a:schemeClr val="tx1"/>
                </a:solidFill>
              </a:rPr>
              <a:t>està recoberta d’una capa de </a:t>
            </a:r>
            <a:r>
              <a:rPr lang="ca-ES" b="1" dirty="0" smtClean="0">
                <a:solidFill>
                  <a:schemeClr val="tx1"/>
                </a:solidFill>
              </a:rPr>
              <a:t>glicoproteïnes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la protegeixen de l’acció dels enzims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hidrolítics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 </a:t>
            </a:r>
            <a:r>
              <a:rPr lang="ca-ES" b="1" dirty="0" smtClean="0">
                <a:solidFill>
                  <a:schemeClr val="tx1"/>
                </a:solidFill>
              </a:rPr>
              <a:t>Extracel·lular</a:t>
            </a:r>
            <a:r>
              <a:rPr lang="ca-ES" dirty="0" smtClean="0">
                <a:solidFill>
                  <a:schemeClr val="tx1"/>
                </a:solidFill>
              </a:rPr>
              <a:t> → Les vesícules de      </a:t>
            </a:r>
          </a:p>
          <a:p>
            <a:pPr algn="l"/>
            <a:r>
              <a:rPr lang="ca-ES" dirty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                                        secreció expulsen els   </a:t>
            </a:r>
            <a:r>
              <a:rPr lang="ca-ES" b="1" dirty="0" smtClean="0">
                <a:solidFill>
                  <a:schemeClr val="tx1"/>
                </a:solidFill>
              </a:rPr>
              <a:t>DIGESTIÓ</a:t>
            </a:r>
            <a:r>
              <a:rPr lang="ca-ES" dirty="0" smtClean="0">
                <a:solidFill>
                  <a:schemeClr val="tx1"/>
                </a:solidFill>
              </a:rPr>
              <a:t>                        enzims a l’exterior. Ex: fongs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          </a:t>
            </a:r>
            <a:r>
              <a:rPr lang="ca-ES" b="1" dirty="0" smtClean="0">
                <a:solidFill>
                  <a:schemeClr val="tx1"/>
                </a:solidFill>
              </a:rPr>
              <a:t>Intracel·lular</a:t>
            </a:r>
            <a:r>
              <a:rPr lang="ca-ES" dirty="0" smtClean="0">
                <a:solidFill>
                  <a:schemeClr val="tx1"/>
                </a:solidFill>
              </a:rPr>
              <a:t> → Els lisosomes s’uneixen a  </a:t>
            </a:r>
          </a:p>
          <a:p>
            <a:pPr algn="l"/>
            <a:r>
              <a:rPr lang="ca-ES" dirty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                                        un vacúol que conté la </a:t>
            </a:r>
          </a:p>
          <a:p>
            <a:pPr algn="l"/>
            <a:r>
              <a:rPr lang="ca-ES" dirty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                                        matèria que s’ha de </a:t>
            </a:r>
          </a:p>
          <a:p>
            <a:pPr algn="l"/>
            <a:r>
              <a:rPr lang="ca-ES" dirty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                                        digerir.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 flipV="1">
            <a:off x="1259632" y="2708920"/>
            <a:ext cx="360040" cy="28803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1187624" y="3501008"/>
            <a:ext cx="36004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11483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Tipus de lisosomes: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980728"/>
            <a:ext cx="8640960" cy="4320480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Primaris</a:t>
            </a:r>
            <a:r>
              <a:rPr lang="ca-ES" dirty="0" smtClean="0">
                <a:solidFill>
                  <a:schemeClr val="tx1"/>
                </a:solidFill>
              </a:rPr>
              <a:t>: només contenen enzims digestius.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Secundaris</a:t>
            </a:r>
            <a:r>
              <a:rPr lang="ca-ES" dirty="0" smtClean="0">
                <a:solidFill>
                  <a:schemeClr val="tx1"/>
                </a:solidFill>
              </a:rPr>
              <a:t>: són els que ja contenen substàncies que s’estan degradant. </a:t>
            </a:r>
          </a:p>
          <a:p>
            <a:pPr marL="457200" indent="-457200" algn="l"/>
            <a:r>
              <a:rPr lang="ca-ES" b="1" dirty="0" smtClean="0">
                <a:solidFill>
                  <a:schemeClr val="tx1"/>
                </a:solidFill>
              </a:rPr>
              <a:t>     </a:t>
            </a:r>
          </a:p>
          <a:p>
            <a:pPr marL="457200" indent="-457200" algn="l"/>
            <a:r>
              <a:rPr lang="ca-ES" b="1" dirty="0" smtClean="0">
                <a:solidFill>
                  <a:schemeClr val="tx1"/>
                </a:solidFill>
              </a:rPr>
              <a:t>   Vacúols digestius               Vacúols </a:t>
            </a:r>
            <a:r>
              <a:rPr lang="ca-ES" b="1" dirty="0" err="1" smtClean="0">
                <a:solidFill>
                  <a:schemeClr val="tx1"/>
                </a:solidFill>
              </a:rPr>
              <a:t>autofàgics</a:t>
            </a:r>
            <a:endParaRPr lang="ca-ES" b="1" dirty="0" smtClean="0">
              <a:solidFill>
                <a:schemeClr val="tx1"/>
              </a:solidFill>
            </a:endParaRPr>
          </a:p>
          <a:p>
            <a:pPr marL="457200" indent="-457200" algn="l"/>
            <a:r>
              <a:rPr lang="ca-ES" b="1" dirty="0" smtClean="0">
                <a:solidFill>
                  <a:schemeClr val="tx1"/>
                </a:solidFill>
              </a:rPr>
              <a:t>   o </a:t>
            </a:r>
            <a:r>
              <a:rPr lang="ca-ES" b="1" dirty="0" err="1" smtClean="0">
                <a:solidFill>
                  <a:schemeClr val="tx1"/>
                </a:solidFill>
              </a:rPr>
              <a:t>heterofàgics</a:t>
            </a:r>
            <a:r>
              <a:rPr lang="ca-ES" b="1" dirty="0" smtClean="0">
                <a:solidFill>
                  <a:schemeClr val="tx1"/>
                </a:solidFill>
              </a:rPr>
              <a:t>                    </a:t>
            </a:r>
            <a:r>
              <a:rPr lang="ca-ES" dirty="0" smtClean="0">
                <a:solidFill>
                  <a:schemeClr val="tx1"/>
                </a:solidFill>
              </a:rPr>
              <a:t>Substrat procedent de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</a:p>
          <a:p>
            <a:pPr marL="457200" indent="-457200" algn="l"/>
            <a:r>
              <a:rPr lang="ca-ES" dirty="0" smtClean="0">
                <a:solidFill>
                  <a:schemeClr val="tx1"/>
                </a:solidFill>
              </a:rPr>
              <a:t>   Substrat procedent           de l’interior (molècules  </a:t>
            </a:r>
          </a:p>
          <a:p>
            <a:pPr marL="457200" indent="-457200" algn="l"/>
            <a:r>
              <a:rPr lang="ca-ES" dirty="0" smtClean="0">
                <a:solidFill>
                  <a:schemeClr val="tx1"/>
                </a:solidFill>
              </a:rPr>
              <a:t>   de l’exterior.                             o orgànuls propis).                          </a:t>
            </a:r>
          </a:p>
          <a:p>
            <a:pPr marL="457200" indent="-457200" algn="l"/>
            <a:r>
              <a:rPr lang="ca-ES" dirty="0" smtClean="0">
                <a:solidFill>
                  <a:schemeClr val="tx1"/>
                </a:solidFill>
              </a:rPr>
              <a:t>                                                                                                   </a:t>
            </a:r>
          </a:p>
          <a:p>
            <a:pPr marL="457200" indent="-457200" algn="l"/>
            <a:endParaRPr lang="ca-ES" b="1" dirty="0">
              <a:solidFill>
                <a:schemeClr val="tx1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 flipH="1">
            <a:off x="3059832" y="2204864"/>
            <a:ext cx="1224136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4283968" y="2204864"/>
            <a:ext cx="1800200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13 Imagen" descr="Resultat d'imatges de lisosoma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509121"/>
            <a:ext cx="3384376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9357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8208912" cy="576064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-</a:t>
            </a:r>
            <a:r>
              <a:rPr lang="ca-ES" b="1" u="sng" dirty="0" err="1" smtClean="0">
                <a:solidFill>
                  <a:schemeClr val="tx1"/>
                </a:solidFill>
              </a:rPr>
              <a:t>Heterofàgia</a:t>
            </a:r>
            <a:endParaRPr lang="ca-ES" u="sng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1- Consisteix en la </a:t>
            </a:r>
            <a:r>
              <a:rPr lang="ca-ES" b="1" dirty="0" smtClean="0">
                <a:solidFill>
                  <a:schemeClr val="tx1"/>
                </a:solidFill>
              </a:rPr>
              <a:t>digestió de material d’origen exogen</a:t>
            </a:r>
            <a:r>
              <a:rPr lang="ca-ES" dirty="0" smtClean="0">
                <a:solidFill>
                  <a:schemeClr val="tx1"/>
                </a:solidFill>
              </a:rPr>
              <a:t> que s’incorpora per un procés d’</a:t>
            </a:r>
            <a:r>
              <a:rPr lang="ca-ES" b="1" dirty="0" smtClean="0">
                <a:solidFill>
                  <a:schemeClr val="tx1"/>
                </a:solidFill>
              </a:rPr>
              <a:t>endocitosi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2- La vesícula d’endocitosi (</a:t>
            </a:r>
            <a:r>
              <a:rPr lang="ca-ES" b="1" dirty="0" smtClean="0">
                <a:solidFill>
                  <a:schemeClr val="tx1"/>
                </a:solidFill>
              </a:rPr>
              <a:t>endosoma</a:t>
            </a:r>
            <a:r>
              <a:rPr lang="ca-ES" dirty="0" smtClean="0">
                <a:solidFill>
                  <a:schemeClr val="tx1"/>
                </a:solidFill>
              </a:rPr>
              <a:t>) es fusiona amb el </a:t>
            </a:r>
            <a:r>
              <a:rPr lang="ca-ES" b="1" dirty="0" smtClean="0">
                <a:solidFill>
                  <a:schemeClr val="tx1"/>
                </a:solidFill>
              </a:rPr>
              <a:t>lisosoma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primari</a:t>
            </a:r>
            <a:r>
              <a:rPr lang="ca-ES" dirty="0" smtClean="0">
                <a:solidFill>
                  <a:schemeClr val="tx1"/>
                </a:solidFill>
              </a:rPr>
              <a:t> i es forma el </a:t>
            </a:r>
            <a:r>
              <a:rPr lang="ca-ES" b="1" dirty="0" smtClean="0">
                <a:solidFill>
                  <a:schemeClr val="tx1"/>
                </a:solidFill>
              </a:rPr>
              <a:t>lisosoma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secundari</a:t>
            </a:r>
            <a:r>
              <a:rPr lang="ca-ES" dirty="0" smtClean="0">
                <a:solidFill>
                  <a:schemeClr val="tx1"/>
                </a:solidFill>
              </a:rPr>
              <a:t>. 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3- El material es digereix fins a obtenir monòmers que poden travessar la membrana lisosòmica, encara que hi ha residus que no es poden digerir. 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4- Aquests residus queden dins el lisosoma secundari i constitueixen el </a:t>
            </a:r>
            <a:r>
              <a:rPr lang="ca-ES" b="1" dirty="0" smtClean="0">
                <a:solidFill>
                  <a:schemeClr val="tx1"/>
                </a:solidFill>
              </a:rPr>
              <a:t>cos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residual</a:t>
            </a:r>
            <a:r>
              <a:rPr lang="ca-ES" dirty="0" smtClean="0">
                <a:solidFill>
                  <a:schemeClr val="tx1"/>
                </a:solidFill>
              </a:rPr>
              <a:t>. 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5- La cèl·lula pot expulsar els cossos residuals per </a:t>
            </a:r>
            <a:r>
              <a:rPr lang="ca-ES" b="1" dirty="0" smtClean="0">
                <a:solidFill>
                  <a:schemeClr val="tx1"/>
                </a:solidFill>
              </a:rPr>
              <a:t>exocitosi</a:t>
            </a:r>
            <a:r>
              <a:rPr lang="ca-ES" dirty="0" smtClean="0">
                <a:solidFill>
                  <a:schemeClr val="tx1"/>
                </a:solidFill>
              </a:rPr>
              <a:t>, però aquests també poden restar-hi de forma permanent.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8640960" cy="6336704"/>
          </a:xfrm>
        </p:spPr>
        <p:txBody>
          <a:bodyPr>
            <a:noAutofit/>
          </a:bodyPr>
          <a:lstStyle/>
          <a:p>
            <a:pPr algn="l"/>
            <a:r>
              <a:rPr lang="ca-ES" sz="2800" b="1" dirty="0">
                <a:solidFill>
                  <a:schemeClr val="tx1"/>
                </a:solidFill>
              </a:rPr>
              <a:t>-</a:t>
            </a:r>
            <a:r>
              <a:rPr lang="ca-ES" sz="2800" b="1" u="sng" dirty="0">
                <a:solidFill>
                  <a:schemeClr val="tx1"/>
                </a:solidFill>
              </a:rPr>
              <a:t>Autofàgia</a:t>
            </a:r>
            <a:endParaRPr lang="ca-ES" sz="2800" u="sng" dirty="0">
              <a:solidFill>
                <a:schemeClr val="tx1"/>
              </a:solidFill>
            </a:endParaRPr>
          </a:p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1- Consisteix </a:t>
            </a:r>
            <a:r>
              <a:rPr lang="ca-ES" sz="2800" dirty="0">
                <a:solidFill>
                  <a:schemeClr val="tx1"/>
                </a:solidFill>
              </a:rPr>
              <a:t>en la </a:t>
            </a:r>
            <a:r>
              <a:rPr lang="ca-ES" sz="2800" b="1" dirty="0">
                <a:solidFill>
                  <a:schemeClr val="tx1"/>
                </a:solidFill>
              </a:rPr>
              <a:t>digestió de material d’origen endogen,</a:t>
            </a:r>
            <a:r>
              <a:rPr lang="ca-ES" sz="2800" dirty="0">
                <a:solidFill>
                  <a:schemeClr val="tx1"/>
                </a:solidFill>
              </a:rPr>
              <a:t> l’orgànul defectuós s’envolta de membranes que provenen del </a:t>
            </a:r>
            <a:r>
              <a:rPr lang="ca-ES" sz="2800" dirty="0" smtClean="0">
                <a:solidFill>
                  <a:schemeClr val="tx1"/>
                </a:solidFill>
              </a:rPr>
              <a:t>reticle endoplasmàtic i es forma una vesícula.</a:t>
            </a:r>
          </a:p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2- La vesícula es </a:t>
            </a:r>
            <a:r>
              <a:rPr lang="ca-ES" sz="2800" dirty="0">
                <a:solidFill>
                  <a:schemeClr val="tx1"/>
                </a:solidFill>
              </a:rPr>
              <a:t>fusiona amb el </a:t>
            </a:r>
            <a:r>
              <a:rPr lang="ca-ES" sz="2800" b="1" dirty="0">
                <a:solidFill>
                  <a:schemeClr val="tx1"/>
                </a:solidFill>
              </a:rPr>
              <a:t>lisosoma</a:t>
            </a:r>
            <a:r>
              <a:rPr lang="ca-ES" sz="2800" dirty="0">
                <a:solidFill>
                  <a:schemeClr val="tx1"/>
                </a:solidFill>
              </a:rPr>
              <a:t> </a:t>
            </a:r>
            <a:r>
              <a:rPr lang="ca-ES" sz="2800" b="1" dirty="0" smtClean="0">
                <a:solidFill>
                  <a:schemeClr val="tx1"/>
                </a:solidFill>
              </a:rPr>
              <a:t>primari</a:t>
            </a:r>
            <a:r>
              <a:rPr lang="ca-ES" sz="2800" dirty="0" smtClean="0">
                <a:solidFill>
                  <a:schemeClr val="tx1"/>
                </a:solidFill>
              </a:rPr>
              <a:t> i es forma el </a:t>
            </a:r>
            <a:r>
              <a:rPr lang="ca-ES" sz="2800" b="1" dirty="0" smtClean="0">
                <a:solidFill>
                  <a:schemeClr val="tx1"/>
                </a:solidFill>
              </a:rPr>
              <a:t>lisosoma</a:t>
            </a:r>
            <a:r>
              <a:rPr lang="ca-ES" sz="2800" dirty="0" smtClean="0">
                <a:solidFill>
                  <a:schemeClr val="tx1"/>
                </a:solidFill>
              </a:rPr>
              <a:t> </a:t>
            </a:r>
            <a:r>
              <a:rPr lang="ca-ES" sz="2800" b="1" dirty="0" smtClean="0">
                <a:solidFill>
                  <a:schemeClr val="tx1"/>
                </a:solidFill>
              </a:rPr>
              <a:t>secundari</a:t>
            </a:r>
            <a:r>
              <a:rPr lang="ca-ES" sz="2800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3- El </a:t>
            </a:r>
            <a:r>
              <a:rPr lang="ca-ES" sz="2800" dirty="0">
                <a:solidFill>
                  <a:schemeClr val="tx1"/>
                </a:solidFill>
              </a:rPr>
              <a:t>material es digereix fins a obtenir monòmers que poden travessar la membrana lisosòmica, encara que hi ha residus que no es poden digerir.  </a:t>
            </a:r>
          </a:p>
          <a:p>
            <a:pPr algn="l"/>
            <a:r>
              <a:rPr lang="ca-ES" sz="2800" dirty="0">
                <a:solidFill>
                  <a:schemeClr val="tx1"/>
                </a:solidFill>
              </a:rPr>
              <a:t>4- Aquests residus queden dins el lisosoma secundari i constitueixen el </a:t>
            </a:r>
            <a:r>
              <a:rPr lang="ca-ES" sz="2800" b="1" dirty="0">
                <a:solidFill>
                  <a:schemeClr val="tx1"/>
                </a:solidFill>
              </a:rPr>
              <a:t>cos</a:t>
            </a:r>
            <a:r>
              <a:rPr lang="ca-ES" sz="2800" dirty="0">
                <a:solidFill>
                  <a:schemeClr val="tx1"/>
                </a:solidFill>
              </a:rPr>
              <a:t> </a:t>
            </a:r>
            <a:r>
              <a:rPr lang="ca-ES" sz="2800" b="1" dirty="0">
                <a:solidFill>
                  <a:schemeClr val="tx1"/>
                </a:solidFill>
              </a:rPr>
              <a:t>residual</a:t>
            </a:r>
            <a:r>
              <a:rPr lang="ca-ES" sz="2800" dirty="0">
                <a:solidFill>
                  <a:schemeClr val="tx1"/>
                </a:solidFill>
              </a:rPr>
              <a:t>.  </a:t>
            </a:r>
          </a:p>
          <a:p>
            <a:pPr algn="l"/>
            <a:r>
              <a:rPr lang="ca-ES" sz="2800" dirty="0">
                <a:solidFill>
                  <a:schemeClr val="tx1"/>
                </a:solidFill>
              </a:rPr>
              <a:t>5- La cèl·lula pot expulsar els cossos residuals per </a:t>
            </a:r>
            <a:r>
              <a:rPr lang="ca-ES" sz="2800" b="1" dirty="0">
                <a:solidFill>
                  <a:schemeClr val="tx1"/>
                </a:solidFill>
              </a:rPr>
              <a:t>exocitosi</a:t>
            </a:r>
            <a:r>
              <a:rPr lang="ca-ES" sz="2800" dirty="0">
                <a:solidFill>
                  <a:schemeClr val="tx1"/>
                </a:solidFill>
              </a:rPr>
              <a:t>, però aquests també poden restar-hi de forma permanent. </a:t>
            </a:r>
          </a:p>
          <a:p>
            <a:pPr algn="l"/>
            <a:endParaRPr lang="ca-ES" sz="2800" dirty="0">
              <a:solidFill>
                <a:schemeClr val="tx1"/>
              </a:solidFill>
            </a:endParaRP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xmlns="" val="708948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lisosomas"/>
          <p:cNvPicPr/>
          <p:nvPr/>
        </p:nvPicPr>
        <p:blipFill>
          <a:blip r:embed="rId2" cstate="print"/>
          <a:srcRect b="8061"/>
          <a:stretch>
            <a:fillRect/>
          </a:stretch>
        </p:blipFill>
        <p:spPr bwMode="auto">
          <a:xfrm>
            <a:off x="1142976" y="431516"/>
            <a:ext cx="700092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4143372" y="6072206"/>
            <a:ext cx="1500198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5 Rectángulo"/>
          <p:cNvSpPr/>
          <p:nvPr/>
        </p:nvSpPr>
        <p:spPr>
          <a:xfrm>
            <a:off x="4929190" y="5572140"/>
            <a:ext cx="571504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6 Rectángulo"/>
          <p:cNvSpPr/>
          <p:nvPr/>
        </p:nvSpPr>
        <p:spPr>
          <a:xfrm>
            <a:off x="1357290" y="4643446"/>
            <a:ext cx="928694" cy="85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7 Rectángulo"/>
          <p:cNvSpPr/>
          <p:nvPr/>
        </p:nvSpPr>
        <p:spPr>
          <a:xfrm>
            <a:off x="1285852" y="642918"/>
            <a:ext cx="1928826" cy="71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Rectángulo"/>
          <p:cNvSpPr/>
          <p:nvPr/>
        </p:nvSpPr>
        <p:spPr>
          <a:xfrm>
            <a:off x="2411760" y="1214422"/>
            <a:ext cx="1008112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>
                <a:solidFill>
                  <a:schemeClr val="tx1"/>
                </a:solidFill>
              </a:rPr>
              <a:t>Vesícula</a:t>
            </a:r>
            <a:endParaRPr lang="ca-ES" dirty="0">
              <a:solidFill>
                <a:schemeClr val="tx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786182" y="4714884"/>
            <a:ext cx="1428760" cy="21431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>
                <a:solidFill>
                  <a:schemeClr val="tx1"/>
                </a:solidFill>
              </a:rPr>
              <a:t>Endosoma</a:t>
            </a:r>
            <a:endParaRPr lang="ca-ES" dirty="0">
              <a:solidFill>
                <a:schemeClr val="tx1"/>
              </a:solidFill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 flipV="1">
            <a:off x="4893471" y="4643446"/>
            <a:ext cx="254593" cy="714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Rectángulo"/>
          <p:cNvSpPr/>
          <p:nvPr/>
        </p:nvSpPr>
        <p:spPr>
          <a:xfrm>
            <a:off x="4143372" y="1988840"/>
            <a:ext cx="284612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4500562" y="2420888"/>
            <a:ext cx="142876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6012160" y="3674205"/>
            <a:ext cx="428078" cy="31047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6297932" y="3930081"/>
            <a:ext cx="284612" cy="2184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9" name="18 Conector recto"/>
          <p:cNvCxnSpPr/>
          <p:nvPr/>
        </p:nvCxnSpPr>
        <p:spPr>
          <a:xfrm>
            <a:off x="6226199" y="3984683"/>
            <a:ext cx="214039" cy="163801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/>
          <a:lstStyle/>
          <a:p>
            <a:r>
              <a:rPr lang="ca-ES" b="1" dirty="0" smtClean="0"/>
              <a:t>Lisosomes especials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196752"/>
            <a:ext cx="8208912" cy="489654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1- </a:t>
            </a:r>
            <a:r>
              <a:rPr lang="ca-ES" b="1" dirty="0" smtClean="0">
                <a:solidFill>
                  <a:schemeClr val="tx1"/>
                </a:solidFill>
              </a:rPr>
              <a:t>Acrosoma</a:t>
            </a:r>
            <a:r>
              <a:rPr lang="ca-ES" dirty="0" smtClean="0">
                <a:solidFill>
                  <a:schemeClr val="tx1"/>
                </a:solidFill>
              </a:rPr>
              <a:t> dels espermatozoides és un lisosoma primari (enzims que digereixen les membranes fol·liculars de l’òvul).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acrosom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43182"/>
            <a:ext cx="8496944" cy="3378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fecundació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064895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208912" cy="554461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2- </a:t>
            </a:r>
            <a:r>
              <a:rPr lang="ca-ES" b="1" dirty="0" smtClean="0">
                <a:solidFill>
                  <a:schemeClr val="tx1"/>
                </a:solidFill>
              </a:rPr>
              <a:t>Grans d’aleurona </a:t>
            </a:r>
            <a:r>
              <a:rPr lang="ca-ES" dirty="0" smtClean="0">
                <a:solidFill>
                  <a:schemeClr val="tx1"/>
                </a:solidFill>
              </a:rPr>
              <a:t>de les llavors són lisosomes secundaris on s’emmagatzemen proteïnes. Durant el temps d’emmagatzemament </a:t>
            </a:r>
            <a:r>
              <a:rPr lang="ca-ES" dirty="0" err="1" smtClean="0">
                <a:solidFill>
                  <a:schemeClr val="tx1"/>
                </a:solidFill>
              </a:rPr>
              <a:t>s’inactiven</a:t>
            </a:r>
            <a:r>
              <a:rPr lang="ca-ES" dirty="0" smtClean="0">
                <a:solidFill>
                  <a:schemeClr val="tx1"/>
                </a:solidFill>
              </a:rPr>
              <a:t> les hidrolases. Quan les llavors es planten i els teixits de la llavor es rehidraten, les hidrolases s’activen i  es produeix la digestió de les reserves proteiques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la llavor germina.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granos de aleuron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933056"/>
            <a:ext cx="2232248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/>
          <a:lstStyle/>
          <a:p>
            <a:r>
              <a:rPr lang="ca-ES" b="1" dirty="0" smtClean="0"/>
              <a:t>VACÚOLS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124744"/>
            <a:ext cx="8064896" cy="5040560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Origen: RE, aparell de </a:t>
            </a:r>
            <a:r>
              <a:rPr lang="ca-ES" dirty="0" err="1" smtClean="0">
                <a:solidFill>
                  <a:schemeClr val="tx1"/>
                </a:solidFill>
              </a:rPr>
              <a:t>Golgi</a:t>
            </a:r>
            <a:r>
              <a:rPr lang="ca-ES" dirty="0" smtClean="0">
                <a:solidFill>
                  <a:schemeClr val="tx1"/>
                </a:solidFill>
              </a:rPr>
              <a:t> i invaginacions de la membrana plasmàtica.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Els vacúols de les cèl·lules animals són petits i reben el nom de </a:t>
            </a:r>
            <a:r>
              <a:rPr lang="ca-ES" b="1" dirty="0" smtClean="0">
                <a:solidFill>
                  <a:schemeClr val="tx1"/>
                </a:solidFill>
              </a:rPr>
              <a:t>vesícules. </a:t>
            </a:r>
            <a:endParaRPr lang="ca-ES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Els </a:t>
            </a:r>
            <a:r>
              <a:rPr lang="ca-ES" b="1" dirty="0" smtClean="0">
                <a:solidFill>
                  <a:schemeClr val="tx1"/>
                </a:solidFill>
              </a:rPr>
              <a:t>vacúols</a:t>
            </a:r>
            <a:r>
              <a:rPr lang="ca-ES" dirty="0" smtClean="0">
                <a:solidFill>
                  <a:schemeClr val="tx1"/>
                </a:solidFill>
              </a:rPr>
              <a:t> de les cèl·lules vegetals són grans i n’hi ha 1 o 2 per cèl·lula.  En una cèl·lula madura arriben a ocupar el 50%  o més del seu volum. La membrana és el </a:t>
            </a:r>
            <a:r>
              <a:rPr lang="ca-ES" b="1" dirty="0" smtClean="0">
                <a:solidFill>
                  <a:schemeClr val="tx1"/>
                </a:solidFill>
              </a:rPr>
              <a:t>tonoplast. </a:t>
            </a:r>
            <a:r>
              <a:rPr lang="ca-ES" dirty="0" smtClean="0">
                <a:solidFill>
                  <a:schemeClr val="tx1"/>
                </a:solidFill>
              </a:rPr>
              <a:t>Conjunt de vacúols és el </a:t>
            </a:r>
            <a:r>
              <a:rPr lang="ca-ES" b="1" dirty="0" smtClean="0">
                <a:solidFill>
                  <a:schemeClr val="tx1"/>
                </a:solidFill>
              </a:rPr>
              <a:t>vacuoma.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692696"/>
            <a:ext cx="6400800" cy="4946104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irc_mi" descr="http://www.xtec.cat/~mbadia17/imatges/vacuol2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04664"/>
            <a:ext cx="712879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vacúol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0"/>
            <a:ext cx="79208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152127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Funcions dels vacúols de les cèl·lules vegetals: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916832"/>
            <a:ext cx="7992888" cy="446449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1- Acumular molta aigua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turgència cel·lular.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2-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Emmagatzemar substàncies específiques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proteïnes elaborades per la cèl·lula, substàncies de rebuig,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antocianòsids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(color dels pètals), alcaloides (verinosos per als animals herbívors), cristalls de carbonat càlcic i oxalat càlcic (funció esquelètica).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3- Transportar substàncies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entre orgànuls dels sistema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endomembranós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i entre aquests i el medi extern. Ho fan les vesícules del RE i de l’aparell de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Golgi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(També en cèl·lules animals)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4015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Vacúols especials en les cèl·lules animals:</a:t>
            </a:r>
            <a:br>
              <a:rPr lang="ca-ES" b="1" dirty="0" smtClean="0"/>
            </a:b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628800"/>
            <a:ext cx="7992888" cy="4680520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1-Amb funció reguladora de la pressió osmòtica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→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els vacúols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pulsàtils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dels protozous ciliats. 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5" y="2636913"/>
            <a:ext cx="5810461" cy="42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7992888" cy="5400600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2- Amb funció nutritiva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els vacúols fagocítics i els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pinocítics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 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irc_mi" descr="Resultat d'imatges de pinosom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9143999" cy="4536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772400" cy="720080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PEROXISOMES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196752"/>
            <a:ext cx="7848872" cy="496855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Són vesícules que procedeixen del RE i contenen </a:t>
            </a:r>
            <a:r>
              <a:rPr lang="ca-ES" b="1" dirty="0" smtClean="0">
                <a:solidFill>
                  <a:schemeClr val="tx1"/>
                </a:solidFill>
              </a:rPr>
              <a:t>enzims oxidatius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oxidasa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i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catalasa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 Els enzims se sintetitzen al citosol.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5" name="4 Imagen" descr="C:\Users\montse\Downloads\peroxisomas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852936"/>
            <a:ext cx="5328591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57158" y="571480"/>
            <a:ext cx="8501122" cy="264320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Quan les concentracions d’oxidasa i de catalasa  són molt altes poden formar grans cristalls a l’interior del peroxisoma. </a:t>
            </a:r>
            <a:endParaRPr lang="ca-ES" dirty="0"/>
          </a:p>
        </p:txBody>
      </p:sp>
      <p:pic>
        <p:nvPicPr>
          <p:cNvPr id="5" name="irc_mi" descr="http://www.gwu.edu/~clade/faculty/donaldson/images/PlantPeroxis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2071678"/>
            <a:ext cx="6715172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620688"/>
            <a:ext cx="6400800" cy="5018112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irc_mi" descr="http://www.seigyo.kais.kyoto-u.ac.jp/english/boidinii.jpe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352928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476672"/>
            <a:ext cx="6400800" cy="5162128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irc_mi" descr="http://course1.winona.edu/kbates/Bio241/images/figure-04-19-photo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476672"/>
            <a:ext cx="648072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476672"/>
            <a:ext cx="7920880" cy="6381328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Resultat d'imatges de peroxisomas funcio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8712968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347864" y="3501008"/>
            <a:ext cx="1152128" cy="36004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 err="1" smtClean="0"/>
              <a:t>Sustrato</a:t>
            </a:r>
            <a:endParaRPr lang="ca-ES" dirty="0"/>
          </a:p>
        </p:txBody>
      </p:sp>
      <p:sp>
        <p:nvSpPr>
          <p:cNvPr id="6" name="5 Rectángulo"/>
          <p:cNvSpPr/>
          <p:nvPr/>
        </p:nvSpPr>
        <p:spPr>
          <a:xfrm>
            <a:off x="5868144" y="3789040"/>
            <a:ext cx="1152128" cy="36004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 err="1" smtClean="0"/>
              <a:t>Sustrato</a:t>
            </a:r>
            <a:endParaRPr lang="ca-E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Funció: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268760"/>
            <a:ext cx="7920880" cy="4896544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Destoxicació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→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abundants en les cèl·lules del fetge i del ronyó. Per exemple: l’etanol (alcohol de les begudes alcohòliques) és oxidat a les cèl·lules hepàtiques.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  <a:latin typeface="Calibri"/>
              </a:rPr>
              <a:t>Degradació dels àcids grassos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en molècules més petites, que després passen als mitocondris, on s’acaben d’oxidar.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peroxisomas funcio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0648"/>
            <a:ext cx="7128792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008111"/>
          </a:xfrm>
        </p:spPr>
        <p:txBody>
          <a:bodyPr/>
          <a:lstStyle/>
          <a:p>
            <a:r>
              <a:rPr lang="ca-ES" b="1" dirty="0" smtClean="0"/>
              <a:t>GLIOXISOMES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196752"/>
            <a:ext cx="8136904" cy="518457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Són un tipus de peroxisomes que només es troben en les cèl·lules vegetals.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Contenen els </a:t>
            </a:r>
            <a:r>
              <a:rPr lang="ca-ES" b="1" dirty="0" smtClean="0">
                <a:solidFill>
                  <a:schemeClr val="tx1"/>
                </a:solidFill>
              </a:rPr>
              <a:t>enzims del cicle de l’àcid </a:t>
            </a:r>
            <a:r>
              <a:rPr lang="ca-ES" b="1" dirty="0" err="1" smtClean="0">
                <a:solidFill>
                  <a:schemeClr val="tx1"/>
                </a:solidFill>
              </a:rPr>
              <a:t>glioxílic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permet sintetitzar glúcids a partir de lípids, important durant la germinació de les llavors. 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3 Imagen" descr="http://ies.rayuela.mostoles.educa.madrid.org/deptos/dbiogeo/recursos/Apuntes/ApuntesBioBach2/imagenes/organulos/me-peroxisoma2.jpg"/>
          <p:cNvPicPr/>
          <p:nvPr/>
        </p:nvPicPr>
        <p:blipFill>
          <a:blip r:embed="rId2" cstate="print"/>
          <a:srcRect l="50115"/>
          <a:stretch>
            <a:fillRect/>
          </a:stretch>
        </p:blipFill>
        <p:spPr bwMode="auto">
          <a:xfrm>
            <a:off x="1979712" y="3789040"/>
            <a:ext cx="4680520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08111"/>
          </a:xfrm>
        </p:spPr>
        <p:txBody>
          <a:bodyPr/>
          <a:lstStyle/>
          <a:p>
            <a:r>
              <a:rPr lang="ca-ES" b="1" dirty="0" smtClean="0"/>
              <a:t>MITOCONDRIS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484784"/>
            <a:ext cx="7920880" cy="4896544"/>
          </a:xfrm>
        </p:spPr>
        <p:txBody>
          <a:bodyPr>
            <a:normAutofit fontScale="85000" lnSpcReduction="20000"/>
          </a:bodyPr>
          <a:lstStyle/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N’hi pot haver milers a cada cèl·lula.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 Tenen formes molt variades.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Estan delimitats per 2 </a:t>
            </a:r>
            <a:r>
              <a:rPr lang="ca-ES" b="1" dirty="0" smtClean="0">
                <a:solidFill>
                  <a:schemeClr val="tx1"/>
                </a:solidFill>
              </a:rPr>
              <a:t>membranes</a:t>
            </a:r>
            <a:r>
              <a:rPr lang="ca-ES" dirty="0" smtClean="0">
                <a:solidFill>
                  <a:schemeClr val="tx1"/>
                </a:solidFill>
              </a:rPr>
              <a:t>: una </a:t>
            </a:r>
            <a:r>
              <a:rPr lang="ca-ES" b="1" dirty="0" smtClean="0">
                <a:solidFill>
                  <a:schemeClr val="tx1"/>
                </a:solidFill>
              </a:rPr>
              <a:t>d’externa </a:t>
            </a:r>
            <a:r>
              <a:rPr lang="ca-ES" dirty="0" smtClean="0">
                <a:solidFill>
                  <a:schemeClr val="tx1"/>
                </a:solidFill>
              </a:rPr>
              <a:t>(amb moltes proteïnes </a:t>
            </a:r>
            <a:r>
              <a:rPr lang="ca-ES" dirty="0" err="1" smtClean="0">
                <a:solidFill>
                  <a:schemeClr val="tx1"/>
                </a:solidFill>
              </a:rPr>
              <a:t>transmembranoses</a:t>
            </a:r>
            <a:r>
              <a:rPr lang="ca-ES" dirty="0" smtClean="0">
                <a:solidFill>
                  <a:schemeClr val="tx1"/>
                </a:solidFill>
              </a:rPr>
              <a:t>) i una </a:t>
            </a:r>
            <a:r>
              <a:rPr lang="ca-ES" b="1" dirty="0" smtClean="0">
                <a:solidFill>
                  <a:schemeClr val="tx1"/>
                </a:solidFill>
              </a:rPr>
              <a:t>d’interna </a:t>
            </a:r>
            <a:r>
              <a:rPr lang="ca-ES" dirty="0" smtClean="0">
                <a:solidFill>
                  <a:schemeClr val="tx1"/>
                </a:solidFill>
              </a:rPr>
              <a:t>(sense colesterol). Entre totes dues hi ha un </a:t>
            </a:r>
            <a:r>
              <a:rPr lang="ca-ES" b="1" dirty="0" smtClean="0">
                <a:solidFill>
                  <a:schemeClr val="tx1"/>
                </a:solidFill>
              </a:rPr>
              <a:t>espai </a:t>
            </a:r>
            <a:r>
              <a:rPr lang="ca-ES" b="1" dirty="0" err="1" smtClean="0">
                <a:solidFill>
                  <a:schemeClr val="tx1"/>
                </a:solidFill>
              </a:rPr>
              <a:t>intermembranós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 La membrana interna forma uns replecs anomenats </a:t>
            </a:r>
            <a:r>
              <a:rPr lang="ca-ES" b="1" dirty="0" smtClean="0">
                <a:solidFill>
                  <a:schemeClr val="tx1"/>
                </a:solidFill>
              </a:rPr>
              <a:t>crestes mitocondrials </a:t>
            </a:r>
            <a:r>
              <a:rPr lang="ca-ES" dirty="0" smtClean="0">
                <a:solidFill>
                  <a:schemeClr val="tx1"/>
                </a:solidFill>
              </a:rPr>
              <a:t>(la membrana conté les proteïnes que duen a terme la respiració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citocroms i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ATPsintetases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)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 La </a:t>
            </a:r>
            <a:r>
              <a:rPr lang="ca-ES" b="1" dirty="0" smtClean="0">
                <a:solidFill>
                  <a:schemeClr val="tx1"/>
                </a:solidFill>
              </a:rPr>
              <a:t>matriu mitocondrial </a:t>
            </a:r>
            <a:r>
              <a:rPr lang="ca-ES" dirty="0" smtClean="0">
                <a:solidFill>
                  <a:schemeClr val="tx1"/>
                </a:solidFill>
              </a:rPr>
              <a:t>té una gran quantitat d’enzims (moltes reaccions bioquímiques), ADN (circular de doble cadena), ARN, ribosomes 70</a:t>
            </a:r>
            <a:r>
              <a:rPr lang="ca-ES" i="1" dirty="0" smtClean="0">
                <a:solidFill>
                  <a:schemeClr val="tx1"/>
                </a:solidFill>
              </a:rPr>
              <a:t>S </a:t>
            </a:r>
            <a:r>
              <a:rPr lang="ca-ES" dirty="0" smtClean="0">
                <a:solidFill>
                  <a:schemeClr val="tx1"/>
                </a:solidFill>
              </a:rPr>
              <a:t>(</a:t>
            </a:r>
            <a:r>
              <a:rPr lang="ca-ES" b="1" dirty="0" err="1" smtClean="0">
                <a:solidFill>
                  <a:schemeClr val="tx1"/>
                </a:solidFill>
              </a:rPr>
              <a:t>mitoribosomes</a:t>
            </a:r>
            <a:r>
              <a:rPr lang="ca-ES" dirty="0" smtClean="0">
                <a:solidFill>
                  <a:schemeClr val="tx1"/>
                </a:solidFill>
              </a:rPr>
              <a:t>).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mitocondri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008111"/>
          </a:xfrm>
        </p:spPr>
        <p:txBody>
          <a:bodyPr/>
          <a:lstStyle/>
          <a:p>
            <a:r>
              <a:rPr lang="ca-ES" dirty="0" smtClean="0"/>
              <a:t>MITOCONDRIS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124744"/>
            <a:ext cx="6400800" cy="5328592"/>
          </a:xfrm>
        </p:spPr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irc_mi" descr="http://www.xtec.cat/~jgurrera/mtcndri3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988840"/>
            <a:ext cx="676875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48680"/>
            <a:ext cx="6400800" cy="5090120"/>
          </a:xfrm>
        </p:spPr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3 Imagen" descr="http://upload.wikimedia.org/wikipedia/commons/thumb/0/0c/Mitochondria,_mammalian_lung_-_TEM.jpg/300px-Mitochondria,_mammalian_lung_-_TEM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052736"/>
            <a:ext cx="5688632" cy="4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48680"/>
            <a:ext cx="6400800" cy="5090120"/>
          </a:xfrm>
        </p:spPr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mitocondri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980728"/>
            <a:ext cx="468052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764704"/>
            <a:ext cx="6400800" cy="4874096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4" name="3 Imagen" descr="http://ies.rayuela.mostoles.educa.madrid.org/deptos/dbiogeo/recursos/Apuntes/ApuntesBioBach2/imagenes/organulos/me-mitocondria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8"/>
            <a:ext cx="6840760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864095"/>
          </a:xfrm>
        </p:spPr>
        <p:txBody>
          <a:bodyPr/>
          <a:lstStyle/>
          <a:p>
            <a:r>
              <a:rPr lang="ca-ES" b="1" dirty="0" smtClean="0"/>
              <a:t>Funció: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136904" cy="5112568"/>
          </a:xfrm>
        </p:spPr>
        <p:txBody>
          <a:bodyPr>
            <a:normAutofit lnSpcReduction="10000"/>
          </a:bodyPr>
          <a:lstStyle/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Obtenció d’energia a partir de l’oxidació de molècules orgàniques → aquest procés s’anomena respiració cel·lular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 </a:t>
            </a:r>
          </a:p>
          <a:p>
            <a:pPr algn="l"/>
            <a:r>
              <a:rPr lang="ca-ES" dirty="0" err="1" smtClean="0">
                <a:solidFill>
                  <a:schemeClr val="tx1"/>
                </a:solidFill>
                <a:latin typeface="Calibri"/>
              </a:rPr>
              <a:t>L’hidrogen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procedent de la matèria orgànica s’uneix amb l’oxigen i s’allibera energia, que queda emmagatzemada en molècules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d’ATP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gràcies als enzims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ATPsintetases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Comprèn 2 etapes: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         - Cicle de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Krebs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: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matriu mitocondrial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         - Cadena respiratòria: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membrana interna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C:\Users\montse\Downloads\Cadena_transportadors_d'electrons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8092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792087"/>
          </a:xfrm>
        </p:spPr>
        <p:txBody>
          <a:bodyPr/>
          <a:lstStyle/>
          <a:p>
            <a:r>
              <a:rPr lang="ca-ES" b="1" dirty="0" smtClean="0"/>
              <a:t>CLOROPLASTS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424936" cy="5112568"/>
          </a:xfrm>
        </p:spPr>
        <p:txBody>
          <a:bodyPr>
            <a:normAutofit fontScale="70000" lnSpcReduction="20000"/>
          </a:bodyPr>
          <a:lstStyle/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Polimorfs</a:t>
            </a:r>
          </a:p>
          <a:p>
            <a:pPr algn="l">
              <a:buFontTx/>
              <a:buChar char="-"/>
            </a:pPr>
            <a:r>
              <a:rPr lang="ca-ES" dirty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Color verd: </a:t>
            </a:r>
            <a:r>
              <a:rPr lang="ca-ES" b="1" dirty="0" smtClean="0">
                <a:solidFill>
                  <a:schemeClr val="tx1"/>
                </a:solidFill>
              </a:rPr>
              <a:t>clorofil·la</a:t>
            </a:r>
            <a:endParaRPr lang="ca-ES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Estan delimitats per 2 membranes: una </a:t>
            </a:r>
            <a:r>
              <a:rPr lang="ca-ES" b="1" dirty="0" smtClean="0">
                <a:solidFill>
                  <a:schemeClr val="tx1"/>
                </a:solidFill>
              </a:rPr>
              <a:t>d’externa </a:t>
            </a:r>
            <a:r>
              <a:rPr lang="ca-ES" dirty="0" smtClean="0">
                <a:solidFill>
                  <a:schemeClr val="tx1"/>
                </a:solidFill>
              </a:rPr>
              <a:t>(molt permeable) i una </a:t>
            </a:r>
            <a:r>
              <a:rPr lang="ca-ES" b="1" dirty="0" smtClean="0">
                <a:solidFill>
                  <a:schemeClr val="tx1"/>
                </a:solidFill>
              </a:rPr>
              <a:t>d’interna </a:t>
            </a:r>
            <a:r>
              <a:rPr lang="ca-ES" dirty="0" smtClean="0">
                <a:solidFill>
                  <a:schemeClr val="tx1"/>
                </a:solidFill>
              </a:rPr>
              <a:t>(amb proteïnes de transport). Sense colesterol. 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Entre les dues membranes hi ha </a:t>
            </a:r>
            <a:r>
              <a:rPr lang="ca-ES" b="1" dirty="0" smtClean="0">
                <a:solidFill>
                  <a:schemeClr val="tx1"/>
                </a:solidFill>
              </a:rPr>
              <a:t>l’espai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err="1" smtClean="0">
                <a:solidFill>
                  <a:schemeClr val="tx1"/>
                </a:solidFill>
              </a:rPr>
              <a:t>intermembranós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L’</a:t>
            </a:r>
            <a:r>
              <a:rPr lang="ca-ES" b="1" dirty="0" smtClean="0">
                <a:solidFill>
                  <a:schemeClr val="tx1"/>
                </a:solidFill>
              </a:rPr>
              <a:t>estroma </a:t>
            </a:r>
            <a:r>
              <a:rPr lang="ca-ES" dirty="0" smtClean="0">
                <a:solidFill>
                  <a:schemeClr val="tx1"/>
                </a:solidFill>
              </a:rPr>
              <a:t>(espai intern) té: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      - Tilacoides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sacs aplanats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contenen clorofil·la a la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             membrana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tilacoïdal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 La cavitat interior és l’espai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tilacoïdal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                          -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Tilacoides d’estroma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                          - Tilacoides de grànul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(petits amb forma de disc)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      - Grànul o grana</a:t>
            </a:r>
            <a:r>
              <a:rPr lang="ca-ES" dirty="0" smtClean="0">
                <a:solidFill>
                  <a:schemeClr val="tx1"/>
                </a:solidFill>
              </a:rPr>
              <a:t>: pila de 5 a 10 tilacoides de grànul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      - </a:t>
            </a:r>
            <a:r>
              <a:rPr lang="ca-ES" dirty="0" smtClean="0">
                <a:solidFill>
                  <a:schemeClr val="tx1"/>
                </a:solidFill>
              </a:rPr>
              <a:t>ADN (circular de doble cadena)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      </a:t>
            </a:r>
            <a:r>
              <a:rPr lang="ca-ES" dirty="0" smtClean="0">
                <a:solidFill>
                  <a:schemeClr val="tx1"/>
                </a:solidFill>
              </a:rPr>
              <a:t>- ribosomes 70</a:t>
            </a:r>
            <a:r>
              <a:rPr lang="ca-ES" i="1" dirty="0" smtClean="0">
                <a:solidFill>
                  <a:schemeClr val="tx1"/>
                </a:solidFill>
              </a:rPr>
              <a:t>S </a:t>
            </a:r>
            <a:r>
              <a:rPr lang="ca-ES" dirty="0" smtClean="0">
                <a:solidFill>
                  <a:schemeClr val="tx1"/>
                </a:solidFill>
              </a:rPr>
              <a:t>(</a:t>
            </a:r>
            <a:r>
              <a:rPr lang="ca-ES" dirty="0" err="1" smtClean="0">
                <a:solidFill>
                  <a:schemeClr val="tx1"/>
                </a:solidFill>
              </a:rPr>
              <a:t>plastoribosomes</a:t>
            </a:r>
            <a:r>
              <a:rPr lang="ca-ES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      </a:t>
            </a:r>
            <a:r>
              <a:rPr lang="ca-ES" dirty="0" smtClean="0">
                <a:solidFill>
                  <a:schemeClr val="tx1"/>
                </a:solidFill>
              </a:rPr>
              <a:t>- ARN, enzims, grans de  midó, inclusions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   </a:t>
            </a:r>
            <a:r>
              <a:rPr lang="ca-ES" dirty="0" err="1" smtClean="0">
                <a:solidFill>
                  <a:schemeClr val="tx1"/>
                </a:solidFill>
              </a:rPr>
              <a:t>lipídiques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5" name="4 Imagen" descr="Imatge relacionad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642918"/>
            <a:ext cx="7715304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440159"/>
          </a:xfrm>
        </p:spPr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700808"/>
            <a:ext cx="6400800" cy="3937992"/>
          </a:xfrm>
        </p:spPr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https://encrypted-tbn0.gstatic.com/images?q=tbn:ANd9GcQ0r7DkUqF-89iSRnQwebBGs78mutk7d0k6prOyzfoxQ7JiNWGz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628800"/>
            <a:ext cx="655272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620688"/>
            <a:ext cx="6400800" cy="5018112"/>
          </a:xfrm>
        </p:spPr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https://encrypted-tbn2.gstatic.com/images?q=tbn:ANd9GcRwCeBAzcQZlDT0Rwm629fLXYlNk0JGdnQ8edCmsSAbfPbvD5XPBA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764704"/>
            <a:ext cx="6552727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/>
          <a:lstStyle/>
          <a:p>
            <a:r>
              <a:rPr lang="ca-ES" b="1" dirty="0" smtClean="0"/>
              <a:t>Funció: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9144000" cy="5112568"/>
          </a:xfrm>
        </p:spPr>
        <p:txBody>
          <a:bodyPr>
            <a:normAutofit fontScale="92500" lnSpcReduction="10000"/>
          </a:bodyPr>
          <a:lstStyle/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Produeixen la </a:t>
            </a:r>
            <a:r>
              <a:rPr lang="ca-ES" b="1" dirty="0" smtClean="0">
                <a:solidFill>
                  <a:schemeClr val="tx1"/>
                </a:solidFill>
              </a:rPr>
              <a:t>fotosíntesi</a:t>
            </a:r>
            <a:r>
              <a:rPr lang="ca-ES" dirty="0" smtClean="0">
                <a:solidFill>
                  <a:schemeClr val="tx1"/>
                </a:solidFill>
              </a:rPr>
              <a:t>, és a dir, utilitzen l’energia de la llum per fabricar compostos orgànics a partir de matèria inorgànica.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1- </a:t>
            </a:r>
            <a:r>
              <a:rPr lang="ca-ES" dirty="0" smtClean="0">
                <a:solidFill>
                  <a:schemeClr val="tx1"/>
                </a:solidFill>
              </a:rPr>
              <a:t>A partir d’energia </a:t>
            </a:r>
            <a:r>
              <a:rPr lang="ca-ES" dirty="0" smtClean="0">
                <a:solidFill>
                  <a:schemeClr val="tx1"/>
                </a:solidFill>
              </a:rPr>
              <a:t>lluminosa, </a:t>
            </a:r>
            <a:r>
              <a:rPr lang="ca-ES" dirty="0" smtClean="0">
                <a:solidFill>
                  <a:schemeClr val="tx1"/>
                </a:solidFill>
              </a:rPr>
              <a:t>mitjançant pigments </a:t>
            </a:r>
            <a:r>
              <a:rPr lang="ca-ES" dirty="0" smtClean="0">
                <a:solidFill>
                  <a:schemeClr val="tx1"/>
                </a:solidFill>
              </a:rPr>
              <a:t>fotosintètics i </a:t>
            </a:r>
            <a:r>
              <a:rPr lang="ca-ES" dirty="0" smtClean="0">
                <a:solidFill>
                  <a:schemeClr val="tx1"/>
                </a:solidFill>
              </a:rPr>
              <a:t>una cadena </a:t>
            </a:r>
            <a:r>
              <a:rPr lang="ca-ES" dirty="0" smtClean="0">
                <a:solidFill>
                  <a:schemeClr val="tx1"/>
                </a:solidFill>
              </a:rPr>
              <a:t>transportadora d’electrons de la membrana dels tilacoides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ATP     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FASE LLUMINOSA (Es transforma l’energia lumínica en energia química.)</a:t>
            </a:r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2-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L’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ATP és utilitzat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a l’estroma per sintetitzar glúcids i precursors dels lípids a partir de matèria inorgànica.    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FASE FOSCA (Es sintetitza matèria orgànica a partir de matèria inorgànica.)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92087"/>
          </a:xfrm>
        </p:spPr>
        <p:txBody>
          <a:bodyPr/>
          <a:lstStyle/>
          <a:p>
            <a:r>
              <a:rPr lang="ca-ES" b="1" dirty="0" smtClean="0"/>
              <a:t>PLASTS</a:t>
            </a:r>
            <a:r>
              <a:rPr lang="ca-ES" dirty="0" smtClean="0"/>
              <a:t> O </a:t>
            </a:r>
            <a:r>
              <a:rPr lang="ca-ES" b="1" dirty="0" smtClean="0"/>
              <a:t>PLASTIDIS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268760"/>
            <a:ext cx="7848872" cy="4968552"/>
          </a:xfrm>
        </p:spPr>
        <p:txBody>
          <a:bodyPr>
            <a:normAutofit fontScale="92500" lnSpcReduction="20000"/>
          </a:bodyPr>
          <a:lstStyle/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Són orgànuls característics de les cèl·lules dels vegetals.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 Sintetitzen i emmagatzemen substàncies.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2 tipus: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- </a:t>
            </a:r>
            <a:r>
              <a:rPr lang="ca-ES" b="1" dirty="0" smtClean="0">
                <a:solidFill>
                  <a:schemeClr val="tx1"/>
                </a:solidFill>
              </a:rPr>
              <a:t>CROMOPLASTS 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contenen altres pigments. Ex: carotens en la pastanaga.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       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-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LEUCOPLASTS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són incolors i es troben en les cèl·lules meristemàtiques. D’aquests deriven: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                 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-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Cloroplasts: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contenen clorofil·la</a:t>
            </a:r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                  - Amiloplasts: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acumulen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midó</a:t>
            </a:r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                  -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Proteoplasts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: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acumulen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proteïnes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pic>
        <p:nvPicPr>
          <p:cNvPr id="4" name="3 Imagen" descr="Imatge relacionad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86125"/>
            <a:ext cx="3923928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t d'imatges de amiloplasts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0"/>
            <a:ext cx="5400040" cy="4050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714488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Teoria </a:t>
            </a:r>
            <a:r>
              <a:rPr lang="ca-ES" b="1" dirty="0" err="1" smtClean="0"/>
              <a:t>endosimbiòtica</a:t>
            </a:r>
            <a:r>
              <a:rPr lang="ca-ES" b="1" dirty="0" smtClean="0"/>
              <a:t/>
            </a:r>
            <a:br>
              <a:rPr lang="ca-ES" b="1" dirty="0" smtClean="0"/>
            </a:br>
            <a:r>
              <a:rPr lang="ca-ES" sz="2200" dirty="0" smtClean="0"/>
              <a:t>Cèl·lules primitives amb nucli van incorporar procariotes heteròtrofs que van donar lloc als mitocondris i procariotes fotosintètics que van donar lloc als cloroplasts.  </a:t>
            </a:r>
            <a:endParaRPr lang="ca-ES" sz="22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teoria endosimbiòtic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14488"/>
            <a:ext cx="896448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14282" y="4714884"/>
            <a:ext cx="2714644" cy="642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smtClean="0">
                <a:solidFill>
                  <a:schemeClr val="tx1"/>
                </a:solidFill>
              </a:rPr>
              <a:t>Procariotes fotosintètics</a:t>
            </a:r>
            <a:endParaRPr lang="ca-ES" b="1" dirty="0"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143240" y="1714488"/>
            <a:ext cx="2428892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smtClean="0">
                <a:solidFill>
                  <a:schemeClr val="tx1"/>
                </a:solidFill>
              </a:rPr>
              <a:t>Procariotes heteròtrofs</a:t>
            </a:r>
            <a:endParaRPr lang="ca-ES" b="1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357686" y="2571744"/>
            <a:ext cx="1428760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>
              <a:solidFill>
                <a:schemeClr val="tx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357554" y="4786322"/>
            <a:ext cx="1643074" cy="571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smtClean="0">
                <a:solidFill>
                  <a:schemeClr val="tx1"/>
                </a:solidFill>
              </a:rPr>
              <a:t>Cloroplasts</a:t>
            </a:r>
            <a:endParaRPr lang="ca-ES" b="1" dirty="0">
              <a:solidFill>
                <a:schemeClr val="tx1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286512" y="3000372"/>
            <a:ext cx="2143140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smtClean="0">
                <a:solidFill>
                  <a:schemeClr val="tx1"/>
                </a:solidFill>
              </a:rPr>
              <a:t>Mitocondris</a:t>
            </a:r>
            <a:endParaRPr lang="ca-ES" b="1" dirty="0">
              <a:solidFill>
                <a:schemeClr val="tx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8143900" y="5286388"/>
            <a:ext cx="1000100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smtClean="0">
                <a:solidFill>
                  <a:schemeClr val="tx1"/>
                </a:solidFill>
              </a:rPr>
              <a:t>Nucli</a:t>
            </a:r>
            <a:endParaRPr lang="ca-ES" b="1" dirty="0">
              <a:solidFill>
                <a:schemeClr val="tx1"/>
              </a:solidFill>
            </a:endParaRPr>
          </a:p>
        </p:txBody>
      </p:sp>
      <p:sp>
        <p:nvSpPr>
          <p:cNvPr id="11" name="10 Flecha abajo"/>
          <p:cNvSpPr/>
          <p:nvPr/>
        </p:nvSpPr>
        <p:spPr>
          <a:xfrm rot="17867657">
            <a:off x="4847848" y="2574601"/>
            <a:ext cx="351474" cy="836175"/>
          </a:xfrm>
          <a:prstGeom prst="downArrow">
            <a:avLst>
              <a:gd name="adj1" fmla="val 50000"/>
              <a:gd name="adj2" fmla="val 7977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8" name="17 Luna"/>
          <p:cNvSpPr/>
          <p:nvPr/>
        </p:nvSpPr>
        <p:spPr>
          <a:xfrm>
            <a:off x="3000364" y="2714620"/>
            <a:ext cx="142876" cy="571504"/>
          </a:xfrm>
          <a:prstGeom prst="moon">
            <a:avLst/>
          </a:prstGeom>
          <a:solidFill>
            <a:srgbClr val="BE28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0" name="19 Luna"/>
          <p:cNvSpPr/>
          <p:nvPr/>
        </p:nvSpPr>
        <p:spPr>
          <a:xfrm rot="1664423" flipH="1">
            <a:off x="3474464" y="2729595"/>
            <a:ext cx="229489" cy="668802"/>
          </a:xfrm>
          <a:prstGeom prst="moon">
            <a:avLst>
              <a:gd name="adj" fmla="val 38107"/>
            </a:avLst>
          </a:prstGeom>
          <a:solidFill>
            <a:srgbClr val="BE28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1" name="20 Luna"/>
          <p:cNvSpPr/>
          <p:nvPr/>
        </p:nvSpPr>
        <p:spPr>
          <a:xfrm rot="5400000">
            <a:off x="3303977" y="2375290"/>
            <a:ext cx="142874" cy="392909"/>
          </a:xfrm>
          <a:prstGeom prst="moon">
            <a:avLst/>
          </a:prstGeom>
          <a:solidFill>
            <a:srgbClr val="BE28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2" name="21 Rectángulo"/>
          <p:cNvSpPr/>
          <p:nvPr/>
        </p:nvSpPr>
        <p:spPr>
          <a:xfrm>
            <a:off x="4357686" y="3214686"/>
            <a:ext cx="785818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smtClean="0">
                <a:solidFill>
                  <a:schemeClr val="tx1"/>
                </a:solidFill>
              </a:rPr>
              <a:t>Nucli</a:t>
            </a:r>
            <a:endParaRPr lang="ca-ES" b="1" dirty="0">
              <a:solidFill>
                <a:schemeClr val="tx1"/>
              </a:solidFill>
            </a:endParaRPr>
          </a:p>
        </p:txBody>
      </p:sp>
      <p:cxnSp>
        <p:nvCxnSpPr>
          <p:cNvPr id="24" name="23 Conector recto"/>
          <p:cNvCxnSpPr/>
          <p:nvPr/>
        </p:nvCxnSpPr>
        <p:spPr>
          <a:xfrm>
            <a:off x="3786182" y="3071810"/>
            <a:ext cx="714380" cy="285752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</TotalTime>
  <Words>1459</Words>
  <Application>Microsoft Office PowerPoint</Application>
  <PresentationFormat>Presentación en pantalla (4:3)</PresentationFormat>
  <Paragraphs>207</Paragraphs>
  <Slides>59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59</vt:i4>
      </vt:variant>
    </vt:vector>
  </HeadingPairs>
  <TitlesOfParts>
    <vt:vector size="60" baseType="lpstr">
      <vt:lpstr>Tema de Office</vt:lpstr>
      <vt:lpstr>TEMA-8 Orgànuls cel·lulars delimitats per membranes</vt:lpstr>
      <vt:lpstr>        </vt:lpstr>
      <vt:lpstr>Diapositiva 3</vt:lpstr>
      <vt:lpstr>RER</vt:lpstr>
      <vt:lpstr>   </vt:lpstr>
      <vt:lpstr>Funcions:</vt:lpstr>
      <vt:lpstr>REL</vt:lpstr>
      <vt:lpstr>Diapositiva 8</vt:lpstr>
      <vt:lpstr>   </vt:lpstr>
      <vt:lpstr>Diapositiva 10</vt:lpstr>
      <vt:lpstr>APARELL DE GOLGI</vt:lpstr>
      <vt:lpstr>     </vt:lpstr>
      <vt:lpstr>Diapositiva 13</vt:lpstr>
      <vt:lpstr>  </vt:lpstr>
      <vt:lpstr>   </vt:lpstr>
      <vt:lpstr>Funcions:</vt:lpstr>
      <vt:lpstr>Diapositiva 17</vt:lpstr>
      <vt:lpstr>   </vt:lpstr>
      <vt:lpstr>LISOSOMES</vt:lpstr>
      <vt:lpstr>    </vt:lpstr>
      <vt:lpstr>    </vt:lpstr>
      <vt:lpstr>     </vt:lpstr>
      <vt:lpstr>Tipus de lisosomes:</vt:lpstr>
      <vt:lpstr>    </vt:lpstr>
      <vt:lpstr>     </vt:lpstr>
      <vt:lpstr>    </vt:lpstr>
      <vt:lpstr>Lisosomes especials</vt:lpstr>
      <vt:lpstr>Diapositiva 28</vt:lpstr>
      <vt:lpstr>  </vt:lpstr>
      <vt:lpstr>VACÚOLS</vt:lpstr>
      <vt:lpstr>   </vt:lpstr>
      <vt:lpstr>Diapositiva 32</vt:lpstr>
      <vt:lpstr>Funcions dels vacúols de les cèl·lules vegetals:</vt:lpstr>
      <vt:lpstr>Vacúols especials en les cèl·lules animals: </vt:lpstr>
      <vt:lpstr> </vt:lpstr>
      <vt:lpstr>PEROXISOMES</vt:lpstr>
      <vt:lpstr>    </vt:lpstr>
      <vt:lpstr>  </vt:lpstr>
      <vt:lpstr>  </vt:lpstr>
      <vt:lpstr>   </vt:lpstr>
      <vt:lpstr>Funció:</vt:lpstr>
      <vt:lpstr>    </vt:lpstr>
      <vt:lpstr>GLIOXISOMES</vt:lpstr>
      <vt:lpstr>MITOCONDRIS</vt:lpstr>
      <vt:lpstr>Diapositiva 45</vt:lpstr>
      <vt:lpstr>MITOCONDRIS</vt:lpstr>
      <vt:lpstr>  </vt:lpstr>
      <vt:lpstr>   </vt:lpstr>
      <vt:lpstr>   </vt:lpstr>
      <vt:lpstr>Funció:</vt:lpstr>
      <vt:lpstr>Diapositiva 51</vt:lpstr>
      <vt:lpstr>CLOROPLASTS</vt:lpstr>
      <vt:lpstr>    </vt:lpstr>
      <vt:lpstr>   </vt:lpstr>
      <vt:lpstr>   </vt:lpstr>
      <vt:lpstr>Funció:</vt:lpstr>
      <vt:lpstr>PLASTS O PLASTIDIS</vt:lpstr>
      <vt:lpstr>    </vt:lpstr>
      <vt:lpstr>Teoria endosimbiòtica Cèl·lules primitives amb nucli van incorporar procariotes heteròtrofs que van donar lloc als mitocondris i procariotes fotosintètics que van donar lloc als cloroplasts. 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Tema-8</dc:title>
  <dc:creator>montse</dc:creator>
  <cp:lastModifiedBy>Montserrat</cp:lastModifiedBy>
  <cp:revision>104</cp:revision>
  <dcterms:created xsi:type="dcterms:W3CDTF">2013-03-17T20:11:42Z</dcterms:created>
  <dcterms:modified xsi:type="dcterms:W3CDTF">2022-03-06T19:21:15Z</dcterms:modified>
</cp:coreProperties>
</file>