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86" r:id="rId3"/>
    <p:sldId id="256" r:id="rId4"/>
    <p:sldId id="257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E2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5" d="100"/>
          <a:sy n="155" d="100"/>
        </p:scale>
        <p:origin x="-1888" y="6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C442E28-C0B2-4357-9F88-0F76B052DDF9}" type="datetimeFigureOut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6C38953-4BCE-47F7-9C0D-60E90FF182A0}" type="slidenum">
              <a:rPr lang="es-ES"/>
              <a:pPr>
                <a:defRPr/>
              </a:pPr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2094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9AB90F-57BD-4E45-AFA4-BAC6D3656998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4C9D9-0D26-4D83-A723-AB44E826790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52082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0D747-B4D8-4F89-8D76-19016D820E6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2D947-34E2-4C60-A6AE-2FE1C505BEA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9929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3459E-1978-43F1-9850-3636B5C8F6BF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5069-69F4-4528-9766-CC367651F9D4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241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5D42F0-0F9F-45DA-BBB3-7F5F8E82B4D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CCB7-22B6-4D04-8971-8C18EF43B02C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388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8A65A4-A70B-422A-809C-7DD7DEECCF7B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76CBE5-F23F-427E-A209-527670F89731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08781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168DF-828E-4C1E-9FBB-35D94AD82BB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42AD0A-0AB5-4D60-83EA-F0B6447B550F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82251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FACEA-F1E3-4C3C-81AD-FC9B58D39586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C3F6E-5002-4EDD-9EED-4EFD6714F8FB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3569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2E9F2-ACE1-477E-8B4B-1EDCF8C5F2C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3ACE-1A14-4E16-938B-5AE6AD4BB823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913007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E8055-DB88-4AB1-A3EF-D06C8349A651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134941-9DD0-4DEB-B61D-A22EB89A12A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95204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13FE4-6EC6-4EB5-A18D-835444CDB6DE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F918A-EA50-4802-B2AE-4747B6CAC81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05043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ABC1B-2CBA-432D-9EA2-AED704CA13E0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62BB67-4AA8-4997-812F-67E34DED05B9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27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/>
          <p:cNvSpPr txBox="1"/>
          <p:nvPr userDrawn="1"/>
        </p:nvSpPr>
        <p:spPr>
          <a:xfrm>
            <a:off x="179512" y="404664"/>
            <a:ext cx="79208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04</a:t>
            </a:r>
            <a:endParaRPr lang="es-ES" sz="3200" b="1" dirty="0"/>
          </a:p>
        </p:txBody>
      </p:sp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971600" y="274638"/>
            <a:ext cx="77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A2FE60-0AC5-44F8-BA4D-37B1DA376EB5}" type="datetime1">
              <a:rPr lang="es-ES"/>
              <a:pPr>
                <a:defRPr/>
              </a:pPr>
              <a:t>3/7/19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88125" y="260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E33F72-4E7D-4F23-9CD0-66B979429D46}" type="slidenum">
              <a:rPr lang="es-ES"/>
              <a:pPr>
                <a:defRPr/>
              </a:pPr>
              <a:t>‹Nr.›</a:t>
            </a:fld>
            <a:endParaRPr lang="es-ES" dirty="0"/>
          </a:p>
        </p:txBody>
      </p:sp>
      <p:sp>
        <p:nvSpPr>
          <p:cNvPr id="9" name="8 CuadroTexto"/>
          <p:cNvSpPr txBox="1"/>
          <p:nvPr userDrawn="1"/>
        </p:nvSpPr>
        <p:spPr>
          <a:xfrm>
            <a:off x="1043608" y="476250"/>
            <a:ext cx="5832475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b="1" dirty="0" smtClean="0">
                <a:latin typeface="+mn-lt"/>
              </a:rPr>
              <a:t>El </a:t>
            </a:r>
            <a:r>
              <a:rPr lang="es-ES_tradnl" b="1" dirty="0" err="1" smtClean="0">
                <a:latin typeface="+mn-lt"/>
              </a:rPr>
              <a:t>mercat</a:t>
            </a:r>
            <a:endParaRPr lang="es-ES" b="1" dirty="0">
              <a:latin typeface="+mn-lt"/>
            </a:endParaRPr>
          </a:p>
        </p:txBody>
      </p:sp>
      <p:sp>
        <p:nvSpPr>
          <p:cNvPr id="12" name="Rectángulo 11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14" name="Imagen 1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380" y="245648"/>
            <a:ext cx="3978132" cy="10224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 userDrawn="1"/>
        </p:nvSpPr>
        <p:spPr>
          <a:xfrm>
            <a:off x="0" y="6527800"/>
            <a:ext cx="9188450" cy="33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Subtítulo 2"/>
          <p:cNvSpPr txBox="1">
            <a:spLocks/>
          </p:cNvSpPr>
          <p:nvPr userDrawn="1"/>
        </p:nvSpPr>
        <p:spPr>
          <a:xfrm>
            <a:off x="2949436" y="6564539"/>
            <a:ext cx="3375164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000" dirty="0" smtClean="0">
                <a:solidFill>
                  <a:schemeClr val="tx1"/>
                </a:solidFill>
                <a:latin typeface="Verdana"/>
                <a:cs typeface="Verdana"/>
              </a:rPr>
              <a:t>© McGraw-Hill</a:t>
            </a:r>
            <a:endParaRPr lang="es-ES" sz="10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1762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Unitat</a:t>
            </a:r>
            <a:r>
              <a:rPr lang="es-ES" dirty="0" smtClean="0"/>
              <a:t> </a:t>
            </a:r>
            <a:r>
              <a:rPr lang="es-ES" dirty="0" smtClean="0"/>
              <a:t>04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831" y="3304440"/>
            <a:ext cx="6209051" cy="1595900"/>
          </a:xfrm>
          <a:prstGeom prst="rect">
            <a:avLst/>
          </a:prstGeom>
        </p:spPr>
      </p:pic>
      <p:pic>
        <p:nvPicPr>
          <p:cNvPr id="4" name="Imagen 3" descr="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78" y="1644832"/>
            <a:ext cx="1213323" cy="12133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21934" y="4262777"/>
            <a:ext cx="214173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latin typeface="Verdana"/>
                <a:cs typeface="Verdana"/>
              </a:rPr>
              <a:t>El </a:t>
            </a:r>
            <a:r>
              <a:rPr lang="es-ES" sz="3200" dirty="0" err="1" smtClean="0">
                <a:latin typeface="Verdana"/>
                <a:cs typeface="Verdana"/>
              </a:rPr>
              <a:t>mercat</a:t>
            </a:r>
            <a:endParaRPr lang="es-ES" sz="32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40154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5 CuadroTexto"/>
          <p:cNvSpPr txBox="1">
            <a:spLocks noChangeArrowheads="1"/>
          </p:cNvSpPr>
          <p:nvPr/>
        </p:nvSpPr>
        <p:spPr bwMode="auto">
          <a:xfrm>
            <a:off x="3521075" y="2979738"/>
            <a:ext cx="525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En </a:t>
            </a:r>
            <a:r>
              <a:rPr lang="es-ES" dirty="0" err="1">
                <a:latin typeface="Calibri" pitchFamily="34" charset="0"/>
              </a:rPr>
              <a:t>aquesta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unitat</a:t>
            </a:r>
            <a:r>
              <a:rPr lang="es-ES" dirty="0">
                <a:latin typeface="Calibri" pitchFamily="34" charset="0"/>
              </a:rPr>
              <a:t> </a:t>
            </a:r>
            <a:r>
              <a:rPr lang="es-ES" dirty="0" err="1">
                <a:latin typeface="Calibri" pitchFamily="34" charset="0"/>
              </a:rPr>
              <a:t>aprendreu</a:t>
            </a:r>
            <a:r>
              <a:rPr lang="es-ES" dirty="0">
                <a:latin typeface="Calibri" pitchFamily="34" charset="0"/>
              </a:rPr>
              <a:t>:</a:t>
            </a:r>
            <a:endParaRPr lang="es-ES" dirty="0">
              <a:latin typeface="Calibri" pitchFamily="34" charset="0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6" name="5 CuadroTexto"/>
          <p:cNvSpPr txBox="1">
            <a:spLocks noChangeArrowheads="1"/>
          </p:cNvSpPr>
          <p:nvPr/>
        </p:nvSpPr>
        <p:spPr bwMode="auto">
          <a:xfrm>
            <a:off x="3533775" y="3500438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1. 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7" name="6 CuadroTexto"/>
          <p:cNvSpPr txBox="1">
            <a:spLocks noChangeArrowheads="1"/>
          </p:cNvSpPr>
          <p:nvPr/>
        </p:nvSpPr>
        <p:spPr bwMode="auto">
          <a:xfrm>
            <a:off x="3533775" y="4025900"/>
            <a:ext cx="622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2.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endParaRPr lang="es-ES" dirty="0">
              <a:latin typeface="Calibri" pitchFamily="34" charset="0"/>
            </a:endParaRPr>
          </a:p>
        </p:txBody>
      </p:sp>
      <p:sp>
        <p:nvSpPr>
          <p:cNvPr id="8" name="7 CuadroTexto"/>
          <p:cNvSpPr txBox="1">
            <a:spLocks noChangeArrowheads="1"/>
          </p:cNvSpPr>
          <p:nvPr/>
        </p:nvSpPr>
        <p:spPr bwMode="auto">
          <a:xfrm>
            <a:off x="3533775" y="4581525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3.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BF014-E312-4AAB-BA3B-1B3996CC3D95}" type="slidenum">
              <a:rPr lang="es-ES"/>
              <a:pPr>
                <a:defRPr/>
              </a:pPr>
              <a:t>2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2856"/>
            <a:ext cx="2747798" cy="4121696"/>
          </a:xfrm>
          <a:prstGeom prst="rect">
            <a:avLst/>
          </a:prstGeom>
        </p:spPr>
      </p:pic>
      <p:sp>
        <p:nvSpPr>
          <p:cNvPr id="9" name="7 CuadroTexto"/>
          <p:cNvSpPr txBox="1">
            <a:spLocks noChangeArrowheads="1"/>
          </p:cNvSpPr>
          <p:nvPr/>
        </p:nvSpPr>
        <p:spPr bwMode="auto">
          <a:xfrm>
            <a:off x="3533775" y="5216504"/>
            <a:ext cx="561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indent="-179388"/>
            <a:r>
              <a:rPr lang="es-ES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4. </a:t>
            </a:r>
            <a:r>
              <a:rPr lang="es-ES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" dirty="0">
              <a:latin typeface="Calibri" pitchFamily="34" charset="0"/>
              <a:sym typeface="Wingdings" pitchFamily="2" charset="2"/>
            </a:endParaRPr>
          </a:p>
          <a:p>
            <a:pPr marL="179388" indent="-179388"/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 build="allAtOnce"/>
      <p:bldP spid="8" grpId="0" build="allAtOnce"/>
      <p:bldP spid="9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mercat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899592" y="3573016"/>
            <a:ext cx="76328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 smtClean="0">
                <a:latin typeface="Calibri" pitchFamily="34" charset="0"/>
              </a:rPr>
              <a:t>Elements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que </a:t>
            </a:r>
            <a:r>
              <a:rPr lang="es-ES_tradnl" dirty="0" err="1">
                <a:latin typeface="Calibri" pitchFamily="34" charset="0"/>
              </a:rPr>
              <a:t>caracteritzen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tot</a:t>
            </a:r>
            <a:r>
              <a:rPr lang="es-ES_tradnl" dirty="0">
                <a:latin typeface="Calibri" pitchFamily="34" charset="0"/>
              </a:rPr>
              <a:t> el </a:t>
            </a:r>
            <a:r>
              <a:rPr lang="es-ES_tradnl" dirty="0" err="1">
                <a:latin typeface="Calibri" pitchFamily="34" charset="0"/>
              </a:rPr>
              <a:t>mercat</a:t>
            </a:r>
            <a:r>
              <a:rPr lang="es-ES_tradnl" dirty="0">
                <a:latin typeface="Calibri" pitchFamily="34" charset="0"/>
              </a:rPr>
              <a:t>: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636912"/>
            <a:ext cx="7632848" cy="83056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77072"/>
            <a:ext cx="9144000" cy="21874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20888"/>
            <a:ext cx="7632848" cy="8499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552" y="3284984"/>
            <a:ext cx="255851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23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corba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3789040"/>
            <a:ext cx="41044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La </a:t>
            </a:r>
            <a:r>
              <a:rPr lang="es-ES_tradnl" b="1" dirty="0" err="1">
                <a:latin typeface="Calibri" pitchFamily="34" charset="0"/>
              </a:rPr>
              <a:t>corba</a:t>
            </a:r>
            <a:r>
              <a:rPr lang="es-ES_tradnl" b="1" dirty="0">
                <a:latin typeface="Calibri" pitchFamily="34" charset="0"/>
              </a:rPr>
              <a:t> de la demanda </a:t>
            </a:r>
            <a:r>
              <a:rPr lang="es-ES_tradnl" dirty="0" err="1">
                <a:latin typeface="Calibri" pitchFamily="34" charset="0"/>
              </a:rPr>
              <a:t>d’un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bé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és</a:t>
            </a:r>
            <a:r>
              <a:rPr lang="es-ES_tradnl" dirty="0">
                <a:latin typeface="Calibri" pitchFamily="34" charset="0"/>
              </a:rPr>
              <a:t> la </a:t>
            </a:r>
            <a:r>
              <a:rPr lang="es-ES_tradnl" dirty="0" err="1">
                <a:latin typeface="Calibri" pitchFamily="34" charset="0"/>
              </a:rPr>
              <a:t>representació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gràfica</a:t>
            </a:r>
            <a:r>
              <a:rPr lang="es-ES_tradnl" dirty="0">
                <a:latin typeface="Calibri" pitchFamily="34" charset="0"/>
              </a:rPr>
              <a:t> de la </a:t>
            </a:r>
            <a:r>
              <a:rPr lang="es-ES_tradnl" dirty="0" err="1">
                <a:latin typeface="Calibri" pitchFamily="34" charset="0"/>
              </a:rPr>
              <a:t>funció</a:t>
            </a:r>
            <a:r>
              <a:rPr lang="es-ES_tradnl" dirty="0">
                <a:latin typeface="Calibri" pitchFamily="34" charset="0"/>
              </a:rPr>
              <a:t> de la demanda.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564904"/>
            <a:ext cx="7799348" cy="83745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3398860"/>
            <a:ext cx="2979068" cy="303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85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6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Altres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factors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que condicionen 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3" name="4 CuadroTexto"/>
          <p:cNvSpPr txBox="1">
            <a:spLocks noChangeArrowheads="1"/>
          </p:cNvSpPr>
          <p:nvPr/>
        </p:nvSpPr>
        <p:spPr bwMode="auto">
          <a:xfrm>
            <a:off x="899592" y="2420888"/>
            <a:ext cx="69847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_tradnl" b="1" dirty="0">
                <a:latin typeface="Calibri" pitchFamily="34" charset="0"/>
              </a:rPr>
              <a:t>El preu </a:t>
            </a:r>
            <a:r>
              <a:rPr lang="es-ES_tradnl" b="1" dirty="0" err="1">
                <a:latin typeface="Calibri" pitchFamily="34" charset="0"/>
              </a:rPr>
              <a:t>dels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béns</a:t>
            </a:r>
            <a:r>
              <a:rPr lang="es-ES_tradnl" b="1" dirty="0">
                <a:latin typeface="Calibri" pitchFamily="34" charset="0"/>
              </a:rPr>
              <a:t> o </a:t>
            </a:r>
            <a:r>
              <a:rPr lang="es-ES_tradnl" b="1" dirty="0" err="1">
                <a:latin typeface="Calibri" pitchFamily="34" charset="0"/>
              </a:rPr>
              <a:t>serveis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>
                <a:latin typeface="Calibri" pitchFamily="34" charset="0"/>
              </a:rPr>
              <a:t>relacionats</a:t>
            </a:r>
            <a:endParaRPr lang="es-ES_tradnl" b="1" dirty="0" smtClean="0">
              <a:latin typeface="Calibri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B</a:t>
            </a:r>
            <a:r>
              <a:rPr lang="es-ES_tradnl" dirty="0" err="1" smtClean="0">
                <a:latin typeface="Calibri" pitchFamily="34" charset="0"/>
              </a:rPr>
              <a:t>é</a:t>
            </a:r>
            <a:r>
              <a:rPr lang="es-ES_tradnl" dirty="0" err="1" smtClean="0">
                <a:latin typeface="Calibri" pitchFamily="34" charset="0"/>
              </a:rPr>
              <a:t>ns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complementaris</a:t>
            </a:r>
            <a:endParaRPr lang="es-ES_tradnl" dirty="0" smtClean="0">
              <a:latin typeface="Calibri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dirty="0" err="1" smtClean="0">
                <a:latin typeface="Calibri" pitchFamily="34" charset="0"/>
              </a:rPr>
              <a:t>B</a:t>
            </a:r>
            <a:r>
              <a:rPr lang="es-ES_tradnl" dirty="0" err="1" smtClean="0">
                <a:latin typeface="Calibri" pitchFamily="34" charset="0"/>
              </a:rPr>
              <a:t>é</a:t>
            </a:r>
            <a:r>
              <a:rPr lang="es-ES_tradnl" dirty="0" err="1" smtClean="0">
                <a:latin typeface="Calibri" pitchFamily="34" charset="0"/>
              </a:rPr>
              <a:t>ns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substitutius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4" name="4 CuadroTexto"/>
          <p:cNvSpPr txBox="1">
            <a:spLocks noChangeArrowheads="1"/>
          </p:cNvSpPr>
          <p:nvPr/>
        </p:nvSpPr>
        <p:spPr bwMode="auto">
          <a:xfrm>
            <a:off x="899592" y="3532102"/>
            <a:ext cx="69847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s-ES_tradnl" b="1" dirty="0" smtClean="0">
                <a:latin typeface="Calibri" pitchFamily="34" charset="0"/>
              </a:rPr>
              <a:t>La </a:t>
            </a:r>
            <a:r>
              <a:rPr lang="es-ES_tradnl" b="1" dirty="0">
                <a:latin typeface="Calibri" pitchFamily="34" charset="0"/>
              </a:rPr>
              <a:t>renda disponible</a:t>
            </a:r>
            <a:endParaRPr lang="es-ES_tradnl" b="1" dirty="0" smtClean="0">
              <a:latin typeface="Calibri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Béns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inferiors</a:t>
            </a:r>
            <a:endParaRPr lang="es-ES_tradnl" dirty="0" smtClean="0">
              <a:latin typeface="Calibri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Béns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normals</a:t>
            </a:r>
            <a:endParaRPr lang="es-ES_tradnl" dirty="0" smtClean="0">
              <a:latin typeface="Calibri" pitchFamily="34" charset="0"/>
            </a:endParaRPr>
          </a:p>
          <a:p>
            <a:pPr marL="742950" lvl="1" indent="-285750">
              <a:buFont typeface="Arial"/>
              <a:buChar char="•"/>
            </a:pPr>
            <a:r>
              <a:rPr lang="es-ES_tradnl" dirty="0" err="1">
                <a:latin typeface="Calibri" pitchFamily="34" charset="0"/>
              </a:rPr>
              <a:t>Béns</a:t>
            </a:r>
            <a:r>
              <a:rPr lang="es-ES_tradnl" dirty="0">
                <a:latin typeface="Calibri" pitchFamily="34" charset="0"/>
              </a:rPr>
              <a:t> de luxe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>
            <a:off x="899592" y="4916710"/>
            <a:ext cx="69847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 startAt="3"/>
            </a:pPr>
            <a:r>
              <a:rPr lang="es-ES_tradnl" b="1" dirty="0">
                <a:latin typeface="Calibri" pitchFamily="34" charset="0"/>
              </a:rPr>
              <a:t>Les </a:t>
            </a:r>
            <a:r>
              <a:rPr lang="es-ES_tradnl" b="1" dirty="0" err="1">
                <a:latin typeface="Calibri" pitchFamily="34" charset="0"/>
              </a:rPr>
              <a:t>preferències</a:t>
            </a:r>
            <a:r>
              <a:rPr lang="es-ES_tradnl" b="1" dirty="0">
                <a:latin typeface="Calibri" pitchFamily="34" charset="0"/>
              </a:rPr>
              <a:t> del </a:t>
            </a:r>
            <a:r>
              <a:rPr lang="es-ES_tradnl" b="1" dirty="0" smtClean="0">
                <a:latin typeface="Calibri" pitchFamily="34" charset="0"/>
              </a:rPr>
              <a:t>consumidor</a:t>
            </a:r>
            <a:endParaRPr lang="es-ES_tradnl" b="1" dirty="0" smtClean="0">
              <a:latin typeface="Calibri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2924944"/>
            <a:ext cx="2593695" cy="320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365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7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b="1" dirty="0" smtClean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511283" y="2420888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043608" y="1815630"/>
            <a:ext cx="6810368" cy="1397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/>
              <a:t>Desplaçaments</a:t>
            </a:r>
            <a:r>
              <a:rPr lang="es-ES" sz="2000" dirty="0"/>
              <a:t> de </a:t>
            </a:r>
            <a:r>
              <a:rPr lang="es-ES" sz="2000" dirty="0" smtClean="0"/>
              <a:t>la</a:t>
            </a:r>
            <a:br>
              <a:rPr lang="es-ES" sz="2000" dirty="0" smtClean="0"/>
            </a:br>
            <a:r>
              <a:rPr lang="es-ES" sz="2000" dirty="0" err="1" smtClean="0"/>
              <a:t>corba</a:t>
            </a:r>
            <a:r>
              <a:rPr lang="es-ES" sz="2000" dirty="0" smtClean="0"/>
              <a:t> </a:t>
            </a:r>
            <a:r>
              <a:rPr lang="es-ES" sz="2000" dirty="0"/>
              <a:t>de 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1916832"/>
            <a:ext cx="5613003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427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8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L’oferta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La curva de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L’oferta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7" name="4 CuadroTexto"/>
          <p:cNvSpPr txBox="1">
            <a:spLocks noChangeArrowheads="1"/>
          </p:cNvSpPr>
          <p:nvPr/>
        </p:nvSpPr>
        <p:spPr bwMode="auto">
          <a:xfrm>
            <a:off x="683568" y="2420888"/>
            <a:ext cx="77768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 err="1">
                <a:latin typeface="Calibri" pitchFamily="34" charset="0"/>
              </a:rPr>
              <a:t>L’</a:t>
            </a:r>
            <a:r>
              <a:rPr lang="es-ES_tradnl" b="1" dirty="0" err="1">
                <a:latin typeface="Calibri" pitchFamily="34" charset="0"/>
              </a:rPr>
              <a:t>oferta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és</a:t>
            </a:r>
            <a:r>
              <a:rPr lang="es-ES_tradnl" dirty="0">
                <a:latin typeface="Calibri" pitchFamily="34" charset="0"/>
              </a:rPr>
              <a:t> la </a:t>
            </a:r>
            <a:r>
              <a:rPr lang="es-ES_tradnl" dirty="0" err="1">
                <a:latin typeface="Calibri" pitchFamily="34" charset="0"/>
              </a:rPr>
              <a:t>quantitat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d’un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bé</a:t>
            </a:r>
            <a:r>
              <a:rPr lang="es-ES_tradnl" dirty="0">
                <a:latin typeface="Calibri" pitchFamily="34" charset="0"/>
              </a:rPr>
              <a:t> que les </a:t>
            </a:r>
            <a:r>
              <a:rPr lang="es-ES_tradnl" dirty="0" err="1">
                <a:latin typeface="Calibri" pitchFamily="34" charset="0"/>
              </a:rPr>
              <a:t>empreses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estan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disposades</a:t>
            </a:r>
            <a:r>
              <a:rPr lang="es-ES_tradnl" dirty="0">
                <a:latin typeface="Calibri" pitchFamily="34" charset="0"/>
              </a:rPr>
              <a:t> a </a:t>
            </a:r>
            <a:r>
              <a:rPr lang="es-ES_tradnl" dirty="0" err="1">
                <a:latin typeface="Calibri" pitchFamily="34" charset="0"/>
              </a:rPr>
              <a:t>produir</a:t>
            </a:r>
            <a:r>
              <a:rPr lang="es-ES_tradnl" dirty="0">
                <a:latin typeface="Calibri" pitchFamily="34" charset="0"/>
              </a:rPr>
              <a:t>.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8" name="4 CuadroTexto"/>
          <p:cNvSpPr txBox="1">
            <a:spLocks noChangeArrowheads="1"/>
          </p:cNvSpPr>
          <p:nvPr/>
        </p:nvSpPr>
        <p:spPr bwMode="auto">
          <a:xfrm>
            <a:off x="683568" y="4117076"/>
            <a:ext cx="388843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La </a:t>
            </a:r>
            <a:r>
              <a:rPr lang="es-ES_tradnl" b="1" dirty="0" err="1">
                <a:latin typeface="Calibri" pitchFamily="34" charset="0"/>
              </a:rPr>
              <a:t>corba</a:t>
            </a:r>
            <a:r>
              <a:rPr lang="es-ES_tradnl" b="1" dirty="0">
                <a:latin typeface="Calibri" pitchFamily="34" charset="0"/>
              </a:rPr>
              <a:t> de </a:t>
            </a:r>
            <a:r>
              <a:rPr lang="es-ES_tradnl" b="1" dirty="0" err="1">
                <a:latin typeface="Calibri" pitchFamily="34" charset="0"/>
              </a:rPr>
              <a:t>l’oferta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d’un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bé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és</a:t>
            </a:r>
            <a:r>
              <a:rPr lang="es-ES_tradnl" dirty="0">
                <a:latin typeface="Calibri" pitchFamily="34" charset="0"/>
              </a:rPr>
              <a:t> la </a:t>
            </a:r>
            <a:r>
              <a:rPr lang="es-ES_tradnl" dirty="0" err="1">
                <a:latin typeface="Calibri" pitchFamily="34" charset="0"/>
              </a:rPr>
              <a:t>representació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gràfica</a:t>
            </a:r>
            <a:r>
              <a:rPr lang="es-ES_tradnl" dirty="0">
                <a:latin typeface="Calibri" pitchFamily="34" charset="0"/>
              </a:rPr>
              <a:t> de la </a:t>
            </a:r>
            <a:r>
              <a:rPr lang="es-ES_tradnl" dirty="0" err="1">
                <a:latin typeface="Calibri" pitchFamily="34" charset="0"/>
              </a:rPr>
              <a:t>funció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l’oferta</a:t>
            </a:r>
            <a:r>
              <a:rPr lang="es-ES_tradnl" dirty="0">
                <a:latin typeface="Calibri" pitchFamily="34" charset="0"/>
              </a:rPr>
              <a:t>.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924944"/>
            <a:ext cx="7776864" cy="77175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60" y="3717032"/>
            <a:ext cx="2248827" cy="280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6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9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L’oferta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Altres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factors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que condicionen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l’oferta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933056"/>
            <a:ext cx="8892480" cy="8702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2900344"/>
            <a:ext cx="8892480" cy="106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365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10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L’oferta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Desplaçaments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la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corba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de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l’oferta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564904"/>
            <a:ext cx="8496944" cy="380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6533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11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Excés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d’oferta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 descr="PPT_04_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61512"/>
            <a:ext cx="7344816" cy="4222436"/>
          </a:xfrm>
          <a:prstGeom prst="rect">
            <a:avLst/>
          </a:prstGeom>
        </p:spPr>
      </p:pic>
      <p:pic>
        <p:nvPicPr>
          <p:cNvPr id="16" name="Imagen 15" descr="PPT_04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61512"/>
            <a:ext cx="7344816" cy="4222436"/>
          </a:xfrm>
          <a:prstGeom prst="rect">
            <a:avLst/>
          </a:prstGeom>
        </p:spPr>
      </p:pic>
      <p:pic>
        <p:nvPicPr>
          <p:cNvPr id="17" name="Imagen 16" descr="PPT_04_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61512"/>
            <a:ext cx="7344816" cy="4222436"/>
          </a:xfrm>
          <a:prstGeom prst="rect">
            <a:avLst/>
          </a:prstGeom>
        </p:spPr>
      </p:pic>
      <p:pic>
        <p:nvPicPr>
          <p:cNvPr id="18" name="Imagen 17" descr="PPT_04_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61512"/>
            <a:ext cx="7344816" cy="4222436"/>
          </a:xfrm>
          <a:prstGeom prst="rect">
            <a:avLst/>
          </a:prstGeom>
        </p:spPr>
      </p:pic>
      <p:pic>
        <p:nvPicPr>
          <p:cNvPr id="19" name="Imagen 18" descr="PPT_04_0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61512"/>
            <a:ext cx="7344816" cy="4222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557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12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mercat</a:t>
            </a:r>
            <a:endParaRPr lang="es-ES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Exceso de demanda</a:t>
            </a:r>
          </a:p>
          <a:p>
            <a:pPr algn="l"/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2" name="Imagen 1" descr="PPT_04_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975" y="2276872"/>
            <a:ext cx="7414050" cy="4237404"/>
          </a:xfrm>
          <a:prstGeom prst="rect">
            <a:avLst/>
          </a:prstGeom>
        </p:spPr>
      </p:pic>
      <p:pic>
        <p:nvPicPr>
          <p:cNvPr id="3" name="Imagen 2" descr="PPT_04_0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7414050" cy="4237404"/>
          </a:xfrm>
          <a:prstGeom prst="rect">
            <a:avLst/>
          </a:prstGeom>
        </p:spPr>
      </p:pic>
      <p:pic>
        <p:nvPicPr>
          <p:cNvPr id="5" name="Imagen 4" descr="PPT_04_0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7414050" cy="4237404"/>
          </a:xfrm>
          <a:prstGeom prst="rect">
            <a:avLst/>
          </a:prstGeom>
        </p:spPr>
      </p:pic>
      <p:pic>
        <p:nvPicPr>
          <p:cNvPr id="6" name="Imagen 5" descr="PPT_04_0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7414050" cy="4237404"/>
          </a:xfrm>
          <a:prstGeom prst="rect">
            <a:avLst/>
          </a:prstGeom>
        </p:spPr>
      </p:pic>
      <p:pic>
        <p:nvPicPr>
          <p:cNvPr id="13" name="Imagen 12" descr="PPT_04_1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7414050" cy="423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23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13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L’elasticitat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-preu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7" name="4 CuadroTexto"/>
          <p:cNvSpPr txBox="1">
            <a:spLocks noChangeArrowheads="1"/>
          </p:cNvSpPr>
          <p:nvPr/>
        </p:nvSpPr>
        <p:spPr bwMode="auto">
          <a:xfrm>
            <a:off x="755576" y="3501008"/>
            <a:ext cx="792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i="1" dirty="0" err="1" smtClean="0">
                <a:latin typeface="Calibri" pitchFamily="34" charset="0"/>
              </a:rPr>
              <a:t>E</a:t>
            </a:r>
            <a:r>
              <a:rPr lang="es-ES_tradnl" i="1" baseline="-25000" dirty="0" err="1" smtClean="0">
                <a:latin typeface="Calibri" pitchFamily="34" charset="0"/>
              </a:rPr>
              <a:t>p</a:t>
            </a:r>
            <a:r>
              <a:rPr lang="es-ES_tradnl" dirty="0" smtClean="0">
                <a:latin typeface="Calibri" pitchFamily="34" charset="0"/>
              </a:rPr>
              <a:t> &gt; 1</a:t>
            </a:r>
            <a:endParaRPr lang="es-ES" b="1" dirty="0">
              <a:latin typeface="Calibri" pitchFamily="34" charset="0"/>
            </a:endParaRPr>
          </a:p>
        </p:txBody>
      </p:sp>
      <p:sp>
        <p:nvSpPr>
          <p:cNvPr id="15" name="4 CuadroTexto"/>
          <p:cNvSpPr txBox="1">
            <a:spLocks noChangeArrowheads="1"/>
          </p:cNvSpPr>
          <p:nvPr/>
        </p:nvSpPr>
        <p:spPr bwMode="auto">
          <a:xfrm>
            <a:off x="7089189" y="3501008"/>
            <a:ext cx="792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i="1" dirty="0" err="1" smtClean="0">
                <a:latin typeface="Calibri" pitchFamily="34" charset="0"/>
              </a:rPr>
              <a:t>E</a:t>
            </a:r>
            <a:r>
              <a:rPr lang="es-ES_tradnl" i="1" baseline="-25000" dirty="0" err="1" smtClean="0">
                <a:latin typeface="Calibri" pitchFamily="34" charset="0"/>
              </a:rPr>
              <a:t>p</a:t>
            </a:r>
            <a:r>
              <a:rPr lang="es-ES_tradnl" dirty="0" smtClean="0">
                <a:latin typeface="Calibri" pitchFamily="34" charset="0"/>
              </a:rPr>
              <a:t> &lt; 1</a:t>
            </a:r>
            <a:endParaRPr lang="es-ES" b="1" dirty="0">
              <a:latin typeface="Calibri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492896"/>
            <a:ext cx="7632848" cy="8287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792" y="3478167"/>
            <a:ext cx="3168352" cy="83467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933056"/>
            <a:ext cx="2714596" cy="24205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7716" y="3861048"/>
            <a:ext cx="2863776" cy="258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83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14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Factos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</a:t>
            </a:r>
            <a:r>
              <a:rPr lang="es-ES" sz="20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l’elasticitat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-preu </a:t>
            </a:r>
            <a:r>
              <a:rPr lang="es-E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de la demanda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sp>
        <p:nvSpPr>
          <p:cNvPr id="16" name="4 CuadroTexto"/>
          <p:cNvSpPr txBox="1">
            <a:spLocks noChangeArrowheads="1"/>
          </p:cNvSpPr>
          <p:nvPr/>
        </p:nvSpPr>
        <p:spPr bwMode="auto">
          <a:xfrm>
            <a:off x="899592" y="2636912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• El </a:t>
            </a:r>
            <a:r>
              <a:rPr lang="es-ES_tradnl" b="1" dirty="0" err="1" smtClean="0">
                <a:latin typeface="Calibri" pitchFamily="34" charset="0"/>
              </a:rPr>
              <a:t>tipus</a:t>
            </a:r>
            <a:r>
              <a:rPr lang="es-ES_tradnl" dirty="0" smtClean="0">
                <a:latin typeface="Calibri" pitchFamily="34" charset="0"/>
              </a:rPr>
              <a:t> </a:t>
            </a:r>
            <a:r>
              <a:rPr lang="es-ES_tradnl" dirty="0">
                <a:latin typeface="Calibri" pitchFamily="34" charset="0"/>
              </a:rPr>
              <a:t>de </a:t>
            </a:r>
            <a:r>
              <a:rPr lang="es-ES_tradnl" dirty="0" err="1" smtClean="0">
                <a:latin typeface="Calibri" pitchFamily="34" charset="0"/>
              </a:rPr>
              <a:t>b</a:t>
            </a:r>
            <a:r>
              <a:rPr lang="es-ES_tradnl" dirty="0" err="1" smtClean="0">
                <a:latin typeface="Calibri" pitchFamily="34" charset="0"/>
              </a:rPr>
              <a:t>é</a:t>
            </a:r>
            <a:endParaRPr lang="es-ES_tradnl" dirty="0" smtClean="0">
              <a:latin typeface="Calibri" pitchFamily="34" charset="0"/>
            </a:endParaRPr>
          </a:p>
          <a:p>
            <a:endParaRPr lang="es-ES" b="1" dirty="0">
              <a:latin typeface="Calibri" pitchFamily="34" charset="0"/>
            </a:endParaRPr>
          </a:p>
        </p:txBody>
      </p:sp>
      <p:sp>
        <p:nvSpPr>
          <p:cNvPr id="18" name="4 CuadroTexto"/>
          <p:cNvSpPr txBox="1">
            <a:spLocks noChangeArrowheads="1"/>
          </p:cNvSpPr>
          <p:nvPr/>
        </p:nvSpPr>
        <p:spPr bwMode="auto">
          <a:xfrm>
            <a:off x="899592" y="3284202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• </a:t>
            </a:r>
            <a:r>
              <a:rPr lang="es-ES_tradnl" dirty="0" err="1">
                <a:latin typeface="Calibri" pitchFamily="34" charset="0"/>
              </a:rPr>
              <a:t>L’existència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b="1" dirty="0" err="1">
                <a:latin typeface="Calibri" pitchFamily="34" charset="0"/>
              </a:rPr>
              <a:t>béns</a:t>
            </a:r>
            <a:r>
              <a:rPr lang="es-ES_tradnl" b="1" dirty="0">
                <a:latin typeface="Calibri" pitchFamily="34" charset="0"/>
              </a:rPr>
              <a:t> </a:t>
            </a:r>
            <a:r>
              <a:rPr lang="es-ES_tradnl" b="1" dirty="0" err="1" smtClean="0">
                <a:latin typeface="Calibri" pitchFamily="34" charset="0"/>
              </a:rPr>
              <a:t>substitutius</a:t>
            </a:r>
            <a:endParaRPr lang="es-ES_tradnl" b="1" dirty="0" smtClean="0">
              <a:latin typeface="Calibri" pitchFamily="34" charset="0"/>
            </a:endParaRPr>
          </a:p>
          <a:p>
            <a:endParaRPr lang="es-ES" b="1" dirty="0">
              <a:latin typeface="Calibri" pitchFamily="34" charset="0"/>
            </a:endParaRPr>
          </a:p>
        </p:txBody>
      </p:sp>
      <p:sp>
        <p:nvSpPr>
          <p:cNvPr id="19" name="4 CuadroTexto"/>
          <p:cNvSpPr txBox="1">
            <a:spLocks noChangeArrowheads="1"/>
          </p:cNvSpPr>
          <p:nvPr/>
        </p:nvSpPr>
        <p:spPr bwMode="auto">
          <a:xfrm>
            <a:off x="899592" y="3947880"/>
            <a:ext cx="38164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• </a:t>
            </a:r>
            <a:r>
              <a:rPr lang="es-ES_tradnl" dirty="0">
                <a:latin typeface="Calibri" pitchFamily="34" charset="0"/>
              </a:rPr>
              <a:t>La </a:t>
            </a:r>
            <a:r>
              <a:rPr lang="es-ES_tradnl" b="1" dirty="0" err="1">
                <a:latin typeface="Calibri" pitchFamily="34" charset="0"/>
              </a:rPr>
              <a:t>proporció</a:t>
            </a:r>
            <a:r>
              <a:rPr lang="es-ES_tradnl" b="1" dirty="0">
                <a:latin typeface="Calibri" pitchFamily="34" charset="0"/>
              </a:rPr>
              <a:t> de renda </a:t>
            </a:r>
            <a:r>
              <a:rPr lang="es-ES_tradnl" dirty="0">
                <a:latin typeface="Calibri" pitchFamily="34" charset="0"/>
              </a:rPr>
              <a:t>que es gasta en el </a:t>
            </a:r>
            <a:r>
              <a:rPr lang="es-ES_tradnl" dirty="0" err="1">
                <a:latin typeface="Calibri" pitchFamily="34" charset="0"/>
              </a:rPr>
              <a:t>bé</a:t>
            </a:r>
            <a:endParaRPr lang="es-ES_tradnl" dirty="0" smtClean="0">
              <a:latin typeface="Calibri" pitchFamily="34" charset="0"/>
            </a:endParaRPr>
          </a:p>
          <a:p>
            <a:endParaRPr lang="es-ES" b="1" dirty="0">
              <a:latin typeface="Calibri" pitchFamily="34" charset="0"/>
            </a:endParaRPr>
          </a:p>
        </p:txBody>
      </p:sp>
      <p:sp>
        <p:nvSpPr>
          <p:cNvPr id="20" name="4 CuadroTexto"/>
          <p:cNvSpPr txBox="1">
            <a:spLocks noChangeArrowheads="1"/>
          </p:cNvSpPr>
          <p:nvPr/>
        </p:nvSpPr>
        <p:spPr bwMode="auto">
          <a:xfrm>
            <a:off x="899592" y="4941168"/>
            <a:ext cx="7632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_tradnl" dirty="0">
                <a:latin typeface="Calibri" pitchFamily="34" charset="0"/>
              </a:rPr>
              <a:t>• </a:t>
            </a:r>
            <a:r>
              <a:rPr lang="es-ES_tradnl" dirty="0">
                <a:latin typeface="Calibri" pitchFamily="34" charset="0"/>
              </a:rPr>
              <a:t>El </a:t>
            </a:r>
            <a:r>
              <a:rPr lang="es-ES_tradnl" b="1" dirty="0" err="1">
                <a:latin typeface="Calibri" pitchFamily="34" charset="0"/>
              </a:rPr>
              <a:t>termini</a:t>
            </a:r>
            <a:r>
              <a:rPr lang="es-ES_tradnl" dirty="0">
                <a:latin typeface="Calibri" pitchFamily="34" charset="0"/>
              </a:rPr>
              <a:t> de </a:t>
            </a:r>
            <a:r>
              <a:rPr lang="es-ES_tradnl" dirty="0" err="1">
                <a:latin typeface="Calibri" pitchFamily="34" charset="0"/>
              </a:rPr>
              <a:t>temps</a:t>
            </a:r>
            <a:r>
              <a:rPr lang="es-ES_tradnl" dirty="0">
                <a:latin typeface="Calibri" pitchFamily="34" charset="0"/>
              </a:rPr>
              <a:t> </a:t>
            </a:r>
            <a:r>
              <a:rPr lang="es-ES_tradnl" dirty="0" err="1">
                <a:latin typeface="Calibri" pitchFamily="34" charset="0"/>
              </a:rPr>
              <a:t>considerat</a:t>
            </a:r>
            <a:endParaRPr lang="es-ES_tradnl" dirty="0" smtClean="0">
              <a:latin typeface="Calibri" pitchFamily="34" charset="0"/>
            </a:endParaRPr>
          </a:p>
          <a:p>
            <a:endParaRPr lang="es-ES" b="1" dirty="0">
              <a:latin typeface="Calibri" pitchFamily="34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76872"/>
            <a:ext cx="2336001" cy="208293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4221088"/>
            <a:ext cx="2464375" cy="222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2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0D809F-A871-4CB5-824B-8BF9455DAC3D}" type="slidenum">
              <a:rPr lang="es-ES"/>
              <a:pPr>
                <a:defRPr/>
              </a:pPr>
              <a:t>15</a:t>
            </a:fld>
            <a:endParaRPr lang="es-ES" dirty="0"/>
          </a:p>
        </p:txBody>
      </p:sp>
      <p:sp>
        <p:nvSpPr>
          <p:cNvPr id="7" name="1 CuadroTexto"/>
          <p:cNvSpPr txBox="1">
            <a:spLocks noChangeArrowheads="1"/>
          </p:cNvSpPr>
          <p:nvPr/>
        </p:nvSpPr>
        <p:spPr bwMode="auto">
          <a:xfrm>
            <a:off x="4932040" y="549275"/>
            <a:ext cx="395796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El </a:t>
            </a: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r>
              <a:rPr lang="es-ES_tradnl" sz="1600" dirty="0" smtClean="0">
                <a:latin typeface="Calibri" pitchFamily="34" charset="0"/>
                <a:sym typeface="Wingdings" pitchFamily="2" charset="2"/>
              </a:rPr>
              <a:t> i la demanda</a:t>
            </a:r>
            <a:endParaRPr lang="es-ES_tradnl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_tradnl" sz="1600" dirty="0" err="1" smtClean="0">
                <a:latin typeface="Calibri" pitchFamily="34" charset="0"/>
                <a:sym typeface="Wingdings" pitchFamily="2" charset="2"/>
              </a:rPr>
              <a:t>L’oferta</a:t>
            </a:r>
            <a:endParaRPr lang="es-ES" sz="1600" dirty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L’equilibri</a:t>
            </a:r>
            <a:r>
              <a:rPr lang="es-ES" sz="1600" dirty="0" smtClean="0">
                <a:latin typeface="Calibri" pitchFamily="34" charset="0"/>
                <a:sym typeface="Wingdings" pitchFamily="2" charset="2"/>
              </a:rPr>
              <a:t> del </a:t>
            </a:r>
            <a:r>
              <a:rPr lang="es-ES" sz="1600" dirty="0" err="1" smtClean="0">
                <a:latin typeface="Calibri" pitchFamily="34" charset="0"/>
                <a:sym typeface="Wingdings" pitchFamily="2" charset="2"/>
              </a:rPr>
              <a:t>mercat</a:t>
            </a:r>
            <a:endParaRPr lang="es-ES" sz="1600" dirty="0" smtClean="0">
              <a:latin typeface="Calibri" pitchFamily="34" charset="0"/>
              <a:sym typeface="Wingdings" pitchFamily="2" charset="2"/>
            </a:endParaRPr>
          </a:p>
          <a:p>
            <a:pPr marL="342900" indent="-342900">
              <a:buClr>
                <a:srgbClr val="602060"/>
              </a:buClr>
              <a:buFont typeface="Calibri" pitchFamily="34" charset="0"/>
              <a:buAutoNum type="arabicPeriod"/>
            </a:pPr>
            <a:r>
              <a:rPr lang="es-ES" sz="1600" b="1" dirty="0" err="1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L’elasticitat</a:t>
            </a:r>
            <a:r>
              <a:rPr lang="es-ES" sz="1600" b="1" dirty="0" smtClean="0">
                <a:solidFill>
                  <a:srgbClr val="602060"/>
                </a:solidFill>
                <a:latin typeface="Calibri" pitchFamily="34" charset="0"/>
                <a:sym typeface="Wingdings" pitchFamily="2" charset="2"/>
              </a:rPr>
              <a:t>-preu</a:t>
            </a:r>
            <a:endParaRPr lang="es-ES_tradnl" sz="1600" b="1" dirty="0">
              <a:solidFill>
                <a:srgbClr val="602060"/>
              </a:solidFill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8" name="Agrupar 7"/>
          <p:cNvGrpSpPr/>
          <p:nvPr/>
        </p:nvGrpSpPr>
        <p:grpSpPr>
          <a:xfrm>
            <a:off x="757699" y="1733127"/>
            <a:ext cx="2109036" cy="469634"/>
            <a:chOff x="716373" y="2162909"/>
            <a:chExt cx="2948175" cy="656491"/>
          </a:xfrm>
          <a:solidFill>
            <a:srgbClr val="FF0000"/>
          </a:solidFill>
        </p:grpSpPr>
        <p:sp>
          <p:nvSpPr>
            <p:cNvPr id="9" name="Triángulo isósceles 8"/>
            <p:cNvSpPr/>
            <p:nvPr/>
          </p:nvSpPr>
          <p:spPr>
            <a:xfrm>
              <a:off x="716373" y="216290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sp>
          <p:nvSpPr>
            <p:cNvPr id="10" name="Triángulo isósceles 9"/>
            <p:cNvSpPr/>
            <p:nvPr/>
          </p:nvSpPr>
          <p:spPr>
            <a:xfrm>
              <a:off x="805274" y="2232759"/>
              <a:ext cx="655226" cy="586641"/>
            </a:xfrm>
            <a:prstGeom prst="triangle">
              <a:avLst>
                <a:gd name="adj" fmla="val 100000"/>
              </a:avLst>
            </a:prstGeom>
            <a:solidFill>
              <a:srgbClr val="FA539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dirty="0" smtClean="0"/>
                <a:t> </a:t>
              </a:r>
              <a:endParaRPr lang="es-ES" dirty="0"/>
            </a:p>
          </p:txBody>
        </p:sp>
        <p:cxnSp>
          <p:nvCxnSpPr>
            <p:cNvPr id="11" name="Conector recto 10"/>
            <p:cNvCxnSpPr/>
            <p:nvPr/>
          </p:nvCxnSpPr>
          <p:spPr>
            <a:xfrm>
              <a:off x="1418166" y="2800784"/>
              <a:ext cx="2246382" cy="0"/>
            </a:xfrm>
            <a:prstGeom prst="line">
              <a:avLst/>
            </a:prstGeom>
            <a:grpFill/>
            <a:ln>
              <a:solidFill>
                <a:srgbClr val="FA5398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Subtítulo 2"/>
          <p:cNvSpPr txBox="1">
            <a:spLocks/>
          </p:cNvSpPr>
          <p:nvPr/>
        </p:nvSpPr>
        <p:spPr>
          <a:xfrm>
            <a:off x="1290024" y="1815630"/>
            <a:ext cx="6810368" cy="61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Elasticitat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-preu de la demanda en </a:t>
            </a:r>
            <a:r>
              <a:rPr lang="es-ES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rPr>
              <a:t>acció</a:t>
            </a:r>
            <a:endParaRPr lang="es-ES" sz="20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cs typeface="Verdana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536258"/>
            <a:ext cx="8928992" cy="360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99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398</Words>
  <Application>Microsoft Macintosh PowerPoint</Application>
  <PresentationFormat>Presentación en pantalla (4:3)</PresentationFormat>
  <Paragraphs>143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Tema de Office</vt:lpstr>
      <vt:lpstr>1_Tema de Office</vt:lpstr>
      <vt:lpstr>Unitat 04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Silvia Ristol</dc:creator>
  <cp:lastModifiedBy>Miguel Montanyà Revuelto</cp:lastModifiedBy>
  <cp:revision>160</cp:revision>
  <dcterms:created xsi:type="dcterms:W3CDTF">2012-01-30T10:57:12Z</dcterms:created>
  <dcterms:modified xsi:type="dcterms:W3CDTF">2019-07-03T17:38:05Z</dcterms:modified>
</cp:coreProperties>
</file>