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74" r:id="rId4"/>
    <p:sldId id="258" r:id="rId5"/>
    <p:sldId id="275" r:id="rId6"/>
    <p:sldId id="259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6" r:id="rId16"/>
    <p:sldId id="279" r:id="rId17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F3BD-08CE-45C8-8588-69A1CB6406E2}" type="datetimeFigureOut">
              <a:rPr lang="ca-ES" smtClean="0"/>
              <a:pPr/>
              <a:t>19/10/2017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7AD3F-A148-43A6-8B28-7905CFF7DE0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F3BD-08CE-45C8-8588-69A1CB6406E2}" type="datetimeFigureOut">
              <a:rPr lang="ca-ES" smtClean="0"/>
              <a:pPr/>
              <a:t>19/10/2017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7AD3F-A148-43A6-8B28-7905CFF7DE0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F3BD-08CE-45C8-8588-69A1CB6406E2}" type="datetimeFigureOut">
              <a:rPr lang="ca-ES" smtClean="0"/>
              <a:pPr/>
              <a:t>19/10/2017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7AD3F-A148-43A6-8B28-7905CFF7DE0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F3BD-08CE-45C8-8588-69A1CB6406E2}" type="datetimeFigureOut">
              <a:rPr lang="ca-ES" smtClean="0"/>
              <a:pPr/>
              <a:t>19/10/2017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7AD3F-A148-43A6-8B28-7905CFF7DE0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F3BD-08CE-45C8-8588-69A1CB6406E2}" type="datetimeFigureOut">
              <a:rPr lang="ca-ES" smtClean="0"/>
              <a:pPr/>
              <a:t>19/10/2017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7AD3F-A148-43A6-8B28-7905CFF7DE0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F3BD-08CE-45C8-8588-69A1CB6406E2}" type="datetimeFigureOut">
              <a:rPr lang="ca-ES" smtClean="0"/>
              <a:pPr/>
              <a:t>19/10/2017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7AD3F-A148-43A6-8B28-7905CFF7DE0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F3BD-08CE-45C8-8588-69A1CB6406E2}" type="datetimeFigureOut">
              <a:rPr lang="ca-ES" smtClean="0"/>
              <a:pPr/>
              <a:t>19/10/2017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7AD3F-A148-43A6-8B28-7905CFF7DE0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F3BD-08CE-45C8-8588-69A1CB6406E2}" type="datetimeFigureOut">
              <a:rPr lang="ca-ES" smtClean="0"/>
              <a:pPr/>
              <a:t>19/10/2017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7AD3F-A148-43A6-8B28-7905CFF7DE0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F3BD-08CE-45C8-8588-69A1CB6406E2}" type="datetimeFigureOut">
              <a:rPr lang="ca-ES" smtClean="0"/>
              <a:pPr/>
              <a:t>19/10/2017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7AD3F-A148-43A6-8B28-7905CFF7DE0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F3BD-08CE-45C8-8588-69A1CB6406E2}" type="datetimeFigureOut">
              <a:rPr lang="ca-ES" smtClean="0"/>
              <a:pPr/>
              <a:t>19/10/2017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7AD3F-A148-43A6-8B28-7905CFF7DE0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F3BD-08CE-45C8-8588-69A1CB6406E2}" type="datetimeFigureOut">
              <a:rPr lang="ca-ES" smtClean="0"/>
              <a:pPr/>
              <a:t>19/10/2017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7AD3F-A148-43A6-8B28-7905CFF7DE0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4F3BD-08CE-45C8-8588-69A1CB6406E2}" type="datetimeFigureOut">
              <a:rPr lang="ca-ES" smtClean="0"/>
              <a:pPr/>
              <a:t>19/10/2017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7AD3F-A148-43A6-8B28-7905CFF7DE07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es/imgres?imgurl=http://www.chocolatisimo.es/wp-content/uploads/2009/07/tarro.jpg&amp;imgrefurl=http://www.chocolatisimo.es/%C2%BFque-es-la-pectina/&amp;h=374&amp;w=454&amp;sz=11&amp;tbnid=U1V6ZjO2OW8i6M:&amp;tbnh=96&amp;tbnw=116&amp;zoom=1&amp;usg=__cenptQ7hbG928TnYTzipz7Ft2RI=&amp;docid=0rlAXnD9hy9kNM&amp;hl=es&amp;sa=X&amp;ei=m-qXUIfmG4uThgfGwoGACQ&amp;sqi=2&amp;ved=0CFQQ9QEwCA&amp;dur=2843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es/imgres?hl=es&amp;sa=X&amp;rlz=1T4ADRA_esES384ES384&amp;biw=1280&amp;bih=655&amp;tbm=isch&amp;prmd=imvnsb&amp;tbnid=BXcKOOXOMbzaPM:&amp;imgrefurl=http://www.tievejoyas.com/magento/index.php/gourmet/especias/agar-agar-en-polvo.html&amp;docid=j66epnoCocPLyM&amp;imgurl=http://www.tievejoyas.com/magento/media/catalog/product/cache/1/image/9df78eab33525d08d6e5fb8d27136e95/a/g/agar_agar_800x600_.jpg&amp;w=600&amp;h=799&amp;ei=TO6XUOqxKMaChQf0noCICw&amp;zoom=1&amp;iact=rc&amp;dur=539&amp;sig=104854099813073562490&amp;page=5&amp;tbnh=142&amp;tbnw=107&amp;start=89&amp;ndsp=23&amp;ved=1t:429,r:77,s:20,i:405&amp;tx=49&amp;ty=85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es/imgres?hl=es&amp;sa=X&amp;qscrl=1&amp;rlz=1T4ADRA_esES384ES384&amp;biw=1280&amp;bih=655&amp;tbm=isch&amp;prmd=imvnsb&amp;tbnid=oQwpRZqeZFh3jM:&amp;imgrefurl=http://www.toupeiratoupeiro.es/blog/2008/03/20/&amp;docid=_QUIW3NJq98syM&amp;imgurl=http://www.toupeiratoupeiro.es/blog/wp-content/uploads/2008/03/goma_arabiga_titan.jpg&amp;w=287&amp;h=400&amp;ei=o--XUIvADoeChQf834GAAw&amp;zoom=1&amp;iact=hc&amp;dur=1800&amp;sig=104854099813073562490&amp;page=1&amp;tbnh=151&amp;tbnw=105&amp;start=0&amp;ndsp=20&amp;ved=1t:429,r:0,s:0,i:69&amp;tx=95&amp;ty=160&amp;vpx=176&amp;vpy=120&amp;hovh=265&amp;hovw=190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imgres?imgurl=http://www.ehu.es/biomoleculas/hc/jpg/peptidoglicano3.jpg&amp;imgrefurl=http://www.ehu.es/biomoleculas/hc/sugar35b.htm&amp;h=248&amp;w=283&amp;sz=27&amp;tbnid=eLsR2cErLRCEWM:&amp;tbnh=90&amp;tbnw=103&amp;zoom=1&amp;usg=__Ug1UBQsbqVZSxxPFZhWYzuV_0po=&amp;docid=fUvCRPM2vPDxyM&amp;hl=es&amp;sa=X&amp;ei=Ag-YUP7sJoWf0QWUt4H4Ag&amp;ved=0CDMQ9QEwAw&amp;dur=5326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hyperlink" Target="http://www.google.es/imgres?hl=es&amp;sa=X&amp;rlz=1T4ADRA_esES384ES384&amp;biw=1280&amp;bih=655&amp;tbm=isch&amp;prmd=imvnsb&amp;tbnid=N8V2A4vsX9eU_M:&amp;imgrefurl=http://www.lourdesluengo.es/biologia/microbio.html&amp;docid=HsW9zRWhQ2f0zM&amp;imgurl=http://www.lourdesluengo.es/biologia/bacteri2.gif&amp;w=433&amp;h=276&amp;ei=Rw-YUOXBAaej0QXHyYEw&amp;zoom=1&amp;iact=rc&amp;dur=306&amp;sig=104854099813073562490&amp;page=2&amp;tbnh=132&amp;tbnw=228&amp;start=16&amp;ndsp=23&amp;ved=1t:429,r:4,s:20,i:146&amp;tx=95&amp;ty=114" TargetMode="Externa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imgres?hl=es&amp;sa=X&amp;qscrl=1&amp;rlz=1T4ADRA_esES384ES384&amp;biw=1280&amp;bih=655&amp;tbm=isch&amp;prmd=imvns&amp;tbnid=WUGsb1Onu34c9M:&amp;imgrefurl=http://washington.uwc.edu/about/wayne.schaefer/TissuesPage.htm&amp;docid=m4DBKHydtCSTEM&amp;imgurl=http://washington.uwc.edu/about/wayne.schaefer/TISSUES/hyaline_cartilage1.jpg&amp;w=1280&amp;h=1024&amp;ei=rxKYUN-LIbGM0wXd9YH4Ag&amp;zoom=1&amp;iact=hc&amp;vpx=309&amp;vpy=149&amp;dur=8397&amp;hovh=201&amp;hovw=251&amp;tx=113&amp;ty=97&amp;sig=104854099813073562490&amp;page=1&amp;tbnh=144&amp;tbnw=173&amp;start=0&amp;ndsp=18&amp;ved=1t:429,r:1,s:0,i:72" TargetMode="Externa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b="1" dirty="0" smtClean="0"/>
              <a:t>HETEROPOLISACÀRIDS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692695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   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8136904" cy="5832648"/>
          </a:xfrm>
        </p:spPr>
        <p:txBody>
          <a:bodyPr>
            <a:normAutofit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Per hidròlisi donen lloc a 2 o més tipus diferents de monosacàrids o de derivats d’aquests. 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rgbClr val="FF0000"/>
                </a:solidFill>
              </a:rPr>
              <a:t>PECTINA</a:t>
            </a:r>
            <a:r>
              <a:rPr lang="ca-ES" dirty="0" smtClean="0">
                <a:solidFill>
                  <a:srgbClr val="FF0000"/>
                </a:solidFill>
              </a:rPr>
              <a:t> : </a:t>
            </a:r>
            <a:r>
              <a:rPr lang="ca-ES" dirty="0" smtClean="0">
                <a:solidFill>
                  <a:schemeClr val="tx2"/>
                </a:solidFill>
              </a:rPr>
              <a:t>Paret cel·lular (cèl·lules vegetals).</a:t>
            </a:r>
          </a:p>
          <a:p>
            <a:pPr algn="l"/>
            <a:r>
              <a:rPr lang="ca-ES" dirty="0" smtClean="0">
                <a:solidFill>
                  <a:schemeClr val="tx2"/>
                </a:solidFill>
              </a:rPr>
              <a:t>Gran capacitat gelificant → Preparació melmelades.</a:t>
            </a:r>
          </a:p>
          <a:p>
            <a:pPr algn="l"/>
            <a:endParaRPr lang="ca-ES" dirty="0" smtClean="0">
              <a:solidFill>
                <a:schemeClr val="tx2"/>
              </a:solidFill>
            </a:endParaRPr>
          </a:p>
          <a:p>
            <a:pPr algn="l"/>
            <a:endParaRPr lang="ca-ES" dirty="0">
              <a:solidFill>
                <a:srgbClr val="FF0000"/>
              </a:solidFill>
            </a:endParaRPr>
          </a:p>
        </p:txBody>
      </p:sp>
      <p:pic>
        <p:nvPicPr>
          <p:cNvPr id="6" name="5 Imagen" descr="Resultat d'imatges de pectin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645024"/>
            <a:ext cx="777686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424936" cy="5472608"/>
          </a:xfrm>
        </p:spPr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6" name="rg_hi" descr="https://encrypted-tbn2.gstatic.com/images?q=tbn:ANd9GcTN1vWTvpSEMez88q6iVfbxyo1hGRowAhj9TPKjnCmZylcm3xVc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68760"/>
            <a:ext cx="457200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Resultat d'imatges de pectin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84784"/>
            <a:ext cx="45720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55576" y="692696"/>
            <a:ext cx="7632848" cy="5616624"/>
          </a:xfrm>
        </p:spPr>
        <p:txBody>
          <a:bodyPr>
            <a:normAutofit/>
          </a:bodyPr>
          <a:lstStyle/>
          <a:p>
            <a:pPr algn="l"/>
            <a:r>
              <a:rPr lang="ca-ES" b="1" dirty="0" smtClean="0">
                <a:solidFill>
                  <a:srgbClr val="FF0000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rgbClr val="FF0000"/>
                </a:solidFill>
              </a:rPr>
              <a:t>AGAR</a:t>
            </a:r>
            <a:r>
              <a:rPr lang="ca-ES" dirty="0" smtClean="0">
                <a:solidFill>
                  <a:srgbClr val="FF0000"/>
                </a:solidFill>
              </a:rPr>
              <a:t>: </a:t>
            </a:r>
            <a:r>
              <a:rPr lang="ca-ES" dirty="0" smtClean="0">
                <a:solidFill>
                  <a:schemeClr val="tx2"/>
                </a:solidFill>
              </a:rPr>
              <a:t>S’extreu de les algues vermelles.</a:t>
            </a:r>
          </a:p>
          <a:p>
            <a:pPr algn="l"/>
            <a:r>
              <a:rPr lang="ca-ES" dirty="0" smtClean="0">
                <a:solidFill>
                  <a:schemeClr val="tx2"/>
                </a:solidFill>
              </a:rPr>
              <a:t>Preparació medis de cultiu (microbiologia). Preparació industrial d’aliments com a espessidor.</a:t>
            </a:r>
          </a:p>
          <a:p>
            <a:pPr algn="l"/>
            <a:endParaRPr lang="ca-ES" dirty="0">
              <a:solidFill>
                <a:schemeClr val="tx2"/>
              </a:solidFill>
            </a:endParaRPr>
          </a:p>
          <a:p>
            <a:pPr algn="l"/>
            <a:endParaRPr lang="ca-ES" dirty="0" smtClean="0">
              <a:solidFill>
                <a:schemeClr val="tx2"/>
              </a:solidFill>
            </a:endParaRPr>
          </a:p>
          <a:p>
            <a:endParaRPr lang="ca-ES" dirty="0"/>
          </a:p>
        </p:txBody>
      </p:sp>
      <p:pic>
        <p:nvPicPr>
          <p:cNvPr id="4" name="il_fi" descr="http://biology.clc.uc.edu/fankhauser/Labs/Microbiology/Bacterial_Inhibition/Poured_seeded_agar_P7231209md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00400"/>
            <a:ext cx="4876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Resultat d'imatges de AGA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212976"/>
            <a:ext cx="4644008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764704"/>
            <a:ext cx="8496944" cy="5472608"/>
          </a:xfrm>
        </p:spPr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4" name="3 Imagen" descr="https://encrypted-tbn2.gstatic.com/images?q=tbn:ANd9GcQk5TvNlyPP907fbf1WgyHudw9piYoz2hCuMOxNiJc-0A_EmOdXnd6oZA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836712"/>
            <a:ext cx="385192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Resultat d'imatges de AGAR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2920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620688"/>
            <a:ext cx="7848872" cy="5544616"/>
          </a:xfrm>
        </p:spPr>
        <p:txBody>
          <a:bodyPr>
            <a:normAutofit/>
          </a:bodyPr>
          <a:lstStyle/>
          <a:p>
            <a:pPr algn="l"/>
            <a:r>
              <a:rPr lang="ca-ES" b="1" dirty="0" smtClean="0">
                <a:solidFill>
                  <a:srgbClr val="FF0000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rgbClr val="FF0000"/>
                </a:solidFill>
              </a:rPr>
              <a:t>GOMA ARÀBIGA</a:t>
            </a:r>
            <a:r>
              <a:rPr lang="ca-ES" dirty="0" smtClean="0">
                <a:solidFill>
                  <a:srgbClr val="FF0000"/>
                </a:solidFill>
              </a:rPr>
              <a:t>: </a:t>
            </a:r>
            <a:r>
              <a:rPr lang="ca-ES" dirty="0" smtClean="0">
                <a:solidFill>
                  <a:schemeClr val="tx2"/>
                </a:solidFill>
              </a:rPr>
              <a:t>Secrecions vegetals viscoses que segreguen determinades espècies de plantes per a cobrir i tancar ferides. </a:t>
            </a:r>
          </a:p>
          <a:p>
            <a:pPr algn="l"/>
            <a:r>
              <a:rPr lang="ca-ES" dirty="0" smtClean="0">
                <a:solidFill>
                  <a:schemeClr val="tx2"/>
                </a:solidFill>
              </a:rPr>
              <a:t>En assecar-se a l’aire es converteixen en masses compactes i translúcides, en aigua serveixen de cola d’enganxar. </a:t>
            </a:r>
            <a:endParaRPr lang="ca-ES" dirty="0" smtClean="0">
              <a:solidFill>
                <a:srgbClr val="FF0000"/>
              </a:solidFill>
            </a:endParaRPr>
          </a:p>
          <a:p>
            <a:endParaRPr lang="ca-ES" dirty="0"/>
          </a:p>
        </p:txBody>
      </p:sp>
      <p:pic>
        <p:nvPicPr>
          <p:cNvPr id="4" name="rg_hi" descr="https://encrypted-tbn1.gstatic.com/images?q=tbn:ANd9GcQZJlNTEkssHgjuviKw-UheUz20GwDwadTpQlbhdyxMApL-7q_t4A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212976"/>
            <a:ext cx="2592288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l_fi" descr="http://milksci.unizar.es/bioquimica/temas/azucares/auxiazucar/arabig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645024"/>
            <a:ext cx="5760080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00811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GLÚCIDS ASSOCIATS A ALTRES TIPUS DE MOLÈCULES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71600" y="2204864"/>
            <a:ext cx="7344816" cy="417646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rgbClr val="FF0000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rgbClr val="FF0000"/>
                </a:solidFill>
              </a:rPr>
              <a:t>HETERÒSIDS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rgbClr val="FF0000"/>
                </a:solidFill>
                <a:cs typeface="Aharoni"/>
              </a:rPr>
              <a:t>PEPTIDOGLICANS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rgbClr val="FF0000"/>
                </a:solidFill>
                <a:cs typeface="Aharoni"/>
              </a:rPr>
              <a:t>PROTEOGLICANS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rgbClr val="FF0000"/>
                </a:solidFill>
                <a:cs typeface="Aharoni"/>
              </a:rPr>
              <a:t>GLICOPROTEÏNES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rgbClr val="FF0000"/>
                </a:solidFill>
                <a:cs typeface="Aharoni"/>
              </a:rPr>
              <a:t>GLICOLÍPIDS</a:t>
            </a:r>
            <a:endParaRPr lang="ca-ES" b="1" dirty="0" smtClean="0">
              <a:solidFill>
                <a:srgbClr val="FF0000"/>
              </a:solidFill>
            </a:endParaRPr>
          </a:p>
          <a:p>
            <a:endParaRPr lang="ca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864095"/>
          </a:xfrm>
        </p:spPr>
        <p:txBody>
          <a:bodyPr/>
          <a:lstStyle/>
          <a:p>
            <a:r>
              <a:rPr lang="ca-ES" b="1" dirty="0" smtClean="0"/>
              <a:t>HETERÒSIDS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052736"/>
            <a:ext cx="8136904" cy="5544616"/>
          </a:xfrm>
        </p:spPr>
        <p:txBody>
          <a:bodyPr/>
          <a:lstStyle/>
          <a:p>
            <a:r>
              <a:rPr lang="ca-ES" dirty="0" smtClean="0">
                <a:solidFill>
                  <a:srgbClr val="002060"/>
                </a:solidFill>
              </a:rPr>
              <a:t>1 monosacàrid o 1 petit oligosacàrid</a:t>
            </a:r>
          </a:p>
          <a:p>
            <a:r>
              <a:rPr lang="ca-ES" dirty="0" smtClean="0">
                <a:solidFill>
                  <a:srgbClr val="002060"/>
                </a:solidFill>
              </a:rPr>
              <a:t>+</a:t>
            </a:r>
          </a:p>
          <a:p>
            <a:r>
              <a:rPr lang="ca-ES" dirty="0" smtClean="0">
                <a:solidFill>
                  <a:srgbClr val="002060"/>
                </a:solidFill>
              </a:rPr>
              <a:t>1 molècula o grup de molècules no </a:t>
            </a:r>
            <a:r>
              <a:rPr lang="ca-ES" dirty="0" err="1" smtClean="0">
                <a:solidFill>
                  <a:srgbClr val="002060"/>
                </a:solidFill>
              </a:rPr>
              <a:t>glucídiques</a:t>
            </a:r>
            <a:r>
              <a:rPr lang="ca-ES" dirty="0" smtClean="0">
                <a:solidFill>
                  <a:srgbClr val="002060"/>
                </a:solidFill>
              </a:rPr>
              <a:t>  de baix pes molecular</a:t>
            </a:r>
          </a:p>
          <a:p>
            <a:pPr algn="l"/>
            <a:r>
              <a:rPr lang="ca-ES" dirty="0" smtClean="0">
                <a:solidFill>
                  <a:srgbClr val="FF0000"/>
                </a:solidFill>
              </a:rPr>
              <a:t>Exemples: 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</a:rPr>
              <a:t>ANTOCIANÒSIDS</a:t>
            </a:r>
            <a:r>
              <a:rPr lang="ca-ES" dirty="0" smtClean="0">
                <a:solidFill>
                  <a:srgbClr val="FF0000"/>
                </a:solidFill>
              </a:rPr>
              <a:t> → </a:t>
            </a:r>
            <a:r>
              <a:rPr lang="ca-ES" dirty="0" smtClean="0">
                <a:solidFill>
                  <a:schemeClr val="tx1"/>
                </a:solidFill>
              </a:rPr>
              <a:t>Color de les flors.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</a:rPr>
              <a:t>ESTREPTOMICINA</a:t>
            </a:r>
            <a:r>
              <a:rPr lang="ca-ES" dirty="0" smtClean="0">
                <a:solidFill>
                  <a:srgbClr val="FF0000"/>
                </a:solidFill>
              </a:rPr>
              <a:t> → </a:t>
            </a:r>
            <a:r>
              <a:rPr lang="ca-ES" dirty="0" smtClean="0">
                <a:solidFill>
                  <a:schemeClr val="tx1"/>
                </a:solidFill>
              </a:rPr>
              <a:t>Antibiòtic extret d’un fong (tractament tuberculosi).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92087"/>
          </a:xfrm>
        </p:spPr>
        <p:txBody>
          <a:bodyPr/>
          <a:lstStyle/>
          <a:p>
            <a:r>
              <a:rPr lang="ca-ES" b="1" dirty="0" smtClean="0"/>
              <a:t>PEPTIDOGLICANS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196752"/>
            <a:ext cx="8568952" cy="518457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Formen la paret bacteriana.</a:t>
            </a:r>
          </a:p>
          <a:p>
            <a:pPr algn="l"/>
            <a:r>
              <a:rPr lang="ca-ES" dirty="0" smtClean="0">
                <a:solidFill>
                  <a:srgbClr val="002060"/>
                </a:solidFill>
              </a:rPr>
              <a:t>Cadenes en les quals s’alterna la </a:t>
            </a:r>
            <a:r>
              <a:rPr lang="ca-ES" dirty="0" err="1" smtClean="0">
                <a:solidFill>
                  <a:srgbClr val="002060"/>
                </a:solidFill>
              </a:rPr>
              <a:t>N-acetilglucosamina</a:t>
            </a:r>
            <a:r>
              <a:rPr lang="ca-ES" dirty="0" smtClean="0">
                <a:solidFill>
                  <a:srgbClr val="002060"/>
                </a:solidFill>
              </a:rPr>
              <a:t> (NAG) i l’àcid </a:t>
            </a:r>
            <a:r>
              <a:rPr lang="ca-ES" dirty="0" err="1" smtClean="0">
                <a:solidFill>
                  <a:srgbClr val="002060"/>
                </a:solidFill>
              </a:rPr>
              <a:t>N-acetilmuràmic</a:t>
            </a:r>
            <a:r>
              <a:rPr lang="ca-ES" dirty="0" smtClean="0">
                <a:solidFill>
                  <a:srgbClr val="002060"/>
                </a:solidFill>
              </a:rPr>
              <a:t> (NAM). Les cadenes es mantenen unides entre si per mitjà de petits oligopèptids de 5 aminoàcids. </a:t>
            </a:r>
            <a:endParaRPr lang="ca-ES" dirty="0">
              <a:solidFill>
                <a:srgbClr val="002060"/>
              </a:solidFill>
            </a:endParaRPr>
          </a:p>
        </p:txBody>
      </p:sp>
      <p:pic>
        <p:nvPicPr>
          <p:cNvPr id="4" name="il_fi" descr="http://www.xtec.cat/centres/a8044821/ciencia/grampenb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4365104"/>
            <a:ext cx="280831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rg_hi" descr="https://encrypted-tbn1.gstatic.com/images?q=tbn:ANd9GcSQGwxKyBzM-xHzX6UVPKZ02t0re5iBeY2H3FNUmXJWDfgS5yEi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581128"/>
            <a:ext cx="2376264" cy="2029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https://encrypted-tbn2.gstatic.com/images?q=tbn:ANd9GcToFCGQt708Muge5R6hn0cBibbzV4nscrm9d3d0DqmGK87GepkOUeSKrtE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4293096"/>
            <a:ext cx="3180581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936103"/>
          </a:xfrm>
        </p:spPr>
        <p:txBody>
          <a:bodyPr/>
          <a:lstStyle/>
          <a:p>
            <a:r>
              <a:rPr lang="ca-ES" b="1" dirty="0" smtClean="0"/>
              <a:t>PROTEOGLICANS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196752"/>
            <a:ext cx="8352928" cy="5400600"/>
          </a:xfrm>
        </p:spPr>
        <p:txBody>
          <a:bodyPr>
            <a:normAutofit/>
          </a:bodyPr>
          <a:lstStyle/>
          <a:p>
            <a:r>
              <a:rPr lang="ca-ES" dirty="0" smtClean="0">
                <a:solidFill>
                  <a:srgbClr val="002060"/>
                </a:solidFill>
              </a:rPr>
              <a:t>20 % proteïna   +   80 % polisacàrids</a:t>
            </a:r>
          </a:p>
          <a:p>
            <a:pPr algn="l"/>
            <a:r>
              <a:rPr lang="ca-ES" dirty="0" smtClean="0">
                <a:solidFill>
                  <a:srgbClr val="FF0000"/>
                </a:solidFill>
              </a:rPr>
              <a:t>Exemples: 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</a:rPr>
              <a:t>ÀCID HIALURÒNIC I SULFATS DE CONDROÏTINA </a:t>
            </a:r>
            <a:r>
              <a:rPr lang="ca-ES" dirty="0" smtClean="0">
                <a:solidFill>
                  <a:srgbClr val="FF0000"/>
                </a:solidFill>
              </a:rPr>
              <a:t>→ </a:t>
            </a:r>
            <a:r>
              <a:rPr lang="ca-ES" dirty="0" smtClean="0">
                <a:solidFill>
                  <a:schemeClr val="tx1"/>
                </a:solidFill>
              </a:rPr>
              <a:t>Formen la matriu extracel·lular dels teixits cartilaginosos i ossis.</a:t>
            </a:r>
          </a:p>
          <a:p>
            <a:pPr algn="l"/>
            <a:endParaRPr lang="ca-ES" dirty="0" smtClean="0">
              <a:solidFill>
                <a:srgbClr val="FF0000"/>
              </a:solidFill>
            </a:endParaRPr>
          </a:p>
          <a:p>
            <a:pPr algn="l"/>
            <a:endParaRPr lang="ca-ES" dirty="0" smtClean="0">
              <a:solidFill>
                <a:srgbClr val="FF0000"/>
              </a:solidFill>
            </a:endParaRPr>
          </a:p>
          <a:p>
            <a:pPr algn="l"/>
            <a:endParaRPr lang="ca-ES" dirty="0" smtClean="0">
              <a:solidFill>
                <a:srgbClr val="FF0000"/>
              </a:solidFill>
            </a:endParaRPr>
          </a:p>
          <a:p>
            <a:pPr algn="l"/>
            <a:endParaRPr lang="ca-ES" dirty="0" smtClean="0">
              <a:solidFill>
                <a:srgbClr val="FF0000"/>
              </a:solidFill>
            </a:endParaRPr>
          </a:p>
          <a:p>
            <a:pPr algn="l"/>
            <a:endParaRPr lang="ca-ES" dirty="0" smtClean="0">
              <a:solidFill>
                <a:srgbClr val="FF0000"/>
              </a:solidFill>
            </a:endParaRPr>
          </a:p>
          <a:p>
            <a:pPr algn="l">
              <a:buFontTx/>
              <a:buChar char="-"/>
            </a:pPr>
            <a:endParaRPr lang="ca-ES" dirty="0" smtClean="0">
              <a:solidFill>
                <a:srgbClr val="FF0000"/>
              </a:solidFill>
            </a:endParaRPr>
          </a:p>
          <a:p>
            <a:pPr algn="l">
              <a:buFontTx/>
              <a:buChar char="-"/>
            </a:pPr>
            <a:endParaRPr lang="ca-ES" dirty="0">
              <a:solidFill>
                <a:srgbClr val="FF0000"/>
              </a:solidFill>
            </a:endParaRPr>
          </a:p>
        </p:txBody>
      </p:sp>
      <p:pic>
        <p:nvPicPr>
          <p:cNvPr id="4" name="il_fi" descr="http://www.xtec.cat/~coliver/hum/icones/teixit_ossi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4293096"/>
            <a:ext cx="287655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rg_hi" descr="https://encrypted-tbn0.gstatic.com/images?q=tbn:ANd9GcSck6zMtz5iJIVbfUyiES695lKnG8x3oqkgWSHT_8Y5ZPwwESwk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509120"/>
            <a:ext cx="239077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l_fi" descr="http://img.webmd.boots.com/dtmcms/live/webmd_uk/consumer_assets/site_images/articles/health_and_medical_reference/joints_bones_and_muscles/arthritis_basics_normal_joint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3429000"/>
            <a:ext cx="2743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99592" y="620688"/>
            <a:ext cx="7344816" cy="5040560"/>
          </a:xfrm>
        </p:spPr>
        <p:txBody>
          <a:bodyPr/>
          <a:lstStyle/>
          <a:p>
            <a:r>
              <a:rPr lang="ca-ES" b="1" dirty="0" smtClean="0">
                <a:solidFill>
                  <a:srgbClr val="FF0000"/>
                </a:solidFill>
              </a:rPr>
              <a:t>HEPARINA</a:t>
            </a:r>
            <a:r>
              <a:rPr lang="ca-ES" dirty="0" smtClean="0">
                <a:solidFill>
                  <a:srgbClr val="FF0000"/>
                </a:solidFill>
              </a:rPr>
              <a:t> → </a:t>
            </a:r>
            <a:r>
              <a:rPr lang="ca-ES" dirty="0" smtClean="0">
                <a:solidFill>
                  <a:schemeClr val="tx1"/>
                </a:solidFill>
              </a:rPr>
              <a:t>Impedeix la coagulació de la sang.</a:t>
            </a:r>
          </a:p>
          <a:p>
            <a:endParaRPr lang="ca-ES" dirty="0"/>
          </a:p>
        </p:txBody>
      </p:sp>
      <p:pic>
        <p:nvPicPr>
          <p:cNvPr id="4" name="il_fi" descr="http://www.pruebadeadnmexico.com.mx/blog/wp-content/uploads/2012/06/trombosi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700808"/>
            <a:ext cx="6336704" cy="515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908720"/>
          </a:xfrm>
        </p:spPr>
        <p:txBody>
          <a:bodyPr>
            <a:normAutofit/>
          </a:bodyPr>
          <a:lstStyle/>
          <a:p>
            <a:r>
              <a:rPr lang="ca-ES" b="1" dirty="0" smtClean="0"/>
              <a:t>GLICOPROTEÏNES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836712"/>
            <a:ext cx="7992888" cy="5400600"/>
          </a:xfrm>
        </p:spPr>
        <p:txBody>
          <a:bodyPr>
            <a:normAutofit/>
          </a:bodyPr>
          <a:lstStyle/>
          <a:p>
            <a:r>
              <a:rPr lang="ca-ES" dirty="0" smtClean="0">
                <a:solidFill>
                  <a:schemeClr val="tx2"/>
                </a:solidFill>
              </a:rPr>
              <a:t>Petita fracció </a:t>
            </a:r>
            <a:r>
              <a:rPr lang="ca-ES" dirty="0" err="1" smtClean="0">
                <a:solidFill>
                  <a:schemeClr val="tx2"/>
                </a:solidFill>
              </a:rPr>
              <a:t>glucídica</a:t>
            </a:r>
            <a:r>
              <a:rPr lang="ca-ES" dirty="0" smtClean="0">
                <a:solidFill>
                  <a:schemeClr val="tx2"/>
                </a:solidFill>
              </a:rPr>
              <a:t> + gran fracció proteica</a:t>
            </a:r>
          </a:p>
          <a:p>
            <a:pPr algn="l"/>
            <a:r>
              <a:rPr lang="ca-ES" dirty="0" smtClean="0">
                <a:solidFill>
                  <a:srgbClr val="FF0000"/>
                </a:solidFill>
              </a:rPr>
              <a:t>Exemples: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</a:rPr>
              <a:t>IMMUNOGLOBULINES</a:t>
            </a:r>
            <a:r>
              <a:rPr lang="ca-ES" dirty="0" smtClean="0">
                <a:solidFill>
                  <a:srgbClr val="FF0000"/>
                </a:solidFill>
              </a:rPr>
              <a:t> → </a:t>
            </a:r>
            <a:r>
              <a:rPr lang="ca-ES" dirty="0" smtClean="0">
                <a:solidFill>
                  <a:schemeClr val="tx1"/>
                </a:solidFill>
              </a:rPr>
              <a:t>Defensen l’organisme de les infeccions.</a:t>
            </a:r>
          </a:p>
        </p:txBody>
      </p:sp>
      <p:pic>
        <p:nvPicPr>
          <p:cNvPr id="4" name="il_fi" descr="http://img.tfd.com/vet/thumbs/gr22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3068960"/>
            <a:ext cx="3024336" cy="378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2276872"/>
            <a:ext cx="7772400" cy="1470025"/>
          </a:xfrm>
        </p:spPr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476672"/>
            <a:ext cx="8280920" cy="6048672"/>
          </a:xfrm>
        </p:spPr>
        <p:txBody>
          <a:bodyPr>
            <a:normAutofit/>
          </a:bodyPr>
          <a:lstStyle/>
          <a:p>
            <a:pPr algn="l"/>
            <a:r>
              <a:rPr lang="ca-ES" b="1" dirty="0" smtClean="0">
                <a:solidFill>
                  <a:srgbClr val="FF0000"/>
                </a:solidFill>
              </a:rPr>
              <a:t>GLICOPROTEÏNES DE LA MEMBRANA PLASMÀTICA </a:t>
            </a:r>
            <a:r>
              <a:rPr lang="ca-ES" dirty="0" smtClean="0">
                <a:solidFill>
                  <a:srgbClr val="FF0000"/>
                </a:solidFill>
              </a:rPr>
              <a:t>→ </a:t>
            </a:r>
            <a:r>
              <a:rPr lang="ca-ES" dirty="0" smtClean="0">
                <a:solidFill>
                  <a:schemeClr val="tx1"/>
                </a:solidFill>
              </a:rPr>
              <a:t>Seleccionen les molècules que entre a la cèl·lula i reben el nom de </a:t>
            </a:r>
            <a:r>
              <a:rPr lang="ca-ES" b="1" dirty="0" smtClean="0">
                <a:solidFill>
                  <a:schemeClr val="tx1"/>
                </a:solidFill>
              </a:rPr>
              <a:t>receptors específics de membrana</a:t>
            </a:r>
            <a:r>
              <a:rPr lang="ca-E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endParaRPr lang="ca-ES" dirty="0" smtClean="0">
              <a:solidFill>
                <a:srgbClr val="FF0000"/>
              </a:solidFill>
            </a:endParaRPr>
          </a:p>
          <a:p>
            <a:endParaRPr lang="ca-ES" dirty="0"/>
          </a:p>
        </p:txBody>
      </p:sp>
      <p:pic>
        <p:nvPicPr>
          <p:cNvPr id="6" name="5 Imagen" descr="&quot;Membrana Plasmática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20888"/>
            <a:ext cx="9144000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908719"/>
          </a:xfrm>
        </p:spPr>
        <p:txBody>
          <a:bodyPr/>
          <a:lstStyle/>
          <a:p>
            <a:r>
              <a:rPr lang="ca-ES" b="1" dirty="0" smtClean="0"/>
              <a:t>GLICOLÍPIDS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052736"/>
            <a:ext cx="8280920" cy="5256584"/>
          </a:xfrm>
        </p:spPr>
        <p:txBody>
          <a:bodyPr>
            <a:normAutofit/>
          </a:bodyPr>
          <a:lstStyle/>
          <a:p>
            <a:r>
              <a:rPr lang="ca-ES" dirty="0" smtClean="0">
                <a:solidFill>
                  <a:schemeClr val="tx2">
                    <a:lumMod val="50000"/>
                  </a:schemeClr>
                </a:solidFill>
              </a:rPr>
              <a:t>Monosacàrids o oligosacàrids   +  lípids. </a:t>
            </a:r>
          </a:p>
          <a:p>
            <a:pPr algn="l"/>
            <a:r>
              <a:rPr lang="ca-ES" dirty="0" smtClean="0">
                <a:solidFill>
                  <a:schemeClr val="tx2">
                    <a:lumMod val="50000"/>
                  </a:schemeClr>
                </a:solidFill>
              </a:rPr>
              <a:t>Es troben a la membrana plasmàtica de les neurones. </a:t>
            </a:r>
          </a:p>
          <a:p>
            <a:pPr algn="l"/>
            <a:r>
              <a:rPr lang="ca-ES" dirty="0" smtClean="0">
                <a:solidFill>
                  <a:srgbClr val="FF0000"/>
                </a:solidFill>
              </a:rPr>
              <a:t>Exemples: </a:t>
            </a:r>
          </a:p>
          <a:p>
            <a:pPr algn="l"/>
            <a:r>
              <a:rPr lang="ca-ES" b="1" dirty="0" smtClean="0">
                <a:solidFill>
                  <a:srgbClr val="FF0000"/>
                </a:solidFill>
              </a:rPr>
              <a:t>CEREBRÒSIDS</a:t>
            </a:r>
            <a:endParaRPr lang="ca-ES" dirty="0" smtClean="0">
              <a:solidFill>
                <a:srgbClr val="FF0000"/>
              </a:solidFill>
            </a:endParaRPr>
          </a:p>
          <a:p>
            <a:pPr algn="l"/>
            <a:endParaRPr lang="ca-ES" dirty="0" smtClean="0">
              <a:solidFill>
                <a:srgbClr val="FF0000"/>
              </a:solidFill>
            </a:endParaRPr>
          </a:p>
          <a:p>
            <a:pPr algn="l"/>
            <a:endParaRPr lang="ca-ES" dirty="0" smtClean="0">
              <a:solidFill>
                <a:srgbClr val="FF0000"/>
              </a:solidFill>
            </a:endParaRPr>
          </a:p>
          <a:p>
            <a:pPr algn="l"/>
            <a:r>
              <a:rPr lang="ca-ES" dirty="0" smtClean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5" name="4 Imagen" descr="Resultat d'imatges de cerebròsids"/>
          <p:cNvPicPr/>
          <p:nvPr/>
        </p:nvPicPr>
        <p:blipFill>
          <a:blip r:embed="rId2" cstate="print"/>
          <a:srcRect t="12847" b="23639"/>
          <a:stretch>
            <a:fillRect/>
          </a:stretch>
        </p:blipFill>
        <p:spPr bwMode="auto">
          <a:xfrm>
            <a:off x="1835696" y="3861048"/>
            <a:ext cx="5400040" cy="2572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208912" cy="5976664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rgbClr val="FF0000"/>
                </a:solidFill>
              </a:rPr>
              <a:t>GANGLIÒSID</a:t>
            </a:r>
            <a:endParaRPr lang="ca-ES" dirty="0"/>
          </a:p>
        </p:txBody>
      </p:sp>
      <p:pic>
        <p:nvPicPr>
          <p:cNvPr id="4" name="3 Imagen" descr="Resultat d'imatges de gangliosido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864096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152127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LES FUNCIONS GENERALS DELS GLÚCIDS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1700808"/>
            <a:ext cx="8064896" cy="4464496"/>
          </a:xfrm>
        </p:spPr>
        <p:txBody>
          <a:bodyPr>
            <a:normAutofit lnSpcReduction="10000"/>
          </a:bodyPr>
          <a:lstStyle/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Energètica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glucosa, midó i glicogen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Estructural </a:t>
            </a:r>
            <a:r>
              <a:rPr lang="ca-ES" b="1" dirty="0" smtClean="0">
                <a:solidFill>
                  <a:schemeClr val="tx1"/>
                </a:solidFill>
              </a:rPr>
              <a:t>→ </a:t>
            </a:r>
            <a:r>
              <a:rPr lang="ca-ES" dirty="0" smtClean="0">
                <a:solidFill>
                  <a:schemeClr val="tx1"/>
                </a:solidFill>
              </a:rPr>
              <a:t>cel·lulosa, quitina i </a:t>
            </a:r>
            <a:r>
              <a:rPr lang="ca-ES" dirty="0" err="1" smtClean="0">
                <a:solidFill>
                  <a:schemeClr val="tx1"/>
                </a:solidFill>
              </a:rPr>
              <a:t>peptidoglicans</a:t>
            </a:r>
            <a:endParaRPr lang="ca-ES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Generadora d’especificitat en la membrana plasmàtica → </a:t>
            </a:r>
            <a:r>
              <a:rPr lang="ca-ES" dirty="0" smtClean="0">
                <a:solidFill>
                  <a:schemeClr val="tx1"/>
                </a:solidFill>
              </a:rPr>
              <a:t>glicoproteïnes i glicolípids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Funcions especials → </a:t>
            </a:r>
            <a:r>
              <a:rPr lang="ca-ES" dirty="0" smtClean="0">
                <a:solidFill>
                  <a:schemeClr val="tx1"/>
                </a:solidFill>
              </a:rPr>
              <a:t>estreptomicina (antibiòtic), heparina (anticoagulant), immunoglobulines (defensa), vitamina C (vitamínica)...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350</Words>
  <Application>Microsoft Office PowerPoint</Application>
  <PresentationFormat>Presentación en pantalla (4:3)</PresentationFormat>
  <Paragraphs>65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HETEROPOLISACÀRIDS</vt:lpstr>
      <vt:lpstr>    </vt:lpstr>
      <vt:lpstr>    </vt:lpstr>
      <vt:lpstr>   </vt:lpstr>
      <vt:lpstr>   </vt:lpstr>
      <vt:lpstr>  </vt:lpstr>
      <vt:lpstr>GLÚCIDS ASSOCIATS A ALTRES TIPUS DE MOLÈCULES</vt:lpstr>
      <vt:lpstr>HETERÒSIDS</vt:lpstr>
      <vt:lpstr>PEPTIDOGLICANS</vt:lpstr>
      <vt:lpstr>PROTEOGLICANS</vt:lpstr>
      <vt:lpstr>   </vt:lpstr>
      <vt:lpstr>GLICOPROTEÏNES</vt:lpstr>
      <vt:lpstr>  </vt:lpstr>
      <vt:lpstr>GLICOLÍPIDS</vt:lpstr>
      <vt:lpstr>   </vt:lpstr>
      <vt:lpstr>LES FUNCIONS GENERALS DELS GLÚCIDS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HETEROPOLISACÀRIDS</dc:title>
  <dc:creator>montse</dc:creator>
  <cp:lastModifiedBy>Departament d'Educació</cp:lastModifiedBy>
  <cp:revision>24</cp:revision>
  <dcterms:created xsi:type="dcterms:W3CDTF">2012-11-05T16:11:41Z</dcterms:created>
  <dcterms:modified xsi:type="dcterms:W3CDTF">2017-10-19T10:16:42Z</dcterms:modified>
</cp:coreProperties>
</file>