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Triángulo isósceles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0C6E238E-9584-4023-8767-579C55460A77}" type="datetimeFigureOut">
              <a:rPr lang="es-ES" smtClean="0"/>
              <a:t>10/01/2011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s-E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AA5F9137-57BD-4160-9145-FA1631AB07E1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0C6E238E-9584-4023-8767-579C55460A77}" type="datetimeFigureOut">
              <a:rPr lang="es-ES" smtClean="0"/>
              <a:t>10/01/2011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F9137-57BD-4160-9145-FA1631AB07E1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riángulo rectángulo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Triángulo isósceles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0C6E238E-9584-4023-8767-579C55460A77}" type="datetimeFigureOut">
              <a:rPr lang="es-ES" smtClean="0"/>
              <a:t>10/01/2011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AA5F9137-57BD-4160-9145-FA1631AB07E1}" type="slidenum">
              <a:rPr lang="es-ES" smtClean="0"/>
              <a:t>‹Nº›</a:t>
            </a:fld>
            <a:endParaRPr lang="es-ES"/>
          </a:p>
        </p:txBody>
      </p:sp>
      <p:cxnSp>
        <p:nvCxnSpPr>
          <p:cNvPr id="11" name="10 Conector recto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0C6E238E-9584-4023-8767-579C55460A77}" type="datetimeFigureOut">
              <a:rPr lang="es-ES" smtClean="0"/>
              <a:t>10/01/2011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AA5F9137-57BD-4160-9145-FA1631AB07E1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0C6E238E-9584-4023-8767-579C55460A77}" type="datetimeFigureOut">
              <a:rPr lang="es-ES" smtClean="0"/>
              <a:t>10/01/2011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AA5F9137-57BD-4160-9145-FA1631AB07E1}" type="slidenum">
              <a:rPr lang="es-ES" smtClean="0"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E238E-9584-4023-8767-579C55460A77}" type="datetimeFigureOut">
              <a:rPr lang="es-ES" smtClean="0"/>
              <a:t>10/01/2011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F9137-57BD-4160-9145-FA1631AB07E1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0C6E238E-9584-4023-8767-579C55460A77}" type="datetimeFigureOut">
              <a:rPr lang="es-ES" smtClean="0"/>
              <a:t>10/01/2011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AA5F9137-57BD-4160-9145-FA1631AB07E1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0C6E238E-9584-4023-8767-579C55460A77}" type="datetimeFigureOut">
              <a:rPr lang="es-ES" smtClean="0"/>
              <a:t>10/01/2011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AA5F9137-57BD-4160-9145-FA1631AB07E1}" type="slidenum">
              <a:rPr lang="es-ES" smtClean="0"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0C6E238E-9584-4023-8767-579C55460A77}" type="datetimeFigureOut">
              <a:rPr lang="es-ES" smtClean="0"/>
              <a:t>10/01/2011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AA5F9137-57BD-4160-9145-FA1631AB07E1}" type="slidenum">
              <a:rPr lang="es-ES" smtClean="0"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E238E-9584-4023-8767-579C55460A77}" type="datetimeFigureOut">
              <a:rPr lang="es-ES" smtClean="0"/>
              <a:t>10/01/2011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F9137-57BD-4160-9145-FA1631AB07E1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E238E-9584-4023-8767-579C55460A77}" type="datetimeFigureOut">
              <a:rPr lang="es-ES" smtClean="0"/>
              <a:t>10/01/2011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F9137-57BD-4160-9145-FA1631AB07E1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Triángulo rectángulo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7 Conector recto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0C6E238E-9584-4023-8767-579C55460A77}" type="datetimeFigureOut">
              <a:rPr lang="es-ES" smtClean="0"/>
              <a:t>10/01/2011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s-E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AA5F9137-57BD-4160-9145-FA1631AB07E1}" type="slidenum">
              <a:rPr lang="es-ES" smtClean="0"/>
              <a:t>‹Nº›</a:t>
            </a:fld>
            <a:endParaRPr lang="es-E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err="1" smtClean="0"/>
              <a:t>Unitat</a:t>
            </a:r>
            <a:r>
              <a:rPr lang="es-ES" dirty="0" smtClean="0"/>
              <a:t> 1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err="1" smtClean="0"/>
              <a:t>Conceptes</a:t>
            </a:r>
            <a:r>
              <a:rPr lang="es-ES" dirty="0" smtClean="0"/>
              <a:t> </a:t>
            </a:r>
            <a:r>
              <a:rPr lang="es-ES" dirty="0" err="1" smtClean="0"/>
              <a:t>generals</a:t>
            </a:r>
            <a:r>
              <a:rPr lang="es-ES" dirty="0" smtClean="0"/>
              <a:t> de les </a:t>
            </a:r>
            <a:r>
              <a:rPr lang="es-ES" dirty="0" err="1" smtClean="0"/>
              <a:t>màquines</a:t>
            </a:r>
            <a:endParaRPr lang="es-E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ES" dirty="0" err="1" smtClean="0"/>
              <a:t>Potència</a:t>
            </a:r>
            <a:r>
              <a:rPr lang="es-ES" dirty="0" smtClean="0"/>
              <a:t>, i </a:t>
            </a:r>
            <a:r>
              <a:rPr lang="es-ES" dirty="0" err="1" smtClean="0"/>
              <a:t>rendiment</a:t>
            </a:r>
            <a:endParaRPr lang="es-ES" dirty="0" smtClean="0"/>
          </a:p>
        </p:txBody>
      </p:sp>
      <p:sp>
        <p:nvSpPr>
          <p:cNvPr id="6147" name="2 Marcador de contenido"/>
          <p:cNvSpPr>
            <a:spLocks noGrp="1"/>
          </p:cNvSpPr>
          <p:nvPr>
            <p:ph idx="1"/>
          </p:nvPr>
        </p:nvSpPr>
        <p:spPr>
          <a:xfrm>
            <a:off x="539750" y="1844675"/>
            <a:ext cx="3455988" cy="4608513"/>
          </a:xfrm>
        </p:spPr>
        <p:txBody>
          <a:bodyPr>
            <a:normAutofit/>
          </a:bodyPr>
          <a:lstStyle/>
          <a:p>
            <a:r>
              <a:rPr lang="es-ES" sz="1600" dirty="0" err="1" smtClean="0"/>
              <a:t>Potència</a:t>
            </a:r>
            <a:r>
              <a:rPr lang="es-ES" sz="1600" dirty="0" smtClean="0"/>
              <a:t> (CV, W)</a:t>
            </a:r>
          </a:p>
          <a:p>
            <a:pPr lvl="1"/>
            <a:r>
              <a:rPr lang="es-ES" sz="1600" dirty="0" smtClean="0"/>
              <a:t>P = </a:t>
            </a:r>
            <a:r>
              <a:rPr lang="es-ES" sz="1600" dirty="0" smtClean="0">
                <a:cs typeface="Times New Roman" pitchFamily="18" charset="0"/>
              </a:rPr>
              <a:t>W/t = Γ.</a:t>
            </a:r>
            <a:r>
              <a:rPr lang="el-GR" sz="1600" dirty="0" smtClean="0">
                <a:cs typeface="Times New Roman" pitchFamily="18" charset="0"/>
              </a:rPr>
              <a:t>θ</a:t>
            </a:r>
            <a:r>
              <a:rPr lang="es-ES" sz="1600" dirty="0" smtClean="0">
                <a:cs typeface="Times New Roman" pitchFamily="18" charset="0"/>
              </a:rPr>
              <a:t>/t = Γ · </a:t>
            </a:r>
            <a:r>
              <a:rPr lang="el-GR" sz="1600" dirty="0" smtClean="0">
                <a:cs typeface="Times New Roman" pitchFamily="18" charset="0"/>
              </a:rPr>
              <a:t>ω</a:t>
            </a:r>
            <a:endParaRPr lang="es-ES" sz="1600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Par </a:t>
            </a:r>
            <a:r>
              <a:rPr lang="es-ES" dirty="0" err="1" smtClean="0"/>
              <a:t>motriu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882808"/>
            <a:ext cx="5842992" cy="1042136"/>
          </a:xfrm>
        </p:spPr>
        <p:txBody>
          <a:bodyPr/>
          <a:lstStyle/>
          <a:p>
            <a:r>
              <a:rPr lang="es-ES" sz="1600" dirty="0" smtClean="0"/>
              <a:t>Par </a:t>
            </a:r>
            <a:r>
              <a:rPr lang="es-ES" sz="1600" dirty="0" err="1" smtClean="0"/>
              <a:t>motriu</a:t>
            </a:r>
            <a:r>
              <a:rPr lang="es-ES" sz="1600" dirty="0" smtClean="0"/>
              <a:t> (</a:t>
            </a:r>
            <a:r>
              <a:rPr lang="es-ES" sz="1600" dirty="0" err="1" smtClean="0"/>
              <a:t>Kg·m</a:t>
            </a:r>
            <a:r>
              <a:rPr lang="es-ES" sz="1600" dirty="0" smtClean="0"/>
              <a:t>, </a:t>
            </a:r>
            <a:r>
              <a:rPr lang="es-ES" sz="1600" dirty="0" err="1" smtClean="0"/>
              <a:t>N·m</a:t>
            </a:r>
            <a:r>
              <a:rPr lang="es-ES" sz="1600" dirty="0" smtClean="0"/>
              <a:t>): </a:t>
            </a:r>
            <a:r>
              <a:rPr lang="es-ES" sz="1600" dirty="0" err="1" smtClean="0"/>
              <a:t>capacitat</a:t>
            </a:r>
            <a:r>
              <a:rPr lang="es-ES" sz="1600" dirty="0" smtClean="0"/>
              <a:t> de </a:t>
            </a:r>
            <a:r>
              <a:rPr lang="es-ES" sz="1600" dirty="0" err="1" smtClean="0"/>
              <a:t>produir</a:t>
            </a:r>
            <a:r>
              <a:rPr lang="es-ES" sz="1600" dirty="0" smtClean="0"/>
              <a:t> </a:t>
            </a:r>
            <a:r>
              <a:rPr lang="es-ES" sz="1600" dirty="0" err="1" smtClean="0"/>
              <a:t>treball</a:t>
            </a:r>
            <a:endParaRPr lang="es-ES" sz="1600" dirty="0" smtClean="0"/>
          </a:p>
          <a:p>
            <a:pPr lvl="1"/>
            <a:r>
              <a:rPr lang="es-ES" sz="1600" dirty="0" smtClean="0">
                <a:cs typeface="Times New Roman" pitchFamily="18" charset="0"/>
              </a:rPr>
              <a:t>Γ = </a:t>
            </a:r>
            <a:r>
              <a:rPr lang="es-ES" sz="1600" dirty="0" err="1" smtClean="0">
                <a:cs typeface="Times New Roman" pitchFamily="18" charset="0"/>
              </a:rPr>
              <a:t>F·d</a:t>
            </a:r>
            <a:endParaRPr lang="es-ES" sz="1600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Consum</a:t>
            </a:r>
            <a:r>
              <a:rPr lang="es-ES" dirty="0" smtClean="0"/>
              <a:t> i poder </a:t>
            </a:r>
            <a:r>
              <a:rPr lang="es-ES" dirty="0" err="1" smtClean="0"/>
              <a:t>calorífic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4000" b="1" u="sng" dirty="0" smtClean="0"/>
              <a:t>Poder </a:t>
            </a:r>
            <a:r>
              <a:rPr lang="es-ES" sz="4000" b="1" u="sng" dirty="0" err="1" smtClean="0"/>
              <a:t>calorífic</a:t>
            </a:r>
            <a:r>
              <a:rPr lang="es-ES" sz="4000" dirty="0" smtClean="0"/>
              <a:t> : </a:t>
            </a:r>
            <a:r>
              <a:rPr lang="es-ES" sz="3200" dirty="0" err="1" smtClean="0"/>
              <a:t>Quantitat</a:t>
            </a:r>
            <a:r>
              <a:rPr lang="es-ES" sz="3200" dirty="0" smtClean="0"/>
              <a:t> de calor que </a:t>
            </a:r>
            <a:r>
              <a:rPr lang="es-ES" sz="3200" dirty="0" err="1" smtClean="0"/>
              <a:t>pot</a:t>
            </a:r>
            <a:r>
              <a:rPr lang="es-ES" sz="3200" dirty="0" smtClean="0"/>
              <a:t> suministrar la </a:t>
            </a:r>
            <a:r>
              <a:rPr lang="es-ES" sz="3200" dirty="0" err="1" smtClean="0"/>
              <a:t>combustió</a:t>
            </a:r>
            <a:r>
              <a:rPr lang="es-ES" sz="3200" dirty="0" smtClean="0"/>
              <a:t> completa </a:t>
            </a:r>
            <a:r>
              <a:rPr lang="es-ES" sz="3200" dirty="0" err="1" smtClean="0"/>
              <a:t>d’una</a:t>
            </a:r>
            <a:r>
              <a:rPr lang="es-ES" sz="3200" dirty="0" smtClean="0"/>
              <a:t> </a:t>
            </a:r>
            <a:r>
              <a:rPr lang="es-ES" sz="3200" dirty="0" err="1" smtClean="0"/>
              <a:t>unitat</a:t>
            </a:r>
            <a:r>
              <a:rPr lang="es-ES" sz="3200" dirty="0" smtClean="0"/>
              <a:t> de </a:t>
            </a:r>
            <a:r>
              <a:rPr lang="es-ES" sz="3200" dirty="0" err="1" smtClean="0"/>
              <a:t>volum</a:t>
            </a:r>
            <a:r>
              <a:rPr lang="es-ES" sz="3200" dirty="0" smtClean="0"/>
              <a:t> o de </a:t>
            </a:r>
            <a:r>
              <a:rPr lang="es-ES" sz="3200" dirty="0" err="1" smtClean="0"/>
              <a:t>massa</a:t>
            </a:r>
            <a:r>
              <a:rPr lang="es-ES" sz="3200" dirty="0" smtClean="0"/>
              <a:t> </a:t>
            </a:r>
            <a:r>
              <a:rPr lang="es-ES" sz="3200" dirty="0" err="1" smtClean="0"/>
              <a:t>d’un</a:t>
            </a:r>
            <a:r>
              <a:rPr lang="es-ES" sz="3200" dirty="0" smtClean="0"/>
              <a:t> combustible. </a:t>
            </a:r>
            <a:r>
              <a:rPr lang="es-ES" sz="3200" dirty="0" err="1" smtClean="0"/>
              <a:t>Pels</a:t>
            </a:r>
            <a:r>
              <a:rPr lang="es-ES" sz="3200" dirty="0" smtClean="0"/>
              <a:t> </a:t>
            </a:r>
            <a:r>
              <a:rPr lang="es-ES" sz="3200" dirty="0" err="1" smtClean="0"/>
              <a:t>fluids</a:t>
            </a:r>
            <a:r>
              <a:rPr lang="es-ES" sz="3200" dirty="0" smtClean="0"/>
              <a:t> varia </a:t>
            </a:r>
            <a:r>
              <a:rPr lang="es-ES" sz="3200" dirty="0" err="1" smtClean="0"/>
              <a:t>molt</a:t>
            </a:r>
            <a:r>
              <a:rPr lang="es-ES" sz="3200" dirty="0" smtClean="0"/>
              <a:t> </a:t>
            </a:r>
            <a:r>
              <a:rPr lang="es-ES" sz="3200" dirty="0" err="1" smtClean="0"/>
              <a:t>amb</a:t>
            </a:r>
            <a:r>
              <a:rPr lang="es-ES" sz="3200" dirty="0" smtClean="0"/>
              <a:t> la temperatura i la </a:t>
            </a:r>
            <a:r>
              <a:rPr lang="es-ES" sz="3200" dirty="0" err="1" smtClean="0"/>
              <a:t>pressió</a:t>
            </a:r>
            <a:r>
              <a:rPr lang="es-ES" sz="3200" dirty="0" smtClean="0"/>
              <a:t>. </a:t>
            </a:r>
            <a:r>
              <a:rPr lang="es-ES" sz="3200" dirty="0" err="1" smtClean="0"/>
              <a:t>Normalment</a:t>
            </a:r>
            <a:r>
              <a:rPr lang="es-ES" sz="3200" dirty="0" smtClean="0"/>
              <a:t> es mesura en </a:t>
            </a:r>
            <a:r>
              <a:rPr lang="es-ES" sz="3200" dirty="0" smtClean="0"/>
              <a:t>Kcal/</a:t>
            </a:r>
            <a:r>
              <a:rPr lang="es-ES" sz="3200" dirty="0" err="1" smtClean="0"/>
              <a:t>m</a:t>
            </a:r>
            <a:r>
              <a:rPr lang="es-ES" sz="3200" baseline="30000" dirty="0" err="1" smtClean="0"/>
              <a:t>3</a:t>
            </a:r>
            <a:endParaRPr lang="es-ES" sz="3200" baseline="30000" dirty="0" smtClean="0"/>
          </a:p>
          <a:p>
            <a:r>
              <a:rPr lang="es-ES" sz="3200" dirty="0" err="1" smtClean="0"/>
              <a:t>Consum</a:t>
            </a:r>
            <a:r>
              <a:rPr lang="es-ES" sz="3200" dirty="0" smtClean="0"/>
              <a:t> </a:t>
            </a:r>
            <a:r>
              <a:rPr lang="es-ES" sz="3200" dirty="0" err="1" smtClean="0"/>
              <a:t>específic</a:t>
            </a:r>
            <a:r>
              <a:rPr lang="es-ES" sz="3200" dirty="0" smtClean="0"/>
              <a:t> (l/h, </a:t>
            </a:r>
            <a:r>
              <a:rPr lang="es-ES" sz="3200" dirty="0" err="1" smtClean="0"/>
              <a:t>m</a:t>
            </a:r>
            <a:r>
              <a:rPr lang="es-ES" sz="3200" baseline="30000" dirty="0" err="1" smtClean="0"/>
              <a:t>3</a:t>
            </a:r>
            <a:r>
              <a:rPr lang="es-ES" sz="3200" dirty="0" smtClean="0"/>
              <a:t>/s)</a:t>
            </a:r>
          </a:p>
          <a:p>
            <a:endParaRPr lang="es-E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Cilindrada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s-ES" sz="3200" dirty="0" smtClean="0"/>
              <a:t>Cilindrada (</a:t>
            </a:r>
            <a:r>
              <a:rPr lang="es-ES" sz="3200" dirty="0" err="1" smtClean="0"/>
              <a:t>cc</a:t>
            </a:r>
            <a:r>
              <a:rPr lang="es-ES" sz="3200" dirty="0" smtClean="0"/>
              <a:t>, </a:t>
            </a:r>
            <a:r>
              <a:rPr lang="es-ES" sz="3200" dirty="0" err="1" smtClean="0"/>
              <a:t>cm</a:t>
            </a:r>
            <a:r>
              <a:rPr lang="es-ES" sz="3200" baseline="30000" dirty="0" err="1" smtClean="0"/>
              <a:t>3</a:t>
            </a:r>
            <a:r>
              <a:rPr lang="es-ES" sz="3200" dirty="0" smtClean="0"/>
              <a:t> ): </a:t>
            </a:r>
            <a:r>
              <a:rPr lang="es-ES" sz="3200" dirty="0" err="1" smtClean="0"/>
              <a:t>volum</a:t>
            </a:r>
            <a:r>
              <a:rPr lang="es-ES" sz="3200" dirty="0" smtClean="0"/>
              <a:t> total </a:t>
            </a:r>
            <a:r>
              <a:rPr lang="es-ES" sz="3200" dirty="0" err="1" smtClean="0"/>
              <a:t>dels</a:t>
            </a:r>
            <a:r>
              <a:rPr lang="es-ES" sz="3200" dirty="0" smtClean="0"/>
              <a:t> cilindres entre el </a:t>
            </a:r>
            <a:r>
              <a:rPr lang="es-ES" sz="3200" dirty="0" err="1" smtClean="0"/>
              <a:t>PMS</a:t>
            </a:r>
            <a:r>
              <a:rPr lang="es-ES" sz="3200" dirty="0" smtClean="0"/>
              <a:t> i el </a:t>
            </a:r>
            <a:r>
              <a:rPr lang="es-ES" sz="3200" dirty="0" err="1" smtClean="0"/>
              <a:t>PMI</a:t>
            </a:r>
            <a:endParaRPr lang="es-ES" sz="3200" dirty="0" smtClean="0"/>
          </a:p>
          <a:p>
            <a:r>
              <a:rPr lang="es-ES" sz="3200" dirty="0" err="1" smtClean="0"/>
              <a:t>Relació</a:t>
            </a:r>
            <a:r>
              <a:rPr lang="es-ES" sz="3200" dirty="0" smtClean="0"/>
              <a:t> de </a:t>
            </a:r>
            <a:r>
              <a:rPr lang="es-ES" sz="3200" dirty="0" err="1" smtClean="0"/>
              <a:t>compressió</a:t>
            </a:r>
            <a:r>
              <a:rPr lang="es-ES" sz="3200" dirty="0" smtClean="0"/>
              <a:t>: </a:t>
            </a:r>
            <a:r>
              <a:rPr lang="es-ES" sz="3200" dirty="0" err="1" smtClean="0"/>
              <a:t>Relació</a:t>
            </a:r>
            <a:r>
              <a:rPr lang="es-ES" sz="3200" dirty="0" smtClean="0"/>
              <a:t> entre el </a:t>
            </a:r>
            <a:r>
              <a:rPr lang="es-ES" sz="3200" dirty="0" err="1" smtClean="0"/>
              <a:t>volum</a:t>
            </a:r>
            <a:r>
              <a:rPr lang="es-ES" sz="3200" dirty="0" smtClean="0"/>
              <a:t> </a:t>
            </a:r>
            <a:r>
              <a:rPr lang="es-ES" sz="3200" dirty="0" err="1" smtClean="0"/>
              <a:t>mínim</a:t>
            </a:r>
            <a:r>
              <a:rPr lang="es-ES" sz="3200" dirty="0" smtClean="0"/>
              <a:t> (</a:t>
            </a:r>
            <a:r>
              <a:rPr lang="es-ES" sz="3200" dirty="0" err="1" smtClean="0"/>
              <a:t>quan</a:t>
            </a:r>
            <a:r>
              <a:rPr lang="es-ES" sz="3200" dirty="0" smtClean="0"/>
              <a:t> pistó </a:t>
            </a:r>
            <a:r>
              <a:rPr lang="es-ES" sz="3200" dirty="0" err="1" smtClean="0"/>
              <a:t>està</a:t>
            </a:r>
            <a:r>
              <a:rPr lang="es-ES" sz="3200" dirty="0" smtClean="0"/>
              <a:t> al </a:t>
            </a:r>
            <a:r>
              <a:rPr lang="es-ES" sz="3200" dirty="0" err="1" smtClean="0"/>
              <a:t>PMS</a:t>
            </a:r>
            <a:r>
              <a:rPr lang="es-ES" sz="3200" dirty="0" smtClean="0"/>
              <a:t>) i el </a:t>
            </a:r>
            <a:r>
              <a:rPr lang="es-ES" sz="3200" dirty="0" err="1" smtClean="0"/>
              <a:t>volum</a:t>
            </a:r>
            <a:r>
              <a:rPr lang="es-ES" sz="3200" dirty="0" smtClean="0"/>
              <a:t> </a:t>
            </a:r>
            <a:r>
              <a:rPr lang="es-ES" sz="3200" dirty="0" err="1" smtClean="0"/>
              <a:t>màxim</a:t>
            </a:r>
            <a:r>
              <a:rPr lang="es-ES" sz="3200" dirty="0" smtClean="0"/>
              <a:t> (</a:t>
            </a:r>
            <a:r>
              <a:rPr lang="es-ES" sz="3200" dirty="0" err="1" smtClean="0"/>
              <a:t>quan</a:t>
            </a:r>
            <a:r>
              <a:rPr lang="es-ES" sz="3200" dirty="0" smtClean="0"/>
              <a:t> el pistó </a:t>
            </a:r>
            <a:r>
              <a:rPr lang="es-ES" sz="3200" dirty="0" err="1" smtClean="0"/>
              <a:t>està</a:t>
            </a:r>
            <a:r>
              <a:rPr lang="es-ES" sz="3200" dirty="0" smtClean="0"/>
              <a:t> al </a:t>
            </a:r>
            <a:r>
              <a:rPr lang="es-ES" sz="3200" dirty="0" err="1" smtClean="0"/>
              <a:t>PMI</a:t>
            </a:r>
            <a:r>
              <a:rPr lang="es-ES" sz="3200" dirty="0" smtClean="0"/>
              <a:t>)</a:t>
            </a:r>
          </a:p>
          <a:p>
            <a:r>
              <a:rPr lang="es-ES" sz="3200" dirty="0" err="1" smtClean="0"/>
              <a:t>Potència</a:t>
            </a:r>
            <a:r>
              <a:rPr lang="es-ES" sz="3200" dirty="0" smtClean="0"/>
              <a:t> específica: </a:t>
            </a:r>
            <a:r>
              <a:rPr lang="es-ES" sz="3200" dirty="0" err="1" smtClean="0"/>
              <a:t>relació</a:t>
            </a:r>
            <a:r>
              <a:rPr lang="es-ES" sz="3200" dirty="0" smtClean="0"/>
              <a:t> entre </a:t>
            </a:r>
            <a:r>
              <a:rPr lang="es-ES" sz="3200" dirty="0" err="1" smtClean="0"/>
              <a:t>potència</a:t>
            </a:r>
            <a:r>
              <a:rPr lang="es-ES" sz="3200" dirty="0" smtClean="0"/>
              <a:t> i cilindrada en litres (CV/l, W/</a:t>
            </a:r>
            <a:r>
              <a:rPr lang="es-ES" sz="3200" dirty="0" err="1" smtClean="0"/>
              <a:t>m</a:t>
            </a:r>
            <a:r>
              <a:rPr lang="es-ES" sz="3200" baseline="30000" dirty="0" err="1" smtClean="0"/>
              <a:t>3</a:t>
            </a:r>
            <a:r>
              <a:rPr lang="es-ES" sz="3200" dirty="0" smtClean="0"/>
              <a:t> ). </a:t>
            </a:r>
            <a:r>
              <a:rPr lang="es-ES" sz="3200" dirty="0" err="1" smtClean="0"/>
              <a:t>Ens</a:t>
            </a:r>
            <a:r>
              <a:rPr lang="es-ES" sz="3200" dirty="0" smtClean="0"/>
              <a:t> </a:t>
            </a:r>
            <a:r>
              <a:rPr lang="es-ES" sz="3200" dirty="0" err="1" smtClean="0"/>
              <a:t>dóna</a:t>
            </a:r>
            <a:r>
              <a:rPr lang="es-ES" sz="3200" dirty="0" smtClean="0"/>
              <a:t> una idea de </a:t>
            </a:r>
            <a:r>
              <a:rPr lang="es-ES" sz="3200" dirty="0" err="1" smtClean="0"/>
              <a:t>com</a:t>
            </a:r>
            <a:r>
              <a:rPr lang="es-ES" sz="3200" dirty="0" smtClean="0"/>
              <a:t> </a:t>
            </a:r>
            <a:r>
              <a:rPr lang="es-ES" sz="3200" dirty="0" err="1" smtClean="0"/>
              <a:t>s’aprofita</a:t>
            </a:r>
            <a:r>
              <a:rPr lang="es-ES" sz="3200" dirty="0" smtClean="0"/>
              <a:t> la </a:t>
            </a:r>
            <a:r>
              <a:rPr lang="es-ES" sz="3200" dirty="0" err="1" smtClean="0"/>
              <a:t>potència</a:t>
            </a:r>
            <a:endParaRPr lang="es-ES" sz="3200" dirty="0" smtClean="0"/>
          </a:p>
          <a:p>
            <a:endParaRPr lang="es-E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Corbes </a:t>
            </a:r>
            <a:r>
              <a:rPr lang="es-ES" dirty="0" err="1" smtClean="0"/>
              <a:t>velocitat</a:t>
            </a:r>
            <a:r>
              <a:rPr lang="es-ES" dirty="0" smtClean="0"/>
              <a:t>-par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896" y="2636912"/>
            <a:ext cx="4860925" cy="28273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ío">
  <a:themeElements>
    <a:clrScheme name="Brío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Brío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Brío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7</TotalTime>
  <Words>164</Words>
  <Application>Microsoft Office PowerPoint</Application>
  <PresentationFormat>Presentación en pantalla (4:3)</PresentationFormat>
  <Paragraphs>16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Brío</vt:lpstr>
      <vt:lpstr>Unitat 1</vt:lpstr>
      <vt:lpstr>Potència, i rendiment</vt:lpstr>
      <vt:lpstr>Par motriu</vt:lpstr>
      <vt:lpstr>Consum i poder calorífic</vt:lpstr>
      <vt:lpstr>Cilindrada</vt:lpstr>
      <vt:lpstr>Corbes velocitat-par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Unitat 1</dc:title>
  <dc:creator>ADMIN</dc:creator>
  <cp:lastModifiedBy>ADMIN</cp:lastModifiedBy>
  <cp:revision>1</cp:revision>
  <dcterms:created xsi:type="dcterms:W3CDTF">2011-01-10T21:54:12Z</dcterms:created>
  <dcterms:modified xsi:type="dcterms:W3CDTF">2011-01-10T22:01:19Z</dcterms:modified>
</cp:coreProperties>
</file>