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49" roundtripDataSignature="AMtx7miFPpzilHPXPc82o/LvDSj7jODo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E26566F-D256-48A8-9873-2671FC59D72B}">
  <a:tblStyle styleId="{DE26566F-D256-48A8-9873-2671FC59D72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8A3604C-EB5D-4E85-AC4D-83CCB9E9C5B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a-ES" sz="1400" u="none" cap="none" strike="noStrike"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4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5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6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7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8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9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/>
          <p:nvPr>
            <p:ph idx="2" type="sldImg"/>
          </p:nvPr>
        </p:nvSpPr>
        <p:spPr>
          <a:xfrm>
            <a:off x="1143000" y="685800"/>
            <a:ext cx="4571640" cy="34286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2" name="Google Shape;262;p10:notes"/>
          <p:cNvSpPr txBox="1"/>
          <p:nvPr>
            <p:ph idx="1"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0:notes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a-E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1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2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3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4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5:notes"/>
          <p:cNvSpPr/>
          <p:nvPr>
            <p:ph idx="2" type="sldImg"/>
          </p:nvPr>
        </p:nvSpPr>
        <p:spPr>
          <a:xfrm>
            <a:off x="1143000" y="685800"/>
            <a:ext cx="4571640" cy="34286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6" name="Google Shape;336;p15:notes"/>
          <p:cNvSpPr txBox="1"/>
          <p:nvPr>
            <p:ph idx="1"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5:notes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a-E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6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7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8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9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0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0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1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2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2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3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4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5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6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7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8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9:notes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c07c2d7e86_0_7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gc07c2d7e86_0_7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c07c2d7e86_0_22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c07c2d7e86_0_22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c07c2d7e86_0_22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c0bd664211_0_6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c0bd664211_0_6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gc0bd664211_0_6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c0bd664211_0_38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c0bd664211_0_38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gc0bd664211_0_38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c0bd664211_0_52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c0bd664211_0_52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gc0bd664211_0_52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c0bd664211_0_67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c0bd664211_0_67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c0bd664211_0_67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c0bd664211_0_74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gc0bd664211_0_74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c0bd664211_0_80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c0bd664211_0_80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gc0bd664211_0_80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c0bd664211_0_91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c0bd664211_0_91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gc0bd664211_0_91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c0bd664211_0_97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c0bd664211_0_97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gc0bd664211_0_97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c0bd664211_0_108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c0bd664211_0_108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gc0bd664211_0_108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c0bd664211_0_128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c0bd664211_0_128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gc0bd664211_0_128:notes"/>
          <p:cNvSpPr txBox="1"/>
          <p:nvPr>
            <p:ph idx="12" type="sldNum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a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c0bd664211_0_136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gc0bd664211_0_136:notes"/>
          <p:cNvSpPr/>
          <p:nvPr>
            <p:ph idx="2" type="sldImg"/>
          </p:nvPr>
        </p:nvSpPr>
        <p:spPr>
          <a:xfrm>
            <a:off x="216000" y="812520"/>
            <a:ext cx="71274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1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1"/>
          <p:cNvSpPr txBox="1"/>
          <p:nvPr>
            <p:ph idx="1" type="subTitle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5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5"/>
          <p:cNvSpPr txBox="1"/>
          <p:nvPr>
            <p:ph idx="1" type="body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6"/>
          <p:cNvSpPr txBox="1"/>
          <p:nvPr>
            <p:ph idx="1" type="body"/>
          </p:nvPr>
        </p:nvSpPr>
        <p:spPr>
          <a:xfrm>
            <a:off x="45720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6"/>
          <p:cNvSpPr txBox="1"/>
          <p:nvPr>
            <p:ph idx="2" type="body"/>
          </p:nvPr>
        </p:nvSpPr>
        <p:spPr>
          <a:xfrm>
            <a:off x="467424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7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8"/>
          <p:cNvSpPr txBox="1"/>
          <p:nvPr>
            <p:ph idx="1" type="subTitle"/>
          </p:nvPr>
        </p:nvSpPr>
        <p:spPr>
          <a:xfrm>
            <a:off x="457200" y="1143000"/>
            <a:ext cx="8229240" cy="4944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9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9"/>
          <p:cNvSpPr txBox="1"/>
          <p:nvPr>
            <p:ph idx="1" type="body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9"/>
          <p:cNvSpPr txBox="1"/>
          <p:nvPr>
            <p:ph idx="2" type="body"/>
          </p:nvPr>
        </p:nvSpPr>
        <p:spPr>
          <a:xfrm>
            <a:off x="467424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9"/>
          <p:cNvSpPr txBox="1"/>
          <p:nvPr>
            <p:ph idx="3" type="body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0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0"/>
          <p:cNvSpPr txBox="1"/>
          <p:nvPr>
            <p:ph idx="1" type="body"/>
          </p:nvPr>
        </p:nvSpPr>
        <p:spPr>
          <a:xfrm>
            <a:off x="45720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0"/>
          <p:cNvSpPr txBox="1"/>
          <p:nvPr>
            <p:ph idx="2" type="body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0"/>
          <p:cNvSpPr txBox="1"/>
          <p:nvPr>
            <p:ph idx="3" type="body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1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1"/>
          <p:cNvSpPr txBox="1"/>
          <p:nvPr>
            <p:ph idx="1" type="body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1"/>
          <p:cNvSpPr txBox="1"/>
          <p:nvPr>
            <p:ph idx="2" type="body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1"/>
          <p:cNvSpPr txBox="1"/>
          <p:nvPr>
            <p:ph idx="3" type="body"/>
          </p:nvPr>
        </p:nvSpPr>
        <p:spPr>
          <a:xfrm>
            <a:off x="457200" y="4508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2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2"/>
          <p:cNvSpPr txBox="1"/>
          <p:nvPr>
            <p:ph idx="1" type="body"/>
          </p:nvPr>
        </p:nvSpPr>
        <p:spPr>
          <a:xfrm>
            <a:off x="457200" y="2249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2"/>
          <p:cNvSpPr txBox="1"/>
          <p:nvPr>
            <p:ph idx="2" type="body"/>
          </p:nvPr>
        </p:nvSpPr>
        <p:spPr>
          <a:xfrm>
            <a:off x="457200" y="4508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3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3"/>
          <p:cNvSpPr txBox="1"/>
          <p:nvPr>
            <p:ph idx="1" type="body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3"/>
          <p:cNvSpPr txBox="1"/>
          <p:nvPr>
            <p:ph idx="2" type="body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3"/>
          <p:cNvSpPr txBox="1"/>
          <p:nvPr>
            <p:ph idx="3" type="body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3"/>
          <p:cNvSpPr txBox="1"/>
          <p:nvPr>
            <p:ph idx="4" type="body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4"/>
          <p:cNvSpPr txBox="1"/>
          <p:nvPr>
            <p:ph idx="1" type="body"/>
          </p:nvPr>
        </p:nvSpPr>
        <p:spPr>
          <a:xfrm>
            <a:off x="45720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4"/>
          <p:cNvSpPr txBox="1"/>
          <p:nvPr>
            <p:ph idx="2" type="body"/>
          </p:nvPr>
        </p:nvSpPr>
        <p:spPr>
          <a:xfrm>
            <a:off x="323964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4"/>
          <p:cNvSpPr txBox="1"/>
          <p:nvPr>
            <p:ph idx="3" type="body"/>
          </p:nvPr>
        </p:nvSpPr>
        <p:spPr>
          <a:xfrm>
            <a:off x="602208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4"/>
          <p:cNvSpPr txBox="1"/>
          <p:nvPr>
            <p:ph idx="4" type="body"/>
          </p:nvPr>
        </p:nvSpPr>
        <p:spPr>
          <a:xfrm>
            <a:off x="45720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4"/>
          <p:cNvSpPr txBox="1"/>
          <p:nvPr>
            <p:ph idx="5" type="body"/>
          </p:nvPr>
        </p:nvSpPr>
        <p:spPr>
          <a:xfrm>
            <a:off x="323964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4"/>
          <p:cNvSpPr txBox="1"/>
          <p:nvPr>
            <p:ph idx="6" type="body"/>
          </p:nvPr>
        </p:nvSpPr>
        <p:spPr>
          <a:xfrm>
            <a:off x="602208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5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5"/>
          <p:cNvSpPr txBox="1"/>
          <p:nvPr>
            <p:ph idx="1" type="subTitle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6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6"/>
          <p:cNvSpPr txBox="1"/>
          <p:nvPr>
            <p:ph idx="1" type="body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7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7"/>
          <p:cNvSpPr txBox="1"/>
          <p:nvPr>
            <p:ph idx="1" type="body"/>
          </p:nvPr>
        </p:nvSpPr>
        <p:spPr>
          <a:xfrm>
            <a:off x="45720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7"/>
          <p:cNvSpPr txBox="1"/>
          <p:nvPr>
            <p:ph idx="2" type="body"/>
          </p:nvPr>
        </p:nvSpPr>
        <p:spPr>
          <a:xfrm>
            <a:off x="467424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8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9"/>
          <p:cNvSpPr txBox="1"/>
          <p:nvPr>
            <p:ph idx="1" type="subTitle"/>
          </p:nvPr>
        </p:nvSpPr>
        <p:spPr>
          <a:xfrm>
            <a:off x="457200" y="1143000"/>
            <a:ext cx="8229240" cy="4944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0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50"/>
          <p:cNvSpPr txBox="1"/>
          <p:nvPr>
            <p:ph idx="1" type="body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50"/>
          <p:cNvSpPr txBox="1"/>
          <p:nvPr>
            <p:ph idx="2" type="body"/>
          </p:nvPr>
        </p:nvSpPr>
        <p:spPr>
          <a:xfrm>
            <a:off x="467424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50"/>
          <p:cNvSpPr txBox="1"/>
          <p:nvPr>
            <p:ph idx="3" type="body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1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51"/>
          <p:cNvSpPr txBox="1"/>
          <p:nvPr>
            <p:ph idx="1" type="body"/>
          </p:nvPr>
        </p:nvSpPr>
        <p:spPr>
          <a:xfrm>
            <a:off x="457200" y="2249280"/>
            <a:ext cx="401580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51"/>
          <p:cNvSpPr txBox="1"/>
          <p:nvPr>
            <p:ph idx="2" type="body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51"/>
          <p:cNvSpPr txBox="1"/>
          <p:nvPr>
            <p:ph idx="3" type="body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2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52"/>
          <p:cNvSpPr txBox="1"/>
          <p:nvPr>
            <p:ph idx="1" type="body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52"/>
          <p:cNvSpPr txBox="1"/>
          <p:nvPr>
            <p:ph idx="2" type="body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52"/>
          <p:cNvSpPr txBox="1"/>
          <p:nvPr>
            <p:ph idx="3" type="body"/>
          </p:nvPr>
        </p:nvSpPr>
        <p:spPr>
          <a:xfrm>
            <a:off x="457200" y="4508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3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53"/>
          <p:cNvSpPr txBox="1"/>
          <p:nvPr>
            <p:ph idx="1" type="body"/>
          </p:nvPr>
        </p:nvSpPr>
        <p:spPr>
          <a:xfrm>
            <a:off x="457200" y="2249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53"/>
          <p:cNvSpPr txBox="1"/>
          <p:nvPr>
            <p:ph idx="2" type="body"/>
          </p:nvPr>
        </p:nvSpPr>
        <p:spPr>
          <a:xfrm>
            <a:off x="457200" y="4508280"/>
            <a:ext cx="822924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4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54"/>
          <p:cNvSpPr txBox="1"/>
          <p:nvPr>
            <p:ph idx="1" type="body"/>
          </p:nvPr>
        </p:nvSpPr>
        <p:spPr>
          <a:xfrm>
            <a:off x="45720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54"/>
          <p:cNvSpPr txBox="1"/>
          <p:nvPr>
            <p:ph idx="2" type="body"/>
          </p:nvPr>
        </p:nvSpPr>
        <p:spPr>
          <a:xfrm>
            <a:off x="4674240" y="2249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54"/>
          <p:cNvSpPr txBox="1"/>
          <p:nvPr>
            <p:ph idx="3" type="body"/>
          </p:nvPr>
        </p:nvSpPr>
        <p:spPr>
          <a:xfrm>
            <a:off x="45720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54"/>
          <p:cNvSpPr txBox="1"/>
          <p:nvPr>
            <p:ph idx="4" type="body"/>
          </p:nvPr>
        </p:nvSpPr>
        <p:spPr>
          <a:xfrm>
            <a:off x="4674240" y="4508280"/>
            <a:ext cx="40158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5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55"/>
          <p:cNvSpPr txBox="1"/>
          <p:nvPr>
            <p:ph idx="1" type="body"/>
          </p:nvPr>
        </p:nvSpPr>
        <p:spPr>
          <a:xfrm>
            <a:off x="45720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55"/>
          <p:cNvSpPr txBox="1"/>
          <p:nvPr>
            <p:ph idx="2" type="body"/>
          </p:nvPr>
        </p:nvSpPr>
        <p:spPr>
          <a:xfrm>
            <a:off x="323964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55"/>
          <p:cNvSpPr txBox="1"/>
          <p:nvPr>
            <p:ph idx="3" type="body"/>
          </p:nvPr>
        </p:nvSpPr>
        <p:spPr>
          <a:xfrm>
            <a:off x="6022080" y="2249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5"/>
          <p:cNvSpPr txBox="1"/>
          <p:nvPr>
            <p:ph idx="4" type="body"/>
          </p:nvPr>
        </p:nvSpPr>
        <p:spPr>
          <a:xfrm>
            <a:off x="45720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55"/>
          <p:cNvSpPr txBox="1"/>
          <p:nvPr>
            <p:ph idx="5" type="body"/>
          </p:nvPr>
        </p:nvSpPr>
        <p:spPr>
          <a:xfrm>
            <a:off x="323964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55"/>
          <p:cNvSpPr txBox="1"/>
          <p:nvPr>
            <p:ph idx="6" type="body"/>
          </p:nvPr>
        </p:nvSpPr>
        <p:spPr>
          <a:xfrm>
            <a:off x="6022080" y="4508280"/>
            <a:ext cx="2649600" cy="20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/>
          <p:nvPr/>
        </p:nvSpPr>
        <p:spPr>
          <a:xfrm flipH="1" rot="10800000">
            <a:off x="5410080" y="3809520"/>
            <a:ext cx="3733560" cy="9072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30"/>
          <p:cNvSpPr/>
          <p:nvPr/>
        </p:nvSpPr>
        <p:spPr>
          <a:xfrm flipH="1" rot="10800000">
            <a:off x="5410080" y="3896640"/>
            <a:ext cx="3733560" cy="19152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30"/>
          <p:cNvSpPr/>
          <p:nvPr/>
        </p:nvSpPr>
        <p:spPr>
          <a:xfrm flipH="1" rot="10800000">
            <a:off x="5410080" y="4114800"/>
            <a:ext cx="3733560" cy="8640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30"/>
          <p:cNvSpPr/>
          <p:nvPr/>
        </p:nvSpPr>
        <p:spPr>
          <a:xfrm flipH="1" rot="10800000">
            <a:off x="5410080" y="4164120"/>
            <a:ext cx="1965600" cy="180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0"/>
          <p:cNvSpPr/>
          <p:nvPr/>
        </p:nvSpPr>
        <p:spPr>
          <a:xfrm flipH="1" rot="10800000">
            <a:off x="5410080" y="4199040"/>
            <a:ext cx="1965600" cy="8640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0"/>
          <p:cNvSpPr/>
          <p:nvPr/>
        </p:nvSpPr>
        <p:spPr>
          <a:xfrm>
            <a:off x="5410080" y="3962520"/>
            <a:ext cx="3062880" cy="27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0"/>
          <p:cNvSpPr/>
          <p:nvPr/>
        </p:nvSpPr>
        <p:spPr>
          <a:xfrm>
            <a:off x="7376400" y="4061160"/>
            <a:ext cx="1599840" cy="363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0"/>
          <p:cNvSpPr/>
          <p:nvPr/>
        </p:nvSpPr>
        <p:spPr>
          <a:xfrm>
            <a:off x="0" y="3649680"/>
            <a:ext cx="9143640" cy="24372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0"/>
          <p:cNvSpPr/>
          <p:nvPr/>
        </p:nvSpPr>
        <p:spPr>
          <a:xfrm>
            <a:off x="0" y="3675600"/>
            <a:ext cx="9143640" cy="140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0"/>
          <p:cNvSpPr/>
          <p:nvPr/>
        </p:nvSpPr>
        <p:spPr>
          <a:xfrm flipH="1" rot="10800000">
            <a:off x="6414120" y="3642120"/>
            <a:ext cx="2729520" cy="24804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0"/>
          <p:cNvSpPr/>
          <p:nvPr/>
        </p:nvSpPr>
        <p:spPr>
          <a:xfrm>
            <a:off x="0" y="0"/>
            <a:ext cx="9143640" cy="370152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0"/>
          <p:cNvSpPr txBox="1"/>
          <p:nvPr>
            <p:ph type="title"/>
          </p:nvPr>
        </p:nvSpPr>
        <p:spPr>
          <a:xfrm>
            <a:off x="457200" y="2401920"/>
            <a:ext cx="8457840" cy="1469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" name="Google Shape;22;p30"/>
          <p:cNvSpPr txBox="1"/>
          <p:nvPr>
            <p:ph idx="10" type="dt"/>
          </p:nvPr>
        </p:nvSpPr>
        <p:spPr>
          <a:xfrm>
            <a:off x="6705720" y="4206240"/>
            <a:ext cx="959760" cy="456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30"/>
          <p:cNvSpPr txBox="1"/>
          <p:nvPr>
            <p:ph idx="11" type="ftr"/>
          </p:nvPr>
        </p:nvSpPr>
        <p:spPr>
          <a:xfrm>
            <a:off x="5410080" y="4205160"/>
            <a:ext cx="1294920" cy="456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30"/>
          <p:cNvSpPr txBox="1"/>
          <p:nvPr>
            <p:ph idx="12" type="sldNum"/>
          </p:nvPr>
        </p:nvSpPr>
        <p:spPr>
          <a:xfrm>
            <a:off x="8319960" y="1080"/>
            <a:ext cx="747360" cy="36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Google Shape;25;p30"/>
          <p:cNvSpPr txBox="1"/>
          <p:nvPr>
            <p:ph idx="1"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/>
          <p:nvPr/>
        </p:nvSpPr>
        <p:spPr>
          <a:xfrm>
            <a:off x="0" y="366840"/>
            <a:ext cx="9143640" cy="8388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2"/>
          <p:cNvSpPr/>
          <p:nvPr/>
        </p:nvSpPr>
        <p:spPr>
          <a:xfrm>
            <a:off x="0" y="0"/>
            <a:ext cx="9143640" cy="31032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32"/>
          <p:cNvSpPr/>
          <p:nvPr/>
        </p:nvSpPr>
        <p:spPr>
          <a:xfrm>
            <a:off x="0" y="308160"/>
            <a:ext cx="9143640" cy="91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2"/>
          <p:cNvSpPr/>
          <p:nvPr/>
        </p:nvSpPr>
        <p:spPr>
          <a:xfrm flipH="1" rot="10800000">
            <a:off x="5410080" y="360000"/>
            <a:ext cx="3733560" cy="9072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32"/>
          <p:cNvSpPr/>
          <p:nvPr/>
        </p:nvSpPr>
        <p:spPr>
          <a:xfrm flipH="1" rot="10800000">
            <a:off x="5410080" y="439200"/>
            <a:ext cx="3733560" cy="17964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2"/>
          <p:cNvSpPr/>
          <p:nvPr/>
        </p:nvSpPr>
        <p:spPr>
          <a:xfrm>
            <a:off x="5407200" y="497520"/>
            <a:ext cx="3062880" cy="27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32"/>
          <p:cNvSpPr/>
          <p:nvPr/>
        </p:nvSpPr>
        <p:spPr>
          <a:xfrm>
            <a:off x="7373520" y="588960"/>
            <a:ext cx="1599840" cy="363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2"/>
          <p:cNvSpPr/>
          <p:nvPr/>
        </p:nvSpPr>
        <p:spPr>
          <a:xfrm>
            <a:off x="9084960" y="-2160"/>
            <a:ext cx="57240" cy="621360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32"/>
          <p:cNvSpPr/>
          <p:nvPr/>
        </p:nvSpPr>
        <p:spPr>
          <a:xfrm>
            <a:off x="9044640" y="-2160"/>
            <a:ext cx="27000" cy="621360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32"/>
          <p:cNvSpPr/>
          <p:nvPr/>
        </p:nvSpPr>
        <p:spPr>
          <a:xfrm>
            <a:off x="9025560" y="-2160"/>
            <a:ext cx="8640" cy="62136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32"/>
          <p:cNvSpPr/>
          <p:nvPr/>
        </p:nvSpPr>
        <p:spPr>
          <a:xfrm>
            <a:off x="8975520" y="-2160"/>
            <a:ext cx="27000" cy="62136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32"/>
          <p:cNvSpPr/>
          <p:nvPr/>
        </p:nvSpPr>
        <p:spPr>
          <a:xfrm>
            <a:off x="8915760" y="360"/>
            <a:ext cx="54360" cy="58500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32"/>
          <p:cNvSpPr/>
          <p:nvPr/>
        </p:nvSpPr>
        <p:spPr>
          <a:xfrm>
            <a:off x="8873640" y="360"/>
            <a:ext cx="8640" cy="585000"/>
          </a:xfrm>
          <a:prstGeom prst="rect">
            <a:avLst/>
          </a:prstGeom>
          <a:solidFill>
            <a:srgbClr val="FFFFFF">
              <a:alpha val="29803"/>
            </a:srgbClr>
          </a:solidFill>
          <a:ln>
            <a:noFill/>
          </a:ln>
          <a:effectLst>
            <a:outerShdw blurRad="51500" rotWithShape="0" dir="5400000" dist="2556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2"/>
          <p:cNvSpPr txBox="1"/>
          <p:nvPr>
            <p:ph type="title"/>
          </p:nvPr>
        </p:nvSpPr>
        <p:spPr>
          <a:xfrm>
            <a:off x="45720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9" name="Google Shape;89;p32"/>
          <p:cNvSpPr txBox="1"/>
          <p:nvPr>
            <p:ph idx="1" type="body"/>
          </p:nvPr>
        </p:nvSpPr>
        <p:spPr>
          <a:xfrm>
            <a:off x="457200" y="224928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0" name="Google Shape;90;p32"/>
          <p:cNvSpPr txBox="1"/>
          <p:nvPr>
            <p:ph idx="10" type="dt"/>
          </p:nvPr>
        </p:nvSpPr>
        <p:spPr>
          <a:xfrm>
            <a:off x="6586560" y="612720"/>
            <a:ext cx="956880" cy="456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1" name="Google Shape;91;p32"/>
          <p:cNvSpPr txBox="1"/>
          <p:nvPr>
            <p:ph idx="11" type="ftr"/>
          </p:nvPr>
        </p:nvSpPr>
        <p:spPr>
          <a:xfrm>
            <a:off x="5257800" y="612720"/>
            <a:ext cx="1325520" cy="456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2" name="Google Shape;92;p32"/>
          <p:cNvSpPr txBox="1"/>
          <p:nvPr>
            <p:ph idx="12" type="sldNum"/>
          </p:nvPr>
        </p:nvSpPr>
        <p:spPr>
          <a:xfrm>
            <a:off x="8174880" y="2160"/>
            <a:ext cx="761760" cy="36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Relationship Id="rId4" Type="http://schemas.openxmlformats.org/officeDocument/2006/relationships/image" Target="../media/image21.png"/><Relationship Id="rId5" Type="http://schemas.openxmlformats.org/officeDocument/2006/relationships/image" Target="../media/image4.png"/><Relationship Id="rId6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13.png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10.jpg"/><Relationship Id="rId5" Type="http://schemas.openxmlformats.org/officeDocument/2006/relationships/image" Target="../media/image14.jpg"/><Relationship Id="rId6" Type="http://schemas.openxmlformats.org/officeDocument/2006/relationships/image" Target="../media/image24.jpg"/><Relationship Id="rId7" Type="http://schemas.openxmlformats.org/officeDocument/2006/relationships/image" Target="../media/image2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8.jpg"/><Relationship Id="rId4" Type="http://schemas.openxmlformats.org/officeDocument/2006/relationships/image" Target="../media/image22.png"/><Relationship Id="rId5" Type="http://schemas.openxmlformats.org/officeDocument/2006/relationships/image" Target="../media/image2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jpg"/><Relationship Id="rId4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Relationship Id="rId4" Type="http://schemas.openxmlformats.org/officeDocument/2006/relationships/image" Target="../media/image3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jpg"/><Relationship Id="rId4" Type="http://schemas.openxmlformats.org/officeDocument/2006/relationships/image" Target="../media/image3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png"/><Relationship Id="rId4" Type="http://schemas.openxmlformats.org/officeDocument/2006/relationships/image" Target="../media/image3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7.jpg"/><Relationship Id="rId4" Type="http://schemas.openxmlformats.org/officeDocument/2006/relationships/image" Target="../media/image45.jpg"/><Relationship Id="rId5" Type="http://schemas.openxmlformats.org/officeDocument/2006/relationships/image" Target="../media/image4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9.jpg"/><Relationship Id="rId4" Type="http://schemas.openxmlformats.org/officeDocument/2006/relationships/image" Target="../media/image50.jpg"/><Relationship Id="rId5" Type="http://schemas.openxmlformats.org/officeDocument/2006/relationships/image" Target="../media/image4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jpg"/><Relationship Id="rId4" Type="http://schemas.openxmlformats.org/officeDocument/2006/relationships/image" Target="../media/image55.jpg"/><Relationship Id="rId5" Type="http://schemas.openxmlformats.org/officeDocument/2006/relationships/image" Target="../media/image54.png"/><Relationship Id="rId6" Type="http://schemas.openxmlformats.org/officeDocument/2006/relationships/image" Target="../media/image5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0.png"/><Relationship Id="rId4" Type="http://schemas.openxmlformats.org/officeDocument/2006/relationships/image" Target="../media/image67.png"/><Relationship Id="rId5" Type="http://schemas.openxmlformats.org/officeDocument/2006/relationships/image" Target="../media/image57.jpg"/></Relationships>
</file>

<file path=ppt/slides/_rels/slide30.xml.rels><?xml version="1.0" encoding="UTF-8" standalone="yes"?><Relationships xmlns="http://schemas.openxmlformats.org/package/2006/relationships"><Relationship Id="rId10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9.png"/><Relationship Id="rId4" Type="http://schemas.openxmlformats.org/officeDocument/2006/relationships/image" Target="../media/image62.png"/><Relationship Id="rId9" Type="http://schemas.openxmlformats.org/officeDocument/2006/relationships/image" Target="../media/image63.png"/><Relationship Id="rId5" Type="http://schemas.openxmlformats.org/officeDocument/2006/relationships/image" Target="../media/image68.png"/><Relationship Id="rId6" Type="http://schemas.openxmlformats.org/officeDocument/2006/relationships/image" Target="../media/image53.png"/><Relationship Id="rId7" Type="http://schemas.openxmlformats.org/officeDocument/2006/relationships/image" Target="../media/image56.png"/><Relationship Id="rId8" Type="http://schemas.openxmlformats.org/officeDocument/2006/relationships/image" Target="../media/image7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4.png"/><Relationship Id="rId4" Type="http://schemas.openxmlformats.org/officeDocument/2006/relationships/image" Target="../media/image7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8.png"/><Relationship Id="rId4" Type="http://schemas.openxmlformats.org/officeDocument/2006/relationships/image" Target="../media/image6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4.png"/><Relationship Id="rId4" Type="http://schemas.openxmlformats.org/officeDocument/2006/relationships/image" Target="../media/image7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3.png"/><Relationship Id="rId4" Type="http://schemas.openxmlformats.org/officeDocument/2006/relationships/image" Target="../media/image7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"/>
          <p:cNvSpPr txBox="1"/>
          <p:nvPr/>
        </p:nvSpPr>
        <p:spPr>
          <a:xfrm>
            <a:off x="323640" y="3717000"/>
            <a:ext cx="88200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rmAutofit fontScale="66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4900" u="none" cap="none" strike="noStrike">
                <a:solidFill>
                  <a:srgbClr val="5C92B5"/>
                </a:solidFill>
                <a:latin typeface="Trebuchet MS"/>
                <a:ea typeface="Trebuchet MS"/>
                <a:cs typeface="Trebuchet MS"/>
                <a:sym typeface="Trebuchet MS"/>
              </a:rPr>
              <a:t>UNITAT 3:</a:t>
            </a:r>
            <a:br>
              <a:rPr b="0" i="0" lang="ca-ES" sz="1800" u="none" cap="none" strike="noStrike"/>
            </a:br>
            <a:r>
              <a:rPr b="1" i="0" lang="ca-ES" sz="4400" u="none" cap="none" strike="noStrike">
                <a:solidFill>
                  <a:srgbClr val="5C92B5"/>
                </a:solidFill>
                <a:latin typeface="Trebuchet MS"/>
                <a:ea typeface="Trebuchet MS"/>
                <a:cs typeface="Trebuchet MS"/>
                <a:sym typeface="Trebuchet MS"/>
              </a:rPr>
              <a:t>REPRODUCCIÓ I DESENVOLUPAMENT</a:t>
            </a:r>
            <a:endParaRPr b="0" i="0" sz="44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6" name="Google Shape;146;p1"/>
          <p:cNvSpPr txBox="1"/>
          <p:nvPr/>
        </p:nvSpPr>
        <p:spPr>
          <a:xfrm>
            <a:off x="837360" y="5373360"/>
            <a:ext cx="7766640" cy="1096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 fontScale="85000"/>
          </a:bodyPr>
          <a:lstStyle/>
          <a:p>
            <a:pPr indent="0" lvl="0" marL="64079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2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1r BATXILLERAT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64079" marR="0" rtl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a-ES" sz="2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Biologia Humana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64079" marR="0" rtl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a-ES" sz="2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INSTITUT JOAN RAMON BENAPRÈS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p1"/>
          <p:cNvGrpSpPr/>
          <p:nvPr/>
        </p:nvGrpSpPr>
        <p:grpSpPr>
          <a:xfrm>
            <a:off x="0" y="0"/>
            <a:ext cx="9143640" cy="3639600"/>
            <a:chOff x="0" y="0"/>
            <a:chExt cx="9143640" cy="3639600"/>
          </a:xfrm>
        </p:grpSpPr>
        <p:sp>
          <p:nvSpPr>
            <p:cNvPr id="148" name="Google Shape;148;p1"/>
            <p:cNvSpPr/>
            <p:nvPr/>
          </p:nvSpPr>
          <p:spPr>
            <a:xfrm>
              <a:off x="0" y="0"/>
              <a:ext cx="9143640" cy="3639600"/>
            </a:xfrm>
            <a:prstGeom prst="rect">
              <a:avLst/>
            </a:prstGeom>
            <a:solidFill>
              <a:schemeClr val="dk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Resultat d'imatges per a &quot;reproduction&quot;" id="149" name="Google Shape;149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27640" y="0"/>
              <a:ext cx="7279560" cy="36396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t d'imatges per a &quot;ovulo&quot;" id="154" name="Google Shape;15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2000" y="1238040"/>
            <a:ext cx="2304000" cy="189252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"/>
          <p:cNvSpPr txBox="1"/>
          <p:nvPr/>
        </p:nvSpPr>
        <p:spPr>
          <a:xfrm>
            <a:off x="385200" y="40464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4000" u="none" cap="none" strike="noStrike">
                <a:solidFill>
                  <a:srgbClr val="424456"/>
                </a:solidFill>
                <a:latin typeface="Trebuchet MS"/>
                <a:ea typeface="Trebuchet MS"/>
                <a:cs typeface="Trebuchet MS"/>
                <a:sym typeface="Trebuchet MS"/>
              </a:rPr>
              <a:t>1. ELS APARELLS REPRODUCTORS</a:t>
            </a:r>
            <a:endParaRPr b="0" i="0" sz="40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6" name="Google Shape;156;p2"/>
          <p:cNvSpPr/>
          <p:nvPr/>
        </p:nvSpPr>
        <p:spPr>
          <a:xfrm>
            <a:off x="683640" y="2346120"/>
            <a:ext cx="7632360" cy="913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Reproducció sexual: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MEIOSI         Formació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gàmetes 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"/>
          <p:cNvSpPr/>
          <p:nvPr/>
        </p:nvSpPr>
        <p:spPr>
          <a:xfrm>
            <a:off x="3276000" y="3357000"/>
            <a:ext cx="575640" cy="8636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"/>
          <p:cNvSpPr/>
          <p:nvPr/>
        </p:nvSpPr>
        <p:spPr>
          <a:xfrm>
            <a:off x="1403640" y="4365000"/>
            <a:ext cx="7632360" cy="913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Cèl·lules haploides (n)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🡪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meitat d’informació genètica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Si s’uneixen donen lloc a un nou individu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 formen a les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gònades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"/>
          <p:cNvSpPr/>
          <p:nvPr/>
        </p:nvSpPr>
        <p:spPr>
          <a:xfrm>
            <a:off x="3494880" y="5288400"/>
            <a:ext cx="500760" cy="5468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"/>
          <p:cNvSpPr/>
          <p:nvPr/>
        </p:nvSpPr>
        <p:spPr>
          <a:xfrm>
            <a:off x="1835640" y="5877360"/>
            <a:ext cx="7632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 troben als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aparells reproductors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"/>
          <p:cNvSpPr/>
          <p:nvPr/>
        </p:nvSpPr>
        <p:spPr>
          <a:xfrm flipH="1" rot="10800000">
            <a:off x="4212000" y="2345040"/>
            <a:ext cx="791640" cy="7844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4F5087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162" name="Google Shape;162;p2"/>
          <p:cNvSpPr/>
          <p:nvPr/>
        </p:nvSpPr>
        <p:spPr>
          <a:xfrm>
            <a:off x="4212000" y="3130920"/>
            <a:ext cx="791640" cy="7945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4F5087"/>
            </a:solidFill>
            <a:prstDash val="solid"/>
            <a:round/>
            <a:headEnd len="sm" w="sm" type="none"/>
            <a:tailEnd len="med" w="med" type="stealth"/>
          </a:ln>
        </p:spPr>
      </p:sp>
      <p:pic>
        <p:nvPicPr>
          <p:cNvPr descr="Resultat d'imatges per a &quot;espermatozoide png&quot;" id="163" name="Google Shape;16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5195160" y="3504960"/>
            <a:ext cx="776880" cy="776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penis structure png&quot;" id="164" name="Google Shape;16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3960" y="4732920"/>
            <a:ext cx="2044080" cy="11023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female reproductive 3d&quot;" id="165" name="Google Shape;165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6920" y="5835600"/>
            <a:ext cx="2030760" cy="203076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"/>
          <p:cNvSpPr/>
          <p:nvPr/>
        </p:nvSpPr>
        <p:spPr>
          <a:xfrm flipH="1" rot="10800000">
            <a:off x="5972040" y="5561640"/>
            <a:ext cx="1767960" cy="48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4F5087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167" name="Google Shape;167;p2"/>
          <p:cNvSpPr/>
          <p:nvPr/>
        </p:nvSpPr>
        <p:spPr>
          <a:xfrm>
            <a:off x="5972040" y="6062040"/>
            <a:ext cx="960120" cy="1843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28425">
            <a:solidFill>
              <a:srgbClr val="4F5087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168" name="Google Shape;168;p2"/>
          <p:cNvSpPr/>
          <p:nvPr/>
        </p:nvSpPr>
        <p:spPr>
          <a:xfrm>
            <a:off x="1691640" y="2895120"/>
            <a:ext cx="359640" cy="35964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"/>
          <p:cNvSpPr txBox="1"/>
          <p:nvPr/>
        </p:nvSpPr>
        <p:spPr>
          <a:xfrm>
            <a:off x="457200" y="45396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40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1.1 Aparell reproductor masculí</a:t>
            </a:r>
            <a:endParaRPr b="0" i="0" sz="40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4" name="Google Shape;174;p3"/>
          <p:cNvSpPr txBox="1"/>
          <p:nvPr/>
        </p:nvSpPr>
        <p:spPr>
          <a:xfrm>
            <a:off x="457200" y="134064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0" lvl="0" marL="1097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Espermatogènesi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Formació d’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espermatozoides 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5" name="Google Shape;175;p3"/>
          <p:cNvSpPr/>
          <p:nvPr/>
        </p:nvSpPr>
        <p:spPr>
          <a:xfrm>
            <a:off x="2757240" y="1368360"/>
            <a:ext cx="446400" cy="35964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sultat d'imatges per a &quot;estructura espermatozou&quot;" id="176" name="Google Shape;17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6440" y="1775520"/>
            <a:ext cx="3966120" cy="510948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"/>
          <p:cNvSpPr/>
          <p:nvPr/>
        </p:nvSpPr>
        <p:spPr>
          <a:xfrm>
            <a:off x="5228640" y="2413440"/>
            <a:ext cx="431640" cy="3452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"/>
          <p:cNvSpPr/>
          <p:nvPr/>
        </p:nvSpPr>
        <p:spPr>
          <a:xfrm>
            <a:off x="5078160" y="4883760"/>
            <a:ext cx="675360" cy="5612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"/>
          <p:cNvSpPr/>
          <p:nvPr/>
        </p:nvSpPr>
        <p:spPr>
          <a:xfrm>
            <a:off x="7243920" y="1738080"/>
            <a:ext cx="1031400" cy="3434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"/>
          <p:cNvSpPr/>
          <p:nvPr/>
        </p:nvSpPr>
        <p:spPr>
          <a:xfrm>
            <a:off x="7307640" y="2520360"/>
            <a:ext cx="547920" cy="3434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"/>
          <p:cNvSpPr/>
          <p:nvPr/>
        </p:nvSpPr>
        <p:spPr>
          <a:xfrm>
            <a:off x="7339680" y="3947040"/>
            <a:ext cx="1480680" cy="77760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640" y="1808640"/>
            <a:ext cx="5068440" cy="18799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espermatogenesis&quot;" id="185" name="Google Shape;18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0440" y="3701160"/>
            <a:ext cx="4444200" cy="315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t d'imatges per a &quot;aparell reproductor masculi&quot;" id="190" name="Google Shape;19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8120" y="8640"/>
            <a:ext cx="9222480" cy="682416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4"/>
          <p:cNvSpPr/>
          <p:nvPr/>
        </p:nvSpPr>
        <p:spPr>
          <a:xfrm>
            <a:off x="-21960" y="1700640"/>
            <a:ext cx="899280" cy="575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4"/>
          <p:cNvSpPr/>
          <p:nvPr/>
        </p:nvSpPr>
        <p:spPr>
          <a:xfrm>
            <a:off x="-21960" y="2608920"/>
            <a:ext cx="1065240" cy="575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4"/>
          <p:cNvSpPr/>
          <p:nvPr/>
        </p:nvSpPr>
        <p:spPr>
          <a:xfrm>
            <a:off x="189360" y="3230280"/>
            <a:ext cx="997920" cy="28188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4"/>
          <p:cNvSpPr/>
          <p:nvPr/>
        </p:nvSpPr>
        <p:spPr>
          <a:xfrm>
            <a:off x="323640" y="3498480"/>
            <a:ext cx="838080" cy="27612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4"/>
          <p:cNvSpPr/>
          <p:nvPr/>
        </p:nvSpPr>
        <p:spPr>
          <a:xfrm>
            <a:off x="-21960" y="3774960"/>
            <a:ext cx="1209240" cy="575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4"/>
          <p:cNvSpPr/>
          <p:nvPr/>
        </p:nvSpPr>
        <p:spPr>
          <a:xfrm>
            <a:off x="323640" y="5793480"/>
            <a:ext cx="838080" cy="27612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4"/>
          <p:cNvSpPr/>
          <p:nvPr/>
        </p:nvSpPr>
        <p:spPr>
          <a:xfrm>
            <a:off x="270000" y="6095880"/>
            <a:ext cx="838080" cy="27612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4"/>
          <p:cNvSpPr/>
          <p:nvPr/>
        </p:nvSpPr>
        <p:spPr>
          <a:xfrm>
            <a:off x="7092360" y="6330240"/>
            <a:ext cx="838080" cy="27612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"/>
          <p:cNvSpPr/>
          <p:nvPr/>
        </p:nvSpPr>
        <p:spPr>
          <a:xfrm>
            <a:off x="7185240" y="5528880"/>
            <a:ext cx="838080" cy="27612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4"/>
          <p:cNvSpPr/>
          <p:nvPr/>
        </p:nvSpPr>
        <p:spPr>
          <a:xfrm>
            <a:off x="7450560" y="5085360"/>
            <a:ext cx="1079640" cy="27612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"/>
          <p:cNvSpPr txBox="1"/>
          <p:nvPr/>
        </p:nvSpPr>
        <p:spPr>
          <a:xfrm>
            <a:off x="457200" y="908640"/>
            <a:ext cx="8506800" cy="5665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Testicle: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gònada masculina. Produeix l’hormona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testosterona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que provoca la producció d’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espermatozoides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en els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túbuls seminífers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06" name="Google Shape;206;p5"/>
          <p:cNvGrpSpPr/>
          <p:nvPr/>
        </p:nvGrpSpPr>
        <p:grpSpPr>
          <a:xfrm>
            <a:off x="5522400" y="1611720"/>
            <a:ext cx="3441600" cy="5128200"/>
            <a:chOff x="5522400" y="1611720"/>
            <a:chExt cx="3441600" cy="5128200"/>
          </a:xfrm>
        </p:grpSpPr>
        <p:pic>
          <p:nvPicPr>
            <p:cNvPr descr="Resultat d'imatges per a &quot;anatomy testicle mute&quot;" id="207" name="Google Shape;207;p5"/>
            <p:cNvPicPr preferRelativeResize="0"/>
            <p:nvPr/>
          </p:nvPicPr>
          <p:blipFill rotWithShape="1">
            <a:blip r:embed="rId3">
              <a:alphaModFix/>
            </a:blip>
            <a:srcRect b="11099" l="4637" r="55444" t="6484"/>
            <a:stretch/>
          </p:blipFill>
          <p:spPr>
            <a:xfrm>
              <a:off x="5522400" y="1611720"/>
              <a:ext cx="3441600" cy="5128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5"/>
            <p:cNvSpPr/>
            <p:nvPr/>
          </p:nvSpPr>
          <p:spPr>
            <a:xfrm>
              <a:off x="5578560" y="1743120"/>
              <a:ext cx="921600" cy="35964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9" name="Google Shape;209;p5"/>
          <p:cNvSpPr/>
          <p:nvPr/>
        </p:nvSpPr>
        <p:spPr>
          <a:xfrm>
            <a:off x="5652000" y="6165360"/>
            <a:ext cx="13676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Testicle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"/>
          <p:cNvSpPr/>
          <p:nvPr/>
        </p:nvSpPr>
        <p:spPr>
          <a:xfrm>
            <a:off x="5816520" y="6476760"/>
            <a:ext cx="13676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Escrot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5"/>
          <p:cNvSpPr/>
          <p:nvPr/>
        </p:nvSpPr>
        <p:spPr>
          <a:xfrm>
            <a:off x="5528520" y="5836680"/>
            <a:ext cx="13676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Epidídim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5"/>
          <p:cNvSpPr/>
          <p:nvPr/>
        </p:nvSpPr>
        <p:spPr>
          <a:xfrm flipH="1" rot="10800000">
            <a:off x="6556680" y="4610160"/>
            <a:ext cx="1039320" cy="13676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13" name="Google Shape;213;p5"/>
          <p:cNvSpPr/>
          <p:nvPr/>
        </p:nvSpPr>
        <p:spPr>
          <a:xfrm flipH="1" rot="10800000">
            <a:off x="6556680" y="5517360"/>
            <a:ext cx="1039320" cy="8323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14" name="Google Shape;214;p5"/>
          <p:cNvSpPr/>
          <p:nvPr/>
        </p:nvSpPr>
        <p:spPr>
          <a:xfrm flipH="1" rot="10800000">
            <a:off x="6556680" y="6206040"/>
            <a:ext cx="895320" cy="4550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15" name="Google Shape;215;p5"/>
          <p:cNvSpPr/>
          <p:nvPr/>
        </p:nvSpPr>
        <p:spPr>
          <a:xfrm>
            <a:off x="457200" y="4324320"/>
            <a:ext cx="5050440" cy="2272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Epidídim: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conducte on s’emmagatzemen i maduren els espermatozoides.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5600" lvl="0" marL="36576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Escrot: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bossa que conté el testicle. Permet que estigui a una temperatura d’uns 35ºC per a la producció d’espermatozoides.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t d'imatges per a &quot;espermatogenesis&quot;" id="216" name="Google Shape;21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60" y="1588680"/>
            <a:ext cx="6082560" cy="2587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previews.123rf.com/images/jotalcalvo/jotalcalvo1803/jotalcalvo180300043/97074491-seminiferous-tubules-of-human-testis-male-germinal-epithelium-shows-spermatogonia-spermatocytes-in-m.jpg" id="221" name="Google Shape;221;p6"/>
          <p:cNvPicPr preferRelativeResize="0"/>
          <p:nvPr/>
        </p:nvPicPr>
        <p:blipFill rotWithShape="1">
          <a:blip r:embed="rId3">
            <a:alphaModFix/>
          </a:blip>
          <a:srcRect b="43313" l="4366" r="21787" t="0"/>
          <a:stretch/>
        </p:blipFill>
        <p:spPr>
          <a:xfrm>
            <a:off x="0" y="1242720"/>
            <a:ext cx="9143640" cy="561492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6"/>
          <p:cNvSpPr/>
          <p:nvPr/>
        </p:nvSpPr>
        <p:spPr>
          <a:xfrm>
            <a:off x="251640" y="620640"/>
            <a:ext cx="7056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Tall transversal dels túbuls seminífers al microscopi òptic.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"/>
          <p:cNvSpPr/>
          <p:nvPr/>
        </p:nvSpPr>
        <p:spPr>
          <a:xfrm>
            <a:off x="4860000" y="2709000"/>
            <a:ext cx="1944000" cy="364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Espermatogònia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6"/>
          <p:cNvSpPr/>
          <p:nvPr/>
        </p:nvSpPr>
        <p:spPr>
          <a:xfrm flipH="1">
            <a:off x="4499280" y="3078360"/>
            <a:ext cx="359640" cy="206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25" name="Google Shape;225;p6"/>
          <p:cNvSpPr/>
          <p:nvPr/>
        </p:nvSpPr>
        <p:spPr>
          <a:xfrm>
            <a:off x="3731760" y="1845000"/>
            <a:ext cx="1536120" cy="63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Espermatòcit primari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6"/>
          <p:cNvSpPr/>
          <p:nvPr/>
        </p:nvSpPr>
        <p:spPr>
          <a:xfrm>
            <a:off x="4284000" y="2491200"/>
            <a:ext cx="360" cy="8654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27" name="Google Shape;227;p6"/>
          <p:cNvSpPr/>
          <p:nvPr/>
        </p:nvSpPr>
        <p:spPr>
          <a:xfrm>
            <a:off x="2051640" y="1628640"/>
            <a:ext cx="1536120" cy="63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Espermatòcit secundari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6"/>
          <p:cNvSpPr/>
          <p:nvPr/>
        </p:nvSpPr>
        <p:spPr>
          <a:xfrm>
            <a:off x="2988000" y="2275200"/>
            <a:ext cx="863640" cy="11937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29" name="Google Shape;229;p6"/>
          <p:cNvSpPr/>
          <p:nvPr/>
        </p:nvSpPr>
        <p:spPr>
          <a:xfrm>
            <a:off x="233280" y="2167920"/>
            <a:ext cx="1536120" cy="364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Espermàtida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6"/>
          <p:cNvSpPr/>
          <p:nvPr/>
        </p:nvSpPr>
        <p:spPr>
          <a:xfrm>
            <a:off x="1769760" y="2537280"/>
            <a:ext cx="1145520" cy="9316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31" name="Google Shape;231;p6"/>
          <p:cNvSpPr/>
          <p:nvPr/>
        </p:nvSpPr>
        <p:spPr>
          <a:xfrm>
            <a:off x="0" y="3327840"/>
            <a:ext cx="1907280" cy="364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Espermatozoide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6"/>
          <p:cNvSpPr/>
          <p:nvPr/>
        </p:nvSpPr>
        <p:spPr>
          <a:xfrm>
            <a:off x="1897560" y="3697200"/>
            <a:ext cx="586080" cy="2358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lt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33" name="Google Shape;233;p6"/>
          <p:cNvSpPr/>
          <p:nvPr/>
        </p:nvSpPr>
        <p:spPr>
          <a:xfrm>
            <a:off x="5689800" y="2403000"/>
            <a:ext cx="4676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1r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6"/>
          <p:cNvSpPr/>
          <p:nvPr/>
        </p:nvSpPr>
        <p:spPr>
          <a:xfrm>
            <a:off x="3815640" y="1511280"/>
            <a:ext cx="6476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2n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2411640" y="1273680"/>
            <a:ext cx="6476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3r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6"/>
          <p:cNvSpPr/>
          <p:nvPr/>
        </p:nvSpPr>
        <p:spPr>
          <a:xfrm>
            <a:off x="1042200" y="1845000"/>
            <a:ext cx="6476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4t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6"/>
          <p:cNvSpPr/>
          <p:nvPr/>
        </p:nvSpPr>
        <p:spPr>
          <a:xfrm>
            <a:off x="587520" y="2997000"/>
            <a:ext cx="64764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5è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"/>
          <p:cNvSpPr txBox="1"/>
          <p:nvPr/>
        </p:nvSpPr>
        <p:spPr>
          <a:xfrm>
            <a:off x="457200" y="5693400"/>
            <a:ext cx="8506800" cy="1479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Penis: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òrgan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copulador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 encarregat de la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micció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 L’estructura per acoblar-se a la vagina és el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gland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, envoltat pel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prepuci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 La part del cos conté un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teixit esponjós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molt vascularitzat que s’omple de sang durant l’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erecció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Resultat d'imatges per a &quot;tejido esponjoso pene&quot;"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9165"/>
          <a:stretch/>
        </p:blipFill>
        <p:spPr>
          <a:xfrm>
            <a:off x="3276000" y="2061000"/>
            <a:ext cx="5712480" cy="36320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conducto deferente&quot;" id="244" name="Google Shape;244;p7"/>
          <p:cNvPicPr preferRelativeResize="0"/>
          <p:nvPr/>
        </p:nvPicPr>
        <p:blipFill rotWithShape="1">
          <a:blip r:embed="rId4">
            <a:alphaModFix/>
          </a:blip>
          <a:srcRect b="0" l="4025" r="30726" t="5174"/>
          <a:stretch/>
        </p:blipFill>
        <p:spPr>
          <a:xfrm>
            <a:off x="6516360" y="-20160"/>
            <a:ext cx="2017800" cy="234576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7"/>
          <p:cNvSpPr/>
          <p:nvPr/>
        </p:nvSpPr>
        <p:spPr>
          <a:xfrm>
            <a:off x="569880" y="681480"/>
            <a:ext cx="6653160" cy="1664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Conducte deferent: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tub que condueix els espermatozoides des de l’epidídim a la uretra.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7"/>
          <p:cNvSpPr/>
          <p:nvPr/>
        </p:nvSpPr>
        <p:spPr>
          <a:xfrm>
            <a:off x="569880" y="2196360"/>
            <a:ext cx="2705760" cy="360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Uretra: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conducte que expulsa l’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esperma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provinent de l’aparell reproductor i l’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orina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de l’aparell excretor.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t d'imatges per a &quot;seminal vesicle&quot;" id="251" name="Google Shape;25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6640" y="620640"/>
            <a:ext cx="3508200" cy="2805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cowper glands&quot;" id="252" name="Google Shape;25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4000" y="3573000"/>
            <a:ext cx="3179520" cy="332856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8"/>
          <p:cNvSpPr/>
          <p:nvPr/>
        </p:nvSpPr>
        <p:spPr>
          <a:xfrm>
            <a:off x="569880" y="1185480"/>
            <a:ext cx="4721760" cy="541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Glàndula seminal: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segrega el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líquid seminal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, nutritiu pels espermatozoides, al final del conducte deferent.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5600" lvl="0" marL="36576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Pròstata: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glàndula que segrega el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líquid prostàtic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que protegeix els espermatozoides de l’acidesa de la vagina. També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regula el pas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de l’esperma i l’orina selectivament.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5600" lvl="0" marL="36576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Glàndula de Cowper: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segrega el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líquid preseminal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que lubrifica i neteja la uretra per al pas de l’esperma.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"/>
          <p:cNvSpPr/>
          <p:nvPr/>
        </p:nvSpPr>
        <p:spPr>
          <a:xfrm>
            <a:off x="467640" y="692640"/>
            <a:ext cx="8424720" cy="2559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Activitat 1.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La marxa enrere és una pràctica sexual utilitzada més sovint del que es recomana ja que no és eficaç com a mètode anticonceptiu. Consisteix en que l’home, just abans de l’ejaculació, retira el penis de l’interior de la vagina per expulsar l’esperma a l’exterior. Tot i així, és possible que algun espermatozoide ja hagi aconseguit arribar a l’úter de la dona.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Explica per què la marxa enrere no és un bon mètode anticonceptiu i quina part de l’aparell reproductor masculí és el causant.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t d'imatges per a &quot;marcha atras sexo&quot;" id="259" name="Google Shape;259;p9"/>
          <p:cNvPicPr preferRelativeResize="0"/>
          <p:nvPr/>
        </p:nvPicPr>
        <p:blipFill rotWithShape="1">
          <a:blip r:embed="rId3">
            <a:alphaModFix/>
          </a:blip>
          <a:srcRect b="5481" l="0" r="0" t="6200"/>
          <a:stretch/>
        </p:blipFill>
        <p:spPr>
          <a:xfrm>
            <a:off x="2843640" y="3278160"/>
            <a:ext cx="3940200" cy="347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"/>
          <p:cNvSpPr/>
          <p:nvPr/>
        </p:nvSpPr>
        <p:spPr>
          <a:xfrm>
            <a:off x="467640" y="692640"/>
            <a:ext cx="8424720" cy="1461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Activitat 2.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 continuació apareixen les mitjanes de volum d’esperma expulsat en una ejaculació en diferents animals i la concentració d’espermatozoides en l’esperma. Calcula el nombre d’espermatozoides expulsats en una ejaculació per a cada espècie.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6" name="Google Shape;266;p10"/>
          <p:cNvGraphicFramePr/>
          <p:nvPr/>
        </p:nvGraphicFramePr>
        <p:xfrm>
          <a:off x="374040" y="234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{DE26566F-D256-48A8-9873-2671FC59D72B}</a:tableStyleId>
              </a:tblPr>
              <a:tblGrid>
                <a:gridCol w="1020250"/>
                <a:gridCol w="1715750"/>
                <a:gridCol w="2160000"/>
                <a:gridCol w="1440000"/>
                <a:gridCol w="2160725"/>
              </a:tblGrid>
              <a:tr h="10083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Animal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Volum d’esperma  per ejaculació </a:t>
                      </a:r>
                      <a:r>
                        <a:rPr b="0" lang="ca-ES" sz="13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(ml)</a:t>
                      </a:r>
                      <a:endParaRPr b="0" sz="13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Concentració d’espermatozoides </a:t>
                      </a:r>
                      <a:r>
                        <a:rPr b="0" lang="ca-ES" sz="13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(espermatozous/mm</a:t>
                      </a:r>
                      <a:r>
                        <a:rPr b="0" baseline="30000" lang="ca-ES" sz="13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</a:t>
                      </a:r>
                      <a:r>
                        <a:rPr b="0" lang="ca-ES" sz="13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)</a:t>
                      </a:r>
                      <a:endParaRPr b="0" sz="13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Durada de l’ejaculació </a:t>
                      </a:r>
                      <a:r>
                        <a:rPr b="0" lang="ca-ES" sz="13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(segons) </a:t>
                      </a:r>
                      <a:endParaRPr b="0" sz="13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Nombre d’espermatozoides expulsats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</a:tr>
              <a:tr h="280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Home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100 000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</a:tr>
              <a:tr h="280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Gos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16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400 000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22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</a:tr>
              <a:tr h="280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Toro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1 000 000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</a:tr>
              <a:tr h="280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Porc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250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100 000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</a:tr>
              <a:tr h="280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Marrà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2 500 000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&lt;1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0DA"/>
                    </a:solidFill>
                  </a:tcPr>
                </a:tc>
              </a:tr>
              <a:tr h="2815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Cavall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354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70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350 000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ca-ES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45</a:t>
                      </a:r>
                      <a:endParaRPr b="0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9ED"/>
                    </a:solidFill>
                  </a:tcPr>
                </a:tc>
              </a:tr>
            </a:tbl>
          </a:graphicData>
        </a:graphic>
      </p:graphicFrame>
      <p:pic>
        <p:nvPicPr>
          <p:cNvPr descr="Resultat d'imatges per a &quot;ovejas copula&quot;" id="267" name="Google Shape;267;p10"/>
          <p:cNvPicPr preferRelativeResize="0"/>
          <p:nvPr/>
        </p:nvPicPr>
        <p:blipFill rotWithShape="1">
          <a:blip r:embed="rId3">
            <a:alphaModFix/>
          </a:blip>
          <a:srcRect b="9152" l="14076" r="6437" t="4403"/>
          <a:stretch/>
        </p:blipFill>
        <p:spPr>
          <a:xfrm>
            <a:off x="-7200" y="5157360"/>
            <a:ext cx="1709280" cy="1589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perros copula&quot;" id="268" name="Google Shape;268;p10"/>
          <p:cNvPicPr preferRelativeResize="0"/>
          <p:nvPr/>
        </p:nvPicPr>
        <p:blipFill rotWithShape="1">
          <a:blip r:embed="rId4">
            <a:alphaModFix/>
          </a:blip>
          <a:srcRect b="0" l="13701" r="5682" t="76"/>
          <a:stretch/>
        </p:blipFill>
        <p:spPr>
          <a:xfrm>
            <a:off x="1702800" y="5157360"/>
            <a:ext cx="1923840" cy="1589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cerdo copula&quot;" id="269" name="Google Shape;269;p10"/>
          <p:cNvPicPr preferRelativeResize="0"/>
          <p:nvPr/>
        </p:nvPicPr>
        <p:blipFill rotWithShape="1">
          <a:blip r:embed="rId5">
            <a:alphaModFix/>
          </a:blip>
          <a:srcRect b="0" l="16396" r="16674" t="9852"/>
          <a:stretch/>
        </p:blipFill>
        <p:spPr>
          <a:xfrm>
            <a:off x="3627000" y="5164560"/>
            <a:ext cx="1782360" cy="15908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humanos copula&quot;" id="270" name="Google Shape;270;p10"/>
          <p:cNvPicPr preferRelativeResize="0"/>
          <p:nvPr/>
        </p:nvPicPr>
        <p:blipFill rotWithShape="1">
          <a:blip r:embed="rId6">
            <a:alphaModFix/>
          </a:blip>
          <a:srcRect b="0" l="13442" r="24537" t="0"/>
          <a:stretch/>
        </p:blipFill>
        <p:spPr>
          <a:xfrm>
            <a:off x="5409720" y="5164560"/>
            <a:ext cx="1973160" cy="15908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caballo copula&quot;" id="271" name="Google Shape;271;p10"/>
          <p:cNvPicPr preferRelativeResize="0"/>
          <p:nvPr/>
        </p:nvPicPr>
        <p:blipFill rotWithShape="1">
          <a:blip r:embed="rId7">
            <a:alphaModFix/>
          </a:blip>
          <a:srcRect b="0" l="0" r="25882" t="0"/>
          <a:stretch/>
        </p:blipFill>
        <p:spPr>
          <a:xfrm>
            <a:off x="7374960" y="5183280"/>
            <a:ext cx="1768680" cy="1590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"/>
          <p:cNvSpPr txBox="1"/>
          <p:nvPr/>
        </p:nvSpPr>
        <p:spPr>
          <a:xfrm>
            <a:off x="457200" y="45396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40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1.2 Aparell reproductor femení</a:t>
            </a:r>
            <a:endParaRPr b="0" i="0" sz="40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7" name="Google Shape;277;p11"/>
          <p:cNvSpPr txBox="1"/>
          <p:nvPr/>
        </p:nvSpPr>
        <p:spPr>
          <a:xfrm>
            <a:off x="457200" y="1340640"/>
            <a:ext cx="822924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0" lvl="0" marL="1097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Oogènesi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	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Formació d’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òvuls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</a:t>
            </a:r>
            <a:r>
              <a:rPr b="0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oòcits 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1852200" y="1346400"/>
            <a:ext cx="446400" cy="35964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1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sultado de imagen de oocyte" id="281" name="Google Shape;281;p11"/>
          <p:cNvPicPr preferRelativeResize="0"/>
          <p:nvPr/>
        </p:nvPicPr>
        <p:blipFill rotWithShape="1">
          <a:blip r:embed="rId3">
            <a:alphaModFix/>
          </a:blip>
          <a:srcRect b="10069" l="0" r="5556" t="0"/>
          <a:stretch/>
        </p:blipFill>
        <p:spPr>
          <a:xfrm>
            <a:off x="5532480" y="2343960"/>
            <a:ext cx="3611160" cy="36766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oocyte microscope" id="282" name="Google Shape;28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5560" y="2686320"/>
            <a:ext cx="2944800" cy="269568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1"/>
          <p:cNvSpPr/>
          <p:nvPr/>
        </p:nvSpPr>
        <p:spPr>
          <a:xfrm>
            <a:off x="155520" y="218520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Corona radiada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5160240" y="588456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Zona pel·lúcida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1"/>
          <p:cNvSpPr/>
          <p:nvPr/>
        </p:nvSpPr>
        <p:spPr>
          <a:xfrm>
            <a:off x="7548480" y="601740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Oòcit secundari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7550280" y="169452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Primer cos polar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do de imagen de ovum microscope" id="287" name="Google Shape;287;p11"/>
          <p:cNvPicPr preferRelativeResize="0"/>
          <p:nvPr/>
        </p:nvPicPr>
        <p:blipFill rotWithShape="1">
          <a:blip r:embed="rId5">
            <a:alphaModFix/>
          </a:blip>
          <a:srcRect b="0" l="26322" r="0" t="0"/>
          <a:stretch/>
        </p:blipFill>
        <p:spPr>
          <a:xfrm>
            <a:off x="2765880" y="2686320"/>
            <a:ext cx="2820960" cy="269568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1"/>
          <p:cNvSpPr/>
          <p:nvPr/>
        </p:nvSpPr>
        <p:spPr>
          <a:xfrm flipH="1" rot="10800000">
            <a:off x="6012000" y="5156640"/>
            <a:ext cx="863640" cy="726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89" name="Google Shape;289;p11"/>
          <p:cNvSpPr/>
          <p:nvPr/>
        </p:nvSpPr>
        <p:spPr>
          <a:xfrm rot="10800000">
            <a:off x="5004000" y="4796280"/>
            <a:ext cx="527760" cy="10868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90" name="Google Shape;290;p11"/>
          <p:cNvSpPr/>
          <p:nvPr/>
        </p:nvSpPr>
        <p:spPr>
          <a:xfrm rot="10800000">
            <a:off x="7739640" y="4580280"/>
            <a:ext cx="359640" cy="14569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91" name="Google Shape;291;p11"/>
          <p:cNvSpPr/>
          <p:nvPr/>
        </p:nvSpPr>
        <p:spPr>
          <a:xfrm>
            <a:off x="6444360" y="2192400"/>
            <a:ext cx="431640" cy="732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92" name="Google Shape;292;p11"/>
          <p:cNvSpPr/>
          <p:nvPr/>
        </p:nvSpPr>
        <p:spPr>
          <a:xfrm flipH="1">
            <a:off x="7020360" y="2002320"/>
            <a:ext cx="1208880" cy="14983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93" name="Google Shape;293;p11"/>
          <p:cNvSpPr/>
          <p:nvPr/>
        </p:nvSpPr>
        <p:spPr>
          <a:xfrm flipH="1">
            <a:off x="5075280" y="2192400"/>
            <a:ext cx="935640" cy="11642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94" name="Google Shape;294;p11"/>
          <p:cNvSpPr/>
          <p:nvPr/>
        </p:nvSpPr>
        <p:spPr>
          <a:xfrm>
            <a:off x="5677560" y="189468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Corona radiada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1"/>
          <p:cNvSpPr/>
          <p:nvPr/>
        </p:nvSpPr>
        <p:spPr>
          <a:xfrm>
            <a:off x="755640" y="2493000"/>
            <a:ext cx="143640" cy="3596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96" name="Google Shape;296;p11"/>
          <p:cNvSpPr/>
          <p:nvPr/>
        </p:nvSpPr>
        <p:spPr>
          <a:xfrm>
            <a:off x="1824120" y="551124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Zona pel·lúcida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1"/>
          <p:cNvSpPr/>
          <p:nvPr/>
        </p:nvSpPr>
        <p:spPr>
          <a:xfrm>
            <a:off x="1849680" y="205056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Oòcit secundari 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1"/>
          <p:cNvSpPr/>
          <p:nvPr/>
        </p:nvSpPr>
        <p:spPr>
          <a:xfrm flipH="1">
            <a:off x="1547640" y="2338920"/>
            <a:ext cx="934560" cy="10897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299" name="Google Shape;299;p11"/>
          <p:cNvSpPr/>
          <p:nvPr/>
        </p:nvSpPr>
        <p:spPr>
          <a:xfrm rot="10800000">
            <a:off x="1848600" y="4509000"/>
            <a:ext cx="515160" cy="9756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300" name="Google Shape;300;p11"/>
          <p:cNvSpPr/>
          <p:nvPr/>
        </p:nvSpPr>
        <p:spPr>
          <a:xfrm flipH="1" rot="10800000">
            <a:off x="652680" y="4797000"/>
            <a:ext cx="179640" cy="9475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301" name="Google Shape;301;p11"/>
          <p:cNvSpPr/>
          <p:nvPr/>
        </p:nvSpPr>
        <p:spPr>
          <a:xfrm>
            <a:off x="27360" y="574992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Primer cos polar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1"/>
          <p:cNvSpPr/>
          <p:nvPr/>
        </p:nvSpPr>
        <p:spPr>
          <a:xfrm>
            <a:off x="3840480" y="559116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Òvul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1"/>
          <p:cNvSpPr/>
          <p:nvPr/>
        </p:nvSpPr>
        <p:spPr>
          <a:xfrm>
            <a:off x="3685320" y="2220840"/>
            <a:ext cx="23263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Nucli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1"/>
          <p:cNvSpPr/>
          <p:nvPr/>
        </p:nvSpPr>
        <p:spPr>
          <a:xfrm>
            <a:off x="3996000" y="2493000"/>
            <a:ext cx="647640" cy="16894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305" name="Google Shape;305;p11"/>
          <p:cNvSpPr/>
          <p:nvPr/>
        </p:nvSpPr>
        <p:spPr>
          <a:xfrm flipH="1" rot="10800000">
            <a:off x="4150800" y="4515120"/>
            <a:ext cx="420840" cy="10756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oogenesi" id="310" name="Google Shape;31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60" y="1700640"/>
            <a:ext cx="9105480" cy="476208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12"/>
          <p:cNvSpPr/>
          <p:nvPr/>
        </p:nvSpPr>
        <p:spPr>
          <a:xfrm>
            <a:off x="222120" y="951480"/>
            <a:ext cx="7056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Esquema de l’oogènesi en l’òvul.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aparell reproductor femeni" id="316" name="Google Shape;31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8000" y="0"/>
            <a:ext cx="9143640" cy="694188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13"/>
          <p:cNvSpPr/>
          <p:nvPr/>
        </p:nvSpPr>
        <p:spPr>
          <a:xfrm>
            <a:off x="368640" y="1919880"/>
            <a:ext cx="899280" cy="575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3"/>
          <p:cNvSpPr/>
          <p:nvPr/>
        </p:nvSpPr>
        <p:spPr>
          <a:xfrm>
            <a:off x="251640" y="1412640"/>
            <a:ext cx="566640" cy="287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3"/>
          <p:cNvSpPr/>
          <p:nvPr/>
        </p:nvSpPr>
        <p:spPr>
          <a:xfrm>
            <a:off x="7956360" y="332640"/>
            <a:ext cx="1187280" cy="575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3"/>
          <p:cNvSpPr/>
          <p:nvPr/>
        </p:nvSpPr>
        <p:spPr>
          <a:xfrm>
            <a:off x="8266680" y="1403280"/>
            <a:ext cx="625320" cy="287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3"/>
          <p:cNvSpPr/>
          <p:nvPr/>
        </p:nvSpPr>
        <p:spPr>
          <a:xfrm>
            <a:off x="642600" y="3327120"/>
            <a:ext cx="832680" cy="287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3"/>
          <p:cNvSpPr/>
          <p:nvPr/>
        </p:nvSpPr>
        <p:spPr>
          <a:xfrm>
            <a:off x="705960" y="4581000"/>
            <a:ext cx="769320" cy="287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3"/>
          <p:cNvSpPr/>
          <p:nvPr/>
        </p:nvSpPr>
        <p:spPr>
          <a:xfrm>
            <a:off x="642600" y="4911120"/>
            <a:ext cx="832680" cy="49968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3"/>
          <p:cNvSpPr/>
          <p:nvPr/>
        </p:nvSpPr>
        <p:spPr>
          <a:xfrm>
            <a:off x="696240" y="5411160"/>
            <a:ext cx="769320" cy="49968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3"/>
          <p:cNvSpPr/>
          <p:nvPr/>
        </p:nvSpPr>
        <p:spPr>
          <a:xfrm>
            <a:off x="799200" y="5911560"/>
            <a:ext cx="657000" cy="49968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do de imagen de hormonas aparato reproductor femenino" id="330" name="Google Shape;330;p14"/>
          <p:cNvPicPr preferRelativeResize="0"/>
          <p:nvPr/>
        </p:nvPicPr>
        <p:blipFill rotWithShape="1">
          <a:blip r:embed="rId3">
            <a:alphaModFix/>
          </a:blip>
          <a:srcRect b="0" l="0" r="0" t="15348"/>
          <a:stretch/>
        </p:blipFill>
        <p:spPr>
          <a:xfrm>
            <a:off x="4198680" y="1546920"/>
            <a:ext cx="4944960" cy="418608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4"/>
          <p:cNvSpPr txBox="1"/>
          <p:nvPr/>
        </p:nvSpPr>
        <p:spPr>
          <a:xfrm>
            <a:off x="457200" y="908640"/>
            <a:ext cx="8506800" cy="5665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Ovari: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gònada femenina. És on es formen i maduren els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òvuls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 Aquesta maduració provoca la producció d’hormones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estrògens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progesterona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2" name="Google Shape;332;p14"/>
          <p:cNvSpPr/>
          <p:nvPr/>
        </p:nvSpPr>
        <p:spPr>
          <a:xfrm>
            <a:off x="456480" y="5733360"/>
            <a:ext cx="8363520" cy="2272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Trompa de Fal·lopi: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conducte que connecta l’òvul amb l’úter. Al llarg de la trompa, l’òvul es pot trobar amb un espermatozoide i que es doni la seva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fecundació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do de imagen de trompa de fal·lopi" id="333" name="Google Shape;33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8360" y="2425680"/>
            <a:ext cx="4306680" cy="26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5"/>
          <p:cNvSpPr txBox="1"/>
          <p:nvPr/>
        </p:nvSpPr>
        <p:spPr>
          <a:xfrm>
            <a:off x="457200" y="908640"/>
            <a:ext cx="8506800" cy="5665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Úter: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matriu on es produeix la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nidació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de l’embrió i on es desenvolupa al llarg de la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gestació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 Està format per una paret muscular, el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miometri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, i una de molt vascularitzada, l’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endometri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, que es desprèn amb la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menstruació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0" name="Google Shape;340;p15"/>
          <p:cNvSpPr/>
          <p:nvPr/>
        </p:nvSpPr>
        <p:spPr>
          <a:xfrm>
            <a:off x="456480" y="2020320"/>
            <a:ext cx="4844880" cy="320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Vagina: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permet l’entrada del penis i l’expulsió de l’endometri i durant el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part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 dilata per expulsar el nadó. Està constituïda per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cèl·lules secretores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que la lubrifiquen.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55600" lvl="0" marL="36576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Llavis: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protegeixen la vagina. Els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majors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són els més externs i els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menors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els més interns, que formen el prepuci del clítoris.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do de imagen de uterus" id="341" name="Google Shape;341;p15"/>
          <p:cNvPicPr preferRelativeResize="0"/>
          <p:nvPr/>
        </p:nvPicPr>
        <p:blipFill rotWithShape="1">
          <a:blip r:embed="rId3">
            <a:alphaModFix/>
          </a:blip>
          <a:srcRect b="0" l="0" r="35063" t="0"/>
          <a:stretch/>
        </p:blipFill>
        <p:spPr>
          <a:xfrm>
            <a:off x="5301720" y="1900440"/>
            <a:ext cx="3841920" cy="33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5"/>
          <p:cNvSpPr/>
          <p:nvPr/>
        </p:nvSpPr>
        <p:spPr>
          <a:xfrm>
            <a:off x="6372360" y="3933000"/>
            <a:ext cx="180000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Coll uterí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5"/>
          <p:cNvSpPr/>
          <p:nvPr/>
        </p:nvSpPr>
        <p:spPr>
          <a:xfrm>
            <a:off x="8532360" y="1842840"/>
            <a:ext cx="180000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Úter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5"/>
          <p:cNvSpPr/>
          <p:nvPr/>
        </p:nvSpPr>
        <p:spPr>
          <a:xfrm>
            <a:off x="6443640" y="1866240"/>
            <a:ext cx="180000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Miometri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5"/>
          <p:cNvSpPr/>
          <p:nvPr/>
        </p:nvSpPr>
        <p:spPr>
          <a:xfrm>
            <a:off x="6732360" y="3501000"/>
            <a:ext cx="180000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Endometri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5"/>
          <p:cNvSpPr/>
          <p:nvPr/>
        </p:nvSpPr>
        <p:spPr>
          <a:xfrm>
            <a:off x="6516360" y="4579560"/>
            <a:ext cx="1800000" cy="303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4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Vagina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5"/>
          <p:cNvSpPr/>
          <p:nvPr/>
        </p:nvSpPr>
        <p:spPr>
          <a:xfrm flipH="1" rot="10800000">
            <a:off x="7279560" y="4581000"/>
            <a:ext cx="866160" cy="1533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348" name="Google Shape;348;p15"/>
          <p:cNvSpPr/>
          <p:nvPr/>
        </p:nvSpPr>
        <p:spPr>
          <a:xfrm flipH="1" rot="10800000">
            <a:off x="7246080" y="3802680"/>
            <a:ext cx="933120" cy="2750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349" name="Google Shape;349;p15"/>
          <p:cNvSpPr/>
          <p:nvPr/>
        </p:nvSpPr>
        <p:spPr>
          <a:xfrm flipH="1" rot="10800000">
            <a:off x="7353360" y="2851920"/>
            <a:ext cx="602640" cy="64764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350" name="Google Shape;350;p15"/>
          <p:cNvSpPr/>
          <p:nvPr/>
        </p:nvSpPr>
        <p:spPr>
          <a:xfrm>
            <a:off x="7353360" y="2036880"/>
            <a:ext cx="722160" cy="1504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sp>
        <p:nvSpPr>
          <p:cNvPr id="351" name="Google Shape;351;p15"/>
          <p:cNvSpPr/>
          <p:nvPr/>
        </p:nvSpPr>
        <p:spPr>
          <a:xfrm flipH="1">
            <a:off x="8243280" y="2115360"/>
            <a:ext cx="489240" cy="5212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381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sp>
      <p:pic>
        <p:nvPicPr>
          <p:cNvPr descr="Resultado de imagen de vulva exterior" id="352" name="Google Shape;35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6720" y="4599360"/>
            <a:ext cx="3047760" cy="228564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5"/>
          <p:cNvSpPr/>
          <p:nvPr/>
        </p:nvSpPr>
        <p:spPr>
          <a:xfrm>
            <a:off x="467640" y="5116680"/>
            <a:ext cx="2988720" cy="320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1800"/>
              <a:buFont typeface="Georgia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Clítoris: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petita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zona erèctil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amb moltes terminacions nervioses que serveix per donar plaer.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t d'imatges per a &quot;tejido esponjoso pene&quot;" id="358" name="Google Shape;35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640" y="476640"/>
            <a:ext cx="5378040" cy="39034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do de imagen de clitoris" id="359" name="Google Shape;35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3650040"/>
            <a:ext cx="4537080" cy="320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7"/>
          <p:cNvSpPr/>
          <p:nvPr/>
        </p:nvSpPr>
        <p:spPr>
          <a:xfrm>
            <a:off x="467640" y="692640"/>
            <a:ext cx="8424720" cy="310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Activitat 3.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Els oòcits primaris que posseirà una noia als seus ovaris es creen durant les primeres 20 setmanes després d’haver-se format, quan encara està a l’úter de la mare. En aquesta etapa, el nombre d’oòcits és d’uns 7 milions. Però en van desapareixent fins a uns 2 milions en el moment del naixement. El nombre segueix reduint-se fins arribar a uns 400.000 en la pubertat.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Dels 400.000 oòcits que té una noia quan li arriba la primera menstruació als 12 anys, només el 0,1% arribaran a desenvolupar-se en òvuls madurs. A quina edat tindrà la menopausa aquesta noia, tenint en compte que des de la primera menstruació sempre ha tingut cicles menstruals molt regulars de 30 dies?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do de imagen de fol·licle de graaf" id="365" name="Google Shape;365;p17"/>
          <p:cNvPicPr preferRelativeResize="0"/>
          <p:nvPr/>
        </p:nvPicPr>
        <p:blipFill rotWithShape="1">
          <a:blip r:embed="rId3">
            <a:alphaModFix/>
          </a:blip>
          <a:srcRect b="13148" l="0" r="0" t="12735"/>
          <a:stretch/>
        </p:blipFill>
        <p:spPr>
          <a:xfrm>
            <a:off x="1929600" y="3798720"/>
            <a:ext cx="5500440" cy="3060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8"/>
          <p:cNvSpPr txBox="1"/>
          <p:nvPr/>
        </p:nvSpPr>
        <p:spPr>
          <a:xfrm>
            <a:off x="457200" y="45396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28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1.2.1 El cicle ovàric</a:t>
            </a:r>
            <a:endParaRPr b="0" i="0" sz="2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1" name="Google Shape;371;p18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8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sultado de imagen de cicle ovaric" id="373" name="Google Shape;373;p18"/>
          <p:cNvPicPr preferRelativeResize="0"/>
          <p:nvPr/>
        </p:nvPicPr>
        <p:blipFill rotWithShape="1">
          <a:blip r:embed="rId3">
            <a:alphaModFix/>
          </a:blip>
          <a:srcRect b="0" l="0" r="0" t="17777"/>
          <a:stretch/>
        </p:blipFill>
        <p:spPr>
          <a:xfrm>
            <a:off x="2934720" y="2735280"/>
            <a:ext cx="6605640" cy="407772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8"/>
          <p:cNvSpPr/>
          <p:nvPr/>
        </p:nvSpPr>
        <p:spPr>
          <a:xfrm>
            <a:off x="827640" y="1332720"/>
            <a:ext cx="7632360" cy="1461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Durada mitjana: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28 dies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 divideix en 2 fases: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fol·licular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i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luteínica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L’inici i final de cada cicle ve marcat per la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menstruació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Està regulat per les hormones hipofisiàries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FSH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i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LH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, i ovàriques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estrògens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i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progesterona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t d'imatges per a &quot;cicle hormonal menstrual&quot;" id="375" name="Google Shape;375;p18"/>
          <p:cNvPicPr preferRelativeResize="0"/>
          <p:nvPr/>
        </p:nvPicPr>
        <p:blipFill rotWithShape="1">
          <a:blip r:embed="rId4">
            <a:alphaModFix/>
          </a:blip>
          <a:srcRect b="0" l="16979" r="11898" t="0"/>
          <a:stretch/>
        </p:blipFill>
        <p:spPr>
          <a:xfrm>
            <a:off x="-300960" y="3622320"/>
            <a:ext cx="3726720" cy="2229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t d'imatges per a &quot;cicle menstrual&quot;" id="380" name="Google Shape;38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7280" y="8640"/>
            <a:ext cx="5976360" cy="694836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19"/>
          <p:cNvSpPr/>
          <p:nvPr/>
        </p:nvSpPr>
        <p:spPr>
          <a:xfrm>
            <a:off x="251640" y="1196640"/>
            <a:ext cx="2736000" cy="5302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FSH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estimula la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maduració dels fol·licles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que conteen els oòcits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LH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provoca l’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ovulació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Estrògens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controla l’alliberament de FSH i LH i indueix el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creixement de l’endometri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Progesterona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controla l’alliberament de FSH i LH i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evita el despreniment de l’endometri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0"/>
          <p:cNvSpPr/>
          <p:nvPr/>
        </p:nvSpPr>
        <p:spPr>
          <a:xfrm>
            <a:off x="467640" y="692640"/>
            <a:ext cx="2599920" cy="2833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Activitat 4.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Explica pas a pas el cicle ovàric fent referència al moment en que actua cada hormona, des d’on és alliberada i sobre quina estructura de l’aparell reproductor actua i de quina manera.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t d'imatges per a &quot;cicle hormonal menstrual&quot;" id="387" name="Google Shape;38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7920" y="836640"/>
            <a:ext cx="5824080" cy="5688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1"/>
          <p:cNvSpPr txBox="1"/>
          <p:nvPr/>
        </p:nvSpPr>
        <p:spPr>
          <a:xfrm>
            <a:off x="385200" y="40464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4000" u="none" cap="none" strike="noStrike">
                <a:solidFill>
                  <a:srgbClr val="424456"/>
                </a:solidFill>
                <a:latin typeface="Trebuchet MS"/>
                <a:ea typeface="Trebuchet MS"/>
                <a:cs typeface="Trebuchet MS"/>
                <a:sym typeface="Trebuchet MS"/>
              </a:rPr>
              <a:t>2. FORMACIÓ DEL ZIGOT</a:t>
            </a:r>
            <a:endParaRPr b="0" i="0" sz="40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3" name="Google Shape;393;p21"/>
          <p:cNvSpPr/>
          <p:nvPr/>
        </p:nvSpPr>
        <p:spPr>
          <a:xfrm>
            <a:off x="539640" y="1884240"/>
            <a:ext cx="7632360" cy="4266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Espermatozoides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       ejaculació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pugen pel coll de l’úter i arriben</a:t>
            </a:r>
            <a:br>
              <a:rPr b="0" i="0" lang="ca-ES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 les trompes (estan vius uns 5 dies)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Òvul        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ovulació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baixa per les trompes en unes 24h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Fusió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òvul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+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espermatozoide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ca-ES" sz="1800" u="none" cap="none" strike="noStrike"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         Fecundació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t d'imatges per a &quot;fecundacio&quot;" id="394" name="Google Shape;39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2840" y="2491920"/>
            <a:ext cx="4876560" cy="439056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21"/>
          <p:cNvSpPr/>
          <p:nvPr/>
        </p:nvSpPr>
        <p:spPr>
          <a:xfrm>
            <a:off x="8543520" y="4699440"/>
            <a:ext cx="419040" cy="179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1"/>
          <p:cNvSpPr/>
          <p:nvPr/>
        </p:nvSpPr>
        <p:spPr>
          <a:xfrm>
            <a:off x="5672160" y="2570040"/>
            <a:ext cx="431640" cy="179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1"/>
          <p:cNvSpPr/>
          <p:nvPr/>
        </p:nvSpPr>
        <p:spPr>
          <a:xfrm>
            <a:off x="4317840" y="2517480"/>
            <a:ext cx="503640" cy="179640"/>
          </a:xfrm>
          <a:prstGeom prst="rect">
            <a:avLst/>
          </a:prstGeom>
          <a:noFill/>
          <a:ln cap="flat" cmpd="sng" w="381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1"/>
          <p:cNvSpPr/>
          <p:nvPr/>
        </p:nvSpPr>
        <p:spPr>
          <a:xfrm>
            <a:off x="1658880" y="5241240"/>
            <a:ext cx="415800" cy="5468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1"/>
          <p:cNvSpPr/>
          <p:nvPr/>
        </p:nvSpPr>
        <p:spPr>
          <a:xfrm>
            <a:off x="3715920" y="2243880"/>
            <a:ext cx="207720" cy="2732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1"/>
          <p:cNvSpPr/>
          <p:nvPr/>
        </p:nvSpPr>
        <p:spPr>
          <a:xfrm rot="-5400000">
            <a:off x="3146040" y="191988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1"/>
          <p:cNvSpPr/>
          <p:nvPr/>
        </p:nvSpPr>
        <p:spPr>
          <a:xfrm rot="-5400000">
            <a:off x="1654200" y="326016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1"/>
          <p:cNvSpPr/>
          <p:nvPr/>
        </p:nvSpPr>
        <p:spPr>
          <a:xfrm>
            <a:off x="2339640" y="3626640"/>
            <a:ext cx="207720" cy="2732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2"/>
          <p:cNvSpPr txBox="1"/>
          <p:nvPr/>
        </p:nvSpPr>
        <p:spPr>
          <a:xfrm>
            <a:off x="251640" y="114300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Passos de la fecundació</a:t>
            </a:r>
            <a:endParaRPr b="0" i="0" sz="3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8" name="Google Shape;408;p22"/>
          <p:cNvSpPr txBox="1"/>
          <p:nvPr/>
        </p:nvSpPr>
        <p:spPr>
          <a:xfrm>
            <a:off x="107640" y="2249280"/>
            <a:ext cx="8712720" cy="432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0" lvl="0" marL="1097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1r.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Reacció acrosomal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109799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109799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109799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109799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109799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109799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109799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109799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2n.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Fusió dels nuclis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109799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9" name="Google Shape;409;p22"/>
          <p:cNvSpPr/>
          <p:nvPr/>
        </p:nvSpPr>
        <p:spPr>
          <a:xfrm>
            <a:off x="280800" y="2699640"/>
            <a:ext cx="406296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espermatozoide travessa </a:t>
            </a:r>
            <a:r>
              <a:rPr b="1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corona radiada 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22"/>
          <p:cNvSpPr/>
          <p:nvPr/>
        </p:nvSpPr>
        <p:spPr>
          <a:xfrm rot="-5400000">
            <a:off x="4352040" y="268236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2"/>
          <p:cNvSpPr/>
          <p:nvPr/>
        </p:nvSpPr>
        <p:spPr>
          <a:xfrm>
            <a:off x="4692600" y="2709000"/>
            <a:ext cx="288288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allibera </a:t>
            </a:r>
            <a:r>
              <a:rPr b="1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enzims acrosòmics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22"/>
          <p:cNvSpPr/>
          <p:nvPr/>
        </p:nvSpPr>
        <p:spPr>
          <a:xfrm>
            <a:off x="6300360" y="304740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2"/>
          <p:cNvSpPr/>
          <p:nvPr/>
        </p:nvSpPr>
        <p:spPr>
          <a:xfrm>
            <a:off x="5211720" y="3421800"/>
            <a:ext cx="272808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destrucció </a:t>
            </a:r>
            <a:r>
              <a:rPr b="1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zona pel·lúcida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22"/>
          <p:cNvSpPr/>
          <p:nvPr/>
        </p:nvSpPr>
        <p:spPr>
          <a:xfrm>
            <a:off x="2267640" y="3286800"/>
            <a:ext cx="3240000" cy="577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fusió membranes </a:t>
            </a: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de l’espermatozoide i l’oòcit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2"/>
          <p:cNvSpPr/>
          <p:nvPr/>
        </p:nvSpPr>
        <p:spPr>
          <a:xfrm rot="5400000">
            <a:off x="4766400" y="342360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2"/>
          <p:cNvSpPr/>
          <p:nvPr/>
        </p:nvSpPr>
        <p:spPr>
          <a:xfrm>
            <a:off x="1040040" y="4246200"/>
            <a:ext cx="727236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1097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incorporació nucli i centríol </a:t>
            </a: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de l’espermatozoide al citosol de l’òvul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22"/>
          <p:cNvSpPr/>
          <p:nvPr/>
        </p:nvSpPr>
        <p:spPr>
          <a:xfrm>
            <a:off x="3132000" y="388980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sultat d'imatges per a &quot;fusion de ovulo y espermatozoide&quot;" id="418" name="Google Shape;41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1360" y="762480"/>
            <a:ext cx="4404960" cy="18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2"/>
          <p:cNvSpPr/>
          <p:nvPr/>
        </p:nvSpPr>
        <p:spPr>
          <a:xfrm>
            <a:off x="265680" y="5322600"/>
            <a:ext cx="187956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espermatozoide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2"/>
          <p:cNvSpPr/>
          <p:nvPr/>
        </p:nvSpPr>
        <p:spPr>
          <a:xfrm>
            <a:off x="2555640" y="5322600"/>
            <a:ext cx="316800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activació </a:t>
            </a:r>
            <a:r>
              <a:rPr b="1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pronucli masculí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2"/>
          <p:cNvSpPr/>
          <p:nvPr/>
        </p:nvSpPr>
        <p:spPr>
          <a:xfrm>
            <a:off x="257040" y="5949360"/>
            <a:ext cx="90720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oòcit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2"/>
          <p:cNvSpPr/>
          <p:nvPr/>
        </p:nvSpPr>
        <p:spPr>
          <a:xfrm>
            <a:off x="1564560" y="5949360"/>
            <a:ext cx="185292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2a divisió meiòtica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2"/>
          <p:cNvSpPr/>
          <p:nvPr/>
        </p:nvSpPr>
        <p:spPr>
          <a:xfrm>
            <a:off x="3790080" y="5733360"/>
            <a:ext cx="269100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activació </a:t>
            </a:r>
            <a:r>
              <a:rPr b="1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pronucli femení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2"/>
          <p:cNvSpPr/>
          <p:nvPr/>
        </p:nvSpPr>
        <p:spPr>
          <a:xfrm>
            <a:off x="3797280" y="6237360"/>
            <a:ext cx="2637720" cy="33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formació </a:t>
            </a:r>
            <a:r>
              <a:rPr b="1" i="0" lang="ca-ES" sz="16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segon cos polar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22"/>
          <p:cNvSpPr/>
          <p:nvPr/>
        </p:nvSpPr>
        <p:spPr>
          <a:xfrm rot="-5400000">
            <a:off x="2209320" y="530532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2"/>
          <p:cNvSpPr/>
          <p:nvPr/>
        </p:nvSpPr>
        <p:spPr>
          <a:xfrm rot="-5400000">
            <a:off x="1213920" y="595044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2"/>
          <p:cNvSpPr/>
          <p:nvPr/>
        </p:nvSpPr>
        <p:spPr>
          <a:xfrm rot="-6945000">
            <a:off x="3535560" y="5827320"/>
            <a:ext cx="13932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2"/>
          <p:cNvSpPr/>
          <p:nvPr/>
        </p:nvSpPr>
        <p:spPr>
          <a:xfrm flipH="1" rot="-3855000">
            <a:off x="3535560" y="6095520"/>
            <a:ext cx="13932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onografias.com" id="433" name="Google Shape;43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640" y="620640"/>
            <a:ext cx="7117920" cy="5832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4"/>
          <p:cNvSpPr txBox="1"/>
          <p:nvPr/>
        </p:nvSpPr>
        <p:spPr>
          <a:xfrm>
            <a:off x="385200" y="404640"/>
            <a:ext cx="822924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200" u="none" cap="none" strike="noStrike">
                <a:solidFill>
                  <a:srgbClr val="424456"/>
                </a:solidFill>
                <a:latin typeface="Trebuchet MS"/>
                <a:ea typeface="Trebuchet MS"/>
                <a:cs typeface="Trebuchet MS"/>
                <a:sym typeface="Trebuchet MS"/>
              </a:rPr>
              <a:t>3. TÈCNIQUES DE REPRODUCCIÓ ASSISTIDA</a:t>
            </a:r>
            <a:endParaRPr b="0" i="0" sz="3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9" name="Google Shape;439;p24"/>
          <p:cNvSpPr/>
          <p:nvPr/>
        </p:nvSpPr>
        <p:spPr>
          <a:xfrm>
            <a:off x="539640" y="1484640"/>
            <a:ext cx="8003520" cy="3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Tècniques que permeten solucionar la majoria de problemes d’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esterilitat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Inseminació artificial (IA)        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Introducció del semen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tractat al laboratori a l’interior de l’úter.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Evitar obstacles en l’aparell genital</a:t>
            </a:r>
            <a:br>
              <a:rPr b="0" i="0" lang="ca-ES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femení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Augmentar la concentració</a:t>
            </a:r>
            <a:br>
              <a:rPr b="0" i="0" lang="ca-ES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d’espermatozoides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4"/>
          <p:cNvSpPr/>
          <p:nvPr/>
        </p:nvSpPr>
        <p:spPr>
          <a:xfrm rot="-5400000">
            <a:off x="4163400" y="205704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sultat d'imatges per a &quot;inseminacion artificial&quot;" id="441" name="Google Shape;441;p24"/>
          <p:cNvPicPr preferRelativeResize="0"/>
          <p:nvPr/>
        </p:nvPicPr>
        <p:blipFill rotWithShape="1">
          <a:blip r:embed="rId3">
            <a:alphaModFix/>
          </a:blip>
          <a:srcRect b="8537" l="30832" r="1817" t="16691"/>
          <a:stretch/>
        </p:blipFill>
        <p:spPr>
          <a:xfrm>
            <a:off x="5654160" y="2439720"/>
            <a:ext cx="3507480" cy="16549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fecundacio in vitro&quot;" id="442" name="Google Shape;442;p24"/>
          <p:cNvPicPr preferRelativeResize="0"/>
          <p:nvPr/>
        </p:nvPicPr>
        <p:blipFill rotWithShape="1">
          <a:blip r:embed="rId4">
            <a:alphaModFix/>
          </a:blip>
          <a:srcRect b="24730" l="8267" r="5230" t="7537"/>
          <a:stretch/>
        </p:blipFill>
        <p:spPr>
          <a:xfrm>
            <a:off x="4726440" y="4600080"/>
            <a:ext cx="4440600" cy="225756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4"/>
          <p:cNvSpPr/>
          <p:nvPr/>
        </p:nvSpPr>
        <p:spPr>
          <a:xfrm>
            <a:off x="539640" y="4555080"/>
            <a:ext cx="4320000" cy="1903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Fecundació </a:t>
            </a:r>
            <a:r>
              <a:rPr b="1" i="1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in vitro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(FIV)        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Fecundació en un medi apropiat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al laboratori i </a:t>
            </a: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implantació de l’embrió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d’uns 3 dies a l’interior de l’úter.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Més invasiva que la IA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24"/>
          <p:cNvSpPr/>
          <p:nvPr/>
        </p:nvSpPr>
        <p:spPr>
          <a:xfrm>
            <a:off x="2051640" y="492660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5"/>
          <p:cNvSpPr/>
          <p:nvPr/>
        </p:nvSpPr>
        <p:spPr>
          <a:xfrm>
            <a:off x="539640" y="980640"/>
            <a:ext cx="8003520" cy="6155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Transferència intratubària de gàmetes (GIFT)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Introducció d’òvuls i espermatozoides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directament</a:t>
            </a:r>
            <a:br>
              <a:rPr b="0" i="0" lang="ca-ES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 les trompes de Fal·lopi.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Evitar problemes d’ovulació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Solucionar problemes de mobilitat dels</a:t>
            </a:r>
            <a:br>
              <a:rPr b="0" i="0" lang="ca-ES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espermatozoides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Transferència intratubària de zigots (ZIFT)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Fecundació en un medi apropiat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al laboratori i</a:t>
            </a:r>
            <a:br>
              <a:rPr b="0" i="0" lang="ca-ES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implantació del zigot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immediatament després de la</a:t>
            </a:r>
            <a:br>
              <a:rPr b="0" i="0" lang="ca-ES" sz="1800" u="none" cap="none" strike="noStrike">
                <a:latin typeface="Arial"/>
                <a:ea typeface="Arial"/>
                <a:cs typeface="Arial"/>
                <a:sym typeface="Arial"/>
              </a:rPr>
            </a:b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fecundació a les trompes de Fal·lopi.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25"/>
          <p:cNvSpPr/>
          <p:nvPr/>
        </p:nvSpPr>
        <p:spPr>
          <a:xfrm>
            <a:off x="3204000" y="134064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sultat d'imatges per a &quot;transferencia intratubaria de gametos&quot;" id="451" name="Google Shape;45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83960" y="759240"/>
            <a:ext cx="2768040" cy="461376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5"/>
          <p:cNvSpPr/>
          <p:nvPr/>
        </p:nvSpPr>
        <p:spPr>
          <a:xfrm>
            <a:off x="2771640" y="4509000"/>
            <a:ext cx="273960" cy="3740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sultat d'imatges per a &quot;prostatitis&quot;" id="457" name="Google Shape;457;p26"/>
          <p:cNvPicPr preferRelativeResize="0"/>
          <p:nvPr/>
        </p:nvPicPr>
        <p:blipFill rotWithShape="1">
          <a:blip r:embed="rId3">
            <a:alphaModFix/>
          </a:blip>
          <a:srcRect b="0" l="0" r="0" t="23555"/>
          <a:stretch/>
        </p:blipFill>
        <p:spPr>
          <a:xfrm>
            <a:off x="4758480" y="3488040"/>
            <a:ext cx="4379040" cy="185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per a &quot;dismenorrea&quot;" id="458" name="Google Shape;45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48360" y="597600"/>
            <a:ext cx="2311200" cy="155844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6"/>
          <p:cNvSpPr txBox="1"/>
          <p:nvPr/>
        </p:nvSpPr>
        <p:spPr>
          <a:xfrm>
            <a:off x="385200" y="561960"/>
            <a:ext cx="8506800" cy="106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a-ES" sz="3600" u="none" cap="none" strike="noStrike">
                <a:solidFill>
                  <a:srgbClr val="424456"/>
                </a:solidFill>
                <a:latin typeface="Trebuchet MS"/>
                <a:ea typeface="Trebuchet MS"/>
                <a:cs typeface="Trebuchet MS"/>
                <a:sym typeface="Trebuchet MS"/>
              </a:rPr>
              <a:t>4. MALALTIES I TRASTORNS DELS APARELLS REPRODUCTORS</a:t>
            </a:r>
            <a:endParaRPr b="0" i="0" sz="36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60" name="Google Shape;460;p26"/>
          <p:cNvSpPr/>
          <p:nvPr/>
        </p:nvSpPr>
        <p:spPr>
          <a:xfrm>
            <a:off x="539640" y="1884240"/>
            <a:ext cx="8208720" cy="4479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Amenorrea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absència temporal o permanent de la menstruació.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Dismenorrea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aparició de dolors abdominals durant la menstruació.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Fimosi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estretor de la pell del prepuci que no permet descobrir el gland.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Prostatitis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inflamació de la pròstata.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Tumors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creixements anormals de la massa cel·lular, poden ser benignes o malignes i provocar càncer. Els més comuns són el càncer d’úter, el d’ovari, el de coll uterí, el de pròstata, el de testicle o el de penis.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sultat d'imatges per a &quot;circuncision&quot;" id="461" name="Google Shape;461;p26"/>
          <p:cNvPicPr preferRelativeResize="0"/>
          <p:nvPr/>
        </p:nvPicPr>
        <p:blipFill rotWithShape="1">
          <a:blip r:embed="rId5">
            <a:alphaModFix/>
          </a:blip>
          <a:srcRect b="34590" l="0" r="0" t="7566"/>
          <a:stretch/>
        </p:blipFill>
        <p:spPr>
          <a:xfrm>
            <a:off x="179640" y="3461040"/>
            <a:ext cx="4340880" cy="137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7"/>
          <p:cNvSpPr txBox="1"/>
          <p:nvPr/>
        </p:nvSpPr>
        <p:spPr>
          <a:xfrm>
            <a:off x="457200" y="1196640"/>
            <a:ext cx="4690440" cy="525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2800"/>
              <a:buFont typeface="Georgia"/>
              <a:buChar char="•"/>
            </a:pPr>
            <a:r>
              <a:rPr b="1" i="0" lang="ca-ES" sz="2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SIDA</a:t>
            </a:r>
            <a:endParaRPr b="0" i="0" sz="2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46600" lvl="1" marL="65844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38086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Agent</a:t>
            </a:r>
            <a:r>
              <a:rPr b="0" i="0" lang="ca-ES" sz="1800" u="none" cap="none" strike="noStrike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Virus de la immunodeficiència humana (VIH)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46600" lvl="1" marL="65844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38086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Efectes</a:t>
            </a:r>
            <a:r>
              <a:rPr b="0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r>
              <a:rPr b="0" i="0" lang="ca-ES" sz="1800" u="none" cap="none" strike="noStrike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Destrucció del sistema immunitari (el deixa indefens)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Mort per altres malalties (hepatitis, pneumònia...)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46600" lvl="1" marL="65844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38086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Tractament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Sense cura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Medicaments antivírics per allargar la vida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Resultat d'imatges de sida sintomas" id="467" name="Google Shape;46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000" y="2997000"/>
            <a:ext cx="3825720" cy="36500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de VIH" id="468" name="Google Shape;46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41640" y="1196640"/>
            <a:ext cx="3402000" cy="172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de VIH" id="469" name="Google Shape;46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3640" y="5085360"/>
            <a:ext cx="2848320" cy="1561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8"/>
          <p:cNvSpPr txBox="1"/>
          <p:nvPr/>
        </p:nvSpPr>
        <p:spPr>
          <a:xfrm>
            <a:off x="457200" y="1124640"/>
            <a:ext cx="4042440" cy="5330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2800"/>
              <a:buFont typeface="Georgia"/>
              <a:buChar char="•"/>
            </a:pPr>
            <a:r>
              <a:rPr b="1" i="0" lang="ca-ES" sz="2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PAPIL·LOMA HUMÀ</a:t>
            </a:r>
            <a:endParaRPr b="0" i="0" sz="2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46600" lvl="1" marL="65844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38086"/>
              </a:buClr>
              <a:buSzPts val="2000"/>
              <a:buFont typeface="Arial"/>
              <a:buChar char="•"/>
            </a:pPr>
            <a:r>
              <a:rPr b="1" i="0" lang="ca-ES" sz="20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Agent</a:t>
            </a:r>
            <a:r>
              <a:rPr b="0" i="0" lang="ca-ES" sz="20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virus del papil·loma humà (VPH)</a:t>
            </a:r>
            <a:endParaRPr b="0" i="0" sz="20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46600" lvl="1" marL="65844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38086"/>
              </a:buClr>
              <a:buSzPts val="2000"/>
              <a:buFont typeface="Arial"/>
              <a:buChar char="•"/>
            </a:pPr>
            <a:r>
              <a:rPr b="1" i="0" lang="ca-ES" sz="20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Efectes</a:t>
            </a:r>
            <a:endParaRPr b="0" i="0" sz="20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Berrugues genitals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Pot causar càncer d’úter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114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lang="ca-ES" sz="2000" strike="noStrike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    Transmissió per contacte cutani entre genitals</a:t>
            </a:r>
            <a:endParaRPr b="0" sz="2000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46600" lvl="1" marL="65844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38086"/>
              </a:buClr>
              <a:buSzPts val="2000"/>
              <a:buFont typeface="Arial"/>
              <a:buChar char="•"/>
            </a:pPr>
            <a:r>
              <a:rPr b="1" i="0" lang="ca-ES" sz="20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Tractament</a:t>
            </a:r>
            <a:endParaRPr b="0" i="0" sz="20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Antivírics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Noto Sans Symbols"/>
              <a:buChar char="●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Vacunes per algunes soques víriques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descr="Resultat d'imatges de papiloma humano" id="475" name="Google Shape;47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6000" y="4149000"/>
            <a:ext cx="3466080" cy="22874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sultat d'imatges de papiloma humano" id="476" name="Google Shape;47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4000" y="1335960"/>
            <a:ext cx="3779640" cy="2706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80000" y="515520"/>
            <a:ext cx="2517840" cy="134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28000" y="5293080"/>
            <a:ext cx="1557720" cy="152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9"/>
          <p:cNvSpPr txBox="1"/>
          <p:nvPr/>
        </p:nvSpPr>
        <p:spPr>
          <a:xfrm>
            <a:off x="107640" y="1268640"/>
            <a:ext cx="7238520" cy="5186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rmAutofit/>
          </a:bodyPr>
          <a:lstStyle/>
          <a:p>
            <a:pPr indent="-25560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DA3"/>
              </a:buClr>
              <a:buSzPts val="2800"/>
              <a:buFont typeface="Georgia"/>
              <a:buChar char="•"/>
            </a:pPr>
            <a:r>
              <a:rPr b="1" lang="ca-ES" sz="2800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HERPES</a:t>
            </a:r>
            <a:endParaRPr b="0" sz="2800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46600" lvl="1" marL="65844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38086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Agent</a:t>
            </a:r>
            <a:r>
              <a:rPr b="0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r>
              <a:rPr b="0" i="0" lang="ca-ES" sz="1800" u="none" cap="none" strike="noStrike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virus VHS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46600" lvl="1" marL="65844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38086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Efectes</a:t>
            </a: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Inflamacions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Nafres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Ampul·les genitals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114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lang="ca-ES" sz="1800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   </a:t>
            </a:r>
            <a:r>
              <a:rPr b="0" lang="ca-ES" sz="1800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Es pot transmetre al nadó causant:</a:t>
            </a:r>
            <a:endParaRPr b="0" sz="1800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Ceguera 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Courier New"/>
              <a:buChar char="o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Mort de l’embrió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46600" lvl="1" marL="65844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38086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Tractament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Sense cura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2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3548A"/>
              </a:buClr>
              <a:buSzPts val="1800"/>
              <a:buFont typeface="Arial"/>
              <a:buChar char="•"/>
            </a:pPr>
            <a:r>
              <a:rPr b="0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Antivírics per reduir les lesions</a:t>
            </a:r>
            <a:endParaRPr b="0" i="0" sz="1800" u="none" cap="none" strike="noStrike">
              <a:solidFill>
                <a:srgbClr val="53548A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19240" lvl="0" marL="923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84" name="Google Shape;48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4000" y="1052640"/>
            <a:ext cx="4590720" cy="139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0000" y="2565000"/>
            <a:ext cx="3095280" cy="2018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tge relacionada" id="486" name="Google Shape;48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50040" y="4584240"/>
            <a:ext cx="1809360" cy="206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c07c2d7e86_0_7"/>
          <p:cNvSpPr/>
          <p:nvPr/>
        </p:nvSpPr>
        <p:spPr>
          <a:xfrm>
            <a:off x="539651" y="1484650"/>
            <a:ext cx="8604300" cy="3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Zigot													     Organisme adult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A les trompes de Fal·lopi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    Zigot</a:t>
            </a:r>
            <a:r>
              <a:rPr b="1" i="0" lang="ca-ES" sz="1800" u="none" cap="none" strike="noStrike">
                <a:latin typeface="Georgia"/>
                <a:ea typeface="Georgia"/>
                <a:cs typeface="Georgia"/>
                <a:sym typeface="Georgia"/>
              </a:rPr>
              <a:t> 						 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Mòrula					Blàstula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/>
              <a:t>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gc07c2d7e86_0_7"/>
          <p:cNvSpPr txBox="1"/>
          <p:nvPr/>
        </p:nvSpPr>
        <p:spPr>
          <a:xfrm>
            <a:off x="385200" y="404640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600">
                <a:solidFill>
                  <a:srgbClr val="424456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r>
              <a:rPr b="0" i="0" lang="ca-ES" sz="3600" u="none" cap="none" strike="noStrike">
                <a:solidFill>
                  <a:srgbClr val="424456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ca-ES" sz="3600">
                <a:solidFill>
                  <a:srgbClr val="424456"/>
                </a:solidFill>
                <a:latin typeface="Trebuchet MS"/>
                <a:ea typeface="Trebuchet MS"/>
                <a:cs typeface="Trebuchet MS"/>
                <a:sym typeface="Trebuchet MS"/>
              </a:rPr>
              <a:t>DESENVOLUPAMENT DE L’ORGANISME</a:t>
            </a:r>
            <a:endParaRPr b="0" i="0" sz="36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93" name="Google Shape;493;gc07c2d7e86_0_7"/>
          <p:cNvSpPr/>
          <p:nvPr/>
        </p:nvSpPr>
        <p:spPr>
          <a:xfrm rot="-5400000">
            <a:off x="2859101" y="4765100"/>
            <a:ext cx="273900" cy="1251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94" name="Google Shape;494;gc07c2d7e86_0_7"/>
          <p:cNvCxnSpPr/>
          <p:nvPr/>
        </p:nvCxnSpPr>
        <p:spPr>
          <a:xfrm>
            <a:off x="1257475" y="1686925"/>
            <a:ext cx="5929200" cy="14400"/>
          </a:xfrm>
          <a:prstGeom prst="straightConnector1">
            <a:avLst/>
          </a:prstGeom>
          <a:noFill/>
          <a:ln cap="flat" cmpd="sng" w="38100">
            <a:solidFill>
              <a:srgbClr val="45818E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5" name="Google Shape;495;gc07c2d7e86_0_7"/>
          <p:cNvSpPr txBox="1"/>
          <p:nvPr/>
        </p:nvSpPr>
        <p:spPr>
          <a:xfrm>
            <a:off x="1257475" y="1324675"/>
            <a:ext cx="6386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Desenvolupament: creixement, diversificació i renovació cel·lular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96" name="Google Shape;496;gc07c2d7e86_0_7"/>
          <p:cNvSpPr txBox="1"/>
          <p:nvPr/>
        </p:nvSpPr>
        <p:spPr>
          <a:xfrm>
            <a:off x="1028875" y="1629475"/>
            <a:ext cx="6386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Execució de la informació genètica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97" name="Google Shape;497;gc07c2d7e86_0_7"/>
          <p:cNvSpPr txBox="1"/>
          <p:nvPr/>
        </p:nvSpPr>
        <p:spPr>
          <a:xfrm>
            <a:off x="336025" y="2151748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r>
              <a:rPr b="0" i="0" lang="ca-ES" sz="38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r>
              <a:rPr b="0" i="0" lang="ca-ES" sz="38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Desenvolupament embrionari</a:t>
            </a:r>
            <a:endParaRPr b="0" i="0" sz="3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98" name="Google Shape;498;gc07c2d7e86_0_7"/>
          <p:cNvPicPr preferRelativeResize="0"/>
          <p:nvPr/>
        </p:nvPicPr>
        <p:blipFill rotWithShape="1">
          <a:blip r:embed="rId3">
            <a:alphaModFix/>
          </a:blip>
          <a:srcRect b="17660" l="25625" r="20998" t="8631"/>
          <a:stretch/>
        </p:blipFill>
        <p:spPr>
          <a:xfrm>
            <a:off x="0" y="4212200"/>
            <a:ext cx="1285875" cy="12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gc07c2d7e86_0_7"/>
          <p:cNvPicPr preferRelativeResize="0"/>
          <p:nvPr/>
        </p:nvPicPr>
        <p:blipFill rotWithShape="1">
          <a:blip r:embed="rId4">
            <a:alphaModFix/>
          </a:blip>
          <a:srcRect b="44527" l="0" r="56261" t="0"/>
          <a:stretch/>
        </p:blipFill>
        <p:spPr>
          <a:xfrm>
            <a:off x="1285875" y="4212200"/>
            <a:ext cx="980125" cy="12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gc07c2d7e86_0_7"/>
          <p:cNvPicPr preferRelativeResize="0"/>
          <p:nvPr/>
        </p:nvPicPr>
        <p:blipFill rotWithShape="1">
          <a:blip r:embed="rId5">
            <a:alphaModFix/>
          </a:blip>
          <a:srcRect b="0" l="11371" r="11425" t="0"/>
          <a:stretch/>
        </p:blipFill>
        <p:spPr>
          <a:xfrm>
            <a:off x="0" y="5455225"/>
            <a:ext cx="1285875" cy="1249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gc07c2d7e86_0_7"/>
          <p:cNvPicPr preferRelativeResize="0"/>
          <p:nvPr/>
        </p:nvPicPr>
        <p:blipFill rotWithShape="1">
          <a:blip r:embed="rId6">
            <a:alphaModFix/>
          </a:blip>
          <a:srcRect b="0" l="7005" r="12840" t="0"/>
          <a:stretch/>
        </p:blipFill>
        <p:spPr>
          <a:xfrm>
            <a:off x="1285875" y="5455225"/>
            <a:ext cx="980125" cy="124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gc07c2d7e86_0_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22015" y="4186013"/>
            <a:ext cx="120015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gc07c2d7e86_0_7"/>
          <p:cNvPicPr preferRelativeResize="0"/>
          <p:nvPr/>
        </p:nvPicPr>
        <p:blipFill rotWithShape="1">
          <a:blip r:embed="rId8">
            <a:alphaModFix/>
          </a:blip>
          <a:srcRect b="-4286" l="0" r="-4286" t="0"/>
          <a:stretch/>
        </p:blipFill>
        <p:spPr>
          <a:xfrm>
            <a:off x="3824872" y="5442363"/>
            <a:ext cx="1251600" cy="1274885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gc07c2d7e86_0_7"/>
          <p:cNvSpPr txBox="1"/>
          <p:nvPr/>
        </p:nvSpPr>
        <p:spPr>
          <a:xfrm>
            <a:off x="2320938" y="4834540"/>
            <a:ext cx="1449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5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Segmentació</a:t>
            </a:r>
            <a:endParaRPr sz="12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Mitosis successives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(3-4 dies)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05" name="Google Shape;505;gc07c2d7e86_0_7"/>
          <p:cNvSpPr/>
          <p:nvPr/>
        </p:nvSpPr>
        <p:spPr>
          <a:xfrm rot="-5400000">
            <a:off x="5640401" y="4765100"/>
            <a:ext cx="273900" cy="12516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gc07c2d7e86_0_7"/>
          <p:cNvSpPr txBox="1"/>
          <p:nvPr/>
        </p:nvSpPr>
        <p:spPr>
          <a:xfrm>
            <a:off x="5017100" y="4603702"/>
            <a:ext cx="14490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5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Inducció embrionàri</a:t>
            </a:r>
            <a:r>
              <a:rPr b="1" lang="ca-ES" sz="15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a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Mitosis i diferenciació cel·lular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(5 dies)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07" name="Google Shape;507;gc07c2d7e86_0_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03150" y="4009379"/>
            <a:ext cx="1375200" cy="1387747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gc07c2d7e86_0_7"/>
          <p:cNvSpPr txBox="1"/>
          <p:nvPr/>
        </p:nvSpPr>
        <p:spPr>
          <a:xfrm>
            <a:off x="0" y="5143175"/>
            <a:ext cx="1614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>
                <a:solidFill>
                  <a:srgbClr val="FFFFFF"/>
                </a:solidFill>
              </a:rPr>
              <a:t>1</a:t>
            </a:r>
            <a:r>
              <a:rPr b="1" lang="ca-ES"/>
              <a:t>                       </a:t>
            </a:r>
            <a:r>
              <a:rPr b="1" lang="ca-ES">
                <a:solidFill>
                  <a:srgbClr val="FFFFFF"/>
                </a:solidFill>
              </a:rPr>
              <a:t>2</a:t>
            </a:r>
            <a:endParaRPr b="1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/>
              <a:t>3</a:t>
            </a:r>
            <a:r>
              <a:rPr b="1" lang="ca-ES">
                <a:solidFill>
                  <a:srgbClr val="FFFFFF"/>
                </a:solidFill>
              </a:rPr>
              <a:t>                       </a:t>
            </a:r>
            <a:r>
              <a:rPr b="1" lang="ca-ES"/>
              <a:t>4</a:t>
            </a:r>
            <a:endParaRPr b="1"/>
          </a:p>
        </p:txBody>
      </p:sp>
      <p:sp>
        <p:nvSpPr>
          <p:cNvPr id="509" name="Google Shape;509;gc07c2d7e86_0_7"/>
          <p:cNvSpPr txBox="1"/>
          <p:nvPr/>
        </p:nvSpPr>
        <p:spPr>
          <a:xfrm>
            <a:off x="7972425" y="4965700"/>
            <a:ext cx="1285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Embrioblast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10" name="Google Shape;510;gc07c2d7e86_0_7"/>
          <p:cNvPicPr preferRelativeResize="0"/>
          <p:nvPr/>
        </p:nvPicPr>
        <p:blipFill rotWithShape="1">
          <a:blip r:embed="rId10">
            <a:alphaModFix/>
          </a:blip>
          <a:srcRect b="5669" l="10468" r="24789" t="0"/>
          <a:stretch/>
        </p:blipFill>
        <p:spPr>
          <a:xfrm>
            <a:off x="6400275" y="5381200"/>
            <a:ext cx="1375200" cy="15027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1" name="Google Shape;511;gc07c2d7e86_0_7"/>
          <p:cNvCxnSpPr>
            <a:stCxn id="509" idx="1"/>
          </p:cNvCxnSpPr>
          <p:nvPr/>
        </p:nvCxnSpPr>
        <p:spPr>
          <a:xfrm rot="10800000">
            <a:off x="6886725" y="4632850"/>
            <a:ext cx="1085700" cy="540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2" name="Google Shape;512;gc07c2d7e86_0_7"/>
          <p:cNvCxnSpPr>
            <a:stCxn id="509" idx="1"/>
          </p:cNvCxnSpPr>
          <p:nvPr/>
        </p:nvCxnSpPr>
        <p:spPr>
          <a:xfrm flipH="1">
            <a:off x="7386825" y="5173450"/>
            <a:ext cx="585600" cy="788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3" name="Google Shape;513;gc07c2d7e86_0_7"/>
          <p:cNvSpPr txBox="1"/>
          <p:nvPr/>
        </p:nvSpPr>
        <p:spPr>
          <a:xfrm>
            <a:off x="7972425" y="4186025"/>
            <a:ext cx="1285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Trofoblast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514" name="Google Shape;514;gc07c2d7e86_0_7"/>
          <p:cNvCxnSpPr>
            <a:stCxn id="513" idx="1"/>
          </p:cNvCxnSpPr>
          <p:nvPr/>
        </p:nvCxnSpPr>
        <p:spPr>
          <a:xfrm rot="10800000">
            <a:off x="7343925" y="4261475"/>
            <a:ext cx="628500" cy="132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5" name="Google Shape;515;gc07c2d7e86_0_7"/>
          <p:cNvCxnSpPr>
            <a:stCxn id="513" idx="1"/>
          </p:cNvCxnSpPr>
          <p:nvPr/>
        </p:nvCxnSpPr>
        <p:spPr>
          <a:xfrm flipH="1">
            <a:off x="6643725" y="4393775"/>
            <a:ext cx="1328700" cy="1968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6" name="Google Shape;516;gc07c2d7e86_0_7"/>
          <p:cNvSpPr txBox="1"/>
          <p:nvPr/>
        </p:nvSpPr>
        <p:spPr>
          <a:xfrm>
            <a:off x="7972425" y="6268150"/>
            <a:ext cx="1285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Blastocel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517" name="Google Shape;517;gc07c2d7e86_0_7"/>
          <p:cNvCxnSpPr>
            <a:stCxn id="516" idx="1"/>
          </p:cNvCxnSpPr>
          <p:nvPr/>
        </p:nvCxnSpPr>
        <p:spPr>
          <a:xfrm rot="10800000">
            <a:off x="7015425" y="6311800"/>
            <a:ext cx="957000" cy="164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8" name="Google Shape;518;gc07c2d7e86_0_7"/>
          <p:cNvSpPr txBox="1"/>
          <p:nvPr/>
        </p:nvSpPr>
        <p:spPr>
          <a:xfrm>
            <a:off x="5729625" y="3629525"/>
            <a:ext cx="957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Blastocel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519" name="Google Shape;519;gc07c2d7e86_0_7"/>
          <p:cNvCxnSpPr>
            <a:stCxn id="518" idx="3"/>
          </p:cNvCxnSpPr>
          <p:nvPr/>
        </p:nvCxnSpPr>
        <p:spPr>
          <a:xfrm>
            <a:off x="6686625" y="3837275"/>
            <a:ext cx="471600" cy="667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c07c2d7e86_0_22"/>
          <p:cNvSpPr/>
          <p:nvPr/>
        </p:nvSpPr>
        <p:spPr>
          <a:xfrm>
            <a:off x="143050" y="2110975"/>
            <a:ext cx="9000900" cy="1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Nidació: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fixació de la blàstula a l’endometri.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       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trofoblast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		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coris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: prolongacions		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placenta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: intercanvi sang materna i fetal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cèl·lules revestiment uterí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26" name="Google Shape;526;gc07c2d7e86_0_22"/>
          <p:cNvSpPr txBox="1"/>
          <p:nvPr/>
        </p:nvSpPr>
        <p:spPr>
          <a:xfrm>
            <a:off x="293150" y="808723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r>
              <a:rPr b="0" i="0" lang="ca-ES" sz="38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b="0" i="0" lang="ca-ES" sz="38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Nidació i gestació</a:t>
            </a:r>
            <a:endParaRPr b="0" i="0" sz="3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27" name="Google Shape;527;gc07c2d7e86_0_22"/>
          <p:cNvSpPr/>
          <p:nvPr/>
        </p:nvSpPr>
        <p:spPr>
          <a:xfrm rot="-5400000">
            <a:off x="1620285" y="2642815"/>
            <a:ext cx="273900" cy="374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gc07c2d7e86_0_22"/>
          <p:cNvSpPr/>
          <p:nvPr/>
        </p:nvSpPr>
        <p:spPr>
          <a:xfrm rot="-5400000">
            <a:off x="4344435" y="2642815"/>
            <a:ext cx="273900" cy="374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gc07c2d7e86_0_22"/>
          <p:cNvSpPr/>
          <p:nvPr/>
        </p:nvSpPr>
        <p:spPr>
          <a:xfrm rot="-7451696">
            <a:off x="4344445" y="2998014"/>
            <a:ext cx="273838" cy="37410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0" name="Google Shape;530;gc07c2d7e86_0_22"/>
          <p:cNvPicPr preferRelativeResize="0"/>
          <p:nvPr/>
        </p:nvPicPr>
        <p:blipFill rotWithShape="1">
          <a:blip r:embed="rId3">
            <a:alphaModFix/>
          </a:blip>
          <a:srcRect b="9714" l="0" r="0" t="0"/>
          <a:stretch/>
        </p:blipFill>
        <p:spPr>
          <a:xfrm>
            <a:off x="84275" y="3784825"/>
            <a:ext cx="3090171" cy="28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gc07c2d7e86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9200" y="3532550"/>
            <a:ext cx="5514751" cy="3230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0bd664211_0_6"/>
          <p:cNvSpPr/>
          <p:nvPr/>
        </p:nvSpPr>
        <p:spPr>
          <a:xfrm>
            <a:off x="385950" y="933800"/>
            <a:ext cx="8258100" cy="1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Gastrulació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transformació de la blàstula en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gàstrula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(als 25 dies)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       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Diferenciació de les cèl·lules en 3 fulles embrionàries, cada una donarà lloc a diferents tipus de teixits.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38" name="Google Shape;538;gc0bd664211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350" y="3693800"/>
            <a:ext cx="4105100" cy="2145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9" name="Google Shape;539;gc0bd664211_0_6"/>
          <p:cNvCxnSpPr/>
          <p:nvPr/>
        </p:nvCxnSpPr>
        <p:spPr>
          <a:xfrm rot="10800000">
            <a:off x="5172250" y="3001400"/>
            <a:ext cx="0" cy="528600"/>
          </a:xfrm>
          <a:prstGeom prst="straightConnector1">
            <a:avLst/>
          </a:prstGeom>
          <a:noFill/>
          <a:ln cap="flat" cmpd="sng" w="28575">
            <a:solidFill>
              <a:srgbClr val="45818E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0" name="Google Shape;540;gc0bd664211_0_6"/>
          <p:cNvSpPr txBox="1"/>
          <p:nvPr/>
        </p:nvSpPr>
        <p:spPr>
          <a:xfrm>
            <a:off x="1979050" y="2604150"/>
            <a:ext cx="6386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Aparell digestiu i respiratori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541" name="Google Shape;541;gc0bd664211_0_6"/>
          <p:cNvCxnSpPr/>
          <p:nvPr/>
        </p:nvCxnSpPr>
        <p:spPr>
          <a:xfrm flipH="1">
            <a:off x="4686475" y="5196850"/>
            <a:ext cx="266700" cy="376200"/>
          </a:xfrm>
          <a:prstGeom prst="straightConnector1">
            <a:avLst/>
          </a:prstGeom>
          <a:noFill/>
          <a:ln cap="flat" cmpd="sng" w="28575">
            <a:solidFill>
              <a:srgbClr val="45818E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2" name="Google Shape;542;gc0bd664211_0_6"/>
          <p:cNvSpPr txBox="1"/>
          <p:nvPr/>
        </p:nvSpPr>
        <p:spPr>
          <a:xfrm>
            <a:off x="974150" y="5494975"/>
            <a:ext cx="6386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Epidermis i sistema nerviós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43" name="Google Shape;543;gc0bd664211_0_6"/>
          <p:cNvSpPr txBox="1"/>
          <p:nvPr/>
        </p:nvSpPr>
        <p:spPr>
          <a:xfrm>
            <a:off x="1650425" y="4356750"/>
            <a:ext cx="3193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>
                <a:latin typeface="Georgia"/>
                <a:ea typeface="Georgia"/>
                <a:cs typeface="Georgia"/>
                <a:sym typeface="Georgia"/>
              </a:rPr>
              <a:t>Aparell circulatori, ossi, muscular, teixit conjuntiu i ronyons</a:t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544" name="Google Shape;544;gc0bd664211_0_6"/>
          <p:cNvCxnSpPr/>
          <p:nvPr/>
        </p:nvCxnSpPr>
        <p:spPr>
          <a:xfrm flipH="1">
            <a:off x="3672025" y="4222400"/>
            <a:ext cx="500100" cy="179100"/>
          </a:xfrm>
          <a:prstGeom prst="straightConnector1">
            <a:avLst/>
          </a:prstGeom>
          <a:noFill/>
          <a:ln cap="flat" cmpd="sng" w="28575">
            <a:solidFill>
              <a:srgbClr val="45818E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45" name="Google Shape;545;gc0bd664211_0_6"/>
          <p:cNvPicPr preferRelativeResize="0"/>
          <p:nvPr/>
        </p:nvPicPr>
        <p:blipFill rotWithShape="1">
          <a:blip r:embed="rId4">
            <a:alphaModFix/>
          </a:blip>
          <a:srcRect b="0" l="20023" r="19060" t="0"/>
          <a:stretch/>
        </p:blipFill>
        <p:spPr>
          <a:xfrm rot="-5400000">
            <a:off x="840663" y="1927090"/>
            <a:ext cx="2003200" cy="267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c0bd664211_0_38"/>
          <p:cNvSpPr/>
          <p:nvPr/>
        </p:nvSpPr>
        <p:spPr>
          <a:xfrm>
            <a:off x="385950" y="933800"/>
            <a:ext cx="8258100" cy="52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Organogènesi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formació dels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òrgans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(entre la 4a i 7a setmana). </a:t>
            </a:r>
            <a:r>
              <a:rPr b="1" i="0" lang="ca-ES" sz="1800" u="none" cap="none" strike="noStrike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         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Etapa crítica del desenvolupament, l’embrió és molt susceptible a drogues, medicaments o infeccions.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Al final del 1r mes l’embrió queda envoltat per l’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amni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 el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líquid amniòtic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52" name="Google Shape;552;gc0bd664211_0_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32750"/>
            <a:ext cx="9143999" cy="3653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c0bd664211_0_52"/>
          <p:cNvSpPr/>
          <p:nvPr/>
        </p:nvSpPr>
        <p:spPr>
          <a:xfrm>
            <a:off x="385950" y="933800"/>
            <a:ext cx="8258100" cy="52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Durant el 2n mes apareixen boca, fosses nasals, braços i cames, desapareix l’apèndix caudal i s’acaba de formar la placenta i el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cordó umbilical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59" name="Google Shape;559;gc0bd664211_0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950" y="1671656"/>
            <a:ext cx="8258099" cy="4897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c0bd664211_0_67"/>
          <p:cNvSpPr/>
          <p:nvPr/>
        </p:nvSpPr>
        <p:spPr>
          <a:xfrm>
            <a:off x="385950" y="933800"/>
            <a:ext cx="8258100" cy="52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Desenvolupament fetal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l’embrió passa a anomenar-se fetus, segueix i s’acaben de desenvolupar els òrgans (entre el 3r mes i el 9è).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66" name="Google Shape;566;gc0bd664211_0_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312" y="1609725"/>
            <a:ext cx="6401375" cy="50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1" name="Google Shape;571;gc0bd664211_0_74"/>
          <p:cNvGraphicFramePr/>
          <p:nvPr/>
        </p:nvGraphicFramePr>
        <p:xfrm>
          <a:off x="952488" y="182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{68A3604C-EB5D-4E85-AC4D-83CCB9E9C5B4}</a:tableStyleId>
              </a:tblPr>
              <a:tblGrid>
                <a:gridCol w="723900"/>
                <a:gridCol w="723900"/>
                <a:gridCol w="723900"/>
                <a:gridCol w="723900"/>
                <a:gridCol w="723900"/>
                <a:gridCol w="723900"/>
                <a:gridCol w="723900"/>
                <a:gridCol w="723900"/>
                <a:gridCol w="723900"/>
                <a:gridCol w="7239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Mes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4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6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7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8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9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Massa (g)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1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5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25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100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500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1000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1500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2500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/>
                        <a:t>3500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Altura (cm)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0,5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10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15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18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25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30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35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5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50</a:t>
                      </a:r>
                      <a:endParaRPr sz="15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72" name="Google Shape;572;gc0bd664211_0_74"/>
          <p:cNvSpPr/>
          <p:nvPr/>
        </p:nvSpPr>
        <p:spPr>
          <a:xfrm>
            <a:off x="467650" y="692657"/>
            <a:ext cx="8424600" cy="53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Activitat </a:t>
            </a:r>
            <a:r>
              <a:rPr b="1" lang="ca-ES" sz="1800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5</a:t>
            </a:r>
            <a:r>
              <a:rPr b="1" i="0" lang="ca-ES" sz="1800" u="none" cap="none" strike="noStrike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Construeix un gràfic on es representi el creixement de l’organisme durant la gestació, tan per massa com per altura. Després respon les qüestions.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a)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Quines diferències observes respecte l’evolució de la massa i de l’altura del fetus durant la gestació?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b)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En alguna de les dues variables observes algun creixement sobtat o es manté gradualment al llarg del temps? Si n’hi ha, quins canvis observes i com els expliques?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c0bd664211_0_80"/>
          <p:cNvSpPr/>
          <p:nvPr/>
        </p:nvSpPr>
        <p:spPr>
          <a:xfrm>
            <a:off x="143050" y="1577575"/>
            <a:ext cx="9000900" cy="38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ca-ES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Contraccions uterines i dilatació del coll uterí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la hipòfisi secreta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oxitocina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, una hormona que estimula la contracció dels músculs de l’úter.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Les contraccions i els dolors van en augment fins que es trenca l’amni i s’allibera el   líquid amniòtic, és el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trencament d’aigües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26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285480" lvl="0" marL="2858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ca-ES" sz="18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Expulsió del fetus: 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les contraccions uterines junt amb les </a:t>
            </a:r>
            <a:r>
              <a:rPr b="1"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contraccions voluntàries dels músculs abdominals 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provoquen la sortida del fetus per la vagina, generalment el cap és el primer en sortir.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85480" lvl="0" marL="2858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ca-ES" sz="18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Expulsió de la placenta: 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 placenta es desprèn de l’endometri i cal separar-la del nounat </a:t>
            </a:r>
            <a:r>
              <a:rPr b="1"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tallant el cordó umbilical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que deixarà la cicatriu del melic. 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79" name="Google Shape;579;gc0bd664211_0_80"/>
          <p:cNvSpPr txBox="1"/>
          <p:nvPr/>
        </p:nvSpPr>
        <p:spPr>
          <a:xfrm>
            <a:off x="293150" y="580123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r>
              <a:rPr b="0" i="0" lang="ca-ES" sz="38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b="0" i="0" lang="ca-ES" sz="38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Part</a:t>
            </a:r>
            <a:endParaRPr b="0" i="0" sz="3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80" name="Google Shape;580;gc0bd664211_0_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7000" y="4924413"/>
            <a:ext cx="3810000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gc0bd664211_0_91"/>
          <p:cNvPicPr preferRelativeResize="0"/>
          <p:nvPr/>
        </p:nvPicPr>
        <p:blipFill rotWithShape="1">
          <a:blip r:embed="rId3">
            <a:alphaModFix/>
          </a:blip>
          <a:srcRect b="7075" l="11564" r="7790" t="10741"/>
          <a:stretch/>
        </p:blipFill>
        <p:spPr>
          <a:xfrm>
            <a:off x="756650" y="774125"/>
            <a:ext cx="7795449" cy="59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c0bd664211_0_97"/>
          <p:cNvSpPr txBox="1"/>
          <p:nvPr/>
        </p:nvSpPr>
        <p:spPr>
          <a:xfrm>
            <a:off x="293150" y="580123"/>
            <a:ext cx="8229300" cy="10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r>
              <a:rPr b="0" i="0" lang="ca-ES" sz="3800" u="none" cap="none" strike="noStrike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ca-ES" sz="3800">
                <a:solidFill>
                  <a:srgbClr val="438086"/>
                </a:solidFill>
                <a:latin typeface="Trebuchet MS"/>
                <a:ea typeface="Trebuchet MS"/>
                <a:cs typeface="Trebuchet MS"/>
                <a:sym typeface="Trebuchet MS"/>
              </a:rPr>
              <a:t>4 Creixement de l’organisme</a:t>
            </a:r>
            <a:endParaRPr b="0" i="0" sz="38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3" name="Google Shape;593;gc0bd664211_0_97"/>
          <p:cNvSpPr/>
          <p:nvPr/>
        </p:nvSpPr>
        <p:spPr>
          <a:xfrm>
            <a:off x="143050" y="1577575"/>
            <a:ext cx="9000900" cy="38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Augment del nombre i grandària cèl·lules        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increment massa corporal, maduració morfolòfica i capacitació funcional completa.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Desenvolupament psicomotor i dels sentits      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   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millora de les funcions mentals, major comprensió de l’entorn i millor comunicació social.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85480" lvl="0" marL="2858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ca-ES" sz="18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Lactància</a:t>
            </a:r>
            <a:r>
              <a:rPr b="1" lang="ca-ES" sz="18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creixement ràpid on influeixen factors genètics, nutricionals i hormonals.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Primer any: triplica el pes i duplica la talla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85480" lvl="0" marL="28584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ca-ES" sz="18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Infància: 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s’estabilitza el creixement.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	A partir dels 4 anys: talla augmenta 5-6 cm/any.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4" name="Google Shape;594;gc0bd664211_0_97"/>
          <p:cNvSpPr/>
          <p:nvPr/>
        </p:nvSpPr>
        <p:spPr>
          <a:xfrm rot="-5400000">
            <a:off x="5213206" y="1596215"/>
            <a:ext cx="273900" cy="374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gc0bd664211_0_97"/>
          <p:cNvSpPr/>
          <p:nvPr/>
        </p:nvSpPr>
        <p:spPr>
          <a:xfrm rot="-5400000">
            <a:off x="5431377" y="2384065"/>
            <a:ext cx="273900" cy="3741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6" name="Google Shape;596;gc0bd664211_0_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5371" y="4008624"/>
            <a:ext cx="3247201" cy="216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gc0bd664211_0_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8025" y="5269050"/>
            <a:ext cx="2827804" cy="158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c0bd664211_0_108"/>
          <p:cNvSpPr/>
          <p:nvPr/>
        </p:nvSpPr>
        <p:spPr>
          <a:xfrm>
            <a:off x="385950" y="933800"/>
            <a:ext cx="85608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8548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Pubertat i adolescència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creixement i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madruació sexual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 induïts principalment per les hormones sexuals, la insulina i l’hormona del creixement.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04" name="Google Shape;604;gc0bd664211_0_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250" y="1670225"/>
            <a:ext cx="4276124" cy="502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gc0bd664211_0_108"/>
          <p:cNvSpPr/>
          <p:nvPr/>
        </p:nvSpPr>
        <p:spPr>
          <a:xfrm>
            <a:off x="4353975" y="2105900"/>
            <a:ext cx="4198200" cy="39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Característiques genètiques</a:t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Sexe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Origen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Gens concrets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5000">
                <a:solidFill>
                  <a:srgbClr val="45818E"/>
                </a:solidFill>
                <a:latin typeface="Georgia"/>
                <a:ea typeface="Georgia"/>
                <a:cs typeface="Georgia"/>
                <a:sym typeface="Georgia"/>
              </a:rPr>
              <a:t>        +</a:t>
            </a:r>
            <a:endParaRPr b="1" sz="5000">
              <a:solidFill>
                <a:srgbClr val="45818E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Factors ambientals</a:t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Nutrició 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Condicions ambientals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eorgia"/>
              <a:buChar char="-"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Canvis estacionals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6" name="Google Shape;606;gc0bd664211_0_108"/>
          <p:cNvSpPr/>
          <p:nvPr/>
        </p:nvSpPr>
        <p:spPr>
          <a:xfrm>
            <a:off x="7696900" y="2106225"/>
            <a:ext cx="246600" cy="35688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rgbClr val="4581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gc0bd664211_0_108"/>
          <p:cNvSpPr txBox="1"/>
          <p:nvPr/>
        </p:nvSpPr>
        <p:spPr>
          <a:xfrm rot="-5400000">
            <a:off x="4999650" y="3781925"/>
            <a:ext cx="6386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2100">
                <a:latin typeface="Georgia"/>
                <a:ea typeface="Georgia"/>
                <a:cs typeface="Georgia"/>
                <a:sym typeface="Georgia"/>
              </a:rPr>
              <a:t>Ritme de creixement</a:t>
            </a:r>
            <a:endParaRPr b="1" sz="21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gc0bd664211_0_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0000" y="0"/>
            <a:ext cx="433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gc0bd664211_0_128"/>
          <p:cNvSpPr/>
          <p:nvPr/>
        </p:nvSpPr>
        <p:spPr>
          <a:xfrm>
            <a:off x="213950" y="933800"/>
            <a:ext cx="4407600" cy="52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Adolescència</a:t>
            </a:r>
            <a:r>
              <a:rPr b="1" lang="ca-ES" sz="1800">
                <a:solidFill>
                  <a:srgbClr val="5C92B5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període entre la infància i l’adultesa lligat a una </a:t>
            </a:r>
            <a:r>
              <a:rPr b="1" lang="ca-ES" sz="1800">
                <a:latin typeface="Georgia"/>
                <a:ea typeface="Georgia"/>
                <a:cs typeface="Georgia"/>
                <a:sym typeface="Georgia"/>
              </a:rPr>
              <a:t>maduració psicològica</a:t>
            </a: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 que comporta certs canvis socials, cognitius i culturals.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-ES" sz="1800">
                <a:solidFill>
                  <a:schemeClr val="accent6"/>
                </a:solidFill>
                <a:latin typeface="Georgia"/>
                <a:ea typeface="Georgia"/>
                <a:cs typeface="Georgia"/>
                <a:sym typeface="Georgia"/>
              </a:rPr>
              <a:t>Pubertat: 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procés biològic, lligat a canvis físics, pel qual l’individu adquireix la </a:t>
            </a:r>
            <a:r>
              <a:rPr b="1"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capacitat reproductora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S’inicia amb la producció de les </a:t>
            </a:r>
            <a:r>
              <a:rPr b="1"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hormones gonadotropines</a:t>
            </a:r>
            <a:r>
              <a:rPr lang="ca-ES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 LH, FSH i TSH (hormona estimulant de la tiroide)</a:t>
            </a:r>
            <a:endParaRPr sz="1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15" name="Google Shape;615;gc0bd664211_0_128"/>
          <p:cNvPicPr preferRelativeResize="0"/>
          <p:nvPr/>
        </p:nvPicPr>
        <p:blipFill rotWithShape="1">
          <a:blip r:embed="rId4">
            <a:alphaModFix/>
          </a:blip>
          <a:srcRect b="0" l="0" r="0" t="25003"/>
          <a:stretch/>
        </p:blipFill>
        <p:spPr>
          <a:xfrm>
            <a:off x="142050" y="4337789"/>
            <a:ext cx="4551400" cy="2276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c0bd664211_0_136"/>
          <p:cNvSpPr/>
          <p:nvPr/>
        </p:nvSpPr>
        <p:spPr>
          <a:xfrm>
            <a:off x="467650" y="692655"/>
            <a:ext cx="84246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a-ES" sz="1800" u="none" cap="none" strike="noStrike">
                <a:solidFill>
                  <a:srgbClr val="438086"/>
                </a:solidFill>
                <a:latin typeface="Georgia"/>
                <a:ea typeface="Georgia"/>
                <a:cs typeface="Georgia"/>
                <a:sym typeface="Georgia"/>
              </a:rPr>
              <a:t>Activitat 6.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800">
                <a:latin typeface="Georgia"/>
                <a:ea typeface="Georgia"/>
                <a:cs typeface="Georgia"/>
                <a:sym typeface="Georgia"/>
              </a:rPr>
              <a:t>Omple la següent taula respecte als canvis produïts durant el creixement de l’organisme cap a l’adultesa. Diferència els canvis produïts en noies i en nois amb dos colors diferents.</a:t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Georgia"/>
              <a:ea typeface="Georgia"/>
              <a:cs typeface="Georgia"/>
              <a:sym typeface="Georgia"/>
            </a:endParaRPr>
          </a:p>
        </p:txBody>
      </p:sp>
      <p:graphicFrame>
        <p:nvGraphicFramePr>
          <p:cNvPr id="621" name="Google Shape;621;gc0bd664211_0_136"/>
          <p:cNvGraphicFramePr/>
          <p:nvPr/>
        </p:nvGraphicFramePr>
        <p:xfrm>
          <a:off x="952500" y="220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{68A3604C-EB5D-4E85-AC4D-83CCB9E9C5B4}</a:tableStyleId>
              </a:tblPr>
              <a:tblGrid>
                <a:gridCol w="3619500"/>
                <a:gridCol w="3619500"/>
              </a:tblGrid>
              <a:tr h="44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Canvis produïts en la pubertat</a:t>
                      </a:r>
                      <a:endParaRPr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Canvis produïts en l’adolescència</a:t>
                      </a:r>
                      <a:endParaRPr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6A5AF"/>
                    </a:solidFill>
                  </a:tcPr>
                </a:tc>
              </a:tr>
              <a:tr h="2575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2021-02-04T18:09:22Z</dcterms:created>
  <dc:creator>profe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Presentación en pantalla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29</vt:i4>
  </property>
</Properties>
</file>