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9" r:id="rId5"/>
    <p:sldId id="268" r:id="rId6"/>
    <p:sldId id="270" r:id="rId7"/>
    <p:sldId id="271" r:id="rId8"/>
    <p:sldId id="272" r:id="rId9"/>
    <p:sldId id="275" r:id="rId10"/>
    <p:sldId id="273" r:id="rId11"/>
    <p:sldId id="274" r:id="rId12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66D44-821E-4123-A9F0-DB881A497B39}" type="datetimeFigureOut">
              <a:rPr lang="ca-ES" smtClean="0"/>
              <a:pPr/>
              <a:t>16/09/2019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12C5E-C075-45ED-A3E5-5191AF8C1DA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PASSOS DEL MÈTODE CIENTÍFIC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ca-ES" sz="2400" b="1" dirty="0" smtClean="0">
                <a:solidFill>
                  <a:schemeClr val="tx1"/>
                </a:solidFill>
              </a:rPr>
              <a:t>Observació d’un fenomen i plantejament de preguntes</a:t>
            </a:r>
          </a:p>
          <a:p>
            <a:r>
              <a:rPr lang="ca-ES" sz="1800" b="1" dirty="0" smtClean="0">
                <a:solidFill>
                  <a:schemeClr val="tx1"/>
                </a:solidFill>
              </a:rPr>
              <a:t>↓</a:t>
            </a:r>
          </a:p>
          <a:p>
            <a:r>
              <a:rPr lang="ca-ES" sz="2400" b="1" smtClean="0">
                <a:solidFill>
                  <a:schemeClr val="tx1"/>
                </a:solidFill>
              </a:rPr>
              <a:t>Formulació d’una hipòtesi</a:t>
            </a:r>
            <a:endParaRPr lang="ca-ES" sz="2400" b="1" dirty="0" smtClean="0">
              <a:solidFill>
                <a:schemeClr val="tx1"/>
              </a:solidFill>
            </a:endParaRPr>
          </a:p>
          <a:p>
            <a:r>
              <a:rPr lang="ca-ES" sz="1800" b="1" dirty="0" smtClean="0">
                <a:solidFill>
                  <a:schemeClr val="tx1"/>
                </a:solidFill>
              </a:rPr>
              <a:t>↓</a:t>
            </a:r>
          </a:p>
          <a:p>
            <a:r>
              <a:rPr lang="ca-ES" sz="2400" b="1" dirty="0" smtClean="0">
                <a:solidFill>
                  <a:schemeClr val="tx1"/>
                </a:solidFill>
              </a:rPr>
              <a:t>Disseny d’un experiment</a:t>
            </a:r>
          </a:p>
          <a:p>
            <a:r>
              <a:rPr lang="ca-ES" sz="1800" b="1" dirty="0" smtClean="0">
                <a:solidFill>
                  <a:schemeClr val="tx1"/>
                </a:solidFill>
              </a:rPr>
              <a:t>↓</a:t>
            </a:r>
          </a:p>
          <a:p>
            <a:r>
              <a:rPr lang="ca-ES" sz="2400" b="1" dirty="0" smtClean="0">
                <a:solidFill>
                  <a:schemeClr val="tx1"/>
                </a:solidFill>
              </a:rPr>
              <a:t>Realització de l’experiment</a:t>
            </a:r>
          </a:p>
          <a:p>
            <a:r>
              <a:rPr lang="ca-ES" sz="1800" b="1" dirty="0" smtClean="0">
                <a:solidFill>
                  <a:schemeClr val="tx1"/>
                </a:solidFill>
              </a:rPr>
              <a:t>↓</a:t>
            </a:r>
          </a:p>
          <a:p>
            <a:r>
              <a:rPr lang="ca-ES" sz="2400" b="1" dirty="0" smtClean="0">
                <a:solidFill>
                  <a:schemeClr val="tx1"/>
                </a:solidFill>
              </a:rPr>
              <a:t>Recollida de dades</a:t>
            </a:r>
          </a:p>
          <a:p>
            <a:r>
              <a:rPr lang="ca-ES" sz="1800" b="1" dirty="0" smtClean="0">
                <a:solidFill>
                  <a:schemeClr val="tx1"/>
                </a:solidFill>
              </a:rPr>
              <a:t>↓</a:t>
            </a:r>
          </a:p>
          <a:p>
            <a:r>
              <a:rPr lang="ca-ES" sz="2400" b="1" dirty="0" smtClean="0">
                <a:solidFill>
                  <a:schemeClr val="tx1"/>
                </a:solidFill>
              </a:rPr>
              <a:t>Interpretació de dades</a:t>
            </a:r>
          </a:p>
          <a:p>
            <a:r>
              <a:rPr lang="ca-ES" sz="1800" b="1" dirty="0" smtClean="0">
                <a:solidFill>
                  <a:schemeClr val="tx1"/>
                </a:solidFill>
              </a:rPr>
              <a:t>↓</a:t>
            </a:r>
          </a:p>
          <a:p>
            <a:r>
              <a:rPr lang="ca-ES" sz="2400" b="1" dirty="0" smtClean="0">
                <a:solidFill>
                  <a:schemeClr val="tx1"/>
                </a:solidFill>
              </a:rPr>
              <a:t>Conclusions</a:t>
            </a:r>
          </a:p>
          <a:p>
            <a:endParaRPr lang="ca-ES" sz="2400" b="1" dirty="0" smtClean="0">
              <a:solidFill>
                <a:schemeClr val="tx1"/>
              </a:solidFill>
            </a:endParaRPr>
          </a:p>
          <a:p>
            <a:r>
              <a:rPr lang="ca-ES" sz="2400" b="1" dirty="0" smtClean="0">
                <a:solidFill>
                  <a:schemeClr val="tx1"/>
                </a:solidFill>
              </a:rPr>
              <a:t>No confirma la hipòtesi        Confirma la hipòtesi</a:t>
            </a:r>
          </a:p>
          <a:p>
            <a:pPr algn="l"/>
            <a:r>
              <a:rPr lang="ca-ES" sz="2400" b="1" dirty="0" smtClean="0">
                <a:solidFill>
                  <a:schemeClr val="tx1"/>
                </a:solidFill>
              </a:rPr>
              <a:t>                                            </a:t>
            </a:r>
          </a:p>
          <a:p>
            <a:pPr algn="l"/>
            <a:r>
              <a:rPr lang="ca-ES" sz="2400" b="1" dirty="0" smtClean="0">
                <a:solidFill>
                  <a:schemeClr val="tx1"/>
                </a:solidFill>
              </a:rPr>
              <a:t>                        Formulació d’una nova hipòtesi</a:t>
            </a:r>
          </a:p>
          <a:p>
            <a:endParaRPr lang="ca-ES" sz="2800" dirty="0">
              <a:solidFill>
                <a:schemeClr val="tx1"/>
              </a:solidFill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4572000" y="508518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H="1">
            <a:off x="3059832" y="530120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4572000" y="530120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3059832" y="530120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6084168" y="530120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3059832" y="594928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V="1">
            <a:off x="2051720" y="1556792"/>
            <a:ext cx="525658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2051720" y="1628800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2051720" y="4293096"/>
            <a:ext cx="52565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7308304" y="1556792"/>
            <a:ext cx="0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908720"/>
            <a:ext cx="6400800" cy="47300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Un científic pot estar segur que la seva hipòtesi és la correcta quan ha fet </a:t>
            </a:r>
            <a:r>
              <a:rPr lang="ca-ES" b="1" dirty="0" smtClean="0">
                <a:solidFill>
                  <a:schemeClr val="tx1"/>
                </a:solidFill>
              </a:rPr>
              <a:t>moltes experimentacions </a:t>
            </a:r>
            <a:r>
              <a:rPr lang="ca-ES" dirty="0" smtClean="0">
                <a:solidFill>
                  <a:schemeClr val="tx1"/>
                </a:solidFill>
              </a:rPr>
              <a:t>i totes elles han verificat la seva hipòtesi.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Finalment es procedeix a </a:t>
            </a:r>
            <a:r>
              <a:rPr lang="ca-ES" b="1" dirty="0" smtClean="0">
                <a:solidFill>
                  <a:schemeClr val="tx1"/>
                </a:solidFill>
              </a:rPr>
              <a:t>l’enunciat de teories</a:t>
            </a:r>
            <a:r>
              <a:rPr lang="ca-ES" dirty="0" smtClean="0">
                <a:solidFill>
                  <a:schemeClr val="tx1"/>
                </a:solidFill>
              </a:rPr>
              <a:t> o models de funcionament del fenomen en qüestió.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429803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En totes les ciències hi ha investigació, en la investigació actual cal fer una </a:t>
            </a:r>
            <a:r>
              <a:rPr lang="ca-ES" b="1" dirty="0" smtClean="0">
                <a:solidFill>
                  <a:schemeClr val="tx1"/>
                </a:solidFill>
              </a:rPr>
              <a:t>publicitat </a:t>
            </a:r>
            <a:r>
              <a:rPr lang="ca-ES" dirty="0" smtClean="0">
                <a:solidFill>
                  <a:schemeClr val="tx1"/>
                </a:solidFill>
              </a:rPr>
              <a:t>dels mètodes, les dades i els resultats d’un treball científic mitjançant: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      - Congressos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      - Revistes científiques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008111"/>
          </a:xfrm>
        </p:spPr>
        <p:txBody>
          <a:bodyPr/>
          <a:lstStyle/>
          <a:p>
            <a:r>
              <a:rPr lang="ca-ES" b="1" dirty="0" smtClean="0"/>
              <a:t>L’experimentació: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3793976"/>
          </a:xfrm>
        </p:spPr>
        <p:txBody>
          <a:bodyPr>
            <a:normAutofit/>
          </a:bodyPr>
          <a:lstStyle/>
          <a:p>
            <a:pPr algn="l"/>
            <a:r>
              <a:rPr lang="ca-ES" sz="3600" dirty="0" smtClean="0">
                <a:solidFill>
                  <a:schemeClr val="tx1"/>
                </a:solidFill>
              </a:rPr>
              <a:t>Consisteix a repetir el fenomen a estudiar sota </a:t>
            </a:r>
            <a:r>
              <a:rPr lang="ca-ES" sz="3600" b="1" dirty="0" smtClean="0">
                <a:solidFill>
                  <a:schemeClr val="tx1"/>
                </a:solidFill>
              </a:rPr>
              <a:t>variables </a:t>
            </a:r>
            <a:r>
              <a:rPr lang="ca-ES" sz="3600" dirty="0" smtClean="0">
                <a:solidFill>
                  <a:schemeClr val="tx1"/>
                </a:solidFill>
              </a:rPr>
              <a:t>preparades i controlades per l’investigador. </a:t>
            </a:r>
            <a:endParaRPr lang="ca-E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152127"/>
          </a:xfrm>
        </p:spPr>
        <p:txBody>
          <a:bodyPr/>
          <a:lstStyle/>
          <a:p>
            <a:r>
              <a:rPr lang="ca-ES" b="1" dirty="0" smtClean="0"/>
              <a:t>VARIABLE: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132856"/>
            <a:ext cx="6400800" cy="35059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Cadascun dels factors que poden variar en un experiment.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548680"/>
            <a:ext cx="8064896" cy="5832648"/>
          </a:xfrm>
        </p:spPr>
        <p:txBody>
          <a:bodyPr>
            <a:normAutofit lnSpcReduction="10000"/>
          </a:bodyPr>
          <a:lstStyle/>
          <a:p>
            <a:endParaRPr lang="ca-ES" dirty="0" smtClean="0"/>
          </a:p>
          <a:p>
            <a:pPr algn="l"/>
            <a:r>
              <a:rPr lang="ca-ES" dirty="0" smtClean="0"/>
              <a:t>                              </a:t>
            </a:r>
            <a:r>
              <a:rPr lang="ca-ES" b="1" dirty="0" smtClean="0">
                <a:solidFill>
                  <a:schemeClr val="tx1"/>
                </a:solidFill>
              </a:rPr>
              <a:t>INDEPENDENTS </a:t>
            </a:r>
            <a:r>
              <a:rPr lang="ca-ES" dirty="0" smtClean="0">
                <a:solidFill>
                  <a:schemeClr val="tx1"/>
                </a:solidFill>
              </a:rPr>
              <a:t>: són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            </a:t>
            </a:r>
            <a:r>
              <a:rPr lang="ca-ES" dirty="0" smtClean="0">
                <a:solidFill>
                  <a:schemeClr val="tx1"/>
                </a:solidFill>
              </a:rPr>
              <a:t>les variables els valors de les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            quals </a:t>
            </a:r>
            <a:r>
              <a:rPr lang="ca-ES" dirty="0" smtClean="0">
                <a:solidFill>
                  <a:schemeClr val="tx1"/>
                </a:solidFill>
              </a:rPr>
              <a:t> se seleccionen a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                   l’experiment.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VARIABLES</a:t>
            </a:r>
            <a:r>
              <a:rPr lang="ca-ES" dirty="0" smtClean="0">
                <a:solidFill>
                  <a:schemeClr val="tx1"/>
                </a:solidFill>
              </a:rPr>
              <a:t>                             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           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                  DEPENDENTS </a:t>
            </a:r>
            <a:r>
              <a:rPr lang="ca-ES" dirty="0" smtClean="0">
                <a:solidFill>
                  <a:schemeClr val="tx1"/>
                </a:solidFill>
              </a:rPr>
              <a:t>: són aquelles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            que </a:t>
            </a:r>
            <a:r>
              <a:rPr lang="ca-ES" dirty="0" smtClean="0">
                <a:solidFill>
                  <a:schemeClr val="tx1"/>
                </a:solidFill>
              </a:rPr>
              <a:t>depenen del valor de les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            </a:t>
            </a:r>
            <a:r>
              <a:rPr lang="ca-ES" dirty="0" smtClean="0">
                <a:solidFill>
                  <a:schemeClr val="tx1"/>
                </a:solidFill>
              </a:rPr>
              <a:t>variables independents.</a:t>
            </a:r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/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2987824" y="1268760"/>
            <a:ext cx="36004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2987824" y="3356992"/>
            <a:ext cx="36004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Autofit/>
          </a:bodyPr>
          <a:lstStyle/>
          <a:p>
            <a:r>
              <a:rPr lang="ca-ES" sz="3600" b="1" dirty="0" smtClean="0"/>
              <a:t>REPRESENTACIÓ GRÀFICA DE VARIABLES</a:t>
            </a:r>
            <a:endParaRPr lang="ca-ES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59632" y="1196752"/>
            <a:ext cx="7499176" cy="547260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ca-ES" dirty="0" smtClean="0"/>
          </a:p>
          <a:p>
            <a:pPr>
              <a:buNone/>
            </a:pPr>
            <a:r>
              <a:rPr lang="ca-ES" dirty="0" smtClean="0">
                <a:solidFill>
                  <a:srgbClr val="FF0000"/>
                </a:solidFill>
              </a:rPr>
              <a:t>                  </a:t>
            </a:r>
            <a:r>
              <a:rPr lang="ca-ES" sz="4700" b="1" dirty="0" smtClean="0"/>
              <a:t>Y</a:t>
            </a:r>
          </a:p>
          <a:p>
            <a:pPr>
              <a:buNone/>
            </a:pPr>
            <a:r>
              <a:rPr lang="ca-ES" b="1" dirty="0" smtClean="0">
                <a:solidFill>
                  <a:srgbClr val="FF0000"/>
                </a:solidFill>
              </a:rPr>
              <a:t>         </a:t>
            </a:r>
            <a:endParaRPr lang="ca-ES" b="1" dirty="0" smtClean="0"/>
          </a:p>
          <a:p>
            <a:pPr>
              <a:buNone/>
            </a:pPr>
            <a:r>
              <a:rPr lang="ca-ES" sz="2800" b="1" dirty="0" smtClean="0">
                <a:solidFill>
                  <a:srgbClr val="FF0000"/>
                </a:solidFill>
              </a:rPr>
              <a:t>VARIABLE</a:t>
            </a:r>
          </a:p>
          <a:p>
            <a:pPr>
              <a:buNone/>
            </a:pPr>
            <a:r>
              <a:rPr lang="ca-ES" sz="2800" b="1" dirty="0" smtClean="0">
                <a:solidFill>
                  <a:srgbClr val="FF0000"/>
                </a:solidFill>
              </a:rPr>
              <a:t>DEPENDENT</a:t>
            </a:r>
            <a:r>
              <a:rPr lang="ca-ES" b="1" dirty="0" smtClean="0"/>
              <a:t>                            </a:t>
            </a:r>
          </a:p>
          <a:p>
            <a:pPr>
              <a:buNone/>
            </a:pPr>
            <a:endParaRPr lang="ca-ES" b="1" dirty="0" smtClean="0"/>
          </a:p>
          <a:p>
            <a:pPr>
              <a:buNone/>
            </a:pPr>
            <a:endParaRPr lang="ca-ES" b="1" dirty="0" smtClean="0"/>
          </a:p>
          <a:p>
            <a:pPr>
              <a:buNone/>
            </a:pPr>
            <a:endParaRPr lang="ca-ES" b="1" dirty="0" smtClean="0"/>
          </a:p>
          <a:p>
            <a:pPr>
              <a:buNone/>
            </a:pPr>
            <a:endParaRPr lang="ca-ES" b="1" dirty="0" smtClean="0"/>
          </a:p>
          <a:p>
            <a:pPr>
              <a:buNone/>
            </a:pPr>
            <a:r>
              <a:rPr lang="ca-ES" b="1" dirty="0" smtClean="0"/>
              <a:t>                          </a:t>
            </a:r>
            <a:r>
              <a:rPr lang="ca-ES" sz="2800" b="1" dirty="0" smtClean="0">
                <a:solidFill>
                  <a:srgbClr val="FF0000"/>
                </a:solidFill>
              </a:rPr>
              <a:t>VARIABLE INDEPENDENT</a:t>
            </a:r>
            <a:r>
              <a:rPr lang="ca-ES" sz="2800" b="1" dirty="0" smtClean="0"/>
              <a:t>          </a:t>
            </a:r>
            <a:r>
              <a:rPr lang="ca-ES" sz="4600" b="1" dirty="0" smtClean="0"/>
              <a:t>X</a:t>
            </a:r>
          </a:p>
          <a:p>
            <a:pPr>
              <a:buNone/>
            </a:pPr>
            <a:r>
              <a:rPr lang="ca-ES" b="1" dirty="0" smtClean="0"/>
              <a:t>                                                                                           </a:t>
            </a:r>
            <a:r>
              <a:rPr lang="ca-ES" sz="4600" b="1" dirty="0" smtClean="0"/>
              <a:t>  </a:t>
            </a:r>
            <a:r>
              <a:rPr lang="ca-ES" b="1" dirty="0" smtClean="0"/>
              <a:t>    </a:t>
            </a:r>
            <a:endParaRPr lang="ca-E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3131840" y="1268760"/>
            <a:ext cx="0" cy="3600400"/>
          </a:xfrm>
          <a:prstGeom prst="line">
            <a:avLst/>
          </a:prstGeom>
          <a:ln w="25400">
            <a:solidFill>
              <a:schemeClr val="accent1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3131840" y="4869160"/>
            <a:ext cx="446449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24135"/>
          </a:xfrm>
        </p:spPr>
        <p:txBody>
          <a:bodyPr/>
          <a:lstStyle/>
          <a:p>
            <a:r>
              <a:rPr lang="ca-ES" b="1" dirty="0" smtClean="0"/>
              <a:t>CONTROL DE VARIABLES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364996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Hi ha variables que cal </a:t>
            </a:r>
            <a:r>
              <a:rPr lang="ca-ES" b="1" dirty="0" smtClean="0">
                <a:solidFill>
                  <a:schemeClr val="tx1"/>
                </a:solidFill>
              </a:rPr>
              <a:t>mantenir constants</a:t>
            </a:r>
            <a:r>
              <a:rPr lang="ca-ES" dirty="0" smtClean="0">
                <a:solidFill>
                  <a:schemeClr val="tx1"/>
                </a:solidFill>
              </a:rPr>
              <a:t> durant l’experiment per poder garantir que no influeixen en els resultats.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1152127"/>
          </a:xfrm>
        </p:spPr>
        <p:txBody>
          <a:bodyPr/>
          <a:lstStyle/>
          <a:p>
            <a:r>
              <a:rPr lang="ca-ES" b="1" dirty="0" smtClean="0"/>
              <a:t>GRUP de CONTROL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420888"/>
            <a:ext cx="6400800" cy="321791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-El grup que no rep el tractament experimental 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RÈPLIQUES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1556792"/>
            <a:ext cx="6400800" cy="4082008"/>
          </a:xfrm>
        </p:spPr>
        <p:txBody>
          <a:bodyPr>
            <a:normAutofit lnSpcReduction="10000"/>
          </a:bodyPr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Vol dir que el tractament s’ha d’aplicar a </a:t>
            </a:r>
            <a:r>
              <a:rPr lang="ca-ES" b="1" dirty="0" smtClean="0">
                <a:solidFill>
                  <a:schemeClr val="tx1"/>
                </a:solidFill>
              </a:rPr>
              <a:t>diverses unitats experimentals.</a:t>
            </a:r>
          </a:p>
          <a:p>
            <a:pPr algn="l">
              <a:buFontTx/>
              <a:buChar char="-"/>
            </a:pP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Permet calcular una </a:t>
            </a:r>
            <a:r>
              <a:rPr lang="ca-ES" b="1" dirty="0" smtClean="0">
                <a:solidFill>
                  <a:schemeClr val="tx1"/>
                </a:solidFill>
              </a:rPr>
              <a:t>estimació més precisa </a:t>
            </a:r>
            <a:r>
              <a:rPr lang="ca-ES" dirty="0" smtClean="0">
                <a:solidFill>
                  <a:schemeClr val="tx1"/>
                </a:solidFill>
              </a:rPr>
              <a:t>de l’efecte d’un factor en l’experiment perquè s’usa la mitjana de la mostra.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282</Words>
  <Application>Microsoft Office PowerPoint</Application>
  <PresentationFormat>Presentación en pantalla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PASSOS DEL MÈTODE CIENTÍFIC</vt:lpstr>
      <vt:lpstr>  </vt:lpstr>
      <vt:lpstr>  </vt:lpstr>
      <vt:lpstr>  </vt:lpstr>
      <vt:lpstr>L’experimentació: </vt:lpstr>
      <vt:lpstr>VARIABLE:</vt:lpstr>
      <vt:lpstr>    </vt:lpstr>
      <vt:lpstr>REPRESENTACIÓ GRÀFICA DE VARIABLES</vt:lpstr>
      <vt:lpstr>CONTROL DE VARIABLES</vt:lpstr>
      <vt:lpstr>GRUP de CONTROL</vt:lpstr>
      <vt:lpstr>RÈPLIQUES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CIÈNCIES PER AL MÓN CONTEMPORANI</dc:title>
  <dc:creator>montse</dc:creator>
  <cp:lastModifiedBy>montse</cp:lastModifiedBy>
  <cp:revision>43</cp:revision>
  <dcterms:created xsi:type="dcterms:W3CDTF">2013-09-14T19:19:04Z</dcterms:created>
  <dcterms:modified xsi:type="dcterms:W3CDTF">2019-09-16T16:43:34Z</dcterms:modified>
</cp:coreProperties>
</file>