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83" r:id="rId7"/>
    <p:sldId id="284" r:id="rId8"/>
    <p:sldId id="257" r:id="rId9"/>
    <p:sldId id="271" r:id="rId10"/>
    <p:sldId id="277" r:id="rId11"/>
    <p:sldId id="278" r:id="rId12"/>
    <p:sldId id="276" r:id="rId13"/>
    <p:sldId id="265" r:id="rId14"/>
    <p:sldId id="279" r:id="rId15"/>
    <p:sldId id="280" r:id="rId16"/>
    <p:sldId id="281" r:id="rId17"/>
    <p:sldId id="263" r:id="rId18"/>
    <p:sldId id="266" r:id="rId19"/>
    <p:sldId id="267" r:id="rId20"/>
    <p:sldId id="269" r:id="rId21"/>
    <p:sldId id="282" r:id="rId22"/>
    <p:sldId id="270" r:id="rId23"/>
    <p:sldId id="261" r:id="rId24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344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DEC9C-6B0A-4C45-8631-126546BBFC69}" type="datetimeFigureOut">
              <a:rPr lang="ca-ES" smtClean="0"/>
              <a:pPr/>
              <a:t>14/9/2022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0A189-AAF6-402A-91E3-5942DFE7DFFA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a-ES" sz="8000" b="1" dirty="0" smtClean="0"/>
              <a:t>L’AIGUA</a:t>
            </a:r>
            <a:endParaRPr lang="ca-ES" sz="80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/>
              <a:t> </a:t>
            </a:r>
            <a:r>
              <a:rPr lang="ca-ES" dirty="0" smtClean="0"/>
              <a:t>    </a:t>
            </a:r>
          </a:p>
          <a:p>
            <a:r>
              <a:rPr lang="ca-ES" dirty="0"/>
              <a:t> </a:t>
            </a:r>
            <a:r>
              <a:rPr lang="ca-ES" dirty="0" smtClean="0"/>
              <a:t>    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692696"/>
            <a:ext cx="7560840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L’aigua és el compost fonamental per a la vida; els éssers vius estan constituïts bàsicament d’aigua. 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187624" y="2636911"/>
          <a:ext cx="6096000" cy="257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99644"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ORGANISME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ca-E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a-ES" baseline="0" dirty="0" smtClean="0"/>
                        <a:t> </a:t>
                      </a:r>
                      <a:r>
                        <a:rPr lang="ca-ES" baseline="0" dirty="0" smtClean="0">
                          <a:solidFill>
                            <a:schemeClr val="tx1"/>
                          </a:solidFill>
                        </a:rPr>
                        <a:t>AIGUA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43659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medusa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97</a:t>
                      </a:r>
                      <a:endParaRPr lang="ca-ES" b="1" dirty="0"/>
                    </a:p>
                  </a:txBody>
                  <a:tcPr/>
                </a:tc>
              </a:tr>
              <a:tr h="543659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algues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95</a:t>
                      </a:r>
                      <a:endParaRPr lang="ca-ES" b="1" dirty="0"/>
                    </a:p>
                  </a:txBody>
                  <a:tcPr/>
                </a:tc>
              </a:tr>
              <a:tr h="543659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musclo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87</a:t>
                      </a:r>
                      <a:endParaRPr lang="ca-ES" b="1" dirty="0"/>
                    </a:p>
                  </a:txBody>
                  <a:tcPr/>
                </a:tc>
              </a:tr>
              <a:tr h="543659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cuc</a:t>
                      </a:r>
                      <a:r>
                        <a:rPr lang="ca-ES" b="1" baseline="0" dirty="0" smtClean="0"/>
                        <a:t> de seda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77</a:t>
                      </a:r>
                      <a:endParaRPr lang="ca-ES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259632" y="5157192"/>
          <a:ext cx="6048672" cy="640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52328"/>
                <a:gridCol w="3096344"/>
              </a:tblGrid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humans adults</a:t>
                      </a:r>
                    </a:p>
                    <a:p>
                      <a:endParaRPr lang="ca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63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7920880" cy="5544616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524000" y="13970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ÒRGAN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 AIGUA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cervell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86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músculs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75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smtClean="0">
                          <a:solidFill>
                            <a:schemeClr val="tx1"/>
                          </a:solidFill>
                        </a:rPr>
                        <a:t>ossos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smtClean="0">
                          <a:solidFill>
                            <a:schemeClr val="tx1"/>
                          </a:solidFill>
                        </a:rPr>
                        <a:t>dents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547664" y="3933056"/>
          <a:ext cx="6096000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HOME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% AIGUA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Embrió</a:t>
                      </a:r>
                      <a:r>
                        <a:rPr lang="ca-ES" b="1" baseline="0" dirty="0" smtClean="0">
                          <a:solidFill>
                            <a:schemeClr val="tx1"/>
                          </a:solidFill>
                        </a:rPr>
                        <a:t> humà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94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Home adult</a:t>
                      </a:r>
                      <a:endParaRPr lang="ca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/>
                        <a:t>63</a:t>
                      </a:r>
                      <a:endParaRPr lang="ca-ES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764704"/>
            <a:ext cx="7776864" cy="5328592"/>
          </a:xfrm>
        </p:spPr>
        <p:txBody>
          <a:bodyPr/>
          <a:lstStyle/>
          <a:p>
            <a:r>
              <a:rPr lang="ca-ES" dirty="0" smtClean="0">
                <a:solidFill>
                  <a:schemeClr val="tx1"/>
                </a:solidFill>
              </a:rPr>
              <a:t>L’aigua es troba en la matèria viva en 3 formes: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Aigua circulant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sang, saba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•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Aigua intersticial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entre les cèl·lules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•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aigua intracel·lular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dins de la cèl·lula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líquid intersticial"/>
          <p:cNvPicPr/>
          <p:nvPr/>
        </p:nvPicPr>
        <p:blipFill>
          <a:blip r:embed="rId2" cstate="print"/>
          <a:srcRect t="7480"/>
          <a:stretch>
            <a:fillRect/>
          </a:stretch>
        </p:blipFill>
        <p:spPr bwMode="auto">
          <a:xfrm>
            <a:off x="1907704" y="3717032"/>
            <a:ext cx="5400675" cy="2807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980728"/>
            <a:ext cx="7920880" cy="511256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organismes aconsegueixen l’aigua directament a partir de l’aigua exterior o a partir d’altres biomolècules per mitjà de diferents reaccions bioquímiques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aigua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metabòlica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   Ex: Oxidació de la glucosa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  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C</a:t>
            </a:r>
            <a:r>
              <a:rPr lang="ca-ES" sz="2000" b="1" dirty="0" smtClean="0">
                <a:solidFill>
                  <a:schemeClr val="tx1"/>
                </a:solidFill>
                <a:latin typeface="Calibri"/>
              </a:rPr>
              <a:t>6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H</a:t>
            </a:r>
            <a:r>
              <a:rPr lang="ca-ES" sz="2000" b="1" dirty="0" smtClean="0">
                <a:solidFill>
                  <a:schemeClr val="tx1"/>
                </a:solidFill>
                <a:latin typeface="Calibri"/>
              </a:rPr>
              <a:t>12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O</a:t>
            </a:r>
            <a:r>
              <a:rPr lang="ca-ES" sz="2000" b="1" dirty="0" smtClean="0">
                <a:solidFill>
                  <a:schemeClr val="tx1"/>
                </a:solidFill>
                <a:latin typeface="Calibri"/>
              </a:rPr>
              <a:t>6   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+  6O</a:t>
            </a:r>
            <a:r>
              <a:rPr lang="ca-ES" sz="2000" b="1" dirty="0" smtClean="0">
                <a:solidFill>
                  <a:schemeClr val="tx1"/>
                </a:solidFill>
                <a:latin typeface="Calibri"/>
              </a:rPr>
              <a:t>2    →  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6CO</a:t>
            </a:r>
            <a:r>
              <a:rPr lang="ca-ES" sz="2000" b="1" dirty="0" smtClean="0">
                <a:solidFill>
                  <a:schemeClr val="tx1"/>
                </a:solidFill>
                <a:latin typeface="Calibri"/>
              </a:rPr>
              <a:t>2  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+  6H</a:t>
            </a:r>
            <a:r>
              <a:rPr lang="ca-ES" sz="2000" b="1" dirty="0" smtClean="0">
                <a:solidFill>
                  <a:schemeClr val="tx1"/>
                </a:solidFill>
                <a:latin typeface="Calibri"/>
              </a:rPr>
              <a:t>2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O + Energia</a:t>
            </a:r>
            <a:endParaRPr lang="ca-E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/>
          <a:lstStyle/>
          <a:p>
            <a:r>
              <a:rPr lang="ca-ES" b="1" dirty="0" smtClean="0"/>
              <a:t>Enllaç covalent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1268760"/>
            <a:ext cx="7632848" cy="489654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Es dóna quan 2 àtoms comparteixen e¯.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Cada parell d’e¯ compartits forma un enllaç covalent.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És un enllaç molt fort.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C:\Users\montse\Downloads\7e8cb10b-8c23-4cb8-ada8-2b74814460c6image14.png"/>
          <p:cNvPicPr/>
          <p:nvPr/>
        </p:nvPicPr>
        <p:blipFill>
          <a:blip r:embed="rId2" cstate="print"/>
          <a:srcRect t="8517" b="13841"/>
          <a:stretch>
            <a:fillRect/>
          </a:stretch>
        </p:blipFill>
        <p:spPr bwMode="auto">
          <a:xfrm>
            <a:off x="2339752" y="3501008"/>
            <a:ext cx="4536504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666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7776864" cy="5904656"/>
          </a:xfrm>
        </p:spPr>
        <p:txBody>
          <a:bodyPr/>
          <a:lstStyle/>
          <a:p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Enllaç covalent polar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Uns àtoms atrauen més cap a si els  e¯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es formen molècules amb un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pol +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i un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pol -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és a dir,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molècules dipolars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6" name="5 Imagen" descr="Resultat d'imatges de enllaç covalent polar"/>
          <p:cNvPicPr/>
          <p:nvPr/>
        </p:nvPicPr>
        <p:blipFill>
          <a:blip r:embed="rId2" cstate="print"/>
          <a:srcRect t="16613" r="-3115" b="40149"/>
          <a:stretch>
            <a:fillRect/>
          </a:stretch>
        </p:blipFill>
        <p:spPr bwMode="auto">
          <a:xfrm>
            <a:off x="539552" y="2636913"/>
            <a:ext cx="835292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Resultat d'imatges de molècula d'aigu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293096"/>
            <a:ext cx="338437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707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92500" lnSpcReduction="10000"/>
          </a:bodyPr>
          <a:lstStyle/>
          <a:p>
            <a:pPr lvl="1" algn="ctr">
              <a:buNone/>
            </a:pPr>
            <a:r>
              <a:rPr lang="fr-FR" b="1" dirty="0" smtClean="0"/>
              <a:t>ESTRUCTURA DE LA MOLÈCULA D’AIGUA</a:t>
            </a:r>
          </a:p>
          <a:p>
            <a:pPr algn="just">
              <a:buNone/>
            </a:pPr>
            <a:r>
              <a:rPr lang="ca-ES" dirty="0" smtClean="0"/>
              <a:t>    La càrrega elèctrica de l’aigua és zero, però la distribució dels e</a:t>
            </a:r>
            <a:r>
              <a:rPr lang="ca-ES" dirty="0" smtClean="0">
                <a:latin typeface="Calibri"/>
              </a:rPr>
              <a:t>¯ és asimètrica, la molècula</a:t>
            </a:r>
            <a:r>
              <a:rPr lang="ca-ES" dirty="0" smtClean="0"/>
              <a:t> és  </a:t>
            </a:r>
            <a:r>
              <a:rPr lang="ca-ES" b="1" dirty="0" smtClean="0"/>
              <a:t>dipolar</a:t>
            </a:r>
            <a:r>
              <a:rPr lang="ca-ES" dirty="0" smtClean="0"/>
              <a:t>, </a:t>
            </a:r>
            <a:r>
              <a:rPr lang="ca-ES" dirty="0"/>
              <a:t>és a </a:t>
            </a:r>
            <a:r>
              <a:rPr lang="ca-ES" dirty="0" smtClean="0"/>
              <a:t>dir, presenta </a:t>
            </a:r>
            <a:r>
              <a:rPr lang="ca-ES" b="1" dirty="0"/>
              <a:t>dos pols</a:t>
            </a:r>
            <a:r>
              <a:rPr lang="ca-ES" dirty="0" smtClean="0"/>
              <a:t>.</a:t>
            </a:r>
          </a:p>
          <a:p>
            <a:pPr>
              <a:buNone/>
            </a:pPr>
            <a:endParaRPr lang="ca-ES" dirty="0" smtClean="0"/>
          </a:p>
          <a:p>
            <a:pPr>
              <a:buNone/>
            </a:pPr>
            <a:endParaRPr lang="ca-ES" dirty="0"/>
          </a:p>
          <a:p>
            <a:pPr>
              <a:buNone/>
            </a:pPr>
            <a:r>
              <a:rPr lang="pt-BR" dirty="0" smtClean="0"/>
              <a:t>    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   </a:t>
            </a:r>
            <a:endParaRPr lang="ca-ES" dirty="0"/>
          </a:p>
        </p:txBody>
      </p:sp>
      <p:pic>
        <p:nvPicPr>
          <p:cNvPr id="5" name="4 Imagen" descr="Resultat d'imatges de molècula d'aigu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284984"/>
            <a:ext cx="36004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Resultat d'imatges de molècula d'aigu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420888"/>
            <a:ext cx="254317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548680"/>
            <a:ext cx="7920880" cy="5616624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chemeClr val="tx1"/>
                </a:solidFill>
              </a:rPr>
              <a:t>L‘</a:t>
            </a:r>
            <a:r>
              <a:rPr lang="pt-BR" dirty="0" err="1" smtClean="0">
                <a:solidFill>
                  <a:schemeClr val="tx1"/>
                </a:solidFill>
              </a:rPr>
              <a:t>oxigen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presenta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càrrega</a:t>
            </a:r>
            <a:r>
              <a:rPr lang="pt-BR" dirty="0" smtClean="0">
                <a:solidFill>
                  <a:schemeClr val="tx1"/>
                </a:solidFill>
              </a:rPr>
              <a:t> parcial negativa (</a:t>
            </a:r>
            <a:r>
              <a:rPr lang="pt-BR" dirty="0" err="1" smtClean="0">
                <a:solidFill>
                  <a:schemeClr val="tx1"/>
                </a:solidFill>
              </a:rPr>
              <a:t>electronegatiu</a:t>
            </a:r>
            <a:r>
              <a:rPr lang="pt-BR" dirty="0" smtClean="0">
                <a:solidFill>
                  <a:schemeClr val="tx1"/>
                </a:solidFill>
              </a:rPr>
              <a:t>) </a:t>
            </a:r>
            <a:r>
              <a:rPr lang="pt-BR" dirty="0" err="1" smtClean="0">
                <a:solidFill>
                  <a:schemeClr val="tx1"/>
                </a:solidFill>
              </a:rPr>
              <a:t>mentre</a:t>
            </a:r>
            <a:r>
              <a:rPr lang="pt-BR" dirty="0" smtClean="0">
                <a:solidFill>
                  <a:schemeClr val="tx1"/>
                </a:solidFill>
              </a:rPr>
              <a:t> que </a:t>
            </a:r>
            <a:r>
              <a:rPr lang="pt-BR" dirty="0" err="1" smtClean="0">
                <a:solidFill>
                  <a:schemeClr val="tx1"/>
                </a:solidFill>
              </a:rPr>
              <a:t>els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hidrògens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presenten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càrrega</a:t>
            </a:r>
            <a:r>
              <a:rPr lang="pt-BR" dirty="0" smtClean="0">
                <a:solidFill>
                  <a:schemeClr val="tx1"/>
                </a:solidFill>
              </a:rPr>
              <a:t> parcial positiva (</a:t>
            </a:r>
            <a:r>
              <a:rPr lang="pt-BR" dirty="0" err="1" smtClean="0">
                <a:solidFill>
                  <a:schemeClr val="tx1"/>
                </a:solidFill>
              </a:rPr>
              <a:t>electropositius</a:t>
            </a:r>
            <a:r>
              <a:rPr lang="pt-BR" dirty="0" smtClean="0">
                <a:solidFill>
                  <a:schemeClr val="tx1"/>
                </a:solidFill>
              </a:rPr>
              <a:t>). </a:t>
            </a:r>
          </a:p>
          <a:p>
            <a:endParaRPr lang="ca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564904"/>
            <a:ext cx="468052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8064896" cy="568863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Entre les molècules d’aigua es formen enllaços d’hidrogen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entre la càrrega negativa d’un oxigen i la positiva dels hidrògens d’altres molècules d’aigua.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36912"/>
            <a:ext cx="597666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764704"/>
            <a:ext cx="6400800" cy="4874096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1026" name="Picture 2" descr="C:\Users\montse\Downloads\440px-Wasserstoffbrückenbindungen-Wasser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0" y="914400"/>
            <a:ext cx="4191000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7776864" cy="576064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L’aigua a T ambient és líquida</a:t>
            </a:r>
            <a:r>
              <a:rPr lang="ca-ES" dirty="0" smtClean="0">
                <a:solidFill>
                  <a:schemeClr val="tx1"/>
                </a:solidFill>
              </a:rPr>
              <a:t>, en canvi, altres molècules d’un pes molecular semblant (CO₂, SO₂) són gasos.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molècula d’aigua és </a:t>
            </a:r>
            <a:r>
              <a:rPr lang="ca-ES" b="1" dirty="0" smtClean="0">
                <a:solidFill>
                  <a:schemeClr val="tx1"/>
                </a:solidFill>
              </a:rPr>
              <a:t>dipolar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dirty="0" smtClean="0">
                <a:solidFill>
                  <a:schemeClr val="tx1"/>
                </a:solidFill>
              </a:rPr>
              <a:t>es formen </a:t>
            </a:r>
            <a:r>
              <a:rPr lang="ca-ES" b="1" dirty="0" smtClean="0">
                <a:solidFill>
                  <a:schemeClr val="tx1"/>
                </a:solidFill>
              </a:rPr>
              <a:t>enllaços d’hidrogen </a:t>
            </a:r>
            <a:r>
              <a:rPr lang="ca-ES" dirty="0" smtClean="0">
                <a:solidFill>
                  <a:schemeClr val="tx1"/>
                </a:solidFill>
              </a:rPr>
              <a:t>entre les molècules d’aigua, s’originen grups de 3, 4 i fins a poc més de 9 molècules d’aigua. Degut això s’aconsegueixen pesos moleculars alts i l’aigua es comporta com un líquid.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498178"/>
          </a:xfrm>
        </p:spPr>
        <p:txBody>
          <a:bodyPr>
            <a:normAutofit/>
          </a:bodyPr>
          <a:lstStyle/>
          <a:p>
            <a:pPr algn="l"/>
            <a:r>
              <a:rPr lang="ca-ES" dirty="0" smtClean="0"/>
              <a:t>  </a:t>
            </a:r>
            <a:br>
              <a:rPr lang="ca-ES" dirty="0" smtClean="0"/>
            </a:br>
            <a:r>
              <a:rPr lang="ca-ES" dirty="0" smtClean="0"/>
              <a:t>1.-</a:t>
            </a:r>
            <a:endParaRPr lang="ca-ES" dirty="0"/>
          </a:p>
        </p:txBody>
      </p:sp>
      <p:pic>
        <p:nvPicPr>
          <p:cNvPr id="4" name="3 Marcador de contenido" descr="http://images.slidesharecdn.com/u-1-1r-bat-1226420973513568-9/95/slide-21-728.jpg?122641367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0"/>
            <a:ext cx="79928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152127"/>
          </a:xfrm>
        </p:spPr>
        <p:txBody>
          <a:bodyPr>
            <a:normAutofit/>
          </a:bodyPr>
          <a:lstStyle/>
          <a:p>
            <a:pPr algn="l"/>
            <a:r>
              <a:rPr lang="ca-ES" sz="2400" b="1" dirty="0" smtClean="0"/>
              <a:t>Elevada tensió superficial: </a:t>
            </a:r>
            <a:r>
              <a:rPr lang="ca-ES" sz="2400" dirty="0" smtClean="0"/>
              <a:t>la seva superfície oposa una gran resistència a trencar-se.</a:t>
            </a:r>
            <a:endParaRPr lang="ca-ES" sz="2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tensió superficial"/>
          <p:cNvPicPr/>
          <p:nvPr/>
        </p:nvPicPr>
        <p:blipFill>
          <a:blip r:embed="rId2" cstate="print"/>
          <a:srcRect b="35433"/>
          <a:stretch>
            <a:fillRect/>
          </a:stretch>
        </p:blipFill>
        <p:spPr bwMode="auto">
          <a:xfrm>
            <a:off x="539552" y="1628800"/>
            <a:ext cx="8208912" cy="4362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tensió superficia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352928" cy="561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792088"/>
          </a:xfrm>
        </p:spPr>
        <p:txBody>
          <a:bodyPr>
            <a:normAutofit/>
          </a:bodyPr>
          <a:lstStyle/>
          <a:p>
            <a:r>
              <a:rPr lang="ca-ES" dirty="0" smtClean="0"/>
              <a:t>Capil·laritat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3789040"/>
            <a:ext cx="6400800" cy="1752600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t d'imatges de capil·larita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060848"/>
            <a:ext cx="36004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dirty="0" smtClean="0"/>
              <a:t>   </a:t>
            </a:r>
            <a:br>
              <a:rPr lang="ca-ES" dirty="0" smtClean="0"/>
            </a:b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ca-ES" dirty="0" smtClean="0"/>
              <a:t>2.- </a:t>
            </a:r>
            <a:r>
              <a:rPr lang="ca-ES" b="1" dirty="0" smtClean="0"/>
              <a:t>Elevada calor específica.</a:t>
            </a:r>
          </a:p>
          <a:p>
            <a:pPr>
              <a:buNone/>
            </a:pPr>
            <a:r>
              <a:rPr lang="ca-ES" dirty="0" smtClean="0"/>
              <a:t>    Cal donar-li molta calor per escalfar-la. </a:t>
            </a:r>
            <a:r>
              <a:rPr lang="ca-ES" dirty="0" smtClean="0">
                <a:solidFill>
                  <a:srgbClr val="FF0000"/>
                </a:solidFill>
              </a:rPr>
              <a:t>Estabilitzadora tèrmica de l’organisme davant les fluctuacions ambientals. </a:t>
            </a:r>
          </a:p>
        </p:txBody>
      </p:sp>
      <p:pic>
        <p:nvPicPr>
          <p:cNvPr id="4" name="3 Marcador de contenido" descr="http://images.slidesharecdn.com/u-1-1r-bat-1234508232801060-1/95/slide-22-1024.jpg?1234508284"/>
          <p:cNvPicPr>
            <a:picLocks/>
          </p:cNvPicPr>
          <p:nvPr/>
        </p:nvPicPr>
        <p:blipFill>
          <a:blip r:embed="rId2" cstate="print"/>
          <a:srcRect l="49828" t="41339" r="32849" b="23130"/>
          <a:stretch>
            <a:fillRect/>
          </a:stretch>
        </p:blipFill>
        <p:spPr bwMode="auto">
          <a:xfrm>
            <a:off x="3779912" y="3501008"/>
            <a:ext cx="194421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 smtClean="0"/>
              <a:t>3.- </a:t>
            </a:r>
            <a:r>
              <a:rPr lang="ca-ES" b="1" dirty="0" smtClean="0"/>
              <a:t>Elevada calor de vaporització.</a:t>
            </a:r>
          </a:p>
          <a:p>
            <a:pPr>
              <a:buNone/>
            </a:pPr>
            <a:r>
              <a:rPr lang="ca-ES" dirty="0" smtClean="0"/>
              <a:t>    Quan canvia d’estat líquid al gasós, ha de trencar tots els enllaços d’hidrogen, i es necessita una gran quantitat d’energia. </a:t>
            </a:r>
            <a:r>
              <a:rPr lang="ca-ES" dirty="0" smtClean="0">
                <a:solidFill>
                  <a:srgbClr val="FF0000"/>
                </a:solidFill>
              </a:rPr>
              <a:t>És una bona substància refrigerant quan s’evapora, que és el que passa amb la suor. </a:t>
            </a:r>
            <a:endParaRPr lang="ca-ES" dirty="0" smtClean="0"/>
          </a:p>
          <a:p>
            <a:pPr>
              <a:buNone/>
            </a:pP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a-ES" dirty="0" smtClean="0"/>
              <a:t>4.-</a:t>
            </a:r>
            <a:endParaRPr lang="ca-ES" dirty="0"/>
          </a:p>
        </p:txBody>
      </p:sp>
      <p:pic>
        <p:nvPicPr>
          <p:cNvPr id="4" name="3 Marcador de contenido" descr="http://images.slidesharecdn.com/u-1-1r-bat-1234508232801060-1/95/slide-23-1024.jpg?1234508284"/>
          <p:cNvPicPr>
            <a:picLocks noGrp="1"/>
          </p:cNvPicPr>
          <p:nvPr>
            <p:ph idx="1"/>
          </p:nvPr>
        </p:nvPicPr>
        <p:blipFill>
          <a:blip r:embed="rId2" cstate="print"/>
          <a:srcRect t="23130" r="50935"/>
          <a:stretch>
            <a:fillRect/>
          </a:stretch>
        </p:blipFill>
        <p:spPr bwMode="auto">
          <a:xfrm>
            <a:off x="2627784" y="332656"/>
            <a:ext cx="417646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images.slidesharecdn.com/tema1-bioelementsibiomolcules-091004141307-phpapp02/95/slide-41-1024.jpg?1254684033"/>
          <p:cNvPicPr>
            <a:picLocks noChangeAspect="1" noChangeArrowheads="1"/>
          </p:cNvPicPr>
          <p:nvPr/>
        </p:nvPicPr>
        <p:blipFill>
          <a:blip r:embed="rId3" cstate="print"/>
          <a:srcRect l="8120" t="46752" r="6644" b="4921"/>
          <a:stretch>
            <a:fillRect/>
          </a:stretch>
        </p:blipFill>
        <p:spPr bwMode="auto">
          <a:xfrm>
            <a:off x="1403648" y="3830475"/>
            <a:ext cx="6444494" cy="3027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pPr algn="l"/>
            <a:r>
              <a:rPr lang="ca-ES" dirty="0" smtClean="0"/>
              <a:t>5.-</a:t>
            </a:r>
            <a:endParaRPr lang="ca-ES" dirty="0"/>
          </a:p>
        </p:txBody>
      </p:sp>
      <p:pic>
        <p:nvPicPr>
          <p:cNvPr id="5" name="4 Imagen" descr="C:\Users\montse\Downloads\disolvent_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429000"/>
            <a:ext cx="410445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r>
              <a:rPr lang="ca-ES" b="1" dirty="0" smtClean="0"/>
              <a:t>Elevada constant dielèctrica</a:t>
            </a:r>
          </a:p>
          <a:p>
            <a:pPr>
              <a:buNone/>
            </a:pPr>
            <a:r>
              <a:rPr lang="ca-ES" dirty="0" smtClean="0"/>
              <a:t>L’aigua és una gran dissolvent de compostos</a:t>
            </a:r>
          </a:p>
          <a:p>
            <a:pPr>
              <a:buNone/>
            </a:pPr>
            <a:r>
              <a:rPr lang="ca-ES" dirty="0" smtClean="0"/>
              <a:t>iònics (sals) i compostos covalents polars (glúcids) pel fet de tenir molècules dipolars.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capa de solvatació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424936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ca-ES" dirty="0" smtClean="0"/>
              <a:t>6.- </a:t>
            </a:r>
            <a:r>
              <a:rPr lang="ca-ES" b="1" dirty="0" smtClean="0"/>
              <a:t>Baix grau d’ionització.</a:t>
            </a:r>
          </a:p>
          <a:p>
            <a:pPr>
              <a:buNone/>
            </a:pPr>
            <a:r>
              <a:rPr lang="ca-ES" dirty="0" smtClean="0"/>
              <a:t>    Solament una molècula de cada 10.000.000 es troba dissociada. </a:t>
            </a:r>
          </a:p>
          <a:p>
            <a:pPr>
              <a:buNone/>
            </a:pPr>
            <a:r>
              <a:rPr lang="ca-ES" b="1" dirty="0" smtClean="0"/>
              <a:t>                          H</a:t>
            </a:r>
            <a:r>
              <a:rPr lang="ca-ES" b="1" baseline="-25000" dirty="0" smtClean="0"/>
              <a:t>2</a:t>
            </a:r>
            <a:r>
              <a:rPr lang="ca-ES" b="1" dirty="0" smtClean="0"/>
              <a:t>O  →  H⁺ + OH¯</a:t>
            </a:r>
          </a:p>
          <a:p>
            <a:pPr>
              <a:buNone/>
            </a:pPr>
            <a:r>
              <a:rPr lang="ca-ES" dirty="0" smtClean="0"/>
              <a:t>    L’aigua és neutra perquè en dissociar-se el nombre d’ions hidrogen (H⁺)i d’ions hidroxil (OH¯ ) que s’obté és el mateix.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ca-ES" dirty="0" smtClean="0"/>
          </a:p>
          <a:p>
            <a:pPr algn="ctr">
              <a:buNone/>
            </a:pPr>
            <a:r>
              <a:rPr lang="ca-ES" sz="4500" b="1" dirty="0"/>
              <a:t> </a:t>
            </a:r>
            <a:r>
              <a:rPr lang="ca-ES" sz="4500" b="1" dirty="0" smtClean="0"/>
              <a:t> Importància biològica </a:t>
            </a:r>
            <a:r>
              <a:rPr lang="ca-ES" sz="4500" b="1" dirty="0"/>
              <a:t>de l'aigua</a:t>
            </a:r>
            <a:r>
              <a:rPr lang="ca-ES" sz="4500" b="1" dirty="0" smtClean="0"/>
              <a:t>.</a:t>
            </a:r>
          </a:p>
          <a:p>
            <a:pPr>
              <a:buNone/>
            </a:pPr>
            <a:endParaRPr lang="ca-ES" dirty="0"/>
          </a:p>
          <a:p>
            <a:r>
              <a:rPr lang="ca-ES" b="1" dirty="0"/>
              <a:t>FUNCIÓ DISSOLVENT </a:t>
            </a:r>
            <a:r>
              <a:rPr lang="ca-ES" b="1" dirty="0" smtClean="0"/>
              <a:t> I DE TRANSPORT DE LES SUBSTÀNCIES</a:t>
            </a:r>
          </a:p>
          <a:p>
            <a:pPr>
              <a:buNone/>
            </a:pPr>
            <a:r>
              <a:rPr lang="ca-ES" dirty="0"/>
              <a:t> </a:t>
            </a:r>
            <a:r>
              <a:rPr lang="ca-ES" dirty="0" smtClean="0"/>
              <a:t>     Per </a:t>
            </a:r>
            <a:r>
              <a:rPr lang="ca-ES" dirty="0"/>
              <a:t>aquest motiu és el medi on es donen la major part de les reaccions químiques </a:t>
            </a:r>
            <a:r>
              <a:rPr lang="ca-ES" dirty="0" smtClean="0"/>
              <a:t>que tenen </a:t>
            </a:r>
            <a:r>
              <a:rPr lang="ca-ES" dirty="0"/>
              <a:t>lloc en el </a:t>
            </a:r>
            <a:r>
              <a:rPr lang="ca-ES" dirty="0" smtClean="0"/>
              <a:t>metabolisme.</a:t>
            </a:r>
            <a:endParaRPr lang="ca-ES" dirty="0"/>
          </a:p>
          <a:p>
            <a:pPr>
              <a:buNone/>
            </a:pPr>
            <a:r>
              <a:rPr lang="ca-ES" b="1" dirty="0" smtClean="0"/>
              <a:t>      </a:t>
            </a:r>
            <a:r>
              <a:rPr lang="ca-ES" dirty="0" smtClean="0"/>
              <a:t>Una </a:t>
            </a:r>
            <a:r>
              <a:rPr lang="ca-ES" dirty="0"/>
              <a:t>gran quantitat d'organismes utilitzen sistemes de transport aquosos per a</a:t>
            </a:r>
          </a:p>
          <a:p>
            <a:pPr>
              <a:buNone/>
            </a:pPr>
            <a:r>
              <a:rPr lang="ca-ES" dirty="0" smtClean="0"/>
              <a:t>      transportar </a:t>
            </a:r>
            <a:r>
              <a:rPr lang="ca-ES" dirty="0"/>
              <a:t>substàncies </a:t>
            </a:r>
            <a:r>
              <a:rPr lang="ca-ES" dirty="0" smtClean="0"/>
              <a:t>pel </a:t>
            </a:r>
            <a:r>
              <a:rPr lang="ca-ES" dirty="0"/>
              <a:t>seu interior.</a:t>
            </a:r>
          </a:p>
          <a:p>
            <a:r>
              <a:rPr lang="es-ES" b="1" dirty="0"/>
              <a:t>FUNCIÓ ESTRUCTURAL </a:t>
            </a:r>
            <a:endParaRPr lang="es-ES" b="1" dirty="0" smtClean="0"/>
          </a:p>
          <a:p>
            <a:pPr>
              <a:buNone/>
            </a:pPr>
            <a:r>
              <a:rPr lang="es-ES" b="1" dirty="0"/>
              <a:t> </a:t>
            </a:r>
            <a:r>
              <a:rPr lang="es-ES" b="1" dirty="0" smtClean="0"/>
              <a:t>     </a:t>
            </a:r>
            <a:r>
              <a:rPr lang="es-ES" dirty="0" smtClean="0"/>
              <a:t>El </a:t>
            </a:r>
            <a:r>
              <a:rPr lang="es-ES" dirty="0" err="1"/>
              <a:t>volum</a:t>
            </a:r>
            <a:r>
              <a:rPr lang="es-ES" dirty="0"/>
              <a:t> i la forma </a:t>
            </a:r>
            <a:r>
              <a:rPr lang="es-ES" dirty="0" err="1" smtClean="0"/>
              <a:t>d’una</a:t>
            </a:r>
            <a:r>
              <a:rPr lang="es-ES" dirty="0" smtClean="0"/>
              <a:t> </a:t>
            </a:r>
            <a:r>
              <a:rPr lang="es-ES" dirty="0"/>
              <a:t>gran </a:t>
            </a:r>
            <a:r>
              <a:rPr lang="es-ES" dirty="0" err="1"/>
              <a:t>quantitat</a:t>
            </a:r>
            <a:r>
              <a:rPr lang="es-ES" dirty="0"/>
              <a:t> de </a:t>
            </a:r>
            <a:r>
              <a:rPr lang="es-ES" dirty="0" err="1"/>
              <a:t>cèl·lules</a:t>
            </a:r>
            <a:r>
              <a:rPr lang="es-ES" dirty="0"/>
              <a:t> </a:t>
            </a:r>
            <a:r>
              <a:rPr lang="es-ES" dirty="0" err="1"/>
              <a:t>depèn</a:t>
            </a:r>
            <a:r>
              <a:rPr lang="es-ES" dirty="0"/>
              <a:t> de la </a:t>
            </a:r>
            <a:r>
              <a:rPr lang="es-ES" dirty="0" err="1"/>
              <a:t>pressió</a:t>
            </a:r>
            <a:r>
              <a:rPr lang="es-ES" dirty="0"/>
              <a:t> que </a:t>
            </a:r>
            <a:r>
              <a:rPr lang="es-ES" dirty="0" err="1" smtClean="0"/>
              <a:t>exerceix</a:t>
            </a:r>
            <a:r>
              <a:rPr lang="es-ES" dirty="0" smtClean="0"/>
              <a:t> </a:t>
            </a:r>
            <a:r>
              <a:rPr lang="ca-ES" dirty="0" smtClean="0"/>
              <a:t>l'aigua </a:t>
            </a:r>
            <a:r>
              <a:rPr lang="ca-ES" dirty="0"/>
              <a:t>del seu interior sobre les cobertes cel·lulars. </a:t>
            </a:r>
          </a:p>
          <a:p>
            <a:r>
              <a:rPr lang="ca-ES" b="1" dirty="0"/>
              <a:t>FUNCIÓ </a:t>
            </a:r>
            <a:r>
              <a:rPr lang="ca-ES" b="1" dirty="0" smtClean="0"/>
              <a:t>MECÀNICA AMORTIDORA</a:t>
            </a:r>
          </a:p>
          <a:p>
            <a:pPr>
              <a:buNone/>
            </a:pPr>
            <a:r>
              <a:rPr lang="pt-BR" dirty="0" smtClean="0"/>
              <a:t>      </a:t>
            </a:r>
            <a:r>
              <a:rPr lang="pt-BR" dirty="0" err="1" smtClean="0"/>
              <a:t>Trobem</a:t>
            </a:r>
            <a:r>
              <a:rPr lang="pt-BR" dirty="0" smtClean="0"/>
              <a:t> </a:t>
            </a:r>
            <a:r>
              <a:rPr lang="pt-BR" dirty="0" err="1" smtClean="0"/>
              <a:t>aigua</a:t>
            </a:r>
            <a:r>
              <a:rPr lang="pt-BR" dirty="0" smtClean="0"/>
              <a:t> a </a:t>
            </a:r>
            <a:r>
              <a:rPr lang="pt-BR" dirty="0" err="1" smtClean="0"/>
              <a:t>les</a:t>
            </a:r>
            <a:r>
              <a:rPr lang="pt-BR" dirty="0" smtClean="0"/>
              <a:t> </a:t>
            </a:r>
            <a:r>
              <a:rPr lang="pt-BR" dirty="0" err="1" smtClean="0"/>
              <a:t>bosses</a:t>
            </a:r>
            <a:r>
              <a:rPr lang="pt-BR" dirty="0" smtClean="0"/>
              <a:t> de </a:t>
            </a:r>
            <a:r>
              <a:rPr lang="pt-BR" dirty="0" err="1" smtClean="0"/>
              <a:t>líquid</a:t>
            </a:r>
            <a:r>
              <a:rPr lang="pt-BR" dirty="0" smtClean="0"/>
              <a:t> </a:t>
            </a:r>
            <a:r>
              <a:rPr lang="pt-BR" dirty="0" err="1" smtClean="0"/>
              <a:t>sinovial</a:t>
            </a:r>
            <a:r>
              <a:rPr lang="pt-BR" dirty="0" smtClean="0"/>
              <a:t> de </a:t>
            </a:r>
            <a:r>
              <a:rPr lang="pt-BR" dirty="0" err="1" smtClean="0"/>
              <a:t>les</a:t>
            </a:r>
            <a:r>
              <a:rPr lang="pt-BR" dirty="0" smtClean="0"/>
              <a:t> </a:t>
            </a:r>
            <a:r>
              <a:rPr lang="pt-BR" dirty="0" err="1" smtClean="0"/>
              <a:t>articulacions</a:t>
            </a:r>
            <a:r>
              <a:rPr lang="pt-BR" dirty="0" smtClean="0"/>
              <a:t> </a:t>
            </a:r>
            <a:r>
              <a:rPr lang="pt-BR" dirty="0" err="1" smtClean="0"/>
              <a:t>mòbils</a:t>
            </a:r>
            <a:r>
              <a:rPr lang="pt-BR" dirty="0" smtClean="0"/>
              <a:t> per evitar </a:t>
            </a:r>
            <a:r>
              <a:rPr lang="pt-BR" dirty="0" err="1" smtClean="0"/>
              <a:t>el</a:t>
            </a:r>
            <a:r>
              <a:rPr lang="pt-BR" dirty="0" smtClean="0"/>
              <a:t> </a:t>
            </a:r>
            <a:r>
              <a:rPr lang="pt-BR" dirty="0" err="1" smtClean="0"/>
              <a:t>fregament</a:t>
            </a:r>
            <a:r>
              <a:rPr lang="pt-BR" dirty="0" smtClean="0"/>
              <a:t> entre </a:t>
            </a:r>
            <a:r>
              <a:rPr lang="pt-BR" dirty="0" err="1" smtClean="0"/>
              <a:t>els</a:t>
            </a:r>
            <a:r>
              <a:rPr lang="pt-BR" dirty="0" smtClean="0"/>
              <a:t> ossos i </a:t>
            </a:r>
            <a:r>
              <a:rPr lang="pt-BR" dirty="0" err="1" smtClean="0"/>
              <a:t>al</a:t>
            </a:r>
            <a:r>
              <a:rPr lang="pt-BR" dirty="0" smtClean="0"/>
              <a:t> </a:t>
            </a:r>
            <a:r>
              <a:rPr lang="pt-BR" dirty="0" err="1" smtClean="0"/>
              <a:t>voltant</a:t>
            </a:r>
            <a:r>
              <a:rPr lang="pt-BR" dirty="0" smtClean="0"/>
              <a:t>  de </a:t>
            </a:r>
            <a:r>
              <a:rPr lang="pt-BR" dirty="0" err="1" smtClean="0"/>
              <a:t>l’encèfal</a:t>
            </a:r>
            <a:r>
              <a:rPr lang="pt-BR" dirty="0" smtClean="0"/>
              <a:t>, </a:t>
            </a:r>
            <a:r>
              <a:rPr lang="pt-BR" dirty="0" err="1" smtClean="0"/>
              <a:t>en</a:t>
            </a:r>
            <a:r>
              <a:rPr lang="pt-BR" dirty="0" smtClean="0"/>
              <a:t> </a:t>
            </a:r>
            <a:r>
              <a:rPr lang="pt-BR" dirty="0" err="1" smtClean="0"/>
              <a:t>el</a:t>
            </a:r>
            <a:r>
              <a:rPr lang="pt-BR" dirty="0" smtClean="0"/>
              <a:t> </a:t>
            </a:r>
            <a:r>
              <a:rPr lang="pt-BR" dirty="0" err="1" smtClean="0"/>
              <a:t>líquid</a:t>
            </a:r>
            <a:r>
              <a:rPr lang="pt-BR" dirty="0" smtClean="0"/>
              <a:t> </a:t>
            </a:r>
            <a:r>
              <a:rPr lang="pt-BR" dirty="0" err="1" smtClean="0"/>
              <a:t>cefaloraquidi</a:t>
            </a:r>
            <a:r>
              <a:rPr lang="pt-BR" dirty="0" smtClean="0"/>
              <a:t> per </a:t>
            </a:r>
            <a:r>
              <a:rPr lang="pt-BR" dirty="0" err="1" smtClean="0"/>
              <a:t>protegir-lo</a:t>
            </a:r>
            <a:r>
              <a:rPr lang="pt-BR" dirty="0" smtClean="0"/>
              <a:t> de </a:t>
            </a:r>
            <a:r>
              <a:rPr lang="pt-BR" dirty="0" err="1" smtClean="0"/>
              <a:t>possibles</a:t>
            </a:r>
            <a:r>
              <a:rPr lang="pt-BR" dirty="0" smtClean="0"/>
              <a:t> </a:t>
            </a:r>
            <a:r>
              <a:rPr lang="pt-BR" dirty="0" err="1" smtClean="0"/>
              <a:t>traumatismes</a:t>
            </a:r>
            <a:r>
              <a:rPr lang="pt-BR" dirty="0" smtClean="0"/>
              <a:t>.</a:t>
            </a:r>
          </a:p>
          <a:p>
            <a:r>
              <a:rPr lang="ca-ES" b="1" dirty="0" smtClean="0"/>
              <a:t>FUNCIÓ TERMOREGULADORA</a:t>
            </a:r>
            <a:endParaRPr lang="ca-ES" b="1" dirty="0"/>
          </a:p>
          <a:p>
            <a:pPr>
              <a:buNone/>
            </a:pPr>
            <a:r>
              <a:rPr lang="ca-ES" dirty="0" smtClean="0"/>
              <a:t>      L'aigua</a:t>
            </a:r>
            <a:r>
              <a:rPr lang="ca-ES" dirty="0"/>
              <a:t>, gràcies a la seva elevada calor específica, </a:t>
            </a:r>
            <a:r>
              <a:rPr lang="ca-ES" dirty="0" smtClean="0"/>
              <a:t>permet mantenir constant la temperatura interna dels éssers vius. I degut a la seva elevada calor de vaporització, quan es sua, s’expulsa aigua i en evaporar-se pren calor del cos i aquest es refreda. </a:t>
            </a:r>
            <a:endParaRPr lang="ca-ES" dirty="0"/>
          </a:p>
          <a:p>
            <a:r>
              <a:rPr lang="ca-ES" b="1" dirty="0"/>
              <a:t>FUNCIÓ </a:t>
            </a:r>
            <a:r>
              <a:rPr lang="ca-ES" b="1" dirty="0" smtClean="0"/>
              <a:t>BIOQUÍMICA </a:t>
            </a:r>
          </a:p>
          <a:p>
            <a:pPr>
              <a:buNone/>
            </a:pPr>
            <a:r>
              <a:rPr lang="ca-ES" b="1" dirty="0"/>
              <a:t> </a:t>
            </a:r>
            <a:r>
              <a:rPr lang="ca-ES" b="1" dirty="0" smtClean="0"/>
              <a:t>     </a:t>
            </a:r>
            <a:r>
              <a:rPr lang="ca-ES" dirty="0" smtClean="0"/>
              <a:t>Participa </a:t>
            </a:r>
            <a:r>
              <a:rPr lang="ca-ES" dirty="0"/>
              <a:t>en diverses reaccions químiques fonamentals per a la vida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722</Words>
  <Application>Microsoft Office PowerPoint</Application>
  <PresentationFormat>Presentación en pantalla (4:3)</PresentationFormat>
  <Paragraphs>108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L’AIGUA</vt:lpstr>
      <vt:lpstr>   </vt:lpstr>
      <vt:lpstr>       </vt:lpstr>
      <vt:lpstr>     </vt:lpstr>
      <vt:lpstr>   </vt:lpstr>
      <vt:lpstr>Enllaç covalent</vt:lpstr>
      <vt:lpstr>   </vt:lpstr>
      <vt:lpstr>    </vt:lpstr>
      <vt:lpstr>   </vt:lpstr>
      <vt:lpstr>   </vt:lpstr>
      <vt:lpstr>  </vt:lpstr>
      <vt:lpstr>   </vt:lpstr>
      <vt:lpstr>   1.-</vt:lpstr>
      <vt:lpstr>Elevada tensió superficial: la seva superfície oposa una gran resistència a trencar-se.</vt:lpstr>
      <vt:lpstr>Presentación de PowerPoint</vt:lpstr>
      <vt:lpstr>Capil·laritat</vt:lpstr>
      <vt:lpstr>    </vt:lpstr>
      <vt:lpstr>   </vt:lpstr>
      <vt:lpstr>4.-</vt:lpstr>
      <vt:lpstr>5.-</vt:lpstr>
      <vt:lpstr>Presentación de PowerPoint</vt:lpstr>
      <vt:lpstr>  </vt:lpstr>
      <vt:lpstr>  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L’AIGUA</dc:title>
  <dc:creator>montse</dc:creator>
  <cp:lastModifiedBy>profe</cp:lastModifiedBy>
  <cp:revision>46</cp:revision>
  <dcterms:created xsi:type="dcterms:W3CDTF">2012-09-16T18:11:28Z</dcterms:created>
  <dcterms:modified xsi:type="dcterms:W3CDTF">2022-09-14T11:36:10Z</dcterms:modified>
</cp:coreProperties>
</file>