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97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2" r:id="rId20"/>
    <p:sldId id="274" r:id="rId21"/>
    <p:sldId id="275" r:id="rId22"/>
    <p:sldId id="276" r:id="rId23"/>
    <p:sldId id="285" r:id="rId24"/>
    <p:sldId id="277" r:id="rId25"/>
    <p:sldId id="287" r:id="rId26"/>
    <p:sldId id="293" r:id="rId27"/>
    <p:sldId id="298" r:id="rId28"/>
    <p:sldId id="279" r:id="rId29"/>
    <p:sldId id="280" r:id="rId30"/>
    <p:sldId id="281" r:id="rId31"/>
    <p:sldId id="282" r:id="rId32"/>
    <p:sldId id="283" r:id="rId33"/>
    <p:sldId id="288" r:id="rId34"/>
    <p:sldId id="289" r:id="rId35"/>
    <p:sldId id="290" r:id="rId36"/>
    <p:sldId id="295" r:id="rId37"/>
    <p:sldId id="291" r:id="rId38"/>
    <p:sldId id="292" r:id="rId39"/>
    <p:sldId id="296" r:id="rId40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370240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1013811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3262525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4241291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318289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338187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206958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2258135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598629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68620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4123109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C6418-72B7-48FC-9571-E6B57BDBD953}" type="datetimeFigureOut">
              <a:rPr lang="ca-ES" smtClean="0"/>
              <a:pPr/>
              <a:t>09/11/2021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D71BF-9C2F-4B71-8D9A-D399B2021B71}" type="slidenum">
              <a:rPr lang="ca-ES" smtClean="0"/>
              <a:pPr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xmlns="" val="73609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L’ANABOLISME HETERÒTROF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xmlns="" val="30913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t d'imatges de anabolisme heteròtro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2921" y="2823770"/>
            <a:ext cx="5976664" cy="40050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864095"/>
          </a:xfrm>
        </p:spPr>
        <p:txBody>
          <a:bodyPr/>
          <a:lstStyle/>
          <a:p>
            <a:r>
              <a:rPr lang="ca-ES" b="1" dirty="0" smtClean="0"/>
              <a:t>1. L’anabolisme heteròtrof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24936" cy="525658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Procés metabòlic de formació de molècules orgàniques complexes a partir de molècules orgàniques senzilles (molècules precursores).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95536" y="5589240"/>
            <a:ext cx="8771174" cy="12687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a-ES" sz="2800" dirty="0" smtClean="0"/>
              <a:t>Es</a:t>
            </a:r>
            <a:r>
              <a:rPr lang="ca-ES" dirty="0" smtClean="0"/>
              <a:t> </a:t>
            </a:r>
            <a:r>
              <a:rPr lang="ca-ES" sz="2800" dirty="0" smtClean="0"/>
              <a:t>duu</a:t>
            </a:r>
            <a:r>
              <a:rPr lang="ca-ES" dirty="0" smtClean="0"/>
              <a:t> </a:t>
            </a:r>
            <a:r>
              <a:rPr lang="ca-ES" sz="2800" dirty="0" smtClean="0"/>
              <a:t>a terme tant en les cèl·lules autòtrofes com en les heteròtrofes. </a:t>
            </a:r>
            <a:endParaRPr lang="ca-ES" sz="2800" dirty="0"/>
          </a:p>
        </p:txBody>
      </p:sp>
    </p:spTree>
    <p:extLst>
      <p:ext uri="{BB962C8B-B14F-4D97-AF65-F5344CB8AC3E}">
        <p14:creationId xmlns:p14="http://schemas.microsoft.com/office/powerpoint/2010/main" xmlns="" val="228772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792087"/>
          </a:xfrm>
        </p:spPr>
        <p:txBody>
          <a:bodyPr/>
          <a:lstStyle/>
          <a:p>
            <a:r>
              <a:rPr lang="ca-ES" dirty="0" smtClean="0"/>
              <a:t>Es distingeixen dues fases: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1268760"/>
            <a:ext cx="8136904" cy="518457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●Primera fase o fase de la biosíntesi de monòmers </a:t>
            </a:r>
            <a:r>
              <a:rPr lang="ca-ES" dirty="0" smtClean="0">
                <a:solidFill>
                  <a:schemeClr val="tx1"/>
                </a:solidFill>
              </a:rPr>
              <a:t>per mitjà dels precursors.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Síntesi de glucosa a partir d’àcid pirúvic.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●</a:t>
            </a:r>
            <a:r>
              <a:rPr lang="ca-ES" b="1" dirty="0" smtClean="0">
                <a:solidFill>
                  <a:schemeClr val="tx1"/>
                </a:solidFill>
              </a:rPr>
              <a:t>Segona fase o fase de la biosíntesi de polímers </a:t>
            </a:r>
            <a:r>
              <a:rPr lang="ca-ES" dirty="0" smtClean="0">
                <a:solidFill>
                  <a:schemeClr val="tx1"/>
                </a:solidFill>
              </a:rPr>
              <a:t>per mitjà dels monòmers.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Síntesi de proteïnes a partir d’aminoàcids.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07504" y="4892561"/>
            <a:ext cx="2520280" cy="10081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3200" dirty="0" smtClean="0">
                <a:solidFill>
                  <a:schemeClr val="tx1"/>
                </a:solidFill>
              </a:rPr>
              <a:t>Precursor</a:t>
            </a:r>
            <a:endParaRPr lang="ca-ES" sz="3200" dirty="0">
              <a:solidFill>
                <a:schemeClr val="tx1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75856" y="4858816"/>
            <a:ext cx="2520280" cy="100811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3200" dirty="0" smtClean="0">
                <a:solidFill>
                  <a:schemeClr val="tx1"/>
                </a:solidFill>
              </a:rPr>
              <a:t>Monòmer</a:t>
            </a:r>
            <a:endParaRPr lang="ca-ES" sz="3200" dirty="0">
              <a:solidFill>
                <a:schemeClr val="tx1"/>
              </a:solidFill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6444208" y="4829534"/>
            <a:ext cx="2520280" cy="10081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3200" dirty="0" smtClean="0">
                <a:solidFill>
                  <a:schemeClr val="tx1"/>
                </a:solidFill>
              </a:rPr>
              <a:t>Polímer</a:t>
            </a:r>
            <a:endParaRPr lang="ca-ES" sz="3200" dirty="0">
              <a:solidFill>
                <a:schemeClr val="tx1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>
            <a:off x="2771800" y="536287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5940152" y="5333590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2551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/>
              <a:t> </a:t>
            </a:r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76672"/>
            <a:ext cx="8280920" cy="604867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molècules orgàniques senzilles precursores poden procedir: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Catabolisme </a:t>
            </a:r>
            <a:r>
              <a:rPr lang="ca-ES" dirty="0" smtClean="0">
                <a:solidFill>
                  <a:schemeClr val="tx1"/>
                </a:solidFill>
              </a:rPr>
              <a:t>de les substàncies de reserva (cèl·lules autòtrofes i heteròtrofes)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Digestió </a:t>
            </a:r>
            <a:r>
              <a:rPr lang="ca-ES" dirty="0" smtClean="0">
                <a:solidFill>
                  <a:schemeClr val="tx1"/>
                </a:solidFill>
              </a:rPr>
              <a:t>dels aliments orgànics (cèl·lules heteròtrofes)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Fotosíntesi o quimiosíntesi </a:t>
            </a:r>
            <a:r>
              <a:rPr lang="ca-ES" dirty="0" smtClean="0">
                <a:solidFill>
                  <a:schemeClr val="tx1"/>
                </a:solidFill>
              </a:rPr>
              <a:t>(cèl·lules autòtrofes)</a:t>
            </a:r>
            <a:endParaRPr lang="ca-ES" b="1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7082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936103"/>
          </a:xfrm>
        </p:spPr>
        <p:txBody>
          <a:bodyPr>
            <a:normAutofit fontScale="90000"/>
          </a:bodyPr>
          <a:lstStyle/>
          <a:p>
            <a:r>
              <a:rPr lang="ca-ES" dirty="0" smtClean="0"/>
              <a:t>L’anabolisme heteròtrof es pot dividir en: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484784"/>
            <a:ext cx="8352928" cy="5040560"/>
          </a:xfrm>
        </p:spPr>
        <p:txBody>
          <a:bodyPr/>
          <a:lstStyle/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Anabolisme de glúcids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Anabolisme de lípids 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Anabolisme de proteïnes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Anabolisme d’àcids nucleics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Aquestes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vies estan interrelacionades, a partir d’un tipus de biomolècules se’n pot sintetitzar un tipus o un altre.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Els animals herbívors a partir de l’herba (glúcid) produeixen carn i llet (proteïnes i lípids).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endParaRPr lang="ca-ES" b="1" dirty="0" smtClean="0"/>
          </a:p>
          <a:p>
            <a:pPr marL="457200" indent="-457200">
              <a:buFontTx/>
              <a:buChar char="-"/>
            </a:pP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xmlns="" val="2142433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19268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No sempre les interrelacions són possibles.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Els animals a partir de lípids no poden obtenir glúcids.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L’anabolisme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heteròtrof</a:t>
            </a:r>
            <a:r>
              <a:rPr lang="ca-ES" dirty="0" smtClean="0">
                <a:solidFill>
                  <a:schemeClr val="tx1"/>
                </a:solidFill>
              </a:rPr>
              <a:t> és un procés de </a:t>
            </a:r>
            <a:r>
              <a:rPr lang="ca-ES" b="1" dirty="0" smtClean="0">
                <a:solidFill>
                  <a:schemeClr val="tx1"/>
                </a:solidFill>
              </a:rPr>
              <a:t>reducció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               Àcid pirúvic → Glucosa</a:t>
            </a:r>
          </a:p>
          <a:p>
            <a:pPr algn="l"/>
            <a:r>
              <a:rPr lang="ca-ES" dirty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                         C₃H₄O₃          C₆H₁₂O₆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L’</a:t>
            </a:r>
            <a:r>
              <a:rPr lang="ca-ES" b="1" dirty="0" smtClean="0">
                <a:solidFill>
                  <a:schemeClr val="tx1"/>
                </a:solidFill>
              </a:rPr>
              <a:t>energia </a:t>
            </a:r>
            <a:r>
              <a:rPr lang="ca-ES" dirty="0" smtClean="0">
                <a:solidFill>
                  <a:schemeClr val="tx1"/>
                </a:solidFill>
              </a:rPr>
              <a:t>necessària s’obté de l’ATP: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ATP +</a:t>
            </a:r>
            <a:r>
              <a:rPr lang="ca-ES" dirty="0" smtClean="0">
                <a:solidFill>
                  <a:prstClr val="black"/>
                </a:solidFill>
              </a:rPr>
              <a:t> </a:t>
            </a:r>
            <a:r>
              <a:rPr lang="ca-ES" dirty="0">
                <a:solidFill>
                  <a:prstClr val="black"/>
                </a:solidFill>
              </a:rPr>
              <a:t>H₂O</a:t>
            </a:r>
            <a:r>
              <a:rPr lang="ca-ES" dirty="0" smtClean="0">
                <a:solidFill>
                  <a:schemeClr val="tx1"/>
                </a:solidFill>
              </a:rPr>
              <a:t> → ADP + Pi + Energia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</a:t>
            </a:r>
            <a:r>
              <a:rPr lang="ca-ES" b="1" dirty="0" smtClean="0">
                <a:solidFill>
                  <a:schemeClr val="tx1"/>
                </a:solidFill>
              </a:rPr>
              <a:t>reaccions anabòliques </a:t>
            </a:r>
            <a:r>
              <a:rPr lang="ca-ES" dirty="0" smtClean="0">
                <a:solidFill>
                  <a:schemeClr val="tx1"/>
                </a:solidFill>
              </a:rPr>
              <a:t>són </a:t>
            </a:r>
            <a:r>
              <a:rPr lang="ca-ES" b="1" dirty="0" smtClean="0">
                <a:solidFill>
                  <a:schemeClr val="tx1"/>
                </a:solidFill>
              </a:rPr>
              <a:t>endergòniques  → </a:t>
            </a:r>
            <a:r>
              <a:rPr lang="ca-ES" dirty="0" smtClean="0">
                <a:solidFill>
                  <a:schemeClr val="tx1"/>
                </a:solidFill>
              </a:rPr>
              <a:t>emmagatzemen energia en els enllaços de les molècules formades.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Ex: Un enllaç covalent C-C, C-N o C-H emmagatzema unes 100kcal/mol. </a:t>
            </a:r>
            <a:endParaRPr lang="ca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9200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332656"/>
            <a:ext cx="7772400" cy="1368151"/>
          </a:xfrm>
        </p:spPr>
        <p:txBody>
          <a:bodyPr>
            <a:normAutofit/>
          </a:bodyPr>
          <a:lstStyle/>
          <a:p>
            <a:pPr algn="l"/>
            <a:r>
              <a:rPr lang="ca-ES" sz="3200" dirty="0" smtClean="0"/>
              <a:t>A quina part de la cèl·lula es produeixen la majoria de les vies anabòliques heteròtrofes?</a:t>
            </a:r>
            <a:endParaRPr lang="ca-ES" sz="3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628800"/>
            <a:ext cx="8424936" cy="4896544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Citosol (síntesi de glucosa i glicogen).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anabolisme heteròtro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276872"/>
            <a:ext cx="6264696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87776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424936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Excepcions: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Síntesi d’àcids nucleics </a:t>
            </a:r>
            <a:r>
              <a:rPr lang="ca-ES" dirty="0" smtClean="0">
                <a:solidFill>
                  <a:schemeClr val="tx1"/>
                </a:solidFill>
              </a:rPr>
              <a:t>(nucli, mitocondris i cloroplasts)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Síntesi de proteïnes </a:t>
            </a:r>
            <a:r>
              <a:rPr lang="ca-ES" dirty="0" smtClean="0">
                <a:solidFill>
                  <a:schemeClr val="tx1"/>
                </a:solidFill>
              </a:rPr>
              <a:t>(ribosomes)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Síntesi de fosfolípids i colesterol </a:t>
            </a:r>
            <a:r>
              <a:rPr lang="ca-ES" dirty="0" smtClean="0">
                <a:solidFill>
                  <a:schemeClr val="tx1"/>
                </a:solidFill>
              </a:rPr>
              <a:t>(reticle endoplasmàtic llis)</a:t>
            </a:r>
          </a:p>
          <a:p>
            <a:pPr marL="457200" indent="-457200"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Glicosilació de lípids i proteïnes </a:t>
            </a:r>
            <a:r>
              <a:rPr lang="ca-ES" dirty="0" smtClean="0">
                <a:solidFill>
                  <a:schemeClr val="tx1"/>
                </a:solidFill>
              </a:rPr>
              <a:t>(comença al reticle endoplasmàtic i continua a l’aparell de </a:t>
            </a:r>
            <a:r>
              <a:rPr lang="ca-ES" dirty="0" err="1" smtClean="0">
                <a:solidFill>
                  <a:schemeClr val="tx1"/>
                </a:solidFill>
              </a:rPr>
              <a:t>Golgi</a:t>
            </a:r>
            <a:r>
              <a:rPr lang="ca-ES" dirty="0" smtClean="0">
                <a:solidFill>
                  <a:schemeClr val="tx1"/>
                </a:solidFill>
              </a:rPr>
              <a:t>)</a:t>
            </a:r>
            <a:endParaRPr lang="ca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1255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640960" cy="36003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2. L’anabolisme heteròtrof dels glúcids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836712"/>
            <a:ext cx="8424936" cy="5688632"/>
          </a:xfrm>
        </p:spPr>
        <p:txBody>
          <a:bodyPr>
            <a:normAutofit fontScale="62500" lnSpcReduction="20000"/>
          </a:bodyPr>
          <a:lstStyle/>
          <a:p>
            <a:pPr algn="l"/>
            <a:endParaRPr lang="ca-ES" sz="3600" dirty="0" smtClean="0">
              <a:solidFill>
                <a:schemeClr val="tx1"/>
              </a:solidFill>
            </a:endParaRPr>
          </a:p>
          <a:p>
            <a:pPr algn="l"/>
            <a:r>
              <a:rPr lang="ca-ES" sz="3600" dirty="0" smtClean="0">
                <a:solidFill>
                  <a:schemeClr val="tx1"/>
                </a:solidFill>
              </a:rPr>
              <a:t>2 Fases:</a:t>
            </a:r>
          </a:p>
          <a:p>
            <a:pPr marL="457200" indent="-457200" algn="l"/>
            <a:r>
              <a:rPr lang="ca-ES" sz="3600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sz="4600" b="1" dirty="0" smtClean="0">
                <a:solidFill>
                  <a:schemeClr val="tx1"/>
                </a:solidFill>
              </a:rPr>
              <a:t>Síntesi de glucosa</a:t>
            </a:r>
          </a:p>
          <a:p>
            <a:pPr marL="457200" indent="-457200" algn="l"/>
            <a:r>
              <a:rPr lang="ca-ES" sz="3600" dirty="0" smtClean="0">
                <a:solidFill>
                  <a:schemeClr val="tx1"/>
                </a:solidFill>
              </a:rPr>
              <a:t>Cèl·lules animals i vegetals a partir de l’àcid </a:t>
            </a:r>
            <a:r>
              <a:rPr lang="ca-ES" sz="3600" dirty="0" err="1" smtClean="0">
                <a:solidFill>
                  <a:schemeClr val="tx1"/>
                </a:solidFill>
              </a:rPr>
              <a:t>pirúvic</a:t>
            </a:r>
            <a:r>
              <a:rPr lang="ca-ES" sz="3600" dirty="0" smtClean="0">
                <a:solidFill>
                  <a:schemeClr val="tx1"/>
                </a:solidFill>
              </a:rPr>
              <a:t> resultant del</a:t>
            </a:r>
          </a:p>
          <a:p>
            <a:pPr marL="457200" indent="-457200" algn="l"/>
            <a:r>
              <a:rPr lang="ca-ES" sz="3600" dirty="0" smtClean="0">
                <a:solidFill>
                  <a:schemeClr val="tx1"/>
                </a:solidFill>
              </a:rPr>
              <a:t>catabolisme de compostos no </a:t>
            </a:r>
            <a:r>
              <a:rPr lang="ca-ES" sz="3600" dirty="0" err="1" smtClean="0">
                <a:solidFill>
                  <a:schemeClr val="tx1"/>
                </a:solidFill>
              </a:rPr>
              <a:t>glucídics</a:t>
            </a:r>
            <a:r>
              <a:rPr lang="ca-ES" sz="3600" dirty="0" smtClean="0">
                <a:solidFill>
                  <a:schemeClr val="tx1"/>
                </a:solidFill>
              </a:rPr>
              <a:t> </a:t>
            </a:r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sz="3600" b="1" dirty="0" err="1" smtClean="0">
                <a:solidFill>
                  <a:srgbClr val="FF0000"/>
                </a:solidFill>
                <a:latin typeface="Calibri"/>
              </a:rPr>
              <a:t>Gliconeogènesi</a:t>
            </a:r>
            <a:endParaRPr lang="ca-ES" sz="3600" b="1" dirty="0" smtClean="0">
              <a:solidFill>
                <a:srgbClr val="FF0000"/>
              </a:solidFill>
              <a:latin typeface="Calibri"/>
            </a:endParaRPr>
          </a:p>
          <a:p>
            <a:pPr marL="457200" indent="-457200" algn="l"/>
            <a:endParaRPr lang="ca-ES" sz="3600" b="1" dirty="0" smtClean="0">
              <a:solidFill>
                <a:srgbClr val="FF0000"/>
              </a:solidFill>
              <a:latin typeface="Calibri"/>
            </a:endParaRPr>
          </a:p>
          <a:p>
            <a:pPr algn="l"/>
            <a:r>
              <a:rPr lang="ca-ES" sz="3600" b="1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sz="4600" b="1" dirty="0" smtClean="0">
                <a:solidFill>
                  <a:schemeClr val="tx1"/>
                </a:solidFill>
              </a:rPr>
              <a:t>Síntesi de polímers de glucosa o d’altres hexoses.</a:t>
            </a:r>
          </a:p>
          <a:p>
            <a:pPr algn="l"/>
            <a:r>
              <a:rPr lang="ca-ES" sz="3600" dirty="0" smtClean="0">
                <a:solidFill>
                  <a:schemeClr val="tx1"/>
                </a:solidFill>
              </a:rPr>
              <a:t>Els més importants són els polímers de glucosa per mitjà d’enllaç </a:t>
            </a:r>
            <a:r>
              <a:rPr lang="el-GR" sz="3600" dirty="0" smtClean="0">
                <a:solidFill>
                  <a:schemeClr val="tx1"/>
                </a:solidFill>
                <a:latin typeface="Calibri"/>
              </a:rPr>
              <a:t>α</a:t>
            </a:r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Cèl·lules vegetals se sintetitza </a:t>
            </a:r>
            <a:r>
              <a:rPr lang="ca-ES" sz="3600" b="1" dirty="0" smtClean="0">
                <a:solidFill>
                  <a:schemeClr val="tx1"/>
                </a:solidFill>
                <a:latin typeface="Calibri"/>
              </a:rPr>
              <a:t>midó</a:t>
            </a:r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 → </a:t>
            </a:r>
            <a:r>
              <a:rPr lang="ca-ES" sz="3600" b="1" dirty="0" smtClean="0">
                <a:solidFill>
                  <a:srgbClr val="FF0000"/>
                </a:solidFill>
                <a:latin typeface="Calibri"/>
              </a:rPr>
              <a:t>Amilogènesi</a:t>
            </a:r>
            <a:r>
              <a:rPr lang="ca-ES" sz="3600" dirty="0" smtClean="0">
                <a:solidFill>
                  <a:srgbClr val="FF0000"/>
                </a:solidFill>
                <a:latin typeface="Calibri"/>
              </a:rPr>
              <a:t> </a:t>
            </a:r>
          </a:p>
          <a:p>
            <a:pPr algn="l"/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Cèl·lules animals se sintetitza </a:t>
            </a:r>
            <a:r>
              <a:rPr lang="ca-ES" sz="3600" b="1" dirty="0" smtClean="0">
                <a:solidFill>
                  <a:schemeClr val="tx1"/>
                </a:solidFill>
                <a:latin typeface="Calibri"/>
              </a:rPr>
              <a:t>glicogen</a:t>
            </a:r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 → </a:t>
            </a:r>
            <a:r>
              <a:rPr lang="ca-ES" sz="3600" b="1" dirty="0" err="1" smtClean="0">
                <a:solidFill>
                  <a:srgbClr val="FF0000"/>
                </a:solidFill>
                <a:latin typeface="Calibri"/>
              </a:rPr>
              <a:t>Glicogenogènesi</a:t>
            </a:r>
            <a:endParaRPr lang="ca-ES" sz="3600" b="1" dirty="0" smtClean="0">
              <a:solidFill>
                <a:srgbClr val="FF0000"/>
              </a:solidFill>
              <a:latin typeface="Calibri"/>
            </a:endParaRPr>
          </a:p>
          <a:p>
            <a:pPr algn="l"/>
            <a:endParaRPr lang="ca-ES" sz="3600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En la síntesi dels polímers de glucosa (polisacàrids), 1r s’uneixen 2 monosacàrids per mitjà d’un enllaç </a:t>
            </a:r>
            <a:r>
              <a:rPr lang="ca-ES" sz="3600" dirty="0" err="1" smtClean="0">
                <a:solidFill>
                  <a:schemeClr val="tx1"/>
                </a:solidFill>
                <a:latin typeface="Calibri"/>
              </a:rPr>
              <a:t>O-glicosídic</a:t>
            </a:r>
            <a:r>
              <a:rPr lang="ca-ES" sz="3600" dirty="0" smtClean="0">
                <a:solidFill>
                  <a:schemeClr val="tx1"/>
                </a:solidFill>
                <a:latin typeface="Calibri"/>
              </a:rPr>
              <a:t> i es forma un disacàrid i després s’uneixen els disacàrids i es forma un polisacàrid. </a:t>
            </a:r>
            <a:endParaRPr lang="ca-ES" sz="3600" b="1" dirty="0" smtClean="0">
              <a:solidFill>
                <a:schemeClr val="tx1"/>
              </a:solidFill>
            </a:endParaRP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189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SÍNTESIS Y CARACTERIZACIÓN DE UN POLÍMERO BIODEGRADABLE A PARTIR DEL  ALMIDÓN DE YUCA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16832"/>
            <a:ext cx="9144000" cy="321128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Rectángulo"/>
          <p:cNvSpPr/>
          <p:nvPr/>
        </p:nvSpPr>
        <p:spPr>
          <a:xfrm>
            <a:off x="683568" y="4899656"/>
            <a:ext cx="7128792" cy="7200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dirty="0" err="1" smtClean="0"/>
              <a:t>Polisacàrid</a:t>
            </a:r>
            <a:r>
              <a:rPr lang="es-ES" sz="2000" dirty="0" smtClean="0"/>
              <a:t>, </a:t>
            </a:r>
            <a:r>
              <a:rPr lang="es-ES" sz="2000" dirty="0" err="1" smtClean="0"/>
              <a:t>juntament</a:t>
            </a:r>
            <a:r>
              <a:rPr lang="es-ES" sz="2000" dirty="0" smtClean="0"/>
              <a:t> </a:t>
            </a:r>
            <a:r>
              <a:rPr lang="es-ES" sz="2000" dirty="0" err="1" smtClean="0"/>
              <a:t>amb</a:t>
            </a:r>
            <a:r>
              <a:rPr lang="es-ES" sz="2000" dirty="0" smtClean="0"/>
              <a:t> </a:t>
            </a:r>
            <a:r>
              <a:rPr lang="es-ES" sz="2000" dirty="0" err="1" smtClean="0"/>
              <a:t>l’amilopectina</a:t>
            </a:r>
            <a:r>
              <a:rPr lang="es-ES" sz="2000" dirty="0" smtClean="0"/>
              <a:t> formen el </a:t>
            </a:r>
            <a:r>
              <a:rPr lang="es-ES" sz="2000" dirty="0" err="1" smtClean="0"/>
              <a:t>midó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565742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La </a:t>
            </a:r>
            <a:r>
              <a:rPr lang="ca-ES" b="1" dirty="0" err="1" smtClean="0"/>
              <a:t>gliconeogènesi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124744"/>
            <a:ext cx="8640960" cy="532859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Síntesi de glucosa a partir de precursors no </a:t>
            </a:r>
            <a:r>
              <a:rPr lang="ca-ES" dirty="0" err="1" smtClean="0">
                <a:solidFill>
                  <a:schemeClr val="tx1"/>
                </a:solidFill>
              </a:rPr>
              <a:t>glucídics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b="1" dirty="0" err="1" smtClean="0">
                <a:solidFill>
                  <a:schemeClr val="tx1"/>
                </a:solidFill>
              </a:rPr>
              <a:t>Ánimals</a:t>
            </a:r>
            <a:r>
              <a:rPr lang="ca-ES" dirty="0" smtClean="0">
                <a:solidFill>
                  <a:schemeClr val="tx1"/>
                </a:solidFill>
              </a:rPr>
              <a:t> : necessària en situacions de dejuni perquè les cèl·lules del cervell, dels embrions, de la medul·la renal i els eritròcits s’alimenten gairebé exclusivament de glucosa.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També és una via necessària després de fer un esforç muscular intens en condicions anaeròbiques, per eliminar l’àcid làctic que s’ha generat, transformant-lo en glucosa. 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6192688"/>
          </a:xfrm>
        </p:spPr>
        <p:txBody>
          <a:bodyPr>
            <a:normAutofit lnSpcReduction="1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Els precursors de la glucosa poden procedir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de: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chemeClr val="tx1"/>
                </a:solidFill>
                <a:latin typeface="+mj-lt"/>
                <a:cs typeface="Aharoni"/>
              </a:rPr>
              <a:t>Desaminació dels aminoàcids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Poden donar lloc a àcid </a:t>
            </a:r>
            <a:r>
              <a:rPr lang="ca-ES" dirty="0" err="1" smtClean="0">
                <a:solidFill>
                  <a:schemeClr val="tx1"/>
                </a:solidFill>
              </a:rPr>
              <a:t>pirúvic</a:t>
            </a:r>
            <a:r>
              <a:rPr lang="ca-ES" dirty="0" smtClean="0">
                <a:solidFill>
                  <a:schemeClr val="tx1"/>
                </a:solidFill>
              </a:rPr>
              <a:t> o a àcid </a:t>
            </a:r>
            <a:r>
              <a:rPr lang="ca-ES" dirty="0" err="1" smtClean="0">
                <a:solidFill>
                  <a:schemeClr val="tx1"/>
                </a:solidFill>
              </a:rPr>
              <a:t>oxalacètic</a:t>
            </a:r>
            <a:r>
              <a:rPr lang="ca-ES" dirty="0" smtClean="0">
                <a:solidFill>
                  <a:schemeClr val="tx1"/>
                </a:solidFill>
              </a:rPr>
              <a:t>, 2 metabòlits de la </a:t>
            </a:r>
            <a:r>
              <a:rPr lang="ca-ES" dirty="0" err="1" smtClean="0">
                <a:solidFill>
                  <a:schemeClr val="tx1"/>
                </a:solidFill>
              </a:rPr>
              <a:t>gliconeogènesi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chemeClr val="tx1"/>
                </a:solidFill>
              </a:rPr>
              <a:t>Transformació de l’àcid làctic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S’origina per fermentació làctica en els músculs dels animals quan aquests no disposen de prou oxigen. Després passa a la sang i principalment en el fetge es produeix la </a:t>
            </a:r>
            <a:r>
              <a:rPr lang="ca-ES" dirty="0" err="1" smtClean="0">
                <a:solidFill>
                  <a:schemeClr val="tx1"/>
                </a:solidFill>
              </a:rPr>
              <a:t>gliconeogènesi</a:t>
            </a:r>
            <a:r>
              <a:rPr lang="ca-ES" dirty="0" smtClean="0">
                <a:solidFill>
                  <a:schemeClr val="tx1"/>
                </a:solidFill>
              </a:rPr>
              <a:t>. La glucosa formada així passarà a la sang i arribarà als músculs si aquests tornen a necessitar glucosa.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cicle de Cori.</a:t>
            </a:r>
            <a:endParaRPr lang="ca-E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Imatge relacionada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7776864" cy="59766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Rectángulo"/>
          <p:cNvSpPr/>
          <p:nvPr/>
        </p:nvSpPr>
        <p:spPr>
          <a:xfrm>
            <a:off x="395536" y="188640"/>
            <a:ext cx="2016224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sz="2800" b="1" dirty="0" smtClean="0"/>
              <a:t>Cicle de Cori</a:t>
            </a:r>
            <a:endParaRPr lang="ca-ES" sz="28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496944" cy="5904656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u="sng" dirty="0" smtClean="0">
                <a:solidFill>
                  <a:schemeClr val="tx1"/>
                </a:solidFill>
              </a:rPr>
              <a:t>Degradació dels àcids grassos </a:t>
            </a:r>
            <a:r>
              <a:rPr lang="ca-ES" dirty="0" smtClean="0">
                <a:solidFill>
                  <a:schemeClr val="tx1"/>
                </a:solidFill>
              </a:rPr>
              <a:t>(plantes, algues i bacteris)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cèl·lules dels animals no tenen els enzims que transformen </a:t>
            </a:r>
            <a:r>
              <a:rPr lang="ca-ES" dirty="0" err="1" smtClean="0">
                <a:solidFill>
                  <a:schemeClr val="tx1"/>
                </a:solidFill>
              </a:rPr>
              <a:t>l’acetil-CoA</a:t>
            </a:r>
            <a:r>
              <a:rPr lang="ca-ES" dirty="0" smtClean="0">
                <a:solidFill>
                  <a:schemeClr val="tx1"/>
                </a:solidFill>
              </a:rPr>
              <a:t> (producte final del catabolisme dels àcids grassos) en àcid </a:t>
            </a:r>
            <a:r>
              <a:rPr lang="ca-ES" dirty="0" err="1" smtClean="0">
                <a:solidFill>
                  <a:schemeClr val="tx1"/>
                </a:solidFill>
              </a:rPr>
              <a:t>oxalacètic</a:t>
            </a:r>
            <a:r>
              <a:rPr lang="ca-ES" dirty="0" smtClean="0">
                <a:solidFill>
                  <a:schemeClr val="tx1"/>
                </a:solidFill>
              </a:rPr>
              <a:t>, metabòlit de la </a:t>
            </a:r>
            <a:r>
              <a:rPr lang="ca-ES" dirty="0" err="1" smtClean="0">
                <a:solidFill>
                  <a:schemeClr val="tx1"/>
                </a:solidFill>
              </a:rPr>
              <a:t>gliconeogènesi</a:t>
            </a:r>
            <a:r>
              <a:rPr lang="ca-ES" dirty="0" smtClean="0">
                <a:solidFill>
                  <a:schemeClr val="tx1"/>
                </a:solidFill>
              </a:rPr>
              <a:t> que </a:t>
            </a:r>
            <a:r>
              <a:rPr lang="ca-ES" dirty="0" err="1" smtClean="0">
                <a:solidFill>
                  <a:schemeClr val="tx1"/>
                </a:solidFill>
              </a:rPr>
              <a:t>intercomunica</a:t>
            </a:r>
            <a:r>
              <a:rPr lang="ca-ES" dirty="0" smtClean="0">
                <a:solidFill>
                  <a:schemeClr val="tx1"/>
                </a:solidFill>
              </a:rPr>
              <a:t> les dues vies metabòliques. Aquests enzims, </a:t>
            </a:r>
            <a:r>
              <a:rPr lang="ca-ES" b="1" dirty="0" smtClean="0">
                <a:solidFill>
                  <a:schemeClr val="tx1"/>
                </a:solidFill>
              </a:rPr>
              <a:t>enzims del cicle de l’àcid </a:t>
            </a:r>
            <a:r>
              <a:rPr lang="ca-ES" b="1" dirty="0" err="1" smtClean="0">
                <a:solidFill>
                  <a:schemeClr val="tx1"/>
                </a:solidFill>
              </a:rPr>
              <a:t>glioxílic</a:t>
            </a:r>
            <a:r>
              <a:rPr lang="ca-ES" dirty="0" smtClean="0">
                <a:solidFill>
                  <a:schemeClr val="tx1"/>
                </a:solidFill>
              </a:rPr>
              <a:t>, es troben a les cèl·lules vegetals en els </a:t>
            </a:r>
            <a:r>
              <a:rPr lang="ca-ES" b="1" dirty="0" smtClean="0">
                <a:solidFill>
                  <a:schemeClr val="tx1"/>
                </a:solidFill>
              </a:rPr>
              <a:t>glioxisomes.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llavors vegetals aprofiten els seus olis per fabricar la cel·lulosa i el midó de les primeres fulles i arrels.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208912" cy="6120680"/>
          </a:xfrm>
        </p:spPr>
        <p:txBody>
          <a:bodyPr>
            <a:normAutofit/>
          </a:bodyPr>
          <a:lstStyle/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La degradació de la glucosa fins a piruvat (GLICÒLISI) està catalitzada per un conjunt d’enzims. Quasi totes les reaccions d’aquest procés són fàcilment </a:t>
            </a:r>
            <a:r>
              <a:rPr lang="ca-ES" sz="2800" b="1" dirty="0" smtClean="0">
                <a:solidFill>
                  <a:schemeClr val="tx1"/>
                </a:solidFill>
              </a:rPr>
              <a:t>reversibles</a:t>
            </a:r>
            <a:r>
              <a:rPr lang="ca-ES" sz="2800" dirty="0" smtClean="0">
                <a:solidFill>
                  <a:schemeClr val="tx1"/>
                </a:solidFill>
              </a:rPr>
              <a:t>, però n’hi ha 3 que són </a:t>
            </a:r>
            <a:r>
              <a:rPr lang="ca-ES" sz="2800" b="1" dirty="0" smtClean="0">
                <a:solidFill>
                  <a:schemeClr val="tx1"/>
                </a:solidFill>
              </a:rPr>
              <a:t>irreversibles</a:t>
            </a:r>
            <a:r>
              <a:rPr lang="ca-ES" sz="2800" dirty="0" smtClean="0">
                <a:solidFill>
                  <a:schemeClr val="tx1"/>
                </a:solidFill>
              </a:rPr>
              <a:t>:</a:t>
            </a:r>
          </a:p>
          <a:p>
            <a:pPr algn="l">
              <a:buFontTx/>
              <a:buChar char="-"/>
            </a:pPr>
            <a:r>
              <a:rPr lang="ca-ES" sz="2800" b="1" dirty="0" smtClean="0">
                <a:solidFill>
                  <a:schemeClr val="tx1"/>
                </a:solidFill>
              </a:rPr>
              <a:t>El pas de glucosa-6-fosfat a glucosa </a:t>
            </a:r>
          </a:p>
          <a:p>
            <a:pPr algn="l">
              <a:buFontTx/>
              <a:buChar char="-"/>
            </a:pPr>
            <a:r>
              <a:rPr lang="ca-ES" sz="2800" b="1" dirty="0" smtClean="0">
                <a:solidFill>
                  <a:schemeClr val="tx1"/>
                </a:solidFill>
              </a:rPr>
              <a:t>El pas de fructosa-1,6-difosfat a fructosa-6-fosfat</a:t>
            </a:r>
          </a:p>
          <a:p>
            <a:pPr algn="l">
              <a:buFontTx/>
              <a:buChar char="-"/>
            </a:pPr>
            <a:r>
              <a:rPr lang="ca-ES" sz="2800" b="1" dirty="0" smtClean="0">
                <a:solidFill>
                  <a:schemeClr val="tx1"/>
                </a:solidFill>
              </a:rPr>
              <a:t>El pas de piruvat a </a:t>
            </a:r>
            <a:r>
              <a:rPr lang="ca-ES" sz="2800" b="1" dirty="0" err="1" smtClean="0">
                <a:solidFill>
                  <a:schemeClr val="tx1"/>
                </a:solidFill>
              </a:rPr>
              <a:t>fosfoenolpiruvat</a:t>
            </a:r>
            <a:endParaRPr lang="ca-ES" sz="2800" b="1" dirty="0" smtClean="0">
              <a:solidFill>
                <a:schemeClr val="tx1"/>
              </a:solidFill>
            </a:endParaRP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Per dur a terme aquestes transformacions, cal l’aportació d’energia.</a:t>
            </a: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Per sintetitzar una molècula de glucosa es gasta 3 vegades més d’energia (4 ATP i 2 GTP) que la que s’obtindria de la seva degradació durant la glicòlisi. </a:t>
            </a:r>
            <a:endParaRPr lang="ca-E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Resultat d'imatges de gluconeogénesi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980" y="0"/>
            <a:ext cx="5400040" cy="6774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t d'imatges de glucogenogénesi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7376" y="2420888"/>
            <a:ext cx="5616624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864096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La </a:t>
            </a:r>
            <a:r>
              <a:rPr lang="ca-ES" b="1" dirty="0" err="1" smtClean="0"/>
              <a:t>glicogenogènesi</a:t>
            </a:r>
            <a:r>
              <a:rPr lang="ca-ES" b="1" dirty="0" smtClean="0"/>
              <a:t> i l’amilogènesi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908720"/>
            <a:ext cx="8568952" cy="5688632"/>
          </a:xfrm>
        </p:spPr>
        <p:txBody>
          <a:bodyPr/>
          <a:lstStyle/>
          <a:p>
            <a:pPr algn="l"/>
            <a:r>
              <a:rPr lang="ca-ES" b="1" dirty="0" err="1" smtClean="0">
                <a:solidFill>
                  <a:schemeClr val="tx1"/>
                </a:solidFill>
              </a:rPr>
              <a:t>Glicogenogènesi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Síntesi de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glicogen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a partir de glucosa-6-fosfat, la qual pot procedir de glucosa lliure o de la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gliconeogènesi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glucogenogénesi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t d'imatges de glucogenogénesis"/>
          <p:cNvPicPr/>
          <p:nvPr/>
        </p:nvPicPr>
        <p:blipFill>
          <a:blip r:embed="rId2" cstate="print"/>
          <a:srcRect b="19411"/>
          <a:stretch>
            <a:fillRect/>
          </a:stretch>
        </p:blipFill>
        <p:spPr bwMode="auto">
          <a:xfrm>
            <a:off x="2123728" y="2924944"/>
            <a:ext cx="5184576" cy="3923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208912" cy="576064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Es dóna sobretot al </a:t>
            </a:r>
            <a:r>
              <a:rPr lang="ca-ES" b="1" dirty="0" smtClean="0">
                <a:solidFill>
                  <a:schemeClr val="tx1"/>
                </a:solidFill>
              </a:rPr>
              <a:t>fetge</a:t>
            </a:r>
            <a:r>
              <a:rPr lang="ca-ES" dirty="0" smtClean="0">
                <a:solidFill>
                  <a:schemeClr val="tx1"/>
                </a:solidFill>
              </a:rPr>
              <a:t> i als </a:t>
            </a:r>
            <a:r>
              <a:rPr lang="ca-ES" b="1" dirty="0" smtClean="0">
                <a:solidFill>
                  <a:schemeClr val="tx1"/>
                </a:solidFill>
              </a:rPr>
              <a:t>músculs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fetge sintetitza glicogen a partir de la glucosa procedent de la digestió. Quan el nivell de glucosa en sang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↓ per sota 1g/l el glicogen hepàtic s’hidrolitza i s’alliberarà glucosa en sang.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endParaRPr lang="ca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476672"/>
            <a:ext cx="8528992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Hi ha 3 hormones que regulen la doble funció del fetge (sintetitzar glicogen i alliberar glucosa):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Adrenalina i glucagó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alliberar glucosa a la sang</a:t>
            </a:r>
          </a:p>
          <a:p>
            <a:pPr algn="l"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  <a:latin typeface="Calibri"/>
              </a:rPr>
              <a:t>Insulina </a:t>
            </a:r>
            <a:r>
              <a:rPr lang="ca-ES" dirty="0" smtClean="0">
                <a:solidFill>
                  <a:schemeClr val="tx1"/>
                </a:solidFill>
              </a:rPr>
              <a:t>→ incrementa l’entrada de glucosa a la cèl·lula</a:t>
            </a:r>
          </a:p>
          <a:p>
            <a:pPr algn="l">
              <a:buFontTx/>
              <a:buChar char="-"/>
            </a:pPr>
            <a:endParaRPr lang="ca-ES" b="1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glicogen muscular és una reserva de glucosa exclusivament per a les cèl·lules musculars.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280920" cy="597666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L’</a:t>
            </a:r>
            <a:r>
              <a:rPr lang="ca-ES" b="1" dirty="0" smtClean="0">
                <a:solidFill>
                  <a:schemeClr val="tx1"/>
                </a:solidFill>
              </a:rPr>
              <a:t>amilogènesi </a:t>
            </a:r>
            <a:r>
              <a:rPr lang="ca-ES" dirty="0" smtClean="0">
                <a:solidFill>
                  <a:schemeClr val="tx1"/>
                </a:solidFill>
              </a:rPr>
              <a:t>és la </a:t>
            </a:r>
            <a:r>
              <a:rPr lang="ca-ES" b="1" dirty="0" smtClean="0">
                <a:solidFill>
                  <a:schemeClr val="tx1"/>
                </a:solidFill>
              </a:rPr>
              <a:t>síntesi de midó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És dóna en els plasts de les cèl·lules vegetals.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Procés similar a la </a:t>
            </a:r>
            <a:r>
              <a:rPr lang="ca-ES" dirty="0" err="1" smtClean="0">
                <a:solidFill>
                  <a:schemeClr val="tx1"/>
                </a:solidFill>
              </a:rPr>
              <a:t>glicogenogènesi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molècula activadora és </a:t>
            </a:r>
            <a:r>
              <a:rPr lang="ca-ES" dirty="0" err="1" smtClean="0">
                <a:solidFill>
                  <a:schemeClr val="tx1"/>
                </a:solidFill>
              </a:rPr>
              <a:t>l’ATP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C:\Users\montse\Downloads\síntesis de carbohidratos 5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708920"/>
            <a:ext cx="6336704" cy="4149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188641"/>
            <a:ext cx="8496944" cy="1008111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3. L’anabolisme heteròtrof dels lípids, els aminoàcids i els nucleòtids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484784"/>
            <a:ext cx="8352928" cy="504056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3.1. L’anabolisme heteròtrof dels lípids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Funció </a:t>
            </a:r>
            <a:r>
              <a:rPr lang="ca-ES" dirty="0" smtClean="0">
                <a:solidFill>
                  <a:schemeClr val="tx1"/>
                </a:solidFill>
              </a:rPr>
              <a:t>de reserva energètica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</a:t>
            </a:r>
            <a:r>
              <a:rPr lang="ca-ES" dirty="0" smtClean="0">
                <a:solidFill>
                  <a:schemeClr val="tx1"/>
                </a:solidFill>
              </a:rPr>
              <a:t> </a:t>
            </a:r>
            <a:r>
              <a:rPr lang="ca-ES" b="1" dirty="0" smtClean="0">
                <a:solidFill>
                  <a:schemeClr val="tx1"/>
                </a:solidFill>
              </a:rPr>
              <a:t>greixos</a:t>
            </a:r>
            <a:r>
              <a:rPr lang="ca-ES" dirty="0" smtClean="0">
                <a:solidFill>
                  <a:schemeClr val="tx1"/>
                </a:solidFill>
              </a:rPr>
              <a:t> o </a:t>
            </a:r>
            <a:r>
              <a:rPr lang="ca-ES" b="1" dirty="0" smtClean="0">
                <a:solidFill>
                  <a:schemeClr val="tx1"/>
                </a:solidFill>
              </a:rPr>
              <a:t>triacilglicèrids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esterificació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3248"/>
            <a:ext cx="9144000" cy="331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764704"/>
            <a:ext cx="8064896" cy="518457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seva biosíntesi requereix: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 Obtenció d’àcids grassos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                - Obtenció de glicerina</a:t>
            </a:r>
          </a:p>
          <a:p>
            <a:pPr>
              <a:buFontTx/>
              <a:buChar char="-"/>
            </a:pPr>
            <a:r>
              <a:rPr lang="ca-ES" b="1" dirty="0" smtClean="0">
                <a:solidFill>
                  <a:schemeClr val="tx1"/>
                </a:solidFill>
              </a:rPr>
              <a:t> Síntesi de triacilglicèrids</a:t>
            </a:r>
          </a:p>
          <a:p>
            <a:endParaRPr lang="ca-E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L’obtenció d’àcids grassos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052736"/>
            <a:ext cx="8280920" cy="5400600"/>
          </a:xfrm>
        </p:spPr>
        <p:txBody>
          <a:bodyPr>
            <a:normAutofit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Animals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la font principal és el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greix dels aliments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digestió dels greixo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343150"/>
            <a:ext cx="5095875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4714876" y="5500702"/>
            <a:ext cx="331471" cy="214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352928" cy="5688632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i la segona la </a:t>
            </a:r>
            <a:r>
              <a:rPr lang="ca-ES" b="1" dirty="0" smtClean="0">
                <a:solidFill>
                  <a:schemeClr val="tx1"/>
                </a:solidFill>
              </a:rPr>
              <a:t>biosíntesi dels àcids grassos</a:t>
            </a:r>
            <a:r>
              <a:rPr lang="ca-ES" dirty="0" smtClean="0">
                <a:solidFill>
                  <a:schemeClr val="tx1"/>
                </a:solidFill>
              </a:rPr>
              <a:t>, que es dóna al citosol, a partir de </a:t>
            </a:r>
            <a:r>
              <a:rPr lang="ca-ES" dirty="0" err="1" smtClean="0">
                <a:solidFill>
                  <a:schemeClr val="tx1"/>
                </a:solidFill>
              </a:rPr>
              <a:t>l’</a:t>
            </a:r>
            <a:r>
              <a:rPr lang="ca-ES" b="1" dirty="0" err="1" smtClean="0">
                <a:solidFill>
                  <a:schemeClr val="tx1"/>
                </a:solidFill>
              </a:rPr>
              <a:t>acetil-CoA</a:t>
            </a:r>
            <a:r>
              <a:rPr lang="ca-ES" dirty="0" smtClean="0">
                <a:solidFill>
                  <a:schemeClr val="tx1"/>
                </a:solidFill>
              </a:rPr>
              <a:t> d’origen mitocondrial (catabolisme glúcids, </a:t>
            </a:r>
            <a:r>
              <a:rPr lang="el-GR" dirty="0" smtClean="0">
                <a:solidFill>
                  <a:schemeClr val="tx1"/>
                </a:solidFill>
                <a:latin typeface="Calibri"/>
              </a:rPr>
              <a:t>β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-oxidació o desaminació dels aminoàcids)</a:t>
            </a:r>
            <a:r>
              <a:rPr lang="ca-ES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 primer </a:t>
            </a:r>
            <a:r>
              <a:rPr lang="ca-ES" b="1" dirty="0" err="1" smtClean="0">
                <a:solidFill>
                  <a:schemeClr val="tx1"/>
                </a:solidFill>
              </a:rPr>
              <a:t>acetil-CoA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surt del mitocondri, aquest serveix d’iniciador. Els altres </a:t>
            </a:r>
            <a:r>
              <a:rPr lang="ca-ES" dirty="0" err="1" smtClean="0">
                <a:solidFill>
                  <a:schemeClr val="tx1"/>
                </a:solidFill>
              </a:rPr>
              <a:t>acetil-CoA</a:t>
            </a:r>
            <a:r>
              <a:rPr lang="ca-ES" dirty="0" smtClean="0">
                <a:solidFill>
                  <a:schemeClr val="tx1"/>
                </a:solidFill>
              </a:rPr>
              <a:t> necessiten </a:t>
            </a:r>
            <a:r>
              <a:rPr lang="ca-ES" dirty="0" err="1" smtClean="0">
                <a:solidFill>
                  <a:schemeClr val="tx1"/>
                </a:solidFill>
              </a:rPr>
              <a:t>activar-se</a:t>
            </a:r>
            <a:r>
              <a:rPr lang="ca-ES" dirty="0" smtClean="0">
                <a:solidFill>
                  <a:schemeClr val="tx1"/>
                </a:solidFill>
              </a:rPr>
              <a:t>,  consisteix en transformar-se en una molècula de 3 C, </a:t>
            </a:r>
            <a:r>
              <a:rPr lang="ca-ES" b="1" dirty="0" err="1" smtClean="0">
                <a:solidFill>
                  <a:schemeClr val="tx1"/>
                </a:solidFill>
              </a:rPr>
              <a:t>malonil-CoA</a:t>
            </a:r>
            <a:r>
              <a:rPr lang="ca-ES" b="1" dirty="0" smtClean="0">
                <a:solidFill>
                  <a:schemeClr val="tx1"/>
                </a:solidFill>
              </a:rPr>
              <a:t>. </a:t>
            </a:r>
            <a:r>
              <a:rPr lang="ca-ES" dirty="0" smtClean="0">
                <a:solidFill>
                  <a:schemeClr val="tx1"/>
                </a:solidFill>
              </a:rPr>
              <a:t>El </a:t>
            </a:r>
            <a:r>
              <a:rPr lang="ca-ES" dirty="0" err="1" smtClean="0">
                <a:solidFill>
                  <a:schemeClr val="tx1"/>
                </a:solidFill>
              </a:rPr>
              <a:t>malonil-CoA</a:t>
            </a:r>
            <a:r>
              <a:rPr lang="ca-ES" dirty="0" smtClean="0">
                <a:solidFill>
                  <a:schemeClr val="tx1"/>
                </a:solidFill>
              </a:rPr>
              <a:t> (3C) s’uneix a </a:t>
            </a:r>
            <a:r>
              <a:rPr lang="ca-ES" dirty="0" err="1" smtClean="0">
                <a:solidFill>
                  <a:schemeClr val="tx1"/>
                </a:solidFill>
              </a:rPr>
              <a:t>l’acetil-CoA</a:t>
            </a:r>
            <a:r>
              <a:rPr lang="ca-ES" dirty="0" smtClean="0">
                <a:solidFill>
                  <a:schemeClr val="tx1"/>
                </a:solidFill>
              </a:rPr>
              <a:t> (2C) i  es desprèn un CO₂. Posteriorment hi ha hidrogenacions i el NADPH s’oxida. El resultat és un àcid gras (4C) activat. Tot aquest procés està catalitzat per un conjunt d’enzims units (</a:t>
            </a:r>
            <a:r>
              <a:rPr lang="ca-ES" b="1" dirty="0" smtClean="0">
                <a:solidFill>
                  <a:schemeClr val="tx1"/>
                </a:solidFill>
              </a:rPr>
              <a:t>complex àcid gras sintetasa</a:t>
            </a:r>
            <a:r>
              <a:rPr lang="ca-ES" dirty="0" smtClean="0">
                <a:solidFill>
                  <a:schemeClr val="tx1"/>
                </a:solidFill>
              </a:rPr>
              <a:t>). Es van unint </a:t>
            </a:r>
            <a:r>
              <a:rPr lang="ca-ES" dirty="0" err="1" smtClean="0">
                <a:solidFill>
                  <a:schemeClr val="tx1"/>
                </a:solidFill>
              </a:rPr>
              <a:t>malonil-CoA</a:t>
            </a:r>
            <a:r>
              <a:rPr lang="ca-ES" dirty="0" smtClean="0">
                <a:solidFill>
                  <a:schemeClr val="tx1"/>
                </a:solidFill>
              </a:rPr>
              <a:t> i la cadena s’allarga. </a:t>
            </a:r>
          </a:p>
          <a:p>
            <a:endParaRPr lang="ca-E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1026" name="Picture 2" descr="G:\BIOLOGIA 2n BAT\Tema 4\020_Biosintesis-Acidos-Graso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8496944" cy="51335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biosíntesis de ácidos grasos malonil"/>
          <p:cNvPicPr/>
          <p:nvPr/>
        </p:nvPicPr>
        <p:blipFill>
          <a:blip r:embed="rId2" cstate="print"/>
          <a:srcRect t="34944"/>
          <a:stretch>
            <a:fillRect/>
          </a:stretch>
        </p:blipFill>
        <p:spPr bwMode="auto">
          <a:xfrm>
            <a:off x="0" y="1124744"/>
            <a:ext cx="91440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496944" cy="5904656"/>
          </a:xfrm>
        </p:spPr>
        <p:txBody>
          <a:bodyPr>
            <a:normAutofit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</a:rPr>
              <a:t>Diferència entre la </a:t>
            </a:r>
            <a:r>
              <a:rPr lang="el-GR" dirty="0" smtClean="0">
                <a:solidFill>
                  <a:srgbClr val="FF0000"/>
                </a:solidFill>
                <a:latin typeface="Calibri"/>
              </a:rPr>
              <a:t>β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-oxidació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i la biosíntesi d’àcids grassos: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- La biosíntesi d’àcids grassos es duu a terme al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citosol, 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en lloc de la matriu mitocondrial.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L’àcid gras en formació queda unit al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complex enzimàtic àcid gras sintetasa (SAG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), 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en comptes del </a:t>
            </a:r>
            <a:r>
              <a:rPr lang="ca-ES" dirty="0" err="1" smtClean="0">
                <a:solidFill>
                  <a:srgbClr val="FF0000"/>
                </a:solidFill>
                <a:latin typeface="Calibri"/>
              </a:rPr>
              <a:t>CoA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Els dos carbonis en què augmenta la cadena per volta són aportats pel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malonil-CoA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, 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no per </a:t>
            </a:r>
            <a:r>
              <a:rPr lang="ca-ES" dirty="0" err="1" smtClean="0">
                <a:solidFill>
                  <a:srgbClr val="FF0000"/>
                </a:solidFill>
                <a:latin typeface="Calibri"/>
              </a:rPr>
              <a:t>l’acetil-CoA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.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>
              <a:buFontTx/>
              <a:buChar char="-"/>
            </a:pPr>
            <a:r>
              <a:rPr lang="ca-ES" dirty="0" smtClean="0">
                <a:solidFill>
                  <a:schemeClr val="tx1"/>
                </a:solidFill>
                <a:latin typeface="Calibri"/>
              </a:rPr>
              <a:t>El transportador d’hidrògens és el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NADPH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, 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no el NADH O </a:t>
            </a:r>
            <a:r>
              <a:rPr lang="ca-ES" dirty="0" err="1" smtClean="0">
                <a:solidFill>
                  <a:srgbClr val="FF0000"/>
                </a:solidFill>
                <a:latin typeface="Calibri"/>
              </a:rPr>
              <a:t>o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 el </a:t>
            </a:r>
            <a:r>
              <a:rPr lang="ca-ES" dirty="0" err="1" smtClean="0">
                <a:solidFill>
                  <a:srgbClr val="FF0000"/>
                </a:solidFill>
                <a:latin typeface="Calibri"/>
              </a:rPr>
              <a:t>FADH</a:t>
            </a:r>
            <a:r>
              <a:rPr lang="ca-ES" dirty="0" smtClean="0">
                <a:solidFill>
                  <a:srgbClr val="FF0000"/>
                </a:solidFill>
                <a:latin typeface="Calibri"/>
              </a:rPr>
              <a:t>₂.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576063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L’obtenció de la glicerina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980728"/>
            <a:ext cx="8424936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glicerina ha d’estar en forma de </a:t>
            </a:r>
            <a:r>
              <a:rPr lang="ca-ES" b="1" dirty="0" smtClean="0">
                <a:solidFill>
                  <a:schemeClr val="tx1"/>
                </a:solidFill>
              </a:rPr>
              <a:t>glicerol-3-fosfat</a:t>
            </a:r>
            <a:r>
              <a:rPr lang="ca-ES" dirty="0" smtClean="0">
                <a:solidFill>
                  <a:schemeClr val="tx1"/>
                </a:solidFill>
              </a:rPr>
              <a:t>, s’obté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→ </a:t>
            </a:r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a partir de la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dihidroxiacetona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-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                      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3-fosfat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durant la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glicòlisi.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                           </a:t>
            </a:r>
            <a:r>
              <a:rPr lang="ca-ES" dirty="0" smtClean="0">
                <a:solidFill>
                  <a:schemeClr val="tx1"/>
                </a:solidFill>
                <a:latin typeface="Aharoni"/>
                <a:cs typeface="Aharoni"/>
              </a:rPr>
              <a:t>•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glicerina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que prové de la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                              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hidròlisi dels greixos.</a:t>
            </a:r>
            <a:endParaRPr lang="ca-ES" b="1" dirty="0">
              <a:solidFill>
                <a:schemeClr val="tx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>
            <a:off x="2843808" y="1772816"/>
            <a:ext cx="504056" cy="115212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6 Imagen" descr="Resultat d'imatges de síntesi de glicerol-3-fosfat"/>
          <p:cNvPicPr/>
          <p:nvPr/>
        </p:nvPicPr>
        <p:blipFill>
          <a:blip r:embed="rId2" cstate="print"/>
          <a:srcRect r="37984"/>
          <a:stretch>
            <a:fillRect/>
          </a:stretch>
        </p:blipFill>
        <p:spPr bwMode="auto">
          <a:xfrm>
            <a:off x="2195736" y="3717032"/>
            <a:ext cx="4643903" cy="3140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6444208" y="3717032"/>
            <a:ext cx="432048" cy="1584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91440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92087"/>
          </a:xfrm>
        </p:spPr>
        <p:txBody>
          <a:bodyPr/>
          <a:lstStyle/>
          <a:p>
            <a:r>
              <a:rPr lang="ca-ES" b="1" dirty="0" smtClean="0"/>
              <a:t>La formació de triacilglicèrids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5400600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És </a:t>
            </a:r>
            <a:r>
              <a:rPr lang="ca-ES" dirty="0" smtClean="0">
                <a:solidFill>
                  <a:schemeClr val="tx1"/>
                </a:solidFill>
              </a:rPr>
              <a:t>necessita les formes activades dels seus components: 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</a:t>
            </a:r>
            <a:r>
              <a:rPr lang="ca-ES" b="1" dirty="0" smtClean="0">
                <a:solidFill>
                  <a:schemeClr val="tx1"/>
                </a:solidFill>
              </a:rPr>
              <a:t>glicerol-3-fosfat    i     </a:t>
            </a:r>
            <a:r>
              <a:rPr lang="ca-ES" b="1" dirty="0" err="1" smtClean="0">
                <a:solidFill>
                  <a:schemeClr val="tx1"/>
                </a:solidFill>
              </a:rPr>
              <a:t>acil-CoA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molècules d’àcid gras s’uneixen al glicerol-3-fosfat per mitjà d’</a:t>
            </a:r>
            <a:r>
              <a:rPr lang="ca-ES" b="1" dirty="0" smtClean="0">
                <a:solidFill>
                  <a:schemeClr val="tx1"/>
                </a:solidFill>
              </a:rPr>
              <a:t>enllaços tipus </a:t>
            </a:r>
            <a:r>
              <a:rPr lang="ca-ES" b="1" dirty="0" err="1" smtClean="0">
                <a:solidFill>
                  <a:schemeClr val="tx1"/>
                </a:solidFill>
              </a:rPr>
              <a:t>èster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i formen inicialment un monoacilglicèrid, després un </a:t>
            </a:r>
            <a:r>
              <a:rPr lang="ca-ES" dirty="0" err="1" smtClean="0">
                <a:solidFill>
                  <a:schemeClr val="tx1"/>
                </a:solidFill>
              </a:rPr>
              <a:t>diacilglicèrid</a:t>
            </a:r>
            <a:r>
              <a:rPr lang="ca-ES" dirty="0" smtClean="0">
                <a:solidFill>
                  <a:schemeClr val="tx1"/>
                </a:solidFill>
              </a:rPr>
              <a:t> i finalment, amb la sortida prèvia del grup fosfat, un triacilglicèrid.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És dóna a les cèl·lules del fetge i del teixit adipós.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síntesi de triacilglicèrid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9144000" cy="4752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476672"/>
            <a:ext cx="9144000" cy="720079"/>
          </a:xfrm>
        </p:spPr>
        <p:txBody>
          <a:bodyPr>
            <a:normAutofit/>
          </a:bodyPr>
          <a:lstStyle/>
          <a:p>
            <a:r>
              <a:rPr lang="ca-ES" sz="3600" b="1" dirty="0" smtClean="0"/>
              <a:t>3.2. L’anabolisme heteròtrof dels aminoàcids</a:t>
            </a:r>
            <a:endParaRPr lang="ca-ES" sz="36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24936" cy="4896544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Les plantes poden sintetitzar els 20 </a:t>
            </a:r>
            <a:r>
              <a:rPr lang="ca-ES" dirty="0" err="1" smtClean="0">
                <a:solidFill>
                  <a:schemeClr val="tx1"/>
                </a:solidFill>
              </a:rPr>
              <a:t>aa</a:t>
            </a:r>
            <a:r>
              <a:rPr lang="ca-ES" dirty="0" smtClean="0">
                <a:solidFill>
                  <a:schemeClr val="tx1"/>
                </a:solidFill>
              </a:rPr>
              <a:t>, però altres éssers vius només en poder sintetitzar uns quants. Els humans podem sintetitzar-ne 10 </a:t>
            </a:r>
            <a:r>
              <a:rPr lang="ca-ES" b="1" dirty="0" smtClean="0">
                <a:solidFill>
                  <a:schemeClr val="tx1"/>
                </a:solidFill>
              </a:rPr>
              <a:t>(aminoàcids no essencials) </a:t>
            </a:r>
            <a:r>
              <a:rPr lang="ca-ES" dirty="0" smtClean="0">
                <a:solidFill>
                  <a:schemeClr val="tx1"/>
                </a:solidFill>
              </a:rPr>
              <a:t>i els altres 10 els hem d’ingerir a través de la dieta </a:t>
            </a:r>
            <a:r>
              <a:rPr lang="ca-ES" b="1" dirty="0" smtClean="0">
                <a:solidFill>
                  <a:schemeClr val="tx1"/>
                </a:solidFill>
              </a:rPr>
              <a:t>(aminoàcids essencials)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404665"/>
            <a:ext cx="9144000" cy="864095"/>
          </a:xfrm>
        </p:spPr>
        <p:txBody>
          <a:bodyPr>
            <a:normAutofit/>
          </a:bodyPr>
          <a:lstStyle/>
          <a:p>
            <a:r>
              <a:rPr lang="ca-ES" b="1" dirty="0" smtClean="0"/>
              <a:t>Molècules precursores d’aminoàcids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340768"/>
            <a:ext cx="8280920" cy="504056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La síntesi dels aminoàcids es duu a terme a partir d’un </a:t>
            </a:r>
            <a:r>
              <a:rPr lang="ca-ES" b="1" dirty="0" smtClean="0">
                <a:solidFill>
                  <a:schemeClr val="tx1"/>
                </a:solidFill>
              </a:rPr>
              <a:t>àcid orgànic </a:t>
            </a:r>
            <a:r>
              <a:rPr lang="ca-ES" dirty="0" smtClean="0">
                <a:solidFill>
                  <a:schemeClr val="tx1"/>
                </a:solidFill>
              </a:rPr>
              <a:t>(3 a 5 C), al qual s’afegeix un grup </a:t>
            </a:r>
            <a:r>
              <a:rPr lang="ca-ES" dirty="0" err="1" smtClean="0">
                <a:solidFill>
                  <a:schemeClr val="tx1"/>
                </a:solidFill>
              </a:rPr>
              <a:t>amino</a:t>
            </a:r>
            <a:r>
              <a:rPr lang="ca-ES" dirty="0" smtClean="0">
                <a:solidFill>
                  <a:schemeClr val="tx1"/>
                </a:solidFill>
              </a:rPr>
              <a:t> (-NH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₂).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Quan el grup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amino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es rep directament d’un altre aminoàcid és una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transaminació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o pot procedir del NH₄⁺, el qual prové d’una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desaminació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, és a dir, un aminoàcid que ha perdut el grup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amino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Les plantes obtenen el ió amoni del NH₃ o del NO₃⁻ lliures al sòl.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Alguns bacteris i cianobacteris com a font de grups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amino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aprofiten el N₂ i el passen a NH₃. </a:t>
            </a:r>
          </a:p>
          <a:p>
            <a:pPr algn="l"/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512" y="404664"/>
            <a:ext cx="8568952" cy="583264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Síntesi dels aminoàcids: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</a:t>
            </a:r>
            <a:r>
              <a:rPr lang="el-GR" b="1" dirty="0" smtClean="0">
                <a:solidFill>
                  <a:schemeClr val="tx1"/>
                </a:solidFill>
                <a:latin typeface="Calibri"/>
              </a:rPr>
              <a:t>α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-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cetoglutàric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+ </a:t>
            </a:r>
            <a:r>
              <a:rPr lang="ca-ES" b="1" dirty="0" smtClean="0">
                <a:solidFill>
                  <a:schemeClr val="tx1"/>
                </a:solidFill>
              </a:rPr>
              <a:t>NH₄⁺ 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→ àcid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glutàmic</a:t>
            </a:r>
            <a:endParaRPr lang="ca-ES" b="1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endParaRPr lang="ca-ES" dirty="0" smtClean="0">
              <a:solidFill>
                <a:schemeClr val="tx1"/>
              </a:solidFill>
              <a:latin typeface="Calibri"/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  <a:latin typeface="Calibri"/>
              </a:rPr>
              <a:t>A partir de l’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àcid </a:t>
            </a:r>
            <a:r>
              <a:rPr lang="ca-ES" b="1" dirty="0" err="1" smtClean="0">
                <a:solidFill>
                  <a:schemeClr val="tx1"/>
                </a:solidFill>
                <a:latin typeface="Calibri"/>
              </a:rPr>
              <a:t>glutàmic</a:t>
            </a:r>
            <a:r>
              <a:rPr lang="ca-ES" b="1" dirty="0" smtClean="0">
                <a:solidFill>
                  <a:schemeClr val="tx1"/>
                </a:solidFill>
                <a:latin typeface="Calibri"/>
              </a:rPr>
              <a:t> 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es formen altres aminoàcids o bé dóna grups </a:t>
            </a:r>
            <a:r>
              <a:rPr lang="ca-ES" dirty="0" err="1" smtClean="0">
                <a:solidFill>
                  <a:schemeClr val="tx1"/>
                </a:solidFill>
                <a:latin typeface="Calibri"/>
              </a:rPr>
              <a:t>amino</a:t>
            </a:r>
            <a:r>
              <a:rPr lang="ca-ES" dirty="0" smtClean="0">
                <a:solidFill>
                  <a:schemeClr val="tx1"/>
                </a:solidFill>
                <a:latin typeface="Calibri"/>
              </a:rPr>
              <a:t> a altres molècules per a la biosíntesi d’altres aminoàcids no essencials.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biosíntesis de aminoácidos"/>
          <p:cNvPicPr/>
          <p:nvPr/>
        </p:nvPicPr>
        <p:blipFill>
          <a:blip r:embed="rId2" cstate="print"/>
          <a:srcRect b="27048"/>
          <a:stretch>
            <a:fillRect/>
          </a:stretch>
        </p:blipFill>
        <p:spPr bwMode="auto">
          <a:xfrm>
            <a:off x="1259632" y="1412776"/>
            <a:ext cx="633670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Resultat d'imatges de cicle de kreb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971800"/>
          </a:xfrm>
        </p:spPr>
        <p:txBody>
          <a:bodyPr/>
          <a:lstStyle/>
          <a:p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endParaRPr lang="ca-ES" dirty="0" smtClean="0"/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                       GTP      GDP +Pi</a:t>
            </a:r>
            <a:endParaRPr lang="ca-ES" dirty="0">
              <a:solidFill>
                <a:schemeClr val="tx1"/>
              </a:solidFill>
            </a:endParaRPr>
          </a:p>
        </p:txBody>
      </p:sp>
      <p:cxnSp>
        <p:nvCxnSpPr>
          <p:cNvPr id="23" name="22 Conector recto de flecha"/>
          <p:cNvCxnSpPr/>
          <p:nvPr/>
        </p:nvCxnSpPr>
        <p:spPr>
          <a:xfrm flipH="1">
            <a:off x="4211960" y="5877272"/>
            <a:ext cx="504056" cy="360040"/>
          </a:xfrm>
          <a:prstGeom prst="straightConnector1">
            <a:avLst/>
          </a:prstGeom>
          <a:ln cmpd="sng">
            <a:solidFill>
              <a:srgbClr val="FF0000"/>
            </a:solidFill>
            <a:headEnd w="lg" len="lg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/>
          <p:nvPr/>
        </p:nvCxnSpPr>
        <p:spPr>
          <a:xfrm flipH="1" flipV="1">
            <a:off x="4716016" y="5949280"/>
            <a:ext cx="432048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3 Imagen" descr="Resultat d'imatges de biosíntesis de aminoácido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476673"/>
            <a:ext cx="8568952" cy="1152127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3.3. L’anabolisme heteròtrof dels nucleòtids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1700808"/>
            <a:ext cx="9144000" cy="4608512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Nucleòtid: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pentosa         +       base nitrogenada     +   àcid fosfòric</a:t>
            </a: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(ribosa o desoxiribosa) (púrica o pirimidínica) </a:t>
            </a:r>
          </a:p>
          <a:p>
            <a:pPr algn="l"/>
            <a:endParaRPr lang="ca-ES" sz="2800" dirty="0" smtClean="0">
              <a:solidFill>
                <a:schemeClr val="tx1"/>
              </a:solidFill>
            </a:endParaRP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A partir dels productes de la seva hidròlisi es poden sintetitzar els nucleòtids o també a partir de precursors de baix pes molecular. </a:t>
            </a:r>
            <a:endParaRPr lang="ca-E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11560" y="3717032"/>
            <a:ext cx="7772400" cy="1470025"/>
          </a:xfrm>
        </p:spPr>
        <p:txBody>
          <a:bodyPr/>
          <a:lstStyle/>
          <a:p>
            <a:r>
              <a:rPr lang="ca-ES" dirty="0" smtClean="0"/>
              <a:t>E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432048"/>
          </a:xfrm>
        </p:spPr>
        <p:txBody>
          <a:bodyPr>
            <a:normAutofit fontScale="85000" lnSpcReduction="20000"/>
          </a:bodyPr>
          <a:lstStyle/>
          <a:p>
            <a:r>
              <a:rPr lang="ca-ES" b="1" dirty="0" smtClean="0">
                <a:solidFill>
                  <a:schemeClr val="tx1"/>
                </a:solidFill>
              </a:rPr>
              <a:t>EXERCICI</a:t>
            </a:r>
            <a:endParaRPr lang="ca-ES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2296" t="4101" r="22299" b="26657"/>
          <a:stretch>
            <a:fillRect/>
          </a:stretch>
        </p:blipFill>
        <p:spPr bwMode="auto">
          <a:xfrm>
            <a:off x="1043608" y="620688"/>
            <a:ext cx="7128792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</TotalTime>
  <Words>1610</Words>
  <Application>Microsoft Office PowerPoint</Application>
  <PresentationFormat>Presentación en pantalla (4:3)</PresentationFormat>
  <Paragraphs>169</Paragraphs>
  <Slides>39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Tema de Office</vt:lpstr>
      <vt:lpstr>L’ANABOLISME HETERÒTROF</vt:lpstr>
      <vt:lpstr>1. L’anabolisme heteròtrof</vt:lpstr>
      <vt:lpstr>Es distingeixen dues fases:</vt:lpstr>
      <vt:lpstr>   </vt:lpstr>
      <vt:lpstr>L’anabolisme heteròtrof es pot dividir en:</vt:lpstr>
      <vt:lpstr>    </vt:lpstr>
      <vt:lpstr>A quina part de la cèl·lula es produeixen la majoria de les vies anabòliques heteròtrofes?</vt:lpstr>
      <vt:lpstr>    </vt:lpstr>
      <vt:lpstr>2. L’anabolisme heteròtrof dels glúcids</vt:lpstr>
      <vt:lpstr>Diapositiva 10</vt:lpstr>
      <vt:lpstr>La gliconeogènesi</vt:lpstr>
      <vt:lpstr>    </vt:lpstr>
      <vt:lpstr>    </vt:lpstr>
      <vt:lpstr>   </vt:lpstr>
      <vt:lpstr>   </vt:lpstr>
      <vt:lpstr>    </vt:lpstr>
      <vt:lpstr>La glicogenogènesi i l’amilogènesi</vt:lpstr>
      <vt:lpstr>Diapositiva 18</vt:lpstr>
      <vt:lpstr>   </vt:lpstr>
      <vt:lpstr>   </vt:lpstr>
      <vt:lpstr>    </vt:lpstr>
      <vt:lpstr>3. L’anabolisme heteròtrof dels lípids, els aminoàcids i els nucleòtids</vt:lpstr>
      <vt:lpstr>    </vt:lpstr>
      <vt:lpstr>L’obtenció d’àcids grassos</vt:lpstr>
      <vt:lpstr>    </vt:lpstr>
      <vt:lpstr>Diapositiva 26</vt:lpstr>
      <vt:lpstr>Diapositiva 27</vt:lpstr>
      <vt:lpstr>  </vt:lpstr>
      <vt:lpstr>L’obtenció de la glicerina</vt:lpstr>
      <vt:lpstr>Diapositiva 30</vt:lpstr>
      <vt:lpstr>La formació de triacilglicèrids</vt:lpstr>
      <vt:lpstr>Diapositiva 32</vt:lpstr>
      <vt:lpstr>3.2. L’anabolisme heteròtrof dels aminoàcids</vt:lpstr>
      <vt:lpstr>Molècules precursores d’aminoàcids</vt:lpstr>
      <vt:lpstr>   </vt:lpstr>
      <vt:lpstr>     </vt:lpstr>
      <vt:lpstr>Diapositiva 37</vt:lpstr>
      <vt:lpstr>3.3. L’anabolisme heteròtrof dels nucleòtids</vt:lpstr>
      <vt:lpstr>E</vt:lpstr>
    </vt:vector>
  </TitlesOfParts>
  <Company>Departament d'Ensenyament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L’ANABOLISME HETERÒTROF</dc:title>
  <dc:creator>Departament d'Educació</dc:creator>
  <cp:lastModifiedBy>Montserrat</cp:lastModifiedBy>
  <cp:revision>88</cp:revision>
  <dcterms:created xsi:type="dcterms:W3CDTF">2017-11-08T07:44:05Z</dcterms:created>
  <dcterms:modified xsi:type="dcterms:W3CDTF">2021-11-09T19:54:56Z</dcterms:modified>
</cp:coreProperties>
</file>