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320" r:id="rId32"/>
    <p:sldId id="289" r:id="rId33"/>
    <p:sldId id="288" r:id="rId34"/>
    <p:sldId id="290" r:id="rId35"/>
    <p:sldId id="291" r:id="rId36"/>
    <p:sldId id="292" r:id="rId37"/>
    <p:sldId id="293" r:id="rId38"/>
    <p:sldId id="321" r:id="rId39"/>
    <p:sldId id="294" r:id="rId40"/>
    <p:sldId id="295" r:id="rId41"/>
    <p:sldId id="298" r:id="rId42"/>
    <p:sldId id="299" r:id="rId43"/>
    <p:sldId id="300" r:id="rId44"/>
    <p:sldId id="301" r:id="rId45"/>
    <p:sldId id="303" r:id="rId46"/>
    <p:sldId id="304" r:id="rId47"/>
    <p:sldId id="305" r:id="rId48"/>
    <p:sldId id="319" r:id="rId49"/>
    <p:sldId id="306" r:id="rId50"/>
    <p:sldId id="307" r:id="rId51"/>
    <p:sldId id="310" r:id="rId52"/>
    <p:sldId id="308" r:id="rId53"/>
    <p:sldId id="309" r:id="rId54"/>
    <p:sldId id="311" r:id="rId55"/>
    <p:sldId id="312" r:id="rId56"/>
    <p:sldId id="318" r:id="rId57"/>
    <p:sldId id="314" r:id="rId58"/>
    <p:sldId id="315" r:id="rId59"/>
    <p:sldId id="316" r:id="rId60"/>
    <p:sldId id="317" r:id="rId61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5" d="100"/>
          <a:sy n="65" d="100"/>
        </p:scale>
        <p:origin x="-131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110B8-1A9A-45AB-B4F2-61F7449EE8FE}" type="datetimeFigureOut">
              <a:rPr lang="ca-ES" smtClean="0"/>
              <a:pPr/>
              <a:t>21/04/2022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F9F24-701A-421B-A52F-9D6763F93DD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1224135"/>
          </a:xfrm>
        </p:spPr>
        <p:txBody>
          <a:bodyPr>
            <a:normAutofit/>
          </a:bodyPr>
          <a:lstStyle/>
          <a:p>
            <a:r>
              <a:rPr lang="ca-ES" sz="5400" b="1" dirty="0" smtClean="0"/>
              <a:t>TEMA 11</a:t>
            </a:r>
            <a:endParaRPr lang="ca-ES" sz="54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564904"/>
            <a:ext cx="8352928" cy="3073896"/>
          </a:xfrm>
        </p:spPr>
        <p:txBody>
          <a:bodyPr>
            <a:normAutofit/>
          </a:bodyPr>
          <a:lstStyle/>
          <a:p>
            <a:r>
              <a:rPr lang="ca-ES" sz="5400" b="1" dirty="0" smtClean="0">
                <a:solidFill>
                  <a:schemeClr val="tx1"/>
                </a:solidFill>
              </a:rPr>
              <a:t>ANOMALIES DEL SISTEMA IMMUNITARI</a:t>
            </a:r>
            <a:endParaRPr lang="ca-ES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476673"/>
            <a:ext cx="8568952" cy="108011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1. Disfuncions i deficiències del sistema immunitari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8568952" cy="4680520"/>
          </a:xfrm>
        </p:spPr>
        <p:txBody>
          <a:bodyPr>
            <a:normAutofit fontScale="925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-Si el sistema immunitari actua de forma excessiva davant de molècules innòcues o poc perilloses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hipersensibilitat.</a:t>
            </a:r>
          </a:p>
          <a:p>
            <a:pPr algn="l"/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-Si el sistema immunitari ataca cèl·lules pròpies 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malaltia autoimmune.</a:t>
            </a:r>
          </a:p>
          <a:p>
            <a:pPr algn="l"/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-Si el sistema immunitari no respon davant d’un agent infecciós o ho fa dèbilment 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immunodeficiència.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2. L’autoimmunitat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424936" cy="5328592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En condicions normals, el sistema immunitari reconeix les molècules del seu cos, les distingeix de les estranyes i produeix anticossos contra les estranyes.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Autoimmunitat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: El sistema immunitari produeix anticossos contra molècules del propi organisme (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autoantígens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).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864095"/>
          </a:xfrm>
        </p:spPr>
        <p:txBody>
          <a:bodyPr/>
          <a:lstStyle/>
          <a:p>
            <a:r>
              <a:rPr lang="ca-ES" b="1" dirty="0" smtClean="0"/>
              <a:t>2.1. Malalties d’autoimmunitat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352928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Totes les cèl·lules humanes tenen antígens proteics a la superfície de les seves membranes cel·lulars que identifiquen els teixits als quals pertanyen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antígens d’histocompatibilitat</a:t>
            </a:r>
            <a:r>
              <a:rPr lang="ca-ES" dirty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(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molècules MHC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Els bessons univitel·lins tenen idèntics antígens d’histocompatibilitat.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En l’espècie humana les proteïnes MHC s’anomenen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proteïnes HLA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612068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</a:t>
            </a:r>
            <a:r>
              <a:rPr lang="ca-ES" b="1" dirty="0" smtClean="0">
                <a:solidFill>
                  <a:schemeClr val="tx1"/>
                </a:solidFill>
              </a:rPr>
              <a:t>proteïnes HLA </a:t>
            </a:r>
            <a:r>
              <a:rPr lang="ca-ES" dirty="0" smtClean="0">
                <a:solidFill>
                  <a:schemeClr val="tx1"/>
                </a:solidFill>
              </a:rPr>
              <a:t>són les que determinen quina part de les molècules dels microorganismes infecciosos són presentades als limfòcits T perquè aquests quedin activats i iniciïn la resposta immunitària.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ha </a:t>
            </a:r>
            <a:r>
              <a:rPr lang="ca-ES" b="1" dirty="0" smtClean="0">
                <a:solidFill>
                  <a:schemeClr val="tx1"/>
                </a:solidFill>
              </a:rPr>
              <a:t>proteïnes HLA anòmales </a:t>
            </a:r>
            <a:r>
              <a:rPr lang="ca-ES" dirty="0" smtClean="0">
                <a:solidFill>
                  <a:schemeClr val="tx1"/>
                </a:solidFill>
              </a:rPr>
              <a:t>que s’uneixen a antígens </a:t>
            </a:r>
            <a:r>
              <a:rPr lang="ca-ES" smtClean="0">
                <a:solidFill>
                  <a:schemeClr val="tx1"/>
                </a:solidFill>
              </a:rPr>
              <a:t>de microorganismes </a:t>
            </a:r>
            <a:r>
              <a:rPr lang="ca-ES" dirty="0" smtClean="0">
                <a:solidFill>
                  <a:schemeClr val="tx1"/>
                </a:solidFill>
              </a:rPr>
              <a:t>molt semblants a les molècules pròpies (</a:t>
            </a:r>
            <a:r>
              <a:rPr lang="ca-ES" b="1" dirty="0" smtClean="0">
                <a:solidFill>
                  <a:schemeClr val="tx1"/>
                </a:solidFill>
              </a:rPr>
              <a:t>mimetisme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molecular</a:t>
            </a:r>
            <a:r>
              <a:rPr lang="ca-ES" dirty="0" smtClean="0">
                <a:solidFill>
                  <a:schemeClr val="tx1"/>
                </a:solidFill>
              </a:rPr>
              <a:t>), i es presenten als limfòcits T, i a partir d’aquest moment els limfòcits T són incapaços de distingir les molècules pròpies que són semblants a les </a:t>
            </a:r>
            <a:r>
              <a:rPr lang="ca-ES" dirty="0" err="1" smtClean="0">
                <a:solidFill>
                  <a:schemeClr val="tx1"/>
                </a:solidFill>
              </a:rPr>
              <a:t>mimetitzades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malalties autoimmunes tenen més incidència al sexe femení.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òrgans afectats per fenòmens d’autoimmunitat poden ser destruïts o bé hi ha una </a:t>
            </a:r>
            <a:r>
              <a:rPr lang="ca-ES" dirty="0" err="1" smtClean="0">
                <a:solidFill>
                  <a:schemeClr val="tx1"/>
                </a:solidFill>
              </a:rPr>
              <a:t>hiperproducció</a:t>
            </a:r>
            <a:r>
              <a:rPr lang="ca-ES" dirty="0" smtClean="0">
                <a:solidFill>
                  <a:schemeClr val="tx1"/>
                </a:solidFill>
              </a:rPr>
              <a:t> d’hormones, etc.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568952" cy="619268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Exemples de malalties autoimmunes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Diabetis juvenil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el sistema immunitari destrueix les cèl·lules del pàncrees que produeixen insulina.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Esclerosi múltiple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afecta la substància blanca del sistema nerviós central, els autoanticossos ataquen els autoantígens situats a la beina de mielina.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Psoriasi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afecta la pell.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Artritis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reumatoide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afecta el teixit conjuntiu.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Esclerosi múltiple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autoimmunitat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208912" cy="5616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2.2. La hipersensibilitat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496944" cy="5400600"/>
          </a:xfrm>
        </p:spPr>
        <p:txBody>
          <a:bodyPr>
            <a:normAutofit fontScale="925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la reacció excessiva del sistema immunitari davant l’exposició d’un antigen innocu o poc perillós.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 Al·lèrgia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fa referència a determinades reaccions d’hipersensibilitat.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- Al·lergen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antigen que provoca hipersensibilitat.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Exemples d’al·lèrgens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Pol·len d’algunes plantes, espores dels fongs, substàncies que hi ha en alguns aliments (ous, nous, mongetes), medicaments (penicil·lina), microorganismes de la pols (àcars), pèl...</a:t>
            </a: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352928" cy="626469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Animal </a:t>
            </a:r>
            <a:r>
              <a:rPr lang="ca-ES" b="1" dirty="0" smtClean="0">
                <a:solidFill>
                  <a:schemeClr val="tx1"/>
                </a:solidFill>
              </a:rPr>
              <a:t>hipersensible</a:t>
            </a:r>
            <a:r>
              <a:rPr lang="ca-ES" dirty="0" smtClean="0">
                <a:solidFill>
                  <a:schemeClr val="tx1"/>
                </a:solidFill>
              </a:rPr>
              <a:t> o </a:t>
            </a:r>
            <a:r>
              <a:rPr lang="ca-ES" b="1" dirty="0" smtClean="0">
                <a:solidFill>
                  <a:schemeClr val="tx1"/>
                </a:solidFill>
              </a:rPr>
              <a:t>al·lèrgic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és que ha estat sotmès per primera vegada a un al·lergen.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2 tipus de reaccions hipersensibles: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Immediata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els efectes nocius apareixen al cap d’uns minuts d’estar en contacte amb l’al·lergen.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Retardada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els efectes  nocius apareixen al cap de diverses hores o dies.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Hipersensibilitat immediata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280920" cy="544752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primer contacte entre l’al·lergen i l’aparell immunitari no produeix cap símptoma extern, però sí que indueix mecanismes  bioquímics  que resten en estat latent fins al segon contacte (</a:t>
            </a:r>
            <a:r>
              <a:rPr lang="ca-ES" b="1" dirty="0" smtClean="0">
                <a:solidFill>
                  <a:schemeClr val="tx1"/>
                </a:solidFill>
              </a:rPr>
              <a:t>sensibilització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Primer contacte amb l’al·lergen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1-Els </a:t>
            </a:r>
            <a:r>
              <a:rPr lang="ca-ES" b="1" dirty="0" smtClean="0">
                <a:solidFill>
                  <a:schemeClr val="tx1"/>
                </a:solidFill>
              </a:rPr>
              <a:t>macròfags</a:t>
            </a:r>
            <a:r>
              <a:rPr lang="ca-ES" dirty="0" smtClean="0">
                <a:solidFill>
                  <a:schemeClr val="tx1"/>
                </a:solidFill>
              </a:rPr>
              <a:t> capten els </a:t>
            </a:r>
            <a:r>
              <a:rPr lang="ca-ES" b="1" dirty="0" smtClean="0">
                <a:solidFill>
                  <a:schemeClr val="tx1"/>
                </a:solidFill>
              </a:rPr>
              <a:t>al·lèrgens</a:t>
            </a:r>
            <a:r>
              <a:rPr lang="ca-ES" dirty="0" smtClean="0">
                <a:solidFill>
                  <a:schemeClr val="tx1"/>
                </a:solidFill>
              </a:rPr>
              <a:t>, els degraden i exposen a l’exterior </a:t>
            </a:r>
            <a:r>
              <a:rPr lang="ca-ES" b="1" dirty="0" smtClean="0">
                <a:solidFill>
                  <a:schemeClr val="tx1"/>
                </a:solidFill>
              </a:rPr>
              <a:t>part de les seves molècules unides a molècules MHC.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2-Els </a:t>
            </a:r>
            <a:r>
              <a:rPr lang="ca-ES" b="1" dirty="0" smtClean="0">
                <a:solidFill>
                  <a:schemeClr val="tx1"/>
                </a:solidFill>
              </a:rPr>
              <a:t>limfòcits </a:t>
            </a:r>
            <a:r>
              <a:rPr lang="ca-ES" b="1" dirty="0" err="1" smtClean="0">
                <a:solidFill>
                  <a:schemeClr val="tx1"/>
                </a:solidFill>
              </a:rPr>
              <a:t>Th</a:t>
            </a:r>
            <a:r>
              <a:rPr lang="ca-ES" dirty="0" smtClean="0">
                <a:solidFill>
                  <a:schemeClr val="tx1"/>
                </a:solidFill>
              </a:rPr>
              <a:t> reconeixen els complexos presentats pels macròfags i secreten </a:t>
            </a:r>
            <a:r>
              <a:rPr lang="ca-ES" b="1" dirty="0" err="1" smtClean="0">
                <a:solidFill>
                  <a:schemeClr val="tx1"/>
                </a:solidFill>
              </a:rPr>
              <a:t>interleucines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3-Les </a:t>
            </a:r>
            <a:r>
              <a:rPr lang="ca-ES" b="1" dirty="0" err="1" smtClean="0">
                <a:solidFill>
                  <a:schemeClr val="tx1"/>
                </a:solidFill>
              </a:rPr>
              <a:t>interleucines</a:t>
            </a:r>
            <a:r>
              <a:rPr lang="ca-ES" dirty="0" smtClean="0">
                <a:solidFill>
                  <a:schemeClr val="tx1"/>
                </a:solidFill>
              </a:rPr>
              <a:t> actuen en els </a:t>
            </a:r>
            <a:r>
              <a:rPr lang="ca-ES" b="1" dirty="0" smtClean="0">
                <a:solidFill>
                  <a:schemeClr val="tx1"/>
                </a:solidFill>
              </a:rPr>
              <a:t>limfòcits B</a:t>
            </a:r>
            <a:r>
              <a:rPr lang="ca-ES" dirty="0" smtClean="0">
                <a:solidFill>
                  <a:schemeClr val="tx1"/>
                </a:solidFill>
              </a:rPr>
              <a:t>, que maduren en </a:t>
            </a:r>
            <a:r>
              <a:rPr lang="ca-ES" b="1" dirty="0" smtClean="0">
                <a:solidFill>
                  <a:schemeClr val="tx1"/>
                </a:solidFill>
              </a:rPr>
              <a:t>cèl·lules plasmàtiques </a:t>
            </a:r>
            <a:r>
              <a:rPr lang="ca-ES" dirty="0" smtClean="0">
                <a:solidFill>
                  <a:schemeClr val="tx1"/>
                </a:solidFill>
              </a:rPr>
              <a:t>i secreten anticossos </a:t>
            </a:r>
            <a:r>
              <a:rPr lang="ca-ES" b="1" dirty="0" err="1" smtClean="0">
                <a:solidFill>
                  <a:schemeClr val="tx1"/>
                </a:solidFill>
              </a:rPr>
              <a:t>IgE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4-Les </a:t>
            </a:r>
            <a:r>
              <a:rPr lang="ca-ES" b="1" dirty="0" err="1" smtClean="0">
                <a:solidFill>
                  <a:schemeClr val="tx1"/>
                </a:solidFill>
              </a:rPr>
              <a:t>IgE</a:t>
            </a:r>
            <a:r>
              <a:rPr lang="ca-ES" dirty="0" smtClean="0">
                <a:solidFill>
                  <a:schemeClr val="tx1"/>
                </a:solidFill>
              </a:rPr>
              <a:t> s’uneixen als receptors específics de membrana dels </a:t>
            </a:r>
            <a:r>
              <a:rPr lang="ca-ES" b="1" dirty="0" smtClean="0">
                <a:solidFill>
                  <a:schemeClr val="tx1"/>
                </a:solidFill>
              </a:rPr>
              <a:t>mastòcits</a:t>
            </a:r>
            <a:r>
              <a:rPr lang="ca-ES" dirty="0" smtClean="0">
                <a:solidFill>
                  <a:schemeClr val="tx1"/>
                </a:solidFill>
              </a:rPr>
              <a:t> dels teixits i dels </a:t>
            </a:r>
            <a:r>
              <a:rPr lang="ca-ES" b="1" dirty="0" smtClean="0">
                <a:solidFill>
                  <a:schemeClr val="tx1"/>
                </a:solidFill>
              </a:rPr>
              <a:t>basòfils</a:t>
            </a:r>
            <a:r>
              <a:rPr lang="ca-ES" dirty="0" smtClean="0">
                <a:solidFill>
                  <a:schemeClr val="tx1"/>
                </a:solidFill>
              </a:rPr>
              <a:t> de la sang. → Aquestes cèl·lules queden recobertes </a:t>
            </a:r>
            <a:r>
              <a:rPr lang="ca-ES" dirty="0" err="1" smtClean="0">
                <a:solidFill>
                  <a:schemeClr val="tx1"/>
                </a:solidFill>
              </a:rPr>
              <a:t>d’IgE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flipV="1">
            <a:off x="685800" y="286938"/>
            <a:ext cx="7772400" cy="45719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597666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Segon contacte amb l’al·lergen: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1- Els </a:t>
            </a:r>
            <a:r>
              <a:rPr lang="ca-ES" b="1" dirty="0" smtClean="0">
                <a:solidFill>
                  <a:schemeClr val="tx1"/>
                </a:solidFill>
              </a:rPr>
              <a:t>al·lèrgens</a:t>
            </a:r>
            <a:r>
              <a:rPr lang="ca-ES" dirty="0" smtClean="0">
                <a:solidFill>
                  <a:schemeClr val="tx1"/>
                </a:solidFill>
              </a:rPr>
              <a:t> s’uneixen a les </a:t>
            </a:r>
            <a:r>
              <a:rPr lang="ca-ES" b="1" dirty="0" err="1" smtClean="0">
                <a:solidFill>
                  <a:schemeClr val="tx1"/>
                </a:solidFill>
              </a:rPr>
              <a:t>IgE</a:t>
            </a:r>
            <a:r>
              <a:rPr lang="ca-ES" dirty="0" smtClean="0">
                <a:solidFill>
                  <a:schemeClr val="tx1"/>
                </a:solidFill>
              </a:rPr>
              <a:t> adherides als mastòcits i als basòfils, fet que activa una cascada de reaccions enzimàtiques a l’interior d’aquestes cèl·lules.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 S’allibera a l’exterior un mediador químic al·lèrgic (</a:t>
            </a:r>
            <a:r>
              <a:rPr lang="ca-ES" b="1" dirty="0" smtClean="0">
                <a:solidFill>
                  <a:schemeClr val="tx1"/>
                </a:solidFill>
              </a:rPr>
              <a:t>histamina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3- Els mediadors al·lèrgics provoquen efectes perjudicials més o menys greus que poden conduir a la mort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xoc anafilàctic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(constricció dels bronquis, obstrucció dels capil·lars pulmonars per trombes de plaquetes i leucòcits, urticària, hemorràgies intes</a:t>
            </a:r>
            <a:r>
              <a:rPr lang="ca-ES" dirty="0" smtClean="0">
                <a:solidFill>
                  <a:schemeClr val="tx1"/>
                </a:solidFill>
              </a:rPr>
              <a:t>tinals i insuficiència cardíaca).</a:t>
            </a: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12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568952" cy="604867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● Exemples d’hipersensibilitat immediata: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Xoc anafilàctic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Asma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Urticària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Incompatibilitats de hematies </a:t>
            </a:r>
            <a:r>
              <a:rPr lang="ca-ES" dirty="0" err="1" smtClean="0">
                <a:solidFill>
                  <a:schemeClr val="tx1"/>
                </a:solidFill>
              </a:rPr>
              <a:t>maternofetals</a:t>
            </a:r>
            <a:r>
              <a:rPr lang="ca-ES" dirty="0" smtClean="0">
                <a:solidFill>
                  <a:schemeClr val="tx1"/>
                </a:solidFill>
              </a:rPr>
              <a:t> del sistema </a:t>
            </a:r>
            <a:r>
              <a:rPr lang="ca-ES" dirty="0" err="1" smtClean="0">
                <a:solidFill>
                  <a:schemeClr val="tx1"/>
                </a:solidFill>
              </a:rPr>
              <a:t>Rh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Al·lèrgia a la penicil·lina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Hipersensibilitat retardada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496944" cy="532859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mitjançada per cèl·lules 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Primer contacte amb l’al·lergen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1-Els </a:t>
            </a:r>
            <a:r>
              <a:rPr lang="ca-ES" b="1" dirty="0" smtClean="0">
                <a:solidFill>
                  <a:schemeClr val="tx1"/>
                </a:solidFill>
              </a:rPr>
              <a:t>macròfags</a:t>
            </a:r>
            <a:r>
              <a:rPr lang="ca-ES" dirty="0" smtClean="0">
                <a:solidFill>
                  <a:schemeClr val="tx1"/>
                </a:solidFill>
              </a:rPr>
              <a:t> capten els </a:t>
            </a:r>
            <a:r>
              <a:rPr lang="ca-ES" b="1" dirty="0" smtClean="0">
                <a:solidFill>
                  <a:schemeClr val="tx1"/>
                </a:solidFill>
              </a:rPr>
              <a:t>al·lèrgens</a:t>
            </a:r>
            <a:r>
              <a:rPr lang="ca-ES" dirty="0" smtClean="0">
                <a:solidFill>
                  <a:schemeClr val="tx1"/>
                </a:solidFill>
              </a:rPr>
              <a:t>, els degraden i exposen a l’exterior </a:t>
            </a:r>
            <a:r>
              <a:rPr lang="ca-ES" b="1" dirty="0" smtClean="0">
                <a:solidFill>
                  <a:schemeClr val="tx1"/>
                </a:solidFill>
              </a:rPr>
              <a:t>part de les seves molècules unides a molècules </a:t>
            </a:r>
            <a:r>
              <a:rPr lang="ca-ES" b="1" dirty="0" err="1" smtClean="0">
                <a:solidFill>
                  <a:schemeClr val="tx1"/>
                </a:solidFill>
              </a:rPr>
              <a:t>MHC</a:t>
            </a:r>
            <a:r>
              <a:rPr lang="ca-ES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2-Els </a:t>
            </a:r>
            <a:r>
              <a:rPr lang="ca-ES" b="1" dirty="0" smtClean="0">
                <a:solidFill>
                  <a:schemeClr val="tx1"/>
                </a:solidFill>
              </a:rPr>
              <a:t>limfòcits </a:t>
            </a:r>
            <a:r>
              <a:rPr lang="ca-ES" b="1" dirty="0" err="1" smtClean="0">
                <a:solidFill>
                  <a:schemeClr val="tx1"/>
                </a:solidFill>
              </a:rPr>
              <a:t>Th</a:t>
            </a:r>
            <a:r>
              <a:rPr lang="ca-ES" dirty="0" smtClean="0">
                <a:solidFill>
                  <a:schemeClr val="tx1"/>
                </a:solidFill>
              </a:rPr>
              <a:t> reconeixen els complexos presentats pels macròfags i resten sensibilitzats.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Segon contacte amb l’al·lergen: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1- Els </a:t>
            </a:r>
            <a:r>
              <a:rPr lang="ca-ES" b="1" dirty="0" smtClean="0">
                <a:solidFill>
                  <a:schemeClr val="tx1"/>
                </a:solidFill>
              </a:rPr>
              <a:t>limfòcits </a:t>
            </a:r>
            <a:r>
              <a:rPr lang="ca-ES" b="1" dirty="0" err="1" smtClean="0">
                <a:solidFill>
                  <a:schemeClr val="tx1"/>
                </a:solidFill>
              </a:rPr>
              <a:t>Th</a:t>
            </a:r>
            <a:r>
              <a:rPr lang="ca-ES" dirty="0" smtClean="0">
                <a:solidFill>
                  <a:schemeClr val="tx1"/>
                </a:solidFill>
              </a:rPr>
              <a:t> secreten </a:t>
            </a:r>
            <a:r>
              <a:rPr lang="ca-ES" b="1" dirty="0" smtClean="0">
                <a:solidFill>
                  <a:schemeClr val="tx1"/>
                </a:solidFill>
              </a:rPr>
              <a:t>interferó </a:t>
            </a:r>
            <a:r>
              <a:rPr lang="el-GR" b="1" dirty="0" smtClean="0">
                <a:solidFill>
                  <a:schemeClr val="tx1"/>
                </a:solidFill>
                <a:latin typeface="Calibri"/>
              </a:rPr>
              <a:t>γ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que estimula els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macròfags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a concentrar-se a la zona afectada.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2- Els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macròfags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activats, es concentren a la zona afectada i produeixen una inflamació, fagociten els antígens i destrueixen els microorganismes invasors.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496944" cy="61206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R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eacció d’hipersensibilitat  retardada més coneguda: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Fenomen de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Koch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,es dona quan s’injecten bacils de la tuberculosi a cobais que prèviament ja havien passat la malaltia. Els animals pateixen una inflamació més gran a la zona on s’han injectat els bacils que la inflamació que apareix en els animals als quals també se n’han injectat però que no havien estat malalts de tuberculosi.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És la prova de la tuberculina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s’utilitza per a determinar si una persona ha passat o no la tuberculosi.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hipersensibilitat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3. La immunodeficiència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424936" cy="554461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la incapacitat del sistema immunitari d’aturar les infeccions microbianes.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● Causes: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Trastorns genètics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Errors en el desenvolupament dels òrgans limfoides primaris o secundaris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Tractament mèdic amb immunosupressors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Infeccions víriques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persones que ho presenten són molt sensibles a les infeccions microbianes, inclús dels microbis que en condicions normals tenen una baixa patogenicitat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Síndromes d’immunodeficiència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496944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síndromes o malalties: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Primàries </a:t>
            </a:r>
            <a:r>
              <a:rPr lang="ca-ES" dirty="0" smtClean="0">
                <a:solidFill>
                  <a:schemeClr val="tx1"/>
                </a:solidFill>
              </a:rPr>
              <a:t>o</a:t>
            </a:r>
            <a:r>
              <a:rPr lang="ca-ES" b="1" dirty="0" smtClean="0">
                <a:solidFill>
                  <a:schemeClr val="tx1"/>
                </a:solidFill>
              </a:rPr>
              <a:t> congènites </a:t>
            </a:r>
            <a:r>
              <a:rPr lang="ca-ES" dirty="0" smtClean="0">
                <a:solidFill>
                  <a:schemeClr val="tx1"/>
                </a:solidFill>
              </a:rPr>
              <a:t>(s’hi neix)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Secundàries </a:t>
            </a:r>
            <a:r>
              <a:rPr lang="ca-ES" dirty="0" smtClean="0">
                <a:solidFill>
                  <a:schemeClr val="tx1"/>
                </a:solidFill>
              </a:rPr>
              <a:t>o</a:t>
            </a:r>
            <a:r>
              <a:rPr lang="ca-ES" b="1" dirty="0" smtClean="0">
                <a:solidFill>
                  <a:schemeClr val="tx1"/>
                </a:solidFill>
              </a:rPr>
              <a:t> adquirides </a:t>
            </a:r>
            <a:r>
              <a:rPr lang="ca-ES" dirty="0" smtClean="0">
                <a:solidFill>
                  <a:schemeClr val="tx1"/>
                </a:solidFill>
              </a:rPr>
              <a:t>(es desenvolupen al llarg de la vida)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640960" cy="7920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3.1. La immunodeficiència congènita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-És hereditària.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-Es detecta per una successió d’infeccioses greus i repetitives (meningitis, pneumònies, bronquitis...) que apareixen en el nen des del naixement o quan té pocs mesos d’edat.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-Poden afectar els limfòcits, les immunoglobulines o les proteïnes del complement.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-Es tracten amb antibiòtics, subministrament d’immunoglobulines, aïllament en espais estèrils (nens bombolla) o trasplantament de medul·la òssia.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712968" cy="1152127"/>
          </a:xfrm>
        </p:spPr>
        <p:txBody>
          <a:bodyPr/>
          <a:lstStyle/>
          <a:p>
            <a:r>
              <a:rPr lang="ca-ES" b="1" dirty="0" smtClean="0"/>
              <a:t>3.2. La immunodeficiència adquirida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712968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deguda a una causa externa a  l’organisme: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-Malnutrició, per exemple, per manca de ferro.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-Infeccions víriques (sida)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-Alguns fàrmacs, com els que es fan servir per a les malalties autoimmunes i per evitar el rebuig dels trasplantament.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-L’estrès, ja que hi ha una relació molt estreta del sistema immunitari amb els sistemes nerviós i endocrí.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Càncers en estat avançat (leucèmies, limfomes)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4. La sida i els seus efectes en el sistema immunitari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24936" cy="5018112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Síndrome d’immunodeficiència adquirida (sida)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malaltia greu produïda per un virus que ataca cèl·lules del sistema immunitari, infecta més als limfòcits T4 o col·laboradors (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).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El funcionament del sistema immunitari queda molt debilitat, per tant, la incidència d’alguns tipus de càncer queda augmentada.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Les persones infectades pel virus poden estar mesos o anys sense  manifestar la malaltia.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4.1. El virus de la sida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071546"/>
            <a:ext cx="8496944" cy="509375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</a:t>
            </a:r>
            <a:r>
              <a:rPr lang="ca-ES" b="1" dirty="0" smtClean="0">
                <a:solidFill>
                  <a:schemeClr val="tx1"/>
                </a:solidFill>
              </a:rPr>
              <a:t>virus de la sida </a:t>
            </a:r>
            <a:r>
              <a:rPr lang="ca-ES" dirty="0" smtClean="0">
                <a:solidFill>
                  <a:schemeClr val="tx1"/>
                </a:solidFill>
              </a:rPr>
              <a:t>o </a:t>
            </a:r>
            <a:r>
              <a:rPr lang="ca-ES" b="1" dirty="0" smtClean="0">
                <a:solidFill>
                  <a:schemeClr val="tx1"/>
                </a:solidFill>
              </a:rPr>
              <a:t>retrovirus VIH (virus d’immunodeficiència humana) </a:t>
            </a:r>
            <a:r>
              <a:rPr lang="ca-ES" dirty="0" smtClean="0">
                <a:solidFill>
                  <a:schemeClr val="tx1"/>
                </a:solidFill>
              </a:rPr>
              <a:t>és molt petit i de forma esfèrica, presenta una coberta membranosa, ARN i l’enzim </a:t>
            </a:r>
            <a:r>
              <a:rPr lang="ca-ES" dirty="0" err="1" smtClean="0">
                <a:solidFill>
                  <a:schemeClr val="tx1"/>
                </a:solidFill>
              </a:rPr>
              <a:t>transcriptasa</a:t>
            </a:r>
            <a:r>
              <a:rPr lang="ca-ES" dirty="0" smtClean="0">
                <a:solidFill>
                  <a:schemeClr val="tx1"/>
                </a:solidFill>
              </a:rPr>
              <a:t> inversa.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Per què és molt difícil de trobar una vacuna contra el virus?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Perquè el material genètic és ARN, molècula més inestable que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l’ADN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per això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muta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freqüentment i es produeixen canvis constants en les proteïnes de membrana (antígens de superfície).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640960" cy="100811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4.2. Acció del VIH sobre el sistema immunitari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496944" cy="496855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VIH pot entrar a la persona a través de les ferides de la pell o de les mucoses de les obertures naturals del cos. Arriba a la circulació sanguínia i es distribueix per tot el cos.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 començament de la infecció es desenvolupa una resposta immunològica intensa: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Limfòcits B produeixen anticossos específics contra els antígens de superfície del virus.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-Limfòcits T citotòxics destrueixen les cèl·lules infectades pels virus.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Però algunes cèl·lules infectades no són atacades i els virus s’hi replica lentament durant mesos o anys.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20680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proteïnes GP120 de l’embolcall del virus s’uneixen a les proteïnes </a:t>
            </a:r>
            <a:r>
              <a:rPr lang="ca-ES" b="1" dirty="0" smtClean="0">
                <a:solidFill>
                  <a:schemeClr val="tx1"/>
                </a:solidFill>
              </a:rPr>
              <a:t>CD4</a:t>
            </a:r>
            <a:r>
              <a:rPr lang="ca-ES" dirty="0" smtClean="0">
                <a:solidFill>
                  <a:schemeClr val="tx1"/>
                </a:solidFill>
              </a:rPr>
              <a:t> que es troben en diverses cèl·lules del sistema immunitari, però són més afectats els limfòcits T col·laboradors o T4 perquè en disposen de més. 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 cop el material genètic del virus ha quedat integrat en el de la cèl·lula immunitària, pot quedar inactiu en forma de </a:t>
            </a:r>
            <a:r>
              <a:rPr lang="ca-ES" b="1" dirty="0" smtClean="0">
                <a:solidFill>
                  <a:schemeClr val="tx1"/>
                </a:solidFill>
              </a:rPr>
              <a:t>provirus</a:t>
            </a:r>
            <a:r>
              <a:rPr lang="ca-ES" dirty="0" smtClean="0">
                <a:solidFill>
                  <a:schemeClr val="tx1"/>
                </a:solidFill>
              </a:rPr>
              <a:t> durant un temps. Posteriorment es duplica el material genètic i es formen nous virus que surten de les cèl·lules infectades i n’infecten d’altres de sanes. Les cèl·lules infectades perden les seves funcions defensives o són destruïdes.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4.3. Contagi del virus de la sida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32859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Tres modalitats de contagi: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</a:t>
            </a:r>
            <a:r>
              <a:rPr lang="ca-ES" b="1" dirty="0" smtClean="0">
                <a:solidFill>
                  <a:schemeClr val="tx1"/>
                </a:solidFill>
              </a:rPr>
              <a:t>Via sanguínia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la sang d’una persona infectada es posa en contacte amb la d’una persona sana. Per exemple, quan  es comparteixen xeringues i agulles contaminades (drogoaddicció), transfusions de sang o injecció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d’hemoderivats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procedents de persones infectades (seropositives).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Relacions sexuals </a:t>
            </a:r>
            <a:r>
              <a:rPr lang="ca-ES" dirty="0" smtClean="0">
                <a:solidFill>
                  <a:schemeClr val="tx1"/>
                </a:solidFill>
              </a:rPr>
              <a:t>→ presència de VIH en les secrecions vaginals i en l’esperma.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err="1" smtClean="0">
                <a:solidFill>
                  <a:schemeClr val="tx1"/>
                </a:solidFill>
              </a:rPr>
              <a:t>Maternofetal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→ la dona embarassada està infectada pel VIH, el virus és capaç de travessar la placenta i arribar a la sang del fetus. El fetus també es pot infectar en el part.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r>
              <a:rPr lang="ca-ES" b="1" dirty="0" smtClean="0"/>
              <a:t>4.4. Fases i símptomes de la sida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32859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1-Fase d’incubació</a:t>
            </a:r>
            <a:r>
              <a:rPr lang="ca-ES" dirty="0" smtClean="0">
                <a:solidFill>
                  <a:schemeClr val="tx1"/>
                </a:solidFill>
              </a:rPr>
              <a:t> → es dóna després de l’entrada del virus, dura entre 1-6 setmanes i no s’aprecia cap símptoma de la seva presència.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2-Fase d’infecció aguda </a:t>
            </a:r>
            <a:r>
              <a:rPr lang="ca-ES" dirty="0" smtClean="0">
                <a:solidFill>
                  <a:schemeClr val="tx1"/>
                </a:solidFill>
              </a:rPr>
              <a:t>→ comporta estats febrils, dolors articulars i musculars, nàusees, vòmits, diarrees... que remeten al cap d’unes 2 setmanes.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 cap d’un a 4 mesos la persona infectada comença a produir anticossos </a:t>
            </a:r>
            <a:r>
              <a:rPr lang="ca-ES" dirty="0" err="1" smtClean="0">
                <a:solidFill>
                  <a:schemeClr val="tx1"/>
                </a:solidFill>
              </a:rPr>
              <a:t>anti-VIH</a:t>
            </a:r>
            <a:r>
              <a:rPr lang="ca-ES" dirty="0" smtClean="0">
                <a:solidFill>
                  <a:schemeClr val="tx1"/>
                </a:solidFill>
              </a:rPr>
              <a:t> (seropositiva).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3- Fase asimptomàtica </a:t>
            </a:r>
            <a:r>
              <a:rPr lang="ca-ES" dirty="0" smtClean="0">
                <a:solidFill>
                  <a:schemeClr val="tx1"/>
                </a:solidFill>
              </a:rPr>
              <a:t>→ pot durar fins a 10 anys, els símptomes greus de la malaltia no apareixen. En el plasma sanguini d’aquestes persones hi ha grans quantitats d’anticossos contra molècules del VIH.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640960" cy="626469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4-Fase simptomàtica </a:t>
            </a:r>
            <a:r>
              <a:rPr lang="ca-ES" dirty="0" smtClean="0">
                <a:solidFill>
                  <a:schemeClr val="tx1"/>
                </a:solidFill>
              </a:rPr>
              <a:t>→ amb manifestacions greus, són les que caracteritzen la malaltia de la sida (encefalopatia, caquèxia, infeccions oportunistes, càncers malignes oportunistes (sarcoma de </a:t>
            </a:r>
            <a:r>
              <a:rPr lang="ca-ES" dirty="0" err="1" smtClean="0">
                <a:solidFill>
                  <a:schemeClr val="tx1"/>
                </a:solidFill>
              </a:rPr>
              <a:t>Kaposi</a:t>
            </a:r>
            <a:r>
              <a:rPr lang="ca-ES" dirty="0" smtClean="0">
                <a:solidFill>
                  <a:schemeClr val="tx1"/>
                </a:solidFill>
              </a:rPr>
              <a:t>, limfomes)).</a:t>
            </a: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Actualment, degut a la teràpia </a:t>
            </a:r>
            <a:r>
              <a:rPr lang="ca-ES" dirty="0" err="1" smtClean="0">
                <a:solidFill>
                  <a:schemeClr val="tx1"/>
                </a:solidFill>
              </a:rPr>
              <a:t>antiretroviral</a:t>
            </a:r>
            <a:r>
              <a:rPr lang="ca-ES" dirty="0" smtClean="0">
                <a:solidFill>
                  <a:schemeClr val="tx1"/>
                </a:solidFill>
              </a:rPr>
              <a:t>, la qualitat de vida dels malalts ha millorat molt, es tracta d’una malaltia crònica.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568952" cy="864095"/>
          </a:xfrm>
        </p:spPr>
        <p:txBody>
          <a:bodyPr>
            <a:normAutofit/>
          </a:bodyPr>
          <a:lstStyle/>
          <a:p>
            <a:r>
              <a:rPr lang="ca-ES" b="1" dirty="0" smtClean="0"/>
              <a:t>4.5. Diagnosi i tractament de la sida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547260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Diagnosi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Extracció de sang, el sèrum de la qual es posa en contacte amb antígens del VIH, així es detecta la presència d’anticossos </a:t>
            </a:r>
            <a:r>
              <a:rPr lang="ca-ES" dirty="0" err="1" smtClean="0">
                <a:solidFill>
                  <a:schemeClr val="tx1"/>
                </a:solidFill>
              </a:rPr>
              <a:t>anti-VIH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Aquesta prova s’anomena </a:t>
            </a:r>
            <a:r>
              <a:rPr lang="ca-ES" b="1" dirty="0" smtClean="0">
                <a:solidFill>
                  <a:schemeClr val="tx1"/>
                </a:solidFill>
              </a:rPr>
              <a:t>mètode ELISA</a:t>
            </a:r>
            <a:r>
              <a:rPr lang="ca-ES" dirty="0" smtClean="0">
                <a:solidFill>
                  <a:schemeClr val="tx1"/>
                </a:solidFill>
              </a:rPr>
              <a:t>, és obligatòria per a totes les persones que volen donar sang, òrgans, teixits, òvuls o esperma, i s’aconsella de fer-la voluntàriament si s’ha estat sotmès a situacions de risc.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352928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Tractament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No hi ha cap medicament que permeti destruir el VIH i eliminar-lo de l’organisme.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Fàrmacs (</a:t>
            </a:r>
            <a:r>
              <a:rPr lang="ca-ES" b="1" dirty="0" err="1" smtClean="0">
                <a:solidFill>
                  <a:schemeClr val="tx1"/>
                </a:solidFill>
              </a:rPr>
              <a:t>antiretrovirals</a:t>
            </a:r>
            <a:r>
              <a:rPr lang="ca-ES" dirty="0" smtClean="0">
                <a:solidFill>
                  <a:schemeClr val="tx1"/>
                </a:solidFill>
              </a:rPr>
              <a:t>) que frenen el progrés de la malaltia i allargar la supervivència dels malalts perquè inhibeixen la </a:t>
            </a:r>
            <a:r>
              <a:rPr lang="ca-ES" dirty="0" err="1" smtClean="0">
                <a:solidFill>
                  <a:schemeClr val="tx1"/>
                </a:solidFill>
              </a:rPr>
              <a:t>transcriptasa</a:t>
            </a:r>
            <a:r>
              <a:rPr lang="ca-ES" dirty="0" smtClean="0">
                <a:solidFill>
                  <a:schemeClr val="tx1"/>
                </a:solidFill>
              </a:rPr>
              <a:t> inversa, així es fa més lenta la reproducció del virus.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L’obtenció d’una vacuna eficaç presenta una gran dificultat  degut a les ràpides mutacions del material genètic del virus.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5. El càncer i el reconeixement immunitari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640960" cy="5184576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les cèl·lules d’un teixit es reprodueixen anàrquicament s’origina un nucli de cèl·lules anormals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tumor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o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neoplàsia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Tumor benigne </a:t>
            </a:r>
            <a:r>
              <a:rPr lang="ca-ES" dirty="0" smtClean="0">
                <a:solidFill>
                  <a:schemeClr val="tx1"/>
                </a:solidFill>
              </a:rPr>
              <a:t>→ les cèl·lules queden localitzades en un òrgan determinat.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Tumor maligne </a:t>
            </a:r>
            <a:r>
              <a:rPr lang="ca-ES" dirty="0" smtClean="0">
                <a:solidFill>
                  <a:schemeClr val="tx1"/>
                </a:solidFill>
              </a:rPr>
              <a:t>o </a:t>
            </a:r>
            <a:r>
              <a:rPr lang="ca-ES" b="1" dirty="0" smtClean="0">
                <a:solidFill>
                  <a:schemeClr val="tx1"/>
                </a:solidFill>
              </a:rPr>
              <a:t>càncer</a:t>
            </a:r>
            <a:r>
              <a:rPr lang="ca-ES" dirty="0" smtClean="0">
                <a:solidFill>
                  <a:schemeClr val="tx1"/>
                </a:solidFill>
              </a:rPr>
              <a:t>→ les cèl·lules envaeixen òrgans propers.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Metàstasi </a:t>
            </a:r>
            <a:r>
              <a:rPr lang="ca-ES" dirty="0" smtClean="0">
                <a:solidFill>
                  <a:schemeClr val="tx1"/>
                </a:solidFill>
              </a:rPr>
              <a:t>→ cèl·lules canceroses que escapen de l’òrgan danyat i emigren per via sanguínia a altres òrgans sans on poden desenvolupar altres tumors.</a:t>
            </a: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ttps://curiosoando.com/wp-content/uploads/2017/11/tumor-benigno-maligno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939134" cy="4561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3376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208912" cy="590465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Efectes del càncer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Debilitament general de l’individu i l’alteració d’algunes funcions → mort de la persona.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risc de tenir càncer augmenta amb l’edat.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Oncologia </a:t>
            </a:r>
            <a:r>
              <a:rPr lang="ca-ES" dirty="0" smtClean="0">
                <a:solidFill>
                  <a:schemeClr val="tx1"/>
                </a:solidFill>
              </a:rPr>
              <a:t>→ especialitat mèdica que estudia el càncer.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864095"/>
          </a:xfrm>
        </p:spPr>
        <p:txBody>
          <a:bodyPr/>
          <a:lstStyle/>
          <a:p>
            <a:r>
              <a:rPr lang="ca-ES" b="1" dirty="0" smtClean="0"/>
              <a:t>5.1. Les cèl·lules canceroses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568952" cy="496855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es modifica per mutació el material genètic d’una cèl·lula normal es </a:t>
            </a:r>
            <a:r>
              <a:rPr lang="ca-ES" dirty="0" smtClean="0">
                <a:solidFill>
                  <a:schemeClr val="tx1"/>
                </a:solidFill>
              </a:rPr>
              <a:t>pot transforma </a:t>
            </a:r>
            <a:r>
              <a:rPr lang="ca-ES" dirty="0" smtClean="0">
                <a:solidFill>
                  <a:schemeClr val="tx1"/>
                </a:solidFill>
              </a:rPr>
              <a:t>en una cèl·lula cancerosa.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Motiu: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Agents químics </a:t>
            </a:r>
            <a:r>
              <a:rPr lang="ca-ES" dirty="0" smtClean="0">
                <a:solidFill>
                  <a:schemeClr val="tx1"/>
                </a:solidFill>
              </a:rPr>
              <a:t>(contaminació ambiental, fum del tabac...).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Agents físics </a:t>
            </a:r>
            <a:r>
              <a:rPr lang="ca-ES" dirty="0" smtClean="0">
                <a:solidFill>
                  <a:schemeClr val="tx1"/>
                </a:solidFill>
              </a:rPr>
              <a:t>(RU, radiacions ionitzants, radiacions nuclears).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agents que poden originar càncer reben el nom d’agents </a:t>
            </a:r>
            <a:r>
              <a:rPr lang="ca-ES" b="1" dirty="0" smtClean="0">
                <a:solidFill>
                  <a:schemeClr val="tx1"/>
                </a:solidFill>
              </a:rPr>
              <a:t>carcinògens</a:t>
            </a:r>
            <a:r>
              <a:rPr lang="ca-ES" dirty="0" smtClean="0">
                <a:solidFill>
                  <a:schemeClr val="tx1"/>
                </a:solidFill>
              </a:rPr>
              <a:t> o </a:t>
            </a:r>
            <a:r>
              <a:rPr lang="ca-ES" b="1" dirty="0" smtClean="0">
                <a:solidFill>
                  <a:schemeClr val="tx1"/>
                </a:solidFill>
              </a:rPr>
              <a:t>cancerígens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També l’acció de determinats virus poden provocar càncer. L’ADN del virus s’integra en el de la cèl·lula hoste, i s’expressen els </a:t>
            </a:r>
            <a:r>
              <a:rPr lang="ca-ES" b="1" dirty="0" smtClean="0">
                <a:solidFill>
                  <a:schemeClr val="tx1"/>
                </a:solidFill>
              </a:rPr>
              <a:t>oncògens</a:t>
            </a:r>
            <a:r>
              <a:rPr lang="ca-ES" dirty="0" smtClean="0">
                <a:solidFill>
                  <a:schemeClr val="tx1"/>
                </a:solidFill>
              </a:rPr>
              <a:t>.  Ex: Virus del papil·loma humà pot provocar a les dones el càncer cervical o de coll d’úter.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260649"/>
            <a:ext cx="8712968" cy="93610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5.2. El càncer i la resposta immunològica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352928" cy="53061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Característiques de les </a:t>
            </a:r>
            <a:r>
              <a:rPr lang="ca-ES" b="1" dirty="0" smtClean="0">
                <a:solidFill>
                  <a:schemeClr val="tx1"/>
                </a:solidFill>
              </a:rPr>
              <a:t>cèl·lules canceroses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-Divisió indefinida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-Citoesquelet anormal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-Activitat bioquímica alterada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-Anomalies cromosòmiques (aneuploïdies)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-Antígens tumorals </a:t>
            </a:r>
            <a:r>
              <a:rPr lang="ca-ES" dirty="0" smtClean="0">
                <a:solidFill>
                  <a:srgbClr val="FF0000"/>
                </a:solidFill>
              </a:rPr>
              <a:t>a la membrana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496944" cy="583264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smtClean="0">
                <a:solidFill>
                  <a:schemeClr val="tx1"/>
                </a:solidFill>
              </a:rPr>
              <a:t>antígens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tumorals</a:t>
            </a:r>
            <a:r>
              <a:rPr lang="ca-ES" dirty="0" smtClean="0">
                <a:solidFill>
                  <a:schemeClr val="tx1"/>
                </a:solidFill>
              </a:rPr>
              <a:t> són </a:t>
            </a:r>
            <a:r>
              <a:rPr lang="ca-ES" b="1" dirty="0" smtClean="0">
                <a:solidFill>
                  <a:schemeClr val="tx1"/>
                </a:solidFill>
              </a:rPr>
              <a:t>específics</a:t>
            </a:r>
            <a:r>
              <a:rPr lang="ca-ES" dirty="0" smtClean="0">
                <a:solidFill>
                  <a:schemeClr val="tx1"/>
                </a:solidFill>
              </a:rPr>
              <a:t> per a cada tipus de cèl·lules canceroses, determinen la posada en marxa del sistema immunitari (producció d’anticossos específics, i l’activitat dels limfòcits T citotòxics, de les NK i dels macròfags).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En molts casos la resposta immune és ineficaç.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Sembla que els antígens tumorals desapareixen de la superfície de les cèl·lules canceroses en presència d’anticossos específics, llavors no són reconegudes com a estranyes.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cèl·lules canceroses tenen una baixa quantitat de molècules MHC a la membrana amb la qual cosa els limfòcits T citotòxics no les reconeixen de forma adequada.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9614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5.3. El diagnòstic precoç del càncer i el seu tractament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640960" cy="4752528"/>
          </a:xfrm>
        </p:spPr>
        <p:txBody>
          <a:bodyPr>
            <a:normAutofit fontScale="925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</a:t>
            </a:r>
            <a:r>
              <a:rPr lang="ca-ES" b="1" dirty="0" smtClean="0">
                <a:solidFill>
                  <a:schemeClr val="tx1"/>
                </a:solidFill>
              </a:rPr>
              <a:t>diagnòstic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precoç</a:t>
            </a:r>
            <a:r>
              <a:rPr lang="ca-ES" dirty="0" smtClean="0">
                <a:solidFill>
                  <a:schemeClr val="tx1"/>
                </a:solidFill>
              </a:rPr>
              <a:t> del tumor maligne és molt important, quan està ben localitzat i no ha començat la metàstasi, cal intervenir per extirpar el tumor.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Prevenció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Fer </a:t>
            </a:r>
            <a:r>
              <a:rPr lang="ca-ES" b="1" dirty="0" smtClean="0">
                <a:solidFill>
                  <a:schemeClr val="tx1"/>
                </a:solidFill>
              </a:rPr>
              <a:t>revisions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periòdiques</a:t>
            </a:r>
            <a:r>
              <a:rPr lang="ca-ES" dirty="0" smtClean="0">
                <a:solidFill>
                  <a:schemeClr val="tx1"/>
                </a:solidFill>
              </a:rPr>
              <a:t> a partir d’una determinada edat.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ha </a:t>
            </a:r>
            <a:r>
              <a:rPr lang="ca-ES" b="1" dirty="0" smtClean="0">
                <a:solidFill>
                  <a:schemeClr val="tx1"/>
                </a:solidFill>
              </a:rPr>
              <a:t>substàncies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err="1" smtClean="0">
                <a:solidFill>
                  <a:schemeClr val="tx1"/>
                </a:solidFill>
              </a:rPr>
              <a:t>anticancerígenes</a:t>
            </a:r>
            <a:r>
              <a:rPr lang="ca-ES" dirty="0" smtClean="0">
                <a:solidFill>
                  <a:schemeClr val="tx1"/>
                </a:solidFill>
              </a:rPr>
              <a:t> que es troben a la fruita, la verdura, l’oli d’oliva i el peix blau.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Exercici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físic</a:t>
            </a:r>
            <a:r>
              <a:rPr lang="ca-ES" dirty="0" smtClean="0">
                <a:solidFill>
                  <a:schemeClr val="tx1"/>
                </a:solidFill>
              </a:rPr>
              <a:t> moderat.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2068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Tractament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Cirurgia</a:t>
            </a:r>
            <a:r>
              <a:rPr lang="ca-ES" dirty="0" smtClean="0">
                <a:solidFill>
                  <a:schemeClr val="tx1"/>
                </a:solidFill>
              </a:rPr>
              <a:t> (càncer confinat en un lloc i no ha sofert metàstasi)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Si s’ha disseminat: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-Radioteràpia</a:t>
            </a:r>
            <a:r>
              <a:rPr lang="ca-ES" dirty="0" smtClean="0">
                <a:solidFill>
                  <a:schemeClr val="tx1"/>
                </a:solidFill>
              </a:rPr>
              <a:t> (aplicar radiacions ionitzants –rajos X, rajos </a:t>
            </a:r>
            <a:r>
              <a:rPr lang="el-GR" dirty="0" smtClean="0">
                <a:solidFill>
                  <a:schemeClr val="tx1"/>
                </a:solidFill>
                <a:latin typeface="Calibri"/>
              </a:rPr>
              <a:t>γ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... sobre la zona on es localitza el càncer)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-Quimioteràpia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(és un mètode de tractament inespecífic i actua sobre totes les cèl·lules que es troben en fase de divisió, incloses les normals)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620688"/>
            <a:ext cx="8352928" cy="5688632"/>
          </a:xfrm>
        </p:spPr>
        <p:txBody>
          <a:bodyPr/>
          <a:lstStyle/>
          <a:p>
            <a:pPr algn="l"/>
            <a:r>
              <a:rPr lang="es-ES" b="1" dirty="0" err="1" smtClean="0">
                <a:solidFill>
                  <a:schemeClr val="tx1"/>
                </a:solidFill>
              </a:rPr>
              <a:t>Exercici</a:t>
            </a:r>
            <a:r>
              <a:rPr lang="es-ES" b="1" dirty="0" smtClean="0">
                <a:solidFill>
                  <a:schemeClr val="tx1"/>
                </a:solidFill>
              </a:rPr>
              <a:t> PAU: 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Les cèl·lules canceroses tendeixen a reproduir-se sense control. Alguns fàrmacs contra el càncer inhibeixen o bloquegen la formació de la proteïna tubulina, component bàsic dels microtúbuls. Expliqueu sobre quin procés cel·lular actuen aquests fàrmacs i de quina manera poden afectar-lo. </a:t>
            </a:r>
            <a:endParaRPr lang="es-ES" dirty="0">
              <a:solidFill>
                <a:schemeClr val="tx1"/>
              </a:solidFill>
            </a:endParaRPr>
          </a:p>
          <a:p>
            <a:pPr algn="l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0838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12968" cy="504056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 Els trasplantaments i els fenòmens de rebuig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568952" cy="511256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Trasplantament </a:t>
            </a:r>
            <a:r>
              <a:rPr lang="ca-ES" dirty="0" smtClean="0">
                <a:solidFill>
                  <a:schemeClr val="tx1"/>
                </a:solidFill>
              </a:rPr>
              <a:t>o</a:t>
            </a:r>
            <a:r>
              <a:rPr lang="ca-ES" b="1" dirty="0" smtClean="0">
                <a:solidFill>
                  <a:schemeClr val="tx1"/>
                </a:solidFill>
              </a:rPr>
              <a:t> empelt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Procediment mèdic que substitueix determinats òrgans o teixits malalts d’una persona pels d’una altra.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Receptor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Persona que rep el trasplantament.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Donant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Persona de la qual procedeix el trasplantament. Pot ser viva o que acabi de morir. 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9268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Finalitat del trasplantament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Substituir un òrgan greument danyat d’una persona per un altre de sa, per salvar-li la vida o millorar-li la qualitat de vida.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-Principals òrgans que es trasplanten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Ronyó, cor, pulmó, fetge i pàncrees.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-Principals teixits que es trasplanten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Pell, còrnia, os i cabells.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-Principals cèl·lules que es trasplanten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Cèl·lules mare de medul·la òssia i cèl·lules de pàncrees.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496944" cy="597666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De què depèn la viabilitat dels trasplantaments?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-Compatibilitat dels teixits del donant i dels receptor.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-Funcionament del sistema immunitari del receptor.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Tipus de trasplantaments segons la procedència de l’òrgan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Autoempelt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procedeix de la mateixa persona (Ex: pell).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Isoempelt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procedeix d’una altra persona però de la mateixa constitució genètica (bessons univitel·lins).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Al·loempelt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procedeix d’una altra persona i de diferent constitució genètica.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Xenoempelt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procedeix d’un individu d’una altra espècie. 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8712968" cy="792087"/>
          </a:xfrm>
        </p:spPr>
        <p:txBody>
          <a:bodyPr/>
          <a:lstStyle/>
          <a:p>
            <a:r>
              <a:rPr lang="ca-ES" b="1" dirty="0" smtClean="0"/>
              <a:t>6.1. El rebuig de trasplantaments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496944" cy="532859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Causa del rebuig</a:t>
            </a:r>
            <a:r>
              <a:rPr lang="ca-ES" dirty="0" smtClean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Posada en marxa del sistema immunitari del receptor, que reconeix com a estranyes a l’organisme molècules de l’empelt i les ataca. </a:t>
            </a: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No hi ha cap tipus de rebuig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Autoempelts i isoempelts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la constitució genètica del donant i del receptor és igual.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6.2. Tipus de rebuig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640960" cy="5472608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Principal causa: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Estructura del </a:t>
            </a:r>
            <a:r>
              <a:rPr lang="ca-ES" b="1" dirty="0" smtClean="0">
                <a:solidFill>
                  <a:schemeClr val="tx1"/>
                </a:solidFill>
              </a:rPr>
              <a:t>complex principal d’histocompatibilitat (HLA) </a:t>
            </a:r>
            <a:r>
              <a:rPr lang="ca-ES" dirty="0" smtClean="0">
                <a:solidFill>
                  <a:schemeClr val="tx1"/>
                </a:solidFill>
              </a:rPr>
              <a:t>de la membrana dels limfòcits i de la gran majoria de les altres cèl·lules.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Principalment són proteïnes estructurals de membrana. Molta variabilitat en relació a la seva estructura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múltiples combinacions que donen lloc al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mosaic antigènic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de cada individu.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L’estructura de les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molècules HLA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de cada individu és reconeguda per les cèl·lules del seu sistema immunitari.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424936" cy="60486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molècules HLA de les cèl·lules del teixit trasplantat actuen com a antígens estranys i desencadenen el procés de rebuig.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Rebuig primari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sistema immunitari del receptor entra en contacte per primer cop amb els teixits trasplantats i aquests no s’insereixen al receptor.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Rebuig secundari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Degut a la memòria immunitària de la persona que rep el trasplantament, si posteriorment es duu a terme un segon trasplantament de teixits procedents del mateix donant es produeix aquest tipus de rebuig. És més ràpid i amb efectes més greus que el primer.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568952" cy="612068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Com disminuir la probabilitat de rebuig?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Màxim grau d’histocompatibilitat entre donant i  receptor. S’analitza el grup sanguini i els tipus HLA que tenen les seves cèl·lules.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Abans </a:t>
            </a:r>
            <a:r>
              <a:rPr lang="ca-ES" b="1" dirty="0" smtClean="0">
                <a:solidFill>
                  <a:schemeClr val="tx1"/>
                </a:solidFill>
              </a:rPr>
              <a:t>del </a:t>
            </a:r>
            <a:r>
              <a:rPr lang="ca-ES" b="1" dirty="0" smtClean="0">
                <a:solidFill>
                  <a:schemeClr val="tx1"/>
                </a:solidFill>
              </a:rPr>
              <a:t>trasplantament </a:t>
            </a:r>
            <a:r>
              <a:rPr lang="ca-ES" dirty="0" smtClean="0">
                <a:solidFill>
                  <a:schemeClr val="tx1"/>
                </a:solidFill>
              </a:rPr>
              <a:t>al receptor se li fa un tractament amb </a:t>
            </a:r>
            <a:r>
              <a:rPr lang="ca-ES" b="1" dirty="0" smtClean="0">
                <a:solidFill>
                  <a:schemeClr val="tx1"/>
                </a:solidFill>
              </a:rPr>
              <a:t>fàrmacs immunosupressors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per disminuir l’activitat del sistema immunitari i el reconeixement de molècules estranyes.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Després del trasplantament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el receptor ha de prendre tota la vida algun d’aquests fàrmacs per evitar fenòmens de rebuig tardà. 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Grups sanguinis i transfusions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 la superfície dels eritròcits hi ha proteïnes que poden actuar com a antígens si es posen en contacte amb el sistema immunitari d’un receptor (transfusions de sang).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2 sistemes més importants de grups sanguinis són: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-el sistema AB0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-el sistema </a:t>
            </a:r>
            <a:r>
              <a:rPr lang="ca-ES" dirty="0" err="1" smtClean="0">
                <a:solidFill>
                  <a:schemeClr val="tx1"/>
                </a:solidFill>
              </a:rPr>
              <a:t>Rh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496944" cy="61206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Sistema AB0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Es pot tenir l’antigen A (grup A), el B (grup B), tots dos (grup AB), o cap dels dos (grup 0).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Les persones que posseeixen un antigen tenen anticossos contra l’altre, fins i tot sense haver-s’hi posat en contacte.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Els individus del grup 0 tenen anticossos contra els dos antígens (A i B).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Hi ha una sèrie d’incompatibilitats a l’hora de fer transfusions.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932" y="764704"/>
            <a:ext cx="7639476" cy="4541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424936" cy="5976664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Sistema </a:t>
            </a:r>
            <a:r>
              <a:rPr lang="ca-ES" b="1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endParaRPr lang="ca-ES" b="1" dirty="0" smtClean="0">
              <a:solidFill>
                <a:schemeClr val="tx1"/>
              </a:solidFill>
              <a:latin typeface="+mj-lt"/>
              <a:cs typeface="Aharon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Si es té l’antigen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a la membrana dels eritròcits, s’és del grup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positiu (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+); en cas contrari, del grup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negatiu (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-).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A banda dels problemes d’incompatibilitat en una transfusió sanguínia, el factor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pot plantejar problemes en l’embaràs (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incompatibilitat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</a:t>
            </a:r>
            <a:r>
              <a:rPr lang="ca-ES" b="1" dirty="0" err="1" smtClean="0">
                <a:solidFill>
                  <a:schemeClr val="tx1"/>
                </a:solidFill>
                <a:latin typeface="+mj-lt"/>
                <a:cs typeface="Aharoni"/>
              </a:rPr>
              <a:t>fetomaternal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) en el cas que la mare sigui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- i el fill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+, i passin eritròcits del fill a la mare al final de l’embaràs o al moment del part. La mare, si no s’hi fes res, crearia anticossos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anti-Rh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que podrien afectar un segon fill que fos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Rh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+.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640960" cy="108011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7. Immunoteràpia, anticossos monoclonals i enginyeria genètica.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496855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Immunoteràpia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Mètode basat en el sistema de defensa per aconseguir vèncer els microorganismes infecciosos, en el tractament del càncer, per evitar els fenòmens de rebuig en els trasplantaments...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568952" cy="122413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7.1. Immunoteràpia de les anomalies del sistema immunitari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496944" cy="482453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</a:rPr>
              <a:t>Anomalies d’autoimmunitat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fa un tractament inespecífic  amb </a:t>
            </a:r>
            <a:r>
              <a:rPr lang="ca-ES" b="1" dirty="0" smtClean="0">
                <a:solidFill>
                  <a:schemeClr val="tx1"/>
                </a:solidFill>
              </a:rPr>
              <a:t>drogues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immunosupressores</a:t>
            </a:r>
            <a:r>
              <a:rPr lang="ca-ES" dirty="0" smtClean="0">
                <a:solidFill>
                  <a:schemeClr val="tx1"/>
                </a:solidFill>
              </a:rPr>
              <a:t> (corticosteroides)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disminueixen la proliferació de limfòcits però exposen el pacient al risc d’infeccions.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</a:rPr>
              <a:t>Hipersensibilitat immediata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S’administren </a:t>
            </a:r>
            <a:r>
              <a:rPr lang="ca-ES" b="1" dirty="0" smtClean="0">
                <a:solidFill>
                  <a:schemeClr val="tx1"/>
                </a:solidFill>
              </a:rPr>
              <a:t>antihistamínics o injecció periòdica de dosis creixents d’al·lèrgens específics.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2068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</a:rPr>
              <a:t>Immunodeficiències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manté un nivell adequat </a:t>
            </a:r>
            <a:r>
              <a:rPr lang="ca-ES" dirty="0" err="1" smtClean="0">
                <a:solidFill>
                  <a:schemeClr val="tx1"/>
                </a:solidFill>
              </a:rPr>
              <a:t>d’IgG</a:t>
            </a:r>
            <a:r>
              <a:rPr lang="ca-ES" dirty="0" smtClean="0">
                <a:solidFill>
                  <a:schemeClr val="tx1"/>
                </a:solidFill>
              </a:rPr>
              <a:t> per mitjà </a:t>
            </a:r>
            <a:r>
              <a:rPr lang="ca-ES" b="1" dirty="0" smtClean="0">
                <a:solidFill>
                  <a:schemeClr val="tx1"/>
                </a:solidFill>
              </a:rPr>
              <a:t>d’injeccions periòdiques d’aquests anticossos.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</a:rPr>
              <a:t>Trasplantaments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Agents immunosupressors inespecífics </a:t>
            </a:r>
            <a:r>
              <a:rPr lang="ca-ES" dirty="0" smtClean="0">
                <a:solidFill>
                  <a:schemeClr val="tx1"/>
                </a:solidFill>
              </a:rPr>
              <a:t>(corticosteroides, irradiació de raigs X dels òrgans limfoides (tim, ganglis limfàtics...)), que redueixen la població de limfòcits, amb la qual cosa baixa la probabilitat de rebuig.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7.2. Immunoteràpia del càncer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-Algunes substàncies injectades en el nucli cancerigen, poden estimular </a:t>
            </a:r>
            <a:r>
              <a:rPr lang="ca-ES" b="1" dirty="0" smtClean="0">
                <a:solidFill>
                  <a:schemeClr val="tx1"/>
                </a:solidFill>
              </a:rPr>
              <a:t>l’activació dels macròfags i la producció </a:t>
            </a:r>
            <a:r>
              <a:rPr lang="ca-ES" b="1" dirty="0" err="1" smtClean="0">
                <a:solidFill>
                  <a:schemeClr val="tx1"/>
                </a:solidFill>
              </a:rPr>
              <a:t>d’interleucines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-Inserir en el codi genètic de cèl·lules canceroses  </a:t>
            </a:r>
            <a:r>
              <a:rPr lang="ca-ES" b="1" dirty="0" smtClean="0">
                <a:solidFill>
                  <a:schemeClr val="tx1"/>
                </a:solidFill>
              </a:rPr>
              <a:t>gens específics </a:t>
            </a:r>
            <a:r>
              <a:rPr lang="ca-ES" dirty="0" smtClean="0">
                <a:solidFill>
                  <a:schemeClr val="tx1"/>
                </a:solidFill>
              </a:rPr>
              <a:t>que augmenten l’activitat del sistema immunitari.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-Inhibir l’activitat dels oncògens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7.3. Els anticossos monoclonals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un antigen entra en el cos, el sistema immunològic el reconeix com a estrany, i els limfòcits B que el reconeixen es transformen en cèl·lules plasmàtiques que produeixen anticossos específics contra aquest antigen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anticossos </a:t>
            </a:r>
            <a:r>
              <a:rPr lang="ca-ES" b="1" dirty="0" err="1" smtClean="0">
                <a:solidFill>
                  <a:schemeClr val="tx1"/>
                </a:solidFill>
              </a:rPr>
              <a:t>policlonals</a:t>
            </a:r>
            <a:r>
              <a:rPr lang="ca-ES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anticossos </a:t>
            </a:r>
            <a:r>
              <a:rPr lang="ca-ES" dirty="0" err="1" smtClean="0">
                <a:solidFill>
                  <a:schemeClr val="tx1"/>
                </a:solidFill>
              </a:rPr>
              <a:t>policlonals</a:t>
            </a:r>
            <a:r>
              <a:rPr lang="ca-ES" dirty="0" smtClean="0">
                <a:solidFill>
                  <a:schemeClr val="tx1"/>
                </a:solidFill>
              </a:rPr>
              <a:t>  estructuralment són una mica diferents, perquè els produeixen cèl·lules diferents,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tots els limfòcits que han reconegut l’antigen. </a:t>
            </a:r>
            <a:endParaRPr lang="ca-E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20680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Anticossos monoclonals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Són anticossos produïts per una </a:t>
            </a:r>
            <a:r>
              <a:rPr lang="ca-ES" b="1" dirty="0" smtClean="0">
                <a:solidFill>
                  <a:schemeClr val="tx1"/>
                </a:solidFill>
              </a:rPr>
              <a:t>cèl·lula híbrida </a:t>
            </a:r>
            <a:r>
              <a:rPr lang="ca-ES" dirty="0" smtClean="0">
                <a:solidFill>
                  <a:schemeClr val="tx1"/>
                </a:solidFill>
              </a:rPr>
              <a:t>resultant de la fusió d’un limfòcit B i una cèl·lula tumoral.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cèl·lula híbrida </a:t>
            </a:r>
            <a:r>
              <a:rPr lang="ca-ES" dirty="0" smtClean="0">
                <a:solidFill>
                  <a:schemeClr val="tx1"/>
                </a:solidFill>
              </a:rPr>
              <a:t>o </a:t>
            </a:r>
            <a:r>
              <a:rPr lang="ca-ES" b="1" dirty="0" smtClean="0">
                <a:solidFill>
                  <a:schemeClr val="tx1"/>
                </a:solidFill>
              </a:rPr>
              <a:t>hibridoma</a:t>
            </a:r>
            <a:r>
              <a:rPr lang="ca-ES" dirty="0" smtClean="0">
                <a:solidFill>
                  <a:schemeClr val="tx1"/>
                </a:solidFill>
              </a:rPr>
              <a:t> té la capacitat de produir anticossos d’un sol tipus i de reproduir-se constantment. Totes les cèl·lules filles descendents tenen la mateixa constitució genètica, es formen clons de la cèl·lula mare, i tots els anticossos seran idèntics.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858837"/>
            <a:ext cx="7772400" cy="1470025"/>
          </a:xfrm>
        </p:spPr>
        <p:txBody>
          <a:bodyPr/>
          <a:lstStyle/>
          <a:p>
            <a:r>
              <a:rPr lang="ca-ES" dirty="0" smtClean="0"/>
              <a:t> 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anticossos monoclonal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48072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346684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8. Sèrums i vacunes. Importància de fabricar-ne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640960" cy="518457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Seroteràpia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Mètode d’</a:t>
            </a:r>
            <a:r>
              <a:rPr lang="ca-ES" b="1" dirty="0" smtClean="0">
                <a:solidFill>
                  <a:schemeClr val="tx1"/>
                </a:solidFill>
              </a:rPr>
              <a:t>immunització passiva</a:t>
            </a:r>
            <a:r>
              <a:rPr lang="ca-ES" dirty="0" smtClean="0">
                <a:solidFill>
                  <a:schemeClr val="tx1"/>
                </a:solidFill>
              </a:rPr>
              <a:t> per mitjà de sèrums que porten anticossos (</a:t>
            </a:r>
            <a:r>
              <a:rPr lang="ca-ES" dirty="0" err="1" smtClean="0">
                <a:solidFill>
                  <a:schemeClr val="tx1"/>
                </a:solidFill>
              </a:rPr>
              <a:t>IgG</a:t>
            </a:r>
            <a:r>
              <a:rPr lang="ca-ES" dirty="0" smtClean="0">
                <a:solidFill>
                  <a:schemeClr val="tx1"/>
                </a:solidFill>
              </a:rPr>
              <a:t>) </a:t>
            </a:r>
            <a:r>
              <a:rPr lang="ca-ES" dirty="0" err="1" smtClean="0">
                <a:solidFill>
                  <a:schemeClr val="tx1"/>
                </a:solidFill>
              </a:rPr>
              <a:t>preformats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8.1. Vacunes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640960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vacunació és un mètode preventiu, el mateix organisme dirigeixi la resposta immunològica contra els microorganismes patògens i genera una memòria immunològica, és un mètode d’</a:t>
            </a:r>
            <a:r>
              <a:rPr lang="ca-ES" b="1" dirty="0" smtClean="0">
                <a:solidFill>
                  <a:schemeClr val="tx1"/>
                </a:solidFill>
              </a:rPr>
              <a:t>immunització activa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L’administració de vacunes ha fet que es pateixin menys malalties infeccioses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calendari de vacunacions.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640960" cy="6120680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L’obtenció de vacunes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Constituïdes  per </a:t>
            </a:r>
            <a:r>
              <a:rPr lang="ca-ES" b="1" dirty="0" smtClean="0">
                <a:solidFill>
                  <a:schemeClr val="tx1"/>
                </a:solidFill>
              </a:rPr>
              <a:t>microorganismes atenuats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Tuberculosi, xarampió, rubèola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Constituïdes per </a:t>
            </a:r>
            <a:r>
              <a:rPr lang="ca-ES" b="1" dirty="0" smtClean="0">
                <a:solidFill>
                  <a:schemeClr val="tx1"/>
                </a:solidFill>
              </a:rPr>
              <a:t>microorganismes morts </a:t>
            </a:r>
            <a:r>
              <a:rPr lang="ca-ES" dirty="0" smtClean="0">
                <a:solidFill>
                  <a:schemeClr val="tx1"/>
                </a:solidFill>
              </a:rPr>
              <a:t>(calor, rajos </a:t>
            </a:r>
            <a:r>
              <a:rPr lang="el-GR" dirty="0" smtClean="0">
                <a:solidFill>
                  <a:schemeClr val="tx1"/>
                </a:solidFill>
                <a:latin typeface="Calibri"/>
              </a:rPr>
              <a:t>γ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substàncies químiques)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però que encara tenen capacitat antigènica: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Còlera, poliomielitis, ràbia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Constituïdes per </a:t>
            </a:r>
            <a:r>
              <a:rPr lang="ca-ES" b="1" dirty="0" smtClean="0">
                <a:solidFill>
                  <a:schemeClr val="tx1"/>
                </a:solidFill>
              </a:rPr>
              <a:t>macromolècules</a:t>
            </a:r>
            <a:r>
              <a:rPr lang="ca-ES" dirty="0" smtClean="0">
                <a:solidFill>
                  <a:schemeClr val="tx1"/>
                </a:solidFill>
              </a:rPr>
              <a:t> purificades del microorganisme: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Meningitis, diftèria, tètanus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92688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Producció de vacunes mitjançant enginyeria genètica: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poden aïllar els gens que codifiquen determinants antigènics en els microorganismes. Els gens es poden introduir en bacteris, llevats o cultius de cèl·lules de mamífers, on es clonen i on produeixen grans quantitats d’un determinant antigènic específic, que s’utilitzarà per elaborar la vacuna corresponent.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3771</Words>
  <Application>Microsoft Office PowerPoint</Application>
  <PresentationFormat>Presentación en pantalla (4:3)</PresentationFormat>
  <Paragraphs>298</Paragraphs>
  <Slides>60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1" baseType="lpstr">
      <vt:lpstr>Tema de Office</vt:lpstr>
      <vt:lpstr>TEMA 11</vt:lpstr>
      <vt:lpstr>1. Disfuncions i deficiències del sistema immunitari</vt:lpstr>
      <vt:lpstr>2. L’autoimmunitat</vt:lpstr>
      <vt:lpstr>2.1. Malalties d’autoimmunitat</vt:lpstr>
      <vt:lpstr>    </vt:lpstr>
      <vt:lpstr>    </vt:lpstr>
      <vt:lpstr>Esclerosi múltiple</vt:lpstr>
      <vt:lpstr>2.2. La hipersensibilitat</vt:lpstr>
      <vt:lpstr>   </vt:lpstr>
      <vt:lpstr>Hipersensibilitat immediata</vt:lpstr>
      <vt:lpstr>    </vt:lpstr>
      <vt:lpstr>Diapositiva 12</vt:lpstr>
      <vt:lpstr>   </vt:lpstr>
      <vt:lpstr>Hipersensibilitat retardada</vt:lpstr>
      <vt:lpstr>    </vt:lpstr>
      <vt:lpstr>Diapositiva 16</vt:lpstr>
      <vt:lpstr>3. La immunodeficiència</vt:lpstr>
      <vt:lpstr>   </vt:lpstr>
      <vt:lpstr>3.1. La immunodeficiència congènita</vt:lpstr>
      <vt:lpstr>3.2. La immunodeficiència adquirida</vt:lpstr>
      <vt:lpstr>4. La sida i els seus efectes en el sistema immunitari</vt:lpstr>
      <vt:lpstr>4.1. El virus de la sida</vt:lpstr>
      <vt:lpstr>4.2. Acció del VIH sobre el sistema immunitari</vt:lpstr>
      <vt:lpstr>   </vt:lpstr>
      <vt:lpstr>4.3. Contagi del virus de la sida</vt:lpstr>
      <vt:lpstr>4.4. Fases i símptomes de la sida</vt:lpstr>
      <vt:lpstr>   </vt:lpstr>
      <vt:lpstr>4.5. Diagnosi i tractament de la sida</vt:lpstr>
      <vt:lpstr>   </vt:lpstr>
      <vt:lpstr>5. El càncer i el reconeixement immunitari</vt:lpstr>
      <vt:lpstr>Diapositiva 31</vt:lpstr>
      <vt:lpstr>    </vt:lpstr>
      <vt:lpstr>5.1. Les cèl·lules canceroses</vt:lpstr>
      <vt:lpstr>5.2. El càncer i la resposta immunològica</vt:lpstr>
      <vt:lpstr>  </vt:lpstr>
      <vt:lpstr>5.3. El diagnòstic precoç del càncer i el seu tractament</vt:lpstr>
      <vt:lpstr>   </vt:lpstr>
      <vt:lpstr>    </vt:lpstr>
      <vt:lpstr>6. Els trasplantaments i els fenòmens de rebuig</vt:lpstr>
      <vt:lpstr>     </vt:lpstr>
      <vt:lpstr>    </vt:lpstr>
      <vt:lpstr>6.1. El rebuig de trasplantaments</vt:lpstr>
      <vt:lpstr>6.2. Tipus de rebuig</vt:lpstr>
      <vt:lpstr>    </vt:lpstr>
      <vt:lpstr>    </vt:lpstr>
      <vt:lpstr>Grups sanguinis i transfusions</vt:lpstr>
      <vt:lpstr>    </vt:lpstr>
      <vt:lpstr>    </vt:lpstr>
      <vt:lpstr>    </vt:lpstr>
      <vt:lpstr>7. Immunoteràpia, anticossos monoclonals i enginyeria genètica. </vt:lpstr>
      <vt:lpstr>7.1. Immunoteràpia de les anomalies del sistema immunitari</vt:lpstr>
      <vt:lpstr>   </vt:lpstr>
      <vt:lpstr>7.2. Immunoteràpia del càncer</vt:lpstr>
      <vt:lpstr>7.3. Els anticossos monoclonals</vt:lpstr>
      <vt:lpstr>     </vt:lpstr>
      <vt:lpstr>       </vt:lpstr>
      <vt:lpstr>8. Sèrums i vacunes. Importància de fabricar-ne</vt:lpstr>
      <vt:lpstr>8.1. Vacunes </vt:lpstr>
      <vt:lpstr>    </vt:lpstr>
      <vt:lpstr>  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11</dc:title>
  <dc:creator>montse</dc:creator>
  <cp:lastModifiedBy>Montserrat</cp:lastModifiedBy>
  <cp:revision>106</cp:revision>
  <dcterms:created xsi:type="dcterms:W3CDTF">2018-04-24T18:14:23Z</dcterms:created>
  <dcterms:modified xsi:type="dcterms:W3CDTF">2022-04-21T19:09:14Z</dcterms:modified>
</cp:coreProperties>
</file>