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80" r:id="rId13"/>
    <p:sldId id="282" r:id="rId14"/>
    <p:sldId id="287" r:id="rId15"/>
    <p:sldId id="281" r:id="rId16"/>
    <p:sldId id="283" r:id="rId17"/>
    <p:sldId id="284" r:id="rId18"/>
    <p:sldId id="285" r:id="rId19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9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D608A-066E-4FA7-878F-B4395BC1F2C5}" type="datetimeFigureOut">
              <a:rPr lang="ca-ES" smtClean="0"/>
              <a:pPr/>
              <a:t>21/9/2022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1089-CC2F-4DB6-9A71-7615716DF6E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D608A-066E-4FA7-878F-B4395BC1F2C5}" type="datetimeFigureOut">
              <a:rPr lang="ca-ES" smtClean="0"/>
              <a:pPr/>
              <a:t>21/9/2022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1089-CC2F-4DB6-9A71-7615716DF6E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D608A-066E-4FA7-878F-B4395BC1F2C5}" type="datetimeFigureOut">
              <a:rPr lang="ca-ES" smtClean="0"/>
              <a:pPr/>
              <a:t>21/9/2022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1089-CC2F-4DB6-9A71-7615716DF6E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D608A-066E-4FA7-878F-B4395BC1F2C5}" type="datetimeFigureOut">
              <a:rPr lang="ca-ES" smtClean="0"/>
              <a:pPr/>
              <a:t>21/9/2022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1089-CC2F-4DB6-9A71-7615716DF6E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D608A-066E-4FA7-878F-B4395BC1F2C5}" type="datetimeFigureOut">
              <a:rPr lang="ca-ES" smtClean="0"/>
              <a:pPr/>
              <a:t>21/9/2022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1089-CC2F-4DB6-9A71-7615716DF6E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D608A-066E-4FA7-878F-B4395BC1F2C5}" type="datetimeFigureOut">
              <a:rPr lang="ca-ES" smtClean="0"/>
              <a:pPr/>
              <a:t>21/9/2022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1089-CC2F-4DB6-9A71-7615716DF6E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D608A-066E-4FA7-878F-B4395BC1F2C5}" type="datetimeFigureOut">
              <a:rPr lang="ca-ES" smtClean="0"/>
              <a:pPr/>
              <a:t>21/9/2022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1089-CC2F-4DB6-9A71-7615716DF6E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D608A-066E-4FA7-878F-B4395BC1F2C5}" type="datetimeFigureOut">
              <a:rPr lang="ca-ES" smtClean="0"/>
              <a:pPr/>
              <a:t>21/9/2022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1089-CC2F-4DB6-9A71-7615716DF6E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D608A-066E-4FA7-878F-B4395BC1F2C5}" type="datetimeFigureOut">
              <a:rPr lang="ca-ES" smtClean="0"/>
              <a:pPr/>
              <a:t>21/9/2022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1089-CC2F-4DB6-9A71-7615716DF6E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D608A-066E-4FA7-878F-B4395BC1F2C5}" type="datetimeFigureOut">
              <a:rPr lang="ca-ES" smtClean="0"/>
              <a:pPr/>
              <a:t>21/9/2022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1089-CC2F-4DB6-9A71-7615716DF6E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D608A-066E-4FA7-878F-B4395BC1F2C5}" type="datetimeFigureOut">
              <a:rPr lang="ca-ES" smtClean="0"/>
              <a:pPr/>
              <a:t>21/9/2022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E1089-CC2F-4DB6-9A71-7615716DF6E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D608A-066E-4FA7-878F-B4395BC1F2C5}" type="datetimeFigureOut">
              <a:rPr lang="ca-ES" smtClean="0"/>
              <a:pPr/>
              <a:t>21/9/2022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E1089-CC2F-4DB6-9A71-7615716DF6E2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a-ES" sz="6600" b="1" dirty="0" smtClean="0"/>
              <a:t>LES SALS MINERALS</a:t>
            </a:r>
            <a:endParaRPr lang="es-ES" sz="66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1318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692696"/>
            <a:ext cx="8208912" cy="554461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Són compostos inorgànics.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Es poden trobar en els éssers vius: </a:t>
            </a:r>
          </a:p>
          <a:p>
            <a:pPr marL="457200" indent="-457200"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Com a </a:t>
            </a:r>
            <a:r>
              <a:rPr lang="ca-ES" b="1" dirty="0" smtClean="0">
                <a:solidFill>
                  <a:schemeClr val="tx1"/>
                </a:solidFill>
              </a:rPr>
              <a:t>SALS PRECIPITADES</a:t>
            </a:r>
          </a:p>
          <a:p>
            <a:pPr marL="457200" indent="-457200"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Com a </a:t>
            </a:r>
            <a:r>
              <a:rPr lang="ca-ES" b="1" dirty="0" smtClean="0">
                <a:solidFill>
                  <a:schemeClr val="tx1"/>
                </a:solidFill>
              </a:rPr>
              <a:t>SALS DISSOLTES</a:t>
            </a:r>
          </a:p>
          <a:p>
            <a:pPr marL="457200" indent="-457200"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Com a </a:t>
            </a:r>
            <a:r>
              <a:rPr lang="ca-ES" b="1" dirty="0" smtClean="0">
                <a:solidFill>
                  <a:schemeClr val="tx1"/>
                </a:solidFill>
              </a:rPr>
              <a:t>SALS ASSOCIADES A SUBSTÀNCIES ORGÀNIQUES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63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424936" cy="5544616"/>
          </a:xfrm>
        </p:spPr>
        <p:txBody>
          <a:bodyPr/>
          <a:lstStyle/>
          <a:p>
            <a:pPr algn="l"/>
            <a:r>
              <a:rPr lang="es-ES" dirty="0" smtClean="0">
                <a:solidFill>
                  <a:schemeClr val="tx1"/>
                </a:solidFill>
                <a:latin typeface="Calibri"/>
              </a:rPr>
              <a:t>▪ </a:t>
            </a:r>
            <a:r>
              <a:rPr lang="es-ES" b="1" dirty="0" smtClean="0">
                <a:solidFill>
                  <a:schemeClr val="tx1"/>
                </a:solidFill>
                <a:latin typeface="Calibri"/>
              </a:rPr>
              <a:t>SALS PRECIPITADES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Constitueixen estructures sòlides, insolubles.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Proporcionen sosteniment 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funció esquelètica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Exemples: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Carbonat càlcic (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CaCO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₃) – closques de mol·luscs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closques de mol·lusc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378" y="3789040"/>
            <a:ext cx="4562475" cy="2638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484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848872" cy="576064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Fosfat càlcic (Ca₃(PO₄</a:t>
            </a:r>
            <a:r>
              <a:rPr lang="ca-ES" sz="2800" dirty="0" smtClean="0">
                <a:solidFill>
                  <a:schemeClr val="tx1"/>
                </a:solidFill>
              </a:rPr>
              <a:t>)₂)</a:t>
            </a:r>
            <a:r>
              <a:rPr lang="ca-ES" dirty="0" smtClean="0">
                <a:solidFill>
                  <a:schemeClr val="tx1"/>
                </a:solidFill>
              </a:rPr>
              <a:t> i carbonat càlcic (</a:t>
            </a:r>
            <a:r>
              <a:rPr lang="ca-ES" dirty="0" err="1" smtClean="0">
                <a:solidFill>
                  <a:schemeClr val="tx1"/>
                </a:solidFill>
              </a:rPr>
              <a:t>CaCO</a:t>
            </a:r>
            <a:r>
              <a:rPr lang="ca-ES" dirty="0" smtClean="0">
                <a:solidFill>
                  <a:schemeClr val="tx1"/>
                </a:solidFill>
              </a:rPr>
              <a:t>₃) - ossos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do de imagen de osso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1" y="1557337"/>
            <a:ext cx="4824537" cy="4895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037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548680"/>
            <a:ext cx="8064896" cy="568863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Sílice (</a:t>
            </a:r>
            <a:r>
              <a:rPr lang="ca-ES" dirty="0" err="1" smtClean="0">
                <a:solidFill>
                  <a:schemeClr val="tx1"/>
                </a:solidFill>
              </a:rPr>
              <a:t>SiO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₂) –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exoesquelet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de les diatomees (algues unicel·lulars)</a:t>
            </a:r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diatomee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628800"/>
            <a:ext cx="4968552" cy="522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459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692696"/>
            <a:ext cx="8064896" cy="5544616"/>
          </a:xfrm>
        </p:spPr>
        <p:txBody>
          <a:bodyPr/>
          <a:lstStyle/>
          <a:p>
            <a:pPr algn="l"/>
            <a:r>
              <a:rPr lang="es-ES" dirty="0" smtClean="0">
                <a:solidFill>
                  <a:schemeClr val="tx1"/>
                </a:solidFill>
                <a:latin typeface="Calibri"/>
              </a:rPr>
              <a:t>▪ </a:t>
            </a:r>
            <a:r>
              <a:rPr lang="es-ES" b="1" dirty="0" smtClean="0">
                <a:solidFill>
                  <a:schemeClr val="tx1"/>
                </a:solidFill>
                <a:latin typeface="Calibri"/>
              </a:rPr>
              <a:t>SALS DISSOLTES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Es troben en els líquids dels organismes.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Quan una sal es dissol, es dissocia en els ions que la constitueixen ( + o cations) i (- o anions).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Els més importants:</a:t>
            </a:r>
          </a:p>
          <a:p>
            <a:pPr marL="457200" indent="-457200"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  <a:latin typeface="Calibri"/>
              </a:rPr>
              <a:t>Cations: Na⁺, K⁺, Ca⁺⁺ i Mg⁺⁺</a:t>
            </a:r>
          </a:p>
          <a:p>
            <a:pPr marL="457200" indent="-457200"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  <a:latin typeface="Calibri"/>
              </a:rPr>
              <a:t>Anions: Cl⁻, SO₄</a:t>
            </a:r>
            <a:r>
              <a:rPr lang="ca-ES" dirty="0" smtClean="0">
                <a:solidFill>
                  <a:prstClr val="black"/>
                </a:solidFill>
              </a:rPr>
              <a:t>⁼, PO₄</a:t>
            </a:r>
            <a:r>
              <a:rPr lang="ca-ES" dirty="0" smtClean="0">
                <a:solidFill>
                  <a:prstClr val="black"/>
                </a:solidFill>
                <a:latin typeface="Aharoni"/>
                <a:cs typeface="Aharoni"/>
              </a:rPr>
              <a:t>³</a:t>
            </a:r>
            <a:r>
              <a:rPr lang="ca-ES" dirty="0" smtClean="0">
                <a:solidFill>
                  <a:prstClr val="black"/>
                </a:solidFill>
                <a:latin typeface="Calibri"/>
                <a:cs typeface="Aharoni"/>
              </a:rPr>
              <a:t>⁻, CO₃⁼, HCO₃⁻ i NO₃⁻</a:t>
            </a:r>
          </a:p>
          <a:p>
            <a:pPr algn="l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85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908720"/>
            <a:ext cx="7848872" cy="5328592"/>
          </a:xfrm>
        </p:spPr>
        <p:txBody>
          <a:bodyPr>
            <a:normAutofit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 Aquests ions </a:t>
            </a:r>
            <a:r>
              <a:rPr lang="ca-ES" b="1" dirty="0" smtClean="0">
                <a:solidFill>
                  <a:schemeClr val="tx1"/>
                </a:solidFill>
              </a:rPr>
              <a:t>mantenen un grau de salinitat constant</a:t>
            </a:r>
            <a:r>
              <a:rPr lang="ca-ES" dirty="0" smtClean="0">
                <a:solidFill>
                  <a:schemeClr val="tx1"/>
                </a:solidFill>
              </a:rPr>
              <a:t> dins de l’organisme i </a:t>
            </a:r>
            <a:r>
              <a:rPr lang="ca-ES" b="1" dirty="0" smtClean="0">
                <a:solidFill>
                  <a:schemeClr val="tx1"/>
                </a:solidFill>
              </a:rPr>
              <a:t>ajuden a mantenir constant el grau d’acidesa (pH).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Els líquids biològics pràcticament no varien el grau d’acidesa per l’addició de bases i àcids. És degut al fet que aquests líquids contenen sals minerals que es poden ionitzar i donar lloc a ions H⁺ o a ions OH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⁻, contraresta l’efecte de les bases o els àcids afegits</a:t>
            </a:r>
            <a:r>
              <a:rPr lang="ca-ES" dirty="0">
                <a:solidFill>
                  <a:prstClr val="black"/>
                </a:solidFill>
              </a:rPr>
              <a:t> </a:t>
            </a:r>
            <a:r>
              <a:rPr lang="ca-ES" dirty="0" smtClean="0">
                <a:solidFill>
                  <a:prstClr val="black"/>
                </a:solidFill>
              </a:rPr>
              <a:t>→ </a:t>
            </a:r>
            <a:r>
              <a:rPr lang="ca-ES" b="1" dirty="0" smtClean="0">
                <a:solidFill>
                  <a:prstClr val="black"/>
                </a:solidFill>
              </a:rPr>
              <a:t>EFECTE TAMPÓ, </a:t>
            </a:r>
            <a:r>
              <a:rPr lang="ca-ES" dirty="0" smtClean="0">
                <a:solidFill>
                  <a:prstClr val="black"/>
                </a:solidFill>
              </a:rPr>
              <a:t>aquestes dissolucions s’anomenen </a:t>
            </a:r>
            <a:r>
              <a:rPr lang="ca-ES" b="1" dirty="0" smtClean="0">
                <a:solidFill>
                  <a:prstClr val="black"/>
                </a:solidFill>
              </a:rPr>
              <a:t>dissolucions tampó o amortidores. 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43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Resultat d'imatges de dissolucions tampó o amortidore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19" cy="64087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199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476672"/>
            <a:ext cx="7848872" cy="568863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Cada ió exerceix funcions específiques i, de vegades, antagòniques.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Exemples: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K⁺ augmenta la turgència de la cèl·lula i el Ca⁺⁺ la minva.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 cor de la granota s’atura en sístole si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hi ha excés de Ca⁺⁺ i en diàstole si l’excés és de K⁺.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                                      ↓</a:t>
            </a:r>
          </a:p>
          <a:p>
            <a:r>
              <a:rPr lang="ca-ES" b="1" dirty="0" smtClean="0">
                <a:solidFill>
                  <a:schemeClr val="tx1"/>
                </a:solidFill>
                <a:latin typeface="Calibri"/>
              </a:rPr>
              <a:t>IONS ANTAGÒNICS</a:t>
            </a:r>
          </a:p>
          <a:p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06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548680"/>
            <a:ext cx="7848872" cy="5832648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 medi intern dels organismes presenta unes concentracions iòniques constants. </a:t>
            </a:r>
          </a:p>
          <a:p>
            <a:r>
              <a:rPr lang="ca-ES" dirty="0" smtClean="0">
                <a:solidFill>
                  <a:schemeClr val="tx1"/>
                </a:solidFill>
                <a:latin typeface="Calibri"/>
              </a:rPr>
              <a:t>↓</a:t>
            </a:r>
          </a:p>
          <a:p>
            <a:endParaRPr lang="ca-ES" dirty="0">
              <a:solidFill>
                <a:schemeClr val="tx1"/>
              </a:solidFill>
              <a:latin typeface="Calibri"/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Una variació provoca canvis en la permeabilitat, l’excitabilitat i la contractilitat de les cèl·lules. 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620688"/>
            <a:ext cx="7776864" cy="5688632"/>
          </a:xfrm>
        </p:spPr>
        <p:txBody>
          <a:bodyPr/>
          <a:lstStyle/>
          <a:p>
            <a:pPr algn="l"/>
            <a:r>
              <a:rPr lang="es-ES" dirty="0" smtClean="0">
                <a:solidFill>
                  <a:schemeClr val="tx1"/>
                </a:solidFill>
                <a:latin typeface="Calibri"/>
              </a:rPr>
              <a:t>▪ </a:t>
            </a:r>
            <a:r>
              <a:rPr lang="es-ES" b="1" dirty="0" smtClean="0">
                <a:solidFill>
                  <a:schemeClr val="tx1"/>
                </a:solidFill>
                <a:latin typeface="Calibri"/>
              </a:rPr>
              <a:t>SALS MINERALS ASSOCIADES A SUBSTÀNCIES ORGÀNIQUES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Per exemple el PO₄</a:t>
            </a:r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³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¯</a:t>
            </a:r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dels fosfolípids de les membranes biològiques i les fosfoproteïnes.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46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2979762"/>
          </a:xfrm>
        </p:spPr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620688"/>
            <a:ext cx="8208912" cy="5400600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▪ Estabilitat del grau d’acidesa o pH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r>
              <a:rPr lang="ca-ES" b="1" dirty="0" smtClean="0">
                <a:solidFill>
                  <a:schemeClr val="tx1"/>
                </a:solidFill>
              </a:rPr>
              <a:t>pH = - log [H⁺]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Els valors del pH oscil·len entre 0 i 14.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pH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0968"/>
            <a:ext cx="914400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980728"/>
            <a:ext cx="8280920" cy="4896544"/>
          </a:xfrm>
        </p:spPr>
        <p:txBody>
          <a:bodyPr/>
          <a:lstStyle/>
          <a:p>
            <a:r>
              <a:rPr lang="ca-ES" dirty="0" smtClean="0">
                <a:solidFill>
                  <a:schemeClr val="tx1"/>
                </a:solidFill>
              </a:rPr>
              <a:t>   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pH"/>
          <p:cNvPicPr/>
          <p:nvPr/>
        </p:nvPicPr>
        <p:blipFill>
          <a:blip r:embed="rId2" cstate="print"/>
          <a:srcRect l="10499" t="4861" r="14204" b="60764"/>
          <a:stretch>
            <a:fillRect/>
          </a:stretch>
        </p:blipFill>
        <p:spPr bwMode="auto">
          <a:xfrm>
            <a:off x="0" y="1844824"/>
            <a:ext cx="9144000" cy="277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548680"/>
            <a:ext cx="8820472" cy="5760640"/>
          </a:xfrm>
        </p:spPr>
        <p:txBody>
          <a:bodyPr/>
          <a:lstStyle/>
          <a:p>
            <a:endParaRPr lang="ca-ES" b="1" dirty="0" smtClean="0">
              <a:solidFill>
                <a:schemeClr val="tx1"/>
              </a:solidFill>
              <a:cs typeface="Aharoni"/>
            </a:endParaRPr>
          </a:p>
          <a:p>
            <a:endParaRPr lang="ca-ES" b="1" dirty="0" smtClean="0">
              <a:solidFill>
                <a:schemeClr val="tx1"/>
              </a:solidFill>
              <a:cs typeface="Aharoni"/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  <a:cs typeface="Aharoni"/>
              </a:rPr>
              <a:t>[H</a:t>
            </a:r>
            <a:r>
              <a:rPr lang="ca-ES" b="1" dirty="0" smtClean="0">
                <a:solidFill>
                  <a:schemeClr val="tx1"/>
                </a:solidFill>
                <a:latin typeface="Calibri"/>
                <a:cs typeface="Aharoni"/>
              </a:rPr>
              <a:t>⁺] &lt; 10¯⁷ 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mols de H⁺/L → </a:t>
            </a:r>
            <a:r>
              <a:rPr lang="ca-ES" b="1" dirty="0" smtClean="0">
                <a:solidFill>
                  <a:schemeClr val="tx1"/>
                </a:solidFill>
                <a:latin typeface="Calibri"/>
                <a:cs typeface="Aharoni"/>
              </a:rPr>
              <a:t>pH &gt; 7 </a:t>
            </a:r>
            <a:r>
              <a:rPr lang="ca-ES" dirty="0" smtClean="0">
                <a:solidFill>
                  <a:srgbClr val="FF0000"/>
                </a:solidFill>
                <a:latin typeface="Calibri"/>
                <a:cs typeface="Aharoni"/>
              </a:rPr>
              <a:t>Dissolució bàsica</a:t>
            </a:r>
            <a:endParaRPr lang="ca-ES" b="1" dirty="0" smtClean="0">
              <a:solidFill>
                <a:srgbClr val="FF0000"/>
              </a:solidFill>
              <a:latin typeface="Calibri"/>
              <a:cs typeface="Aharoni"/>
            </a:endParaRPr>
          </a:p>
          <a:p>
            <a:pPr algn="l"/>
            <a:endParaRPr lang="ca-ES" b="1" dirty="0" smtClean="0">
              <a:solidFill>
                <a:schemeClr val="tx1"/>
              </a:solidFill>
              <a:latin typeface="Calibri"/>
              <a:cs typeface="Aharoni"/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  <a:cs typeface="Aharoni"/>
              </a:rPr>
              <a:t>[H⁺] = 10¯⁷ 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mols de H⁺/L →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pH = 7 </a:t>
            </a:r>
            <a:r>
              <a:rPr lang="ca-ES" dirty="0" smtClean="0">
                <a:solidFill>
                  <a:srgbClr val="FF0000"/>
                </a:solidFill>
                <a:cs typeface="Aharoni"/>
              </a:rPr>
              <a:t>Dissolució neutra</a:t>
            </a:r>
            <a:endParaRPr lang="ca-ES" b="1" dirty="0" smtClean="0">
              <a:solidFill>
                <a:schemeClr val="tx1"/>
              </a:solidFill>
              <a:cs typeface="Aharoni"/>
            </a:endParaRPr>
          </a:p>
          <a:p>
            <a:endParaRPr lang="ca-ES" b="1" dirty="0" smtClean="0">
              <a:solidFill>
                <a:schemeClr val="tx1"/>
              </a:solidFill>
              <a:cs typeface="Aharoni"/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  <a:cs typeface="Aharoni"/>
              </a:rPr>
              <a:t>[H⁺] &gt; 10¯⁷ 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mols de H⁺/L →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pH &lt; 7 </a:t>
            </a:r>
            <a:r>
              <a:rPr lang="ca-ES" dirty="0" smtClean="0">
                <a:solidFill>
                  <a:srgbClr val="FF0000"/>
                </a:solidFill>
                <a:cs typeface="Aharoni"/>
              </a:rPr>
              <a:t>Dissolució àcida</a:t>
            </a:r>
            <a:endParaRPr lang="ca-ES" b="1" dirty="0" smtClean="0">
              <a:solidFill>
                <a:schemeClr val="tx1"/>
              </a:solidFill>
            </a:endParaRPr>
          </a:p>
          <a:p>
            <a:endParaRPr lang="ca-ES" b="1" dirty="0" smtClean="0">
              <a:solidFill>
                <a:schemeClr val="tx1"/>
              </a:solidFill>
            </a:endParaRPr>
          </a:p>
          <a:p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C:\Users\montse\Downloads\ejemplos pH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4400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640960" cy="532859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Els pHs dels líquids biològics han de mantenir-se constants per evitar l’alteració dels enzims que catalitzen les reaccions biològiques. Petites variacions de pH disminueixen o anul·len la seva activitat.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Les sals minerals dissoltes que constitueixen les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dissolucions tampó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aconsegueixen mantenir el pH del medi intern dels organismes constant. 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1224135"/>
          </a:xfrm>
        </p:spPr>
        <p:txBody>
          <a:bodyPr/>
          <a:lstStyle/>
          <a:p>
            <a:r>
              <a:rPr lang="ca-ES" b="1" dirty="0" smtClean="0"/>
              <a:t>SISTEMA TAMPÓ FOSFAT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1700808"/>
            <a:ext cx="7848872" cy="4824536"/>
          </a:xfrm>
        </p:spPr>
        <p:txBody>
          <a:bodyPr>
            <a:normAutofit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Aquest sistema manté el pH intern cel·lular constant en 7,2.</a:t>
            </a:r>
          </a:p>
          <a:p>
            <a:r>
              <a:rPr lang="ca-ES" b="1" dirty="0" smtClean="0">
                <a:solidFill>
                  <a:schemeClr val="tx1"/>
                </a:solidFill>
              </a:rPr>
              <a:t>ACIDIFICA</a:t>
            </a:r>
          </a:p>
          <a:p>
            <a:endParaRPr lang="ca-ES" b="1" dirty="0" smtClean="0">
              <a:solidFill>
                <a:schemeClr val="tx1"/>
              </a:solidFill>
            </a:endParaRPr>
          </a:p>
          <a:p>
            <a:r>
              <a:rPr lang="ca-ES" b="1" dirty="0" smtClean="0">
                <a:solidFill>
                  <a:schemeClr val="tx1"/>
                </a:solidFill>
              </a:rPr>
              <a:t>NEUTRALITZA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Si en la cèl·lula augmentés l’acidesa [H⁺], la reacció es desplaçaria cap a l’esquerra; i si disminuís, la reacció es desplaçaria cap a la dreta.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C:\Users\montse\Downloads\sistemas-amortiguadores-tampon.png"/>
          <p:cNvPicPr/>
          <p:nvPr/>
        </p:nvPicPr>
        <p:blipFill>
          <a:blip r:embed="rId2" cstate="print"/>
          <a:srcRect b="58514"/>
          <a:stretch>
            <a:fillRect/>
          </a:stretch>
        </p:blipFill>
        <p:spPr bwMode="auto">
          <a:xfrm>
            <a:off x="1547664" y="3140968"/>
            <a:ext cx="576064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008111"/>
          </a:xfrm>
        </p:spPr>
        <p:txBody>
          <a:bodyPr/>
          <a:lstStyle/>
          <a:p>
            <a:r>
              <a:rPr lang="ca-ES" b="1" dirty="0" smtClean="0"/>
              <a:t>SISTEMA TAMPÓ BICARBONAT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124744"/>
            <a:ext cx="7920880" cy="518457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És comú en els líquids extracel·lulars. Manté el pH en valors pròxims a 7,4 gràcies a l’equilibri entre </a:t>
            </a:r>
            <a:r>
              <a:rPr lang="ca-ES" dirty="0" err="1" smtClean="0">
                <a:solidFill>
                  <a:schemeClr val="tx1"/>
                </a:solidFill>
              </a:rPr>
              <a:t>l’ió</a:t>
            </a:r>
            <a:r>
              <a:rPr lang="ca-ES" dirty="0" smtClean="0">
                <a:solidFill>
                  <a:schemeClr val="tx1"/>
                </a:solidFill>
              </a:rPr>
              <a:t> bicarbonat i l’àcid carbònic.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Davant d’una acidosi a la sang (excés de H⁺), el HCO</a:t>
            </a:r>
            <a:r>
              <a:rPr lang="ca-ES" sz="1800" dirty="0" smtClean="0">
                <a:solidFill>
                  <a:schemeClr val="tx1"/>
                </a:solidFill>
              </a:rPr>
              <a:t>3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¯ s’uneix a l’excés de </a:t>
            </a:r>
            <a:r>
              <a:rPr lang="ca-ES" dirty="0" smtClean="0">
                <a:solidFill>
                  <a:schemeClr val="tx1"/>
                </a:solidFill>
              </a:rPr>
              <a:t>H⁺ i dona H₂CO</a:t>
            </a:r>
            <a:r>
              <a:rPr lang="ca-ES" sz="1800" dirty="0" smtClean="0">
                <a:solidFill>
                  <a:schemeClr val="tx1"/>
                </a:solidFill>
              </a:rPr>
              <a:t>3</a:t>
            </a:r>
            <a:r>
              <a:rPr lang="ca-ES" dirty="0" smtClean="0">
                <a:solidFill>
                  <a:schemeClr val="tx1"/>
                </a:solidFill>
              </a:rPr>
              <a:t>, que es descompon immediatament en CO₂ i H₂O perquè és molt inestable. </a:t>
            </a:r>
            <a:endParaRPr lang="ca-ES" sz="1800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Sistema tampó fosfat"/>
          <p:cNvPicPr/>
          <p:nvPr/>
        </p:nvPicPr>
        <p:blipFill>
          <a:blip r:embed="rId2" cstate="print"/>
          <a:srcRect l="10071" t="60338" r="10071" b="17599"/>
          <a:stretch>
            <a:fillRect/>
          </a:stretch>
        </p:blipFill>
        <p:spPr bwMode="auto">
          <a:xfrm>
            <a:off x="0" y="4725144"/>
            <a:ext cx="914400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632</Words>
  <Application>Microsoft Office PowerPoint</Application>
  <PresentationFormat>Presentación en pantalla (4:3)</PresentationFormat>
  <Paragraphs>71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LES SALS MINERALS</vt:lpstr>
      <vt:lpstr>   </vt:lpstr>
      <vt:lpstr>      </vt:lpstr>
      <vt:lpstr>    </vt:lpstr>
      <vt:lpstr>    </vt:lpstr>
      <vt:lpstr>    </vt:lpstr>
      <vt:lpstr>    </vt:lpstr>
      <vt:lpstr>Presentación de PowerPoint</vt:lpstr>
      <vt:lpstr>     </vt:lpstr>
      <vt:lpstr>    </vt:lpstr>
      <vt:lpstr>    </vt:lpstr>
      <vt:lpstr>    </vt:lpstr>
      <vt:lpstr>   </vt:lpstr>
      <vt:lpstr>   </vt:lpstr>
      <vt:lpstr>Presentación de PowerPoint</vt:lpstr>
      <vt:lpstr>  </vt:lpstr>
      <vt:lpstr>SISTEMA TAMPÓ FOSFAT</vt:lpstr>
      <vt:lpstr>SISTEMA TAMPÓ BICARBONAT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SALS MINERALS</dc:title>
  <dc:creator>montse</dc:creator>
  <cp:lastModifiedBy>profe</cp:lastModifiedBy>
  <cp:revision>40</cp:revision>
  <dcterms:created xsi:type="dcterms:W3CDTF">2016-09-20T18:54:46Z</dcterms:created>
  <dcterms:modified xsi:type="dcterms:W3CDTF">2022-09-21T10:13:20Z</dcterms:modified>
</cp:coreProperties>
</file>