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45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7" r:id="rId11"/>
    <p:sldId id="265" r:id="rId12"/>
    <p:sldId id="266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8" r:id="rId23"/>
    <p:sldId id="277" r:id="rId24"/>
    <p:sldId id="285" r:id="rId25"/>
    <p:sldId id="279" r:id="rId26"/>
    <p:sldId id="280" r:id="rId27"/>
    <p:sldId id="281" r:id="rId28"/>
    <p:sldId id="282" r:id="rId29"/>
    <p:sldId id="283" r:id="rId30"/>
    <p:sldId id="284" r:id="rId31"/>
    <p:sldId id="286" r:id="rId32"/>
    <p:sldId id="342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</p:sldIdLst>
  <p:sldSz cx="9144000" cy="6858000" type="screen4x3"/>
  <p:notesSz cx="6858000" cy="9144000"/>
  <p:defaultTextStyle>
    <a:defPPr>
      <a:defRPr lang="es-E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FF4F5"/>
    <a:srgbClr val="00EA00"/>
    <a:srgbClr val="00FF00"/>
    <a:srgbClr val="0000FF"/>
    <a:srgbClr val="E8E7D0"/>
    <a:srgbClr val="DED2C0"/>
    <a:srgbClr val="DFC7AF"/>
    <a:srgbClr val="8A7E6E"/>
    <a:srgbClr val="FDEABB"/>
    <a:srgbClr val="FEAC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Estilo medio 2 - Énfasis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Estilo medio 2 - Énfasis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7E9639D4-E3E2-4D34-9284-5A2195B3D0D7}" styleName="Estilo claro 2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  <a:top>
            <a:lnRef idx="1">
              <a:schemeClr val="tx1"/>
            </a:lnRef>
          </a:top>
          <a:bottom>
            <a:lnRef idx="1">
              <a:schemeClr val="tx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tx1"/>
            </a:lnRef>
          </a:top>
          <a:bottom>
            <a:lnRef idx="1">
              <a:schemeClr val="tx1"/>
            </a:lnRef>
          </a:bottom>
        </a:tcBdr>
      </a:tcStyle>
    </a:band1H>
    <a:band1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1V>
    <a:band2V>
      <a:tcStyle>
        <a:tcBdr>
          <a:left>
            <a:lnRef idx="1">
              <a:schemeClr val="tx1"/>
            </a:lnRef>
          </a:left>
          <a:right>
            <a:lnRef idx="1">
              <a:schemeClr val="tx1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tx1"/>
        </a:fillRef>
      </a:tcStyle>
    </a:firstRow>
  </a:tblStyle>
  <a:tblStyle styleId="{616DA210-FB5B-4158-B5E0-FEB733F419BA}" styleName="Estilo claro 3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tx1">
              <a:alpha val="20000"/>
            </a:schemeClr>
          </a:solidFill>
        </a:fill>
      </a:tcStyle>
    </a:band1H>
    <a:band1V>
      <a:tcStyle>
        <a:tcBdr/>
        <a:fill>
          <a:solidFill>
            <a:schemeClr val="tx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tx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tx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5735" autoAdjust="0"/>
    <p:restoredTop sz="94633" autoAdjust="0"/>
  </p:normalViewPr>
  <p:slideViewPr>
    <p:cSldViewPr>
      <p:cViewPr>
        <p:scale>
          <a:sx n="70" d="100"/>
          <a:sy n="70" d="100"/>
        </p:scale>
        <p:origin x="-1080" y="-4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48" y="10938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12276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4D283D11-94CB-498A-BD27-05E3BAB7585B}" type="datetimeFigureOut">
              <a:rPr lang="es-ES" smtClean="0"/>
              <a:t>02/12/2021</a:t>
            </a:fld>
            <a:endParaRPr lang="es-ES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ES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smtClean="0"/>
              <a:t>Haga clic para modificar el estilo de texto del patrón</a:t>
            </a:r>
          </a:p>
          <a:p>
            <a:pPr lvl="1"/>
            <a:r>
              <a:rPr lang="es-ES" smtClean="0"/>
              <a:t>Segundo nivel</a:t>
            </a:r>
          </a:p>
          <a:p>
            <a:pPr lvl="2"/>
            <a:r>
              <a:rPr lang="es-ES" smtClean="0"/>
              <a:t>Tercer nivel</a:t>
            </a:r>
          </a:p>
          <a:p>
            <a:pPr lvl="3"/>
            <a:r>
              <a:rPr lang="es-ES" smtClean="0"/>
              <a:t>Cuarto nivel</a:t>
            </a:r>
          </a:p>
          <a:p>
            <a:pPr lvl="4"/>
            <a:r>
              <a:rPr lang="es-ES" smtClean="0"/>
              <a:t>Quinto nivel</a:t>
            </a:r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A1BB0EF-1AC9-4F7E-94B1-FDEAEE3A720E}" type="slidenum">
              <a:rPr lang="es-ES" smtClean="0"/>
              <a:t>‹Nº›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66139282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ES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AA1BB0EF-1AC9-4F7E-94B1-FDEAEE3A720E}" type="slidenum">
              <a:rPr lang="es-ES" smtClean="0"/>
              <a:t>30</a:t>
            </a:fld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119659516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22 Rectángulo"/>
          <p:cNvSpPr/>
          <p:nvPr/>
        </p:nvSpPr>
        <p:spPr>
          <a:xfrm flipV="1">
            <a:off x="5410182" y="3810000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4" name="23 Rectángulo"/>
          <p:cNvSpPr/>
          <p:nvPr/>
        </p:nvSpPr>
        <p:spPr>
          <a:xfrm flipV="1">
            <a:off x="5410200" y="3897010"/>
            <a:ext cx="3733801" cy="192024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5" name="24 Rectángulo"/>
          <p:cNvSpPr/>
          <p:nvPr/>
        </p:nvSpPr>
        <p:spPr>
          <a:xfrm flipV="1">
            <a:off x="5410200" y="4115167"/>
            <a:ext cx="3733801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6" name="25 Rectángulo"/>
          <p:cNvSpPr/>
          <p:nvPr/>
        </p:nvSpPr>
        <p:spPr>
          <a:xfrm flipV="1">
            <a:off x="5410200" y="4164403"/>
            <a:ext cx="1965960" cy="18288"/>
          </a:xfrm>
          <a:prstGeom prst="rect">
            <a:avLst/>
          </a:prstGeom>
          <a:solidFill>
            <a:schemeClr val="accent2">
              <a:alpha val="6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7" name="26 Rectángulo"/>
          <p:cNvSpPr/>
          <p:nvPr/>
        </p:nvSpPr>
        <p:spPr>
          <a:xfrm flipV="1">
            <a:off x="5410200" y="4199572"/>
            <a:ext cx="1965960" cy="9144"/>
          </a:xfrm>
          <a:prstGeom prst="rect">
            <a:avLst/>
          </a:prstGeom>
          <a:solidFill>
            <a:schemeClr val="accent2">
              <a:alpha val="65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0" name="29 Rectángulo redondeado"/>
          <p:cNvSpPr/>
          <p:nvPr/>
        </p:nvSpPr>
        <p:spPr bwMode="white">
          <a:xfrm>
            <a:off x="5410200" y="3962400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1" name="30 Rectángulo redondeado"/>
          <p:cNvSpPr/>
          <p:nvPr/>
        </p:nvSpPr>
        <p:spPr bwMode="white">
          <a:xfrm>
            <a:off x="7376507" y="406098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7" name="6 Rectángulo"/>
          <p:cNvSpPr/>
          <p:nvPr/>
        </p:nvSpPr>
        <p:spPr>
          <a:xfrm>
            <a:off x="1" y="3649662"/>
            <a:ext cx="9144000" cy="244170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0" name="9 Rectángulo"/>
          <p:cNvSpPr/>
          <p:nvPr/>
        </p:nvSpPr>
        <p:spPr>
          <a:xfrm>
            <a:off x="0" y="3675527"/>
            <a:ext cx="9144001" cy="14067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1" name="10 Rectángulo"/>
          <p:cNvSpPr/>
          <p:nvPr/>
        </p:nvSpPr>
        <p:spPr>
          <a:xfrm flipV="1">
            <a:off x="6414051" y="3643090"/>
            <a:ext cx="2729950" cy="248432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19" name="18 Rectángulo"/>
          <p:cNvSpPr/>
          <p:nvPr/>
        </p:nvSpPr>
        <p:spPr>
          <a:xfrm>
            <a:off x="0" y="0"/>
            <a:ext cx="9144000" cy="3701700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8" name="7 Título"/>
          <p:cNvSpPr>
            <a:spLocks noGrp="1"/>
          </p:cNvSpPr>
          <p:nvPr>
            <p:ph type="ctrTitle"/>
          </p:nvPr>
        </p:nvSpPr>
        <p:spPr>
          <a:xfrm>
            <a:off x="457200" y="2401887"/>
            <a:ext cx="8458200" cy="1470025"/>
          </a:xfrm>
        </p:spPr>
        <p:txBody>
          <a:bodyPr anchor="b"/>
          <a:lstStyle>
            <a:lvl1pPr>
              <a:defRPr sz="4400">
                <a:solidFill>
                  <a:schemeClr val="bg1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9" name="8 Subtítulo"/>
          <p:cNvSpPr>
            <a:spLocks noGrp="1"/>
          </p:cNvSpPr>
          <p:nvPr>
            <p:ph type="subTitle" idx="1"/>
          </p:nvPr>
        </p:nvSpPr>
        <p:spPr>
          <a:xfrm>
            <a:off x="457200" y="3899938"/>
            <a:ext cx="4953000" cy="1752600"/>
          </a:xfrm>
        </p:spPr>
        <p:txBody>
          <a:bodyPr/>
          <a:lstStyle>
            <a:lvl1pPr marL="64008" indent="0" algn="l">
              <a:buNone/>
              <a:defRPr sz="2400"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</a:lstStyle>
          <a:p>
            <a:r>
              <a:rPr kumimoji="0" lang="es-ES" smtClean="0"/>
              <a:t>Haga clic para modificar el estilo de subtítulo del patrón</a:t>
            </a:r>
            <a:endParaRPr kumimoji="0" lang="en-US"/>
          </a:p>
        </p:txBody>
      </p:sp>
      <p:sp>
        <p:nvSpPr>
          <p:cNvPr id="28" name="27 Marcador de fecha"/>
          <p:cNvSpPr>
            <a:spLocks noGrp="1"/>
          </p:cNvSpPr>
          <p:nvPr>
            <p:ph type="dt" sz="half" idx="10"/>
          </p:nvPr>
        </p:nvSpPr>
        <p:spPr>
          <a:xfrm>
            <a:off x="6705600" y="4206240"/>
            <a:ext cx="960120" cy="457200"/>
          </a:xfrm>
        </p:spPr>
        <p:txBody>
          <a:bodyPr/>
          <a:lstStyle/>
          <a:p>
            <a:fld id="{EE67F52C-596B-4606-983F-C296A471A834}" type="datetimeFigureOut">
              <a:rPr lang="es-ES" smtClean="0"/>
              <a:t>02/12/2021</a:t>
            </a:fld>
            <a:endParaRPr lang="es-ES"/>
          </a:p>
        </p:txBody>
      </p:sp>
      <p:sp>
        <p:nvSpPr>
          <p:cNvPr id="17" name="16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410200" y="4205288"/>
            <a:ext cx="1295400" cy="457200"/>
          </a:xfrm>
        </p:spPr>
        <p:txBody>
          <a:bodyPr/>
          <a:lstStyle/>
          <a:p>
            <a:endParaRPr lang="es-ES"/>
          </a:p>
        </p:txBody>
      </p:sp>
      <p:sp>
        <p:nvSpPr>
          <p:cNvPr id="29" name="28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320088" y="1136"/>
            <a:ext cx="747712" cy="365760"/>
          </a:xfrm>
        </p:spPr>
        <p:txBody>
          <a:bodyPr/>
          <a:lstStyle>
            <a:lvl1pPr algn="r">
              <a:defRPr sz="1800">
                <a:solidFill>
                  <a:schemeClr val="bg1"/>
                </a:solidFill>
              </a:defRPr>
            </a:lvl1pPr>
          </a:lstStyle>
          <a:p>
            <a:fld id="{4F4F1DA8-DCE5-4B22-B576-D4F78E769C7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7F52C-596B-4606-983F-C296A471A834}" type="datetimeFigureOut">
              <a:rPr lang="es-ES" smtClean="0"/>
              <a:t>02/12/2021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F1DA8-DCE5-4B22-B576-D4F78E769C7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1981200"/>
            <a:ext cx="7772400" cy="1362075"/>
          </a:xfrm>
        </p:spPr>
        <p:txBody>
          <a:bodyPr anchor="b">
            <a:noAutofit/>
          </a:bodyPr>
          <a:lstStyle>
            <a:lvl1pPr algn="l">
              <a:buNone/>
              <a:defRPr sz="4300" b="1" cap="none" baseline="0">
                <a:ln w="12700">
                  <a:solidFill>
                    <a:schemeClr val="accent2">
                      <a:shade val="90000"/>
                      <a:satMod val="150000"/>
                    </a:schemeClr>
                  </a:solidFill>
                </a:ln>
                <a:solidFill>
                  <a:srgbClr val="FFFFFF"/>
                </a:solidFill>
                <a:effectLst>
                  <a:outerShdw blurRad="38100" dist="381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722313" y="3367088"/>
            <a:ext cx="7772400" cy="1509712"/>
          </a:xfrm>
        </p:spPr>
        <p:txBody>
          <a:bodyPr anchor="t"/>
          <a:lstStyle>
            <a:lvl1pPr marL="45720" indent="0">
              <a:buNone/>
              <a:defRPr sz="2100" b="0">
                <a:solidFill>
                  <a:schemeClr val="tx2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7F52C-596B-4606-983F-C296A471A834}" type="datetimeFigureOut">
              <a:rPr lang="es-ES" smtClean="0"/>
              <a:t>02/12/2021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F1DA8-DCE5-4B22-B576-D4F78E769C7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/>
          </p:nvPr>
        </p:nvSpPr>
        <p:spPr>
          <a:xfrm>
            <a:off x="457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/>
          </p:nvPr>
        </p:nvSpPr>
        <p:spPr>
          <a:xfrm>
            <a:off x="4648200" y="2249424"/>
            <a:ext cx="4038600" cy="4525963"/>
          </a:xfrm>
        </p:spPr>
        <p:txBody>
          <a:bodyPr/>
          <a:lstStyle>
            <a:lvl1pPr>
              <a:defRPr sz="2000"/>
            </a:lvl1pPr>
            <a:lvl2pPr>
              <a:defRPr sz="19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7F52C-596B-4606-983F-C296A471A834}" type="datetimeFigureOut">
              <a:rPr lang="es-ES" smtClean="0"/>
              <a:t>02/12/2021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F1DA8-DCE5-4B22-B576-D4F78E769C7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81000" y="1143000"/>
            <a:ext cx="8382000" cy="1069848"/>
          </a:xfrm>
        </p:spPr>
        <p:txBody>
          <a:bodyPr anchor="ctr"/>
          <a:lstStyle>
            <a:lvl1pPr>
              <a:defRPr sz="4000" b="0" i="0" cap="none" baseline="0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1"/>
          </p:nvPr>
        </p:nvSpPr>
        <p:spPr>
          <a:xfrm>
            <a:off x="381000" y="2244970"/>
            <a:ext cx="4041648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3"/>
          </p:nvPr>
        </p:nvSpPr>
        <p:spPr>
          <a:xfrm>
            <a:off x="4721225" y="2244970"/>
            <a:ext cx="4041775" cy="457200"/>
          </a:xfrm>
          <a:solidFill>
            <a:schemeClr val="accent2">
              <a:satMod val="150000"/>
              <a:alpha val="25000"/>
            </a:schemeClr>
          </a:solidFill>
          <a:ln w="12700">
            <a:solidFill>
              <a:schemeClr val="accent2"/>
            </a:solidFill>
          </a:ln>
        </p:spPr>
        <p:txBody>
          <a:bodyPr anchor="ctr">
            <a:noAutofit/>
          </a:bodyPr>
          <a:lstStyle>
            <a:lvl1pPr marL="45720" indent="0">
              <a:buNone/>
              <a:defRPr sz="1900" b="1">
                <a:solidFill>
                  <a:schemeClr val="tx1">
                    <a:tint val="95000"/>
                  </a:schemeClr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quarter" idx="2"/>
          </p:nvPr>
        </p:nvSpPr>
        <p:spPr>
          <a:xfrm>
            <a:off x="381000" y="2708519"/>
            <a:ext cx="4041648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/>
          </p:nvPr>
        </p:nvSpPr>
        <p:spPr>
          <a:xfrm>
            <a:off x="4718304" y="2708519"/>
            <a:ext cx="4041775" cy="3886200"/>
          </a:xfrm>
        </p:spPr>
        <p:txBody>
          <a:bodyPr/>
          <a:lstStyle>
            <a:lvl1pPr>
              <a:defRPr sz="20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26" name="25 Marcador de fecha"/>
          <p:cNvSpPr>
            <a:spLocks noGrp="1"/>
          </p:cNvSpPr>
          <p:nvPr>
            <p:ph type="dt" sz="half" idx="10"/>
          </p:nvPr>
        </p:nvSpPr>
        <p:spPr/>
        <p:txBody>
          <a:bodyPr rtlCol="0"/>
          <a:lstStyle/>
          <a:p>
            <a:fld id="{EE67F52C-596B-4606-983F-C296A471A834}" type="datetimeFigureOut">
              <a:rPr lang="es-ES" smtClean="0"/>
              <a:t>02/12/2021</a:t>
            </a:fld>
            <a:endParaRPr lang="es-ES"/>
          </a:p>
        </p:txBody>
      </p:sp>
      <p:sp>
        <p:nvSpPr>
          <p:cNvPr id="27" name="26 Marcador de número de diapositiva"/>
          <p:cNvSpPr>
            <a:spLocks noGrp="1"/>
          </p:cNvSpPr>
          <p:nvPr>
            <p:ph type="sldNum" sz="quarter" idx="11"/>
          </p:nvPr>
        </p:nvSpPr>
        <p:spPr/>
        <p:txBody>
          <a:bodyPr rtlCol="0"/>
          <a:lstStyle/>
          <a:p>
            <a:fld id="{4F4F1DA8-DCE5-4B22-B576-D4F78E769C7C}" type="slidenum">
              <a:rPr lang="es-ES" smtClean="0"/>
              <a:t>‹Nº›</a:t>
            </a:fld>
            <a:endParaRPr lang="es-ES"/>
          </a:p>
        </p:txBody>
      </p:sp>
      <p:sp>
        <p:nvSpPr>
          <p:cNvPr id="28" name="27 Marcador de pie de página"/>
          <p:cNvSpPr>
            <a:spLocks noGrp="1"/>
          </p:cNvSpPr>
          <p:nvPr>
            <p:ph type="ftr" sz="quarter" idx="12"/>
          </p:nvPr>
        </p:nvSpPr>
        <p:spPr/>
        <p:txBody>
          <a:bodyPr rtlCol="0"/>
          <a:lstStyle/>
          <a:p>
            <a:endParaRPr lang="es-E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9848"/>
          </a:xfrm>
        </p:spPr>
        <p:txBody>
          <a:bodyPr anchor="ctr"/>
          <a:lstStyle>
            <a:lvl1pPr>
              <a:defRPr sz="4000">
                <a:solidFill>
                  <a:schemeClr val="tx2"/>
                </a:solidFill>
              </a:defRPr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fecha"/>
          <p:cNvSpPr>
            <a:spLocks noGrp="1"/>
          </p:cNvSpPr>
          <p:nvPr>
            <p:ph type="dt" sz="half" idx="10"/>
          </p:nvPr>
        </p:nvSpPr>
        <p:spPr>
          <a:xfrm>
            <a:off x="6583680" y="612648"/>
            <a:ext cx="957264" cy="457200"/>
          </a:xfrm>
        </p:spPr>
        <p:txBody>
          <a:bodyPr/>
          <a:lstStyle/>
          <a:p>
            <a:fld id="{EE67F52C-596B-4606-983F-C296A471A834}" type="datetimeFigureOut">
              <a:rPr lang="es-ES" smtClean="0"/>
              <a:t>02/12/2021</a:t>
            </a:fld>
            <a:endParaRPr lang="es-ES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11"/>
          </p:nvPr>
        </p:nvSpPr>
        <p:spPr>
          <a:xfrm>
            <a:off x="5257800" y="612648"/>
            <a:ext cx="1325880" cy="457200"/>
          </a:xfrm>
        </p:spPr>
        <p:txBody>
          <a:bodyPr/>
          <a:lstStyle/>
          <a:p>
            <a:endParaRPr lang="es-ES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12"/>
          </p:nvPr>
        </p:nvSpPr>
        <p:spPr>
          <a:xfrm>
            <a:off x="8174736" y="2272"/>
            <a:ext cx="762000" cy="365760"/>
          </a:xfrm>
        </p:spPr>
        <p:txBody>
          <a:bodyPr/>
          <a:lstStyle/>
          <a:p>
            <a:fld id="{4F4F1DA8-DCE5-4B22-B576-D4F78E769C7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7F52C-596B-4606-983F-C296A471A834}" type="datetimeFigureOut">
              <a:rPr lang="es-ES" smtClean="0"/>
              <a:t>02/12/2021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F1DA8-DCE5-4B22-B576-D4F78E769C7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353496" y="1101970"/>
            <a:ext cx="3383280" cy="877824"/>
          </a:xfrm>
        </p:spPr>
        <p:txBody>
          <a:bodyPr anchor="b"/>
          <a:lstStyle>
            <a:lvl1pPr algn="l">
              <a:buNone/>
              <a:defRPr sz="18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"/>
          <p:cNvSpPr>
            <a:spLocks noGrp="1"/>
          </p:cNvSpPr>
          <p:nvPr>
            <p:ph type="body" idx="2"/>
          </p:nvPr>
        </p:nvSpPr>
        <p:spPr>
          <a:xfrm>
            <a:off x="5353496" y="2010727"/>
            <a:ext cx="3383280" cy="4617720"/>
          </a:xfrm>
        </p:spPr>
        <p:txBody>
          <a:bodyPr/>
          <a:lstStyle>
            <a:lvl1pPr marL="9144" indent="0">
              <a:buNone/>
              <a:defRPr sz="14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4" name="3 Marcador de contenido"/>
          <p:cNvSpPr>
            <a:spLocks noGrp="1"/>
          </p:cNvSpPr>
          <p:nvPr>
            <p:ph sz="half" idx="1"/>
          </p:nvPr>
        </p:nvSpPr>
        <p:spPr>
          <a:xfrm>
            <a:off x="152400" y="776287"/>
            <a:ext cx="5102352" cy="585216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</a:lstStyle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7F52C-596B-4606-983F-C296A471A834}" type="datetimeFigureOut">
              <a:rPr lang="es-ES" smtClean="0"/>
              <a:t>02/12/2021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F1DA8-DCE5-4B22-B576-D4F78E769C7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440434" y="1109160"/>
            <a:ext cx="586803" cy="4681637"/>
          </a:xfrm>
        </p:spPr>
        <p:txBody>
          <a:bodyPr vert="vert270" lIns="45720" tIns="0" rIns="45720" anchor="t"/>
          <a:lstStyle>
            <a:lvl1pPr algn="ctr">
              <a:buNone/>
              <a:defRPr sz="2000" b="1"/>
            </a:lvl1pPr>
          </a:lstStyle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403671" y="1143000"/>
            <a:ext cx="4572000" cy="4572000"/>
          </a:xfrm>
          <a:solidFill>
            <a:srgbClr val="EAEAEA"/>
          </a:solidFill>
          <a:ln w="50800">
            <a:solidFill>
              <a:srgbClr val="FFFFFF"/>
            </a:solidFill>
            <a:miter lim="800000"/>
          </a:ln>
          <a:effectLst>
            <a:outerShdw blurRad="57150" dist="31750" dir="4800000" algn="tl" rotWithShape="0">
              <a:srgbClr val="000000">
                <a:alpha val="2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 contourW="2540">
            <a:bevelT w="25400" h="19050"/>
            <a:contourClr>
              <a:srgbClr val="AEAEAE"/>
            </a:contourClr>
          </a:sp3d>
        </p:spPr>
        <p:txBody>
          <a:bodyPr/>
          <a:lstStyle>
            <a:lvl1pPr marL="0" indent="0">
              <a:buNone/>
              <a:defRPr sz="3200"/>
            </a:lvl1pPr>
          </a:lstStyle>
          <a:p>
            <a:r>
              <a:rPr kumimoji="0" lang="es-ES" smtClean="0"/>
              <a:t>Haga clic en el icono para agregar una imagen</a:t>
            </a:r>
            <a:endParaRPr kumimoji="0" lang="en-US" dirty="0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/>
          </p:nvPr>
        </p:nvSpPr>
        <p:spPr>
          <a:xfrm>
            <a:off x="6088443" y="3274308"/>
            <a:ext cx="2590800" cy="2516489"/>
          </a:xfrm>
        </p:spPr>
        <p:txBody>
          <a:bodyPr lIns="0" tIns="0" rIns="45720" anchor="t"/>
          <a:lstStyle>
            <a:lvl1pPr marL="0" indent="0">
              <a:lnSpc>
                <a:spcPct val="100000"/>
              </a:lnSpc>
              <a:spcBef>
                <a:spcPts val="0"/>
              </a:spcBef>
              <a:buFontTx/>
              <a:buNone/>
              <a:defRPr sz="1300"/>
            </a:lvl1pPr>
            <a:lvl2pPr>
              <a:buFontTx/>
              <a:buNone/>
              <a:defRPr sz="1200"/>
            </a:lvl2pPr>
            <a:lvl3pPr>
              <a:buFontTx/>
              <a:buNone/>
              <a:defRPr sz="1000"/>
            </a:lvl3pPr>
            <a:lvl4pPr>
              <a:buFontTx/>
              <a:buNone/>
              <a:defRPr sz="900"/>
            </a:lvl4pPr>
            <a:lvl5pPr>
              <a:buFontTx/>
              <a:buNone/>
              <a:defRPr sz="900"/>
            </a:lvl5pPr>
          </a:lstStyle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</p:txBody>
      </p:sp>
      <p:sp>
        <p:nvSpPr>
          <p:cNvPr id="5" name="4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7F52C-596B-4606-983F-C296A471A834}" type="datetimeFigureOut">
              <a:rPr lang="es-ES" smtClean="0"/>
              <a:t>02/12/2021</a:t>
            </a:fld>
            <a:endParaRPr lang="es-ES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F1DA8-DCE5-4B22-B576-D4F78E769C7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7F52C-596B-4606-983F-C296A471A834}" type="datetimeFigureOut">
              <a:rPr lang="es-ES" smtClean="0"/>
              <a:t>02/12/2021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F1DA8-DCE5-4B22-B576-D4F78E769C7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781800" y="1143000"/>
            <a:ext cx="1905000" cy="5486400"/>
          </a:xfrm>
        </p:spPr>
        <p:txBody>
          <a:bodyPr vert="eaVert"/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/>
          </p:nvPr>
        </p:nvSpPr>
        <p:spPr>
          <a:xfrm>
            <a:off x="457200" y="1143000"/>
            <a:ext cx="6248400" cy="5486400"/>
          </a:xfrm>
        </p:spPr>
        <p:txBody>
          <a:bodyPr vert="eaVert"/>
          <a:lstStyle/>
          <a:p>
            <a:pPr lvl="0" eaLnBrk="1" latinLnBrk="0" hangingPunct="1"/>
            <a:r>
              <a:rPr lang="es-ES" smtClean="0"/>
              <a:t>Haga clic para modificar el estilo de texto del patrón</a:t>
            </a:r>
          </a:p>
          <a:p>
            <a:pPr lvl="1" eaLnBrk="1" latinLnBrk="0" hangingPunct="1"/>
            <a:r>
              <a:rPr lang="es-ES" smtClean="0"/>
              <a:t>Segundo nivel</a:t>
            </a:r>
          </a:p>
          <a:p>
            <a:pPr lvl="2" eaLnBrk="1" latinLnBrk="0" hangingPunct="1"/>
            <a:r>
              <a:rPr lang="es-ES" smtClean="0"/>
              <a:t>Tercer nivel</a:t>
            </a:r>
          </a:p>
          <a:p>
            <a:pPr lvl="3" eaLnBrk="1" latinLnBrk="0" hangingPunct="1"/>
            <a:r>
              <a:rPr lang="es-ES" smtClean="0"/>
              <a:t>Cuarto nivel</a:t>
            </a:r>
          </a:p>
          <a:p>
            <a:pPr lvl="4" eaLnBrk="1" latinLnBrk="0" hangingPunct="1"/>
            <a:r>
              <a:rPr lang="es-ES" smtClean="0"/>
              <a:t>Quinto nivel</a:t>
            </a:r>
            <a:endParaRPr kumimoji="0" lang="en-US"/>
          </a:p>
        </p:txBody>
      </p:sp>
      <p:sp>
        <p:nvSpPr>
          <p:cNvPr id="4" name="3 Marcador de fecha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E67F52C-596B-4606-983F-C296A471A834}" type="datetimeFigureOut">
              <a:rPr lang="es-ES" smtClean="0"/>
              <a:t>02/12/2021</a:t>
            </a:fld>
            <a:endParaRPr lang="es-ES"/>
          </a:p>
        </p:txBody>
      </p:sp>
      <p:sp>
        <p:nvSpPr>
          <p:cNvPr id="5" name="4 Marcador de pie de página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ES"/>
          </a:p>
        </p:txBody>
      </p:sp>
      <p:sp>
        <p:nvSpPr>
          <p:cNvPr id="6" name="5 Marcador de número de diapositiva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F4F1DA8-DCE5-4B22-B576-D4F78E769C7C}" type="slidenum">
              <a:rPr lang="es-ES" smtClean="0"/>
              <a:t>‹Nº›</a:t>
            </a:fld>
            <a:endParaRPr lang="es-E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" name="27 Rectángulo"/>
          <p:cNvSpPr/>
          <p:nvPr/>
        </p:nvSpPr>
        <p:spPr>
          <a:xfrm>
            <a:off x="1" y="366818"/>
            <a:ext cx="9144000" cy="84407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29" name="28 Rectángulo"/>
          <p:cNvSpPr/>
          <p:nvPr/>
        </p:nvSpPr>
        <p:spPr>
          <a:xfrm>
            <a:off x="0" y="-1"/>
            <a:ext cx="9144000" cy="310663"/>
          </a:xfrm>
          <a:prstGeom prst="rect">
            <a:avLst/>
          </a:prstGeom>
          <a:solidFill>
            <a:schemeClr val="tx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0" name="29 Rectángulo"/>
          <p:cNvSpPr/>
          <p:nvPr/>
        </p:nvSpPr>
        <p:spPr>
          <a:xfrm>
            <a:off x="0" y="308276"/>
            <a:ext cx="9144001" cy="91441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1" name="30 Rectángulo"/>
          <p:cNvSpPr/>
          <p:nvPr/>
        </p:nvSpPr>
        <p:spPr>
          <a:xfrm flipV="1">
            <a:off x="5410182" y="360246"/>
            <a:ext cx="3733819" cy="91087"/>
          </a:xfrm>
          <a:prstGeom prst="rect">
            <a:avLst/>
          </a:prstGeom>
          <a:solidFill>
            <a:schemeClr val="accent2">
              <a:alpha val="10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2" name="31 Rectángulo"/>
          <p:cNvSpPr/>
          <p:nvPr/>
        </p:nvSpPr>
        <p:spPr>
          <a:xfrm flipV="1">
            <a:off x="5410200" y="440112"/>
            <a:ext cx="3733801" cy="180035"/>
          </a:xfrm>
          <a:prstGeom prst="rect">
            <a:avLst/>
          </a:prstGeom>
          <a:solidFill>
            <a:schemeClr val="accent2">
              <a:alpha val="50000"/>
            </a:scheme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3" name="32 Rectángulo redondeado"/>
          <p:cNvSpPr/>
          <p:nvPr/>
        </p:nvSpPr>
        <p:spPr bwMode="white">
          <a:xfrm>
            <a:off x="5407339" y="497504"/>
            <a:ext cx="3063240" cy="27432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 useBgFill="1">
        <p:nvSpPr>
          <p:cNvPr id="34" name="33 Rectángulo redondeado"/>
          <p:cNvSpPr/>
          <p:nvPr/>
        </p:nvSpPr>
        <p:spPr bwMode="white">
          <a:xfrm>
            <a:off x="7373646" y="588943"/>
            <a:ext cx="1600200" cy="36576"/>
          </a:xfrm>
          <a:prstGeom prst="roundRect">
            <a:avLst>
              <a:gd name="adj" fmla="val 16667"/>
            </a:avLst>
          </a:prstGeom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5" name="34 Rectángulo"/>
          <p:cNvSpPr/>
          <p:nvPr/>
        </p:nvSpPr>
        <p:spPr bwMode="invGray">
          <a:xfrm>
            <a:off x="9084966" y="-2001"/>
            <a:ext cx="57626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6" name="35 Rectángulo"/>
          <p:cNvSpPr/>
          <p:nvPr/>
        </p:nvSpPr>
        <p:spPr bwMode="invGray">
          <a:xfrm>
            <a:off x="9044481" y="-2001"/>
            <a:ext cx="27432" cy="621792"/>
          </a:xfrm>
          <a:prstGeom prst="rect">
            <a:avLst/>
          </a:prstGeom>
          <a:solidFill>
            <a:srgbClr val="FFFFFF">
              <a:alpha val="65098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37" name="36 Rectángulo"/>
          <p:cNvSpPr/>
          <p:nvPr/>
        </p:nvSpPr>
        <p:spPr bwMode="invGray">
          <a:xfrm>
            <a:off x="9025428" y="-2001"/>
            <a:ext cx="9144" cy="621792"/>
          </a:xfrm>
          <a:prstGeom prst="rect">
            <a:avLst/>
          </a:prstGeom>
          <a:solidFill>
            <a:srgbClr val="FFFFFF">
              <a:alpha val="6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8" name="37 Rectángulo"/>
          <p:cNvSpPr/>
          <p:nvPr/>
        </p:nvSpPr>
        <p:spPr bwMode="invGray">
          <a:xfrm>
            <a:off x="8975423" y="-2001"/>
            <a:ext cx="27432" cy="621792"/>
          </a:xfrm>
          <a:prstGeom prst="rect">
            <a:avLst/>
          </a:prstGeom>
          <a:solidFill>
            <a:srgbClr val="FFFFFF">
              <a:alpha val="4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39" name="38 Rectángulo"/>
          <p:cNvSpPr/>
          <p:nvPr/>
        </p:nvSpPr>
        <p:spPr bwMode="invGray">
          <a:xfrm>
            <a:off x="8915677" y="380"/>
            <a:ext cx="54864" cy="585216"/>
          </a:xfrm>
          <a:prstGeom prst="rect">
            <a:avLst/>
          </a:prstGeom>
          <a:solidFill>
            <a:srgbClr val="FFFFFF">
              <a:alpha val="20000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/>
          </a:p>
        </p:txBody>
      </p:sp>
      <p:sp>
        <p:nvSpPr>
          <p:cNvPr id="40" name="39 Rectángulo"/>
          <p:cNvSpPr/>
          <p:nvPr/>
        </p:nvSpPr>
        <p:spPr bwMode="invGray">
          <a:xfrm>
            <a:off x="8873475" y="380"/>
            <a:ext cx="9144" cy="585216"/>
          </a:xfrm>
          <a:prstGeom prst="rect">
            <a:avLst/>
          </a:prstGeom>
          <a:solidFill>
            <a:srgbClr val="FFFFFF">
              <a:alpha val="30196"/>
            </a:srgbClr>
          </a:solidFill>
          <a:ln w="508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1" latinLnBrk="0" hangingPunct="1"/>
            <a:endParaRPr kumimoji="0" lang="en-US" dirty="0"/>
          </a:p>
        </p:txBody>
      </p:sp>
      <p:sp>
        <p:nvSpPr>
          <p:cNvPr id="22" name="21 Marcador de título"/>
          <p:cNvSpPr>
            <a:spLocks noGrp="1"/>
          </p:cNvSpPr>
          <p:nvPr>
            <p:ph type="title"/>
          </p:nvPr>
        </p:nvSpPr>
        <p:spPr>
          <a:xfrm>
            <a:off x="457200" y="1143000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/>
          <a:p>
            <a:r>
              <a:rPr kumimoji="0" lang="es-ES" smtClean="0"/>
              <a:t>Haga clic para modificar el estilo de título del patrón</a:t>
            </a:r>
            <a:endParaRPr kumimoji="0" lang="en-US"/>
          </a:p>
        </p:txBody>
      </p:sp>
      <p:sp>
        <p:nvSpPr>
          <p:cNvPr id="13" name="12 Marcador de texto"/>
          <p:cNvSpPr>
            <a:spLocks noGrp="1"/>
          </p:cNvSpPr>
          <p:nvPr>
            <p:ph type="body" idx="1"/>
          </p:nvPr>
        </p:nvSpPr>
        <p:spPr>
          <a:xfrm>
            <a:off x="457200" y="2249424"/>
            <a:ext cx="8229600" cy="4325112"/>
          </a:xfrm>
          <a:prstGeom prst="rect">
            <a:avLst/>
          </a:prstGeom>
        </p:spPr>
        <p:txBody>
          <a:bodyPr vert="horz">
            <a:normAutofit/>
          </a:bodyPr>
          <a:lstStyle/>
          <a:p>
            <a:pPr lvl="0" eaLnBrk="1" latinLnBrk="0" hangingPunct="1"/>
            <a:r>
              <a:rPr kumimoji="0" lang="es-ES" smtClean="0"/>
              <a:t>Haga clic para modificar el estilo de texto del patrón</a:t>
            </a:r>
          </a:p>
          <a:p>
            <a:pPr lvl="1" eaLnBrk="1" latinLnBrk="0" hangingPunct="1"/>
            <a:r>
              <a:rPr kumimoji="0" lang="es-ES" smtClean="0"/>
              <a:t>Segundo nivel</a:t>
            </a:r>
          </a:p>
          <a:p>
            <a:pPr lvl="2" eaLnBrk="1" latinLnBrk="0" hangingPunct="1"/>
            <a:r>
              <a:rPr kumimoji="0" lang="es-ES" smtClean="0"/>
              <a:t>Tercer nivel</a:t>
            </a:r>
          </a:p>
          <a:p>
            <a:pPr lvl="3" eaLnBrk="1" latinLnBrk="0" hangingPunct="1"/>
            <a:r>
              <a:rPr kumimoji="0" lang="es-ES" smtClean="0"/>
              <a:t>Cuarto nivel</a:t>
            </a:r>
          </a:p>
          <a:p>
            <a:pPr lvl="4" eaLnBrk="1" latinLnBrk="0" hangingPunct="1"/>
            <a:r>
              <a:rPr kumimoji="0" lang="es-ES" smtClean="0"/>
              <a:t>Quinto nivel</a:t>
            </a:r>
            <a:endParaRPr kumimoji="0" lang="en-US"/>
          </a:p>
        </p:txBody>
      </p:sp>
      <p:sp>
        <p:nvSpPr>
          <p:cNvPr id="14" name="13 Marcador de fecha"/>
          <p:cNvSpPr>
            <a:spLocks noGrp="1"/>
          </p:cNvSpPr>
          <p:nvPr>
            <p:ph type="dt" sz="half" idx="2"/>
          </p:nvPr>
        </p:nvSpPr>
        <p:spPr>
          <a:xfrm>
            <a:off x="6586536" y="612648"/>
            <a:ext cx="957264" cy="457200"/>
          </a:xfrm>
          <a:prstGeom prst="rect">
            <a:avLst/>
          </a:prstGeom>
        </p:spPr>
        <p:txBody>
          <a:bodyPr vert="horz"/>
          <a:lstStyle>
            <a:lvl1pPr algn="l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fld id="{EE67F52C-596B-4606-983F-C296A471A834}" type="datetimeFigureOut">
              <a:rPr lang="es-ES" smtClean="0"/>
              <a:t>02/12/2021</a:t>
            </a:fld>
            <a:endParaRPr lang="es-ES"/>
          </a:p>
        </p:txBody>
      </p:sp>
      <p:sp>
        <p:nvSpPr>
          <p:cNvPr id="3" name="2 Marcador de pie de página"/>
          <p:cNvSpPr>
            <a:spLocks noGrp="1"/>
          </p:cNvSpPr>
          <p:nvPr>
            <p:ph type="ftr" sz="quarter" idx="3"/>
          </p:nvPr>
        </p:nvSpPr>
        <p:spPr>
          <a:xfrm>
            <a:off x="5257800" y="612648"/>
            <a:ext cx="1325880" cy="457200"/>
          </a:xfrm>
          <a:prstGeom prst="rect">
            <a:avLst/>
          </a:prstGeom>
        </p:spPr>
        <p:txBody>
          <a:bodyPr vert="horz"/>
          <a:lstStyle>
            <a:lvl1pPr algn="r" eaLnBrk="1" latinLnBrk="0" hangingPunct="1">
              <a:defRPr kumimoji="0" sz="800">
                <a:solidFill>
                  <a:schemeClr val="accent2"/>
                </a:solidFill>
              </a:defRPr>
            </a:lvl1pPr>
          </a:lstStyle>
          <a:p>
            <a:endParaRPr lang="es-ES"/>
          </a:p>
        </p:txBody>
      </p:sp>
      <p:sp>
        <p:nvSpPr>
          <p:cNvPr id="23" name="22 Marcador de número de diapositiva"/>
          <p:cNvSpPr>
            <a:spLocks noGrp="1"/>
          </p:cNvSpPr>
          <p:nvPr>
            <p:ph type="sldNum" sz="quarter" idx="4"/>
          </p:nvPr>
        </p:nvSpPr>
        <p:spPr>
          <a:xfrm>
            <a:off x="8174736" y="2272"/>
            <a:ext cx="762000" cy="365760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800">
                <a:solidFill>
                  <a:srgbClr val="FFFFFF"/>
                </a:solidFill>
              </a:defRPr>
            </a:lvl1pPr>
          </a:lstStyle>
          <a:p>
            <a:fld id="{4F4F1DA8-DCE5-4B22-B576-D4F78E769C7C}" type="slidenum">
              <a:rPr lang="es-ES" smtClean="0"/>
              <a:t>‹Nº›</a:t>
            </a:fld>
            <a:endParaRPr lang="es-E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rtl="0" eaLnBrk="1" latinLnBrk="0" hangingPunct="1">
        <a:spcBef>
          <a:spcPct val="0"/>
        </a:spcBef>
        <a:buNone/>
        <a:defRPr kumimoji="0" sz="4000" kern="1200">
          <a:solidFill>
            <a:schemeClr val="tx2"/>
          </a:solidFill>
          <a:latin typeface="+mj-lt"/>
          <a:ea typeface="+mj-ea"/>
          <a:cs typeface="+mj-cs"/>
        </a:defRPr>
      </a:lvl1pPr>
    </p:titleStyle>
    <p:bodyStyle>
      <a:lvl1pPr marL="365760" indent="-256032" algn="l" rtl="0" eaLnBrk="1" latinLnBrk="0" hangingPunct="1">
        <a:spcBef>
          <a:spcPts val="300"/>
        </a:spcBef>
        <a:buClr>
          <a:schemeClr val="accent3"/>
        </a:buClr>
        <a:buFont typeface="Georgia"/>
        <a:buChar char="•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58368" indent="-246888" algn="l" rtl="0" eaLnBrk="1" latinLnBrk="0" hangingPunct="1">
        <a:spcBef>
          <a:spcPts val="300"/>
        </a:spcBef>
        <a:buClr>
          <a:schemeClr val="accent2"/>
        </a:buClr>
        <a:buFont typeface="Georgia"/>
        <a:buChar char="▫"/>
        <a:defRPr kumimoji="0" sz="2600" kern="1200">
          <a:solidFill>
            <a:schemeClr val="accent2"/>
          </a:solidFill>
          <a:latin typeface="+mn-lt"/>
          <a:ea typeface="+mn-ea"/>
          <a:cs typeface="+mn-cs"/>
        </a:defRPr>
      </a:lvl2pPr>
      <a:lvl3pPr marL="923544" indent="-219456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400" kern="1200">
          <a:solidFill>
            <a:schemeClr val="accent1"/>
          </a:solidFill>
          <a:latin typeface="+mn-lt"/>
          <a:ea typeface="+mn-ea"/>
          <a:cs typeface="+mn-cs"/>
        </a:defRPr>
      </a:lvl3pPr>
      <a:lvl4pPr marL="1179576" indent="-201168" algn="l" rtl="0" eaLnBrk="1" latinLnBrk="0" hangingPunct="1">
        <a:spcBef>
          <a:spcPts val="300"/>
        </a:spcBef>
        <a:buClr>
          <a:schemeClr val="accent1"/>
        </a:buClr>
        <a:buFont typeface="Wingdings 2"/>
        <a:buChar char=""/>
        <a:defRPr kumimoji="0" sz="2200" kern="1200">
          <a:solidFill>
            <a:schemeClr val="accent1"/>
          </a:solidFill>
          <a:latin typeface="+mn-lt"/>
          <a:ea typeface="+mn-ea"/>
          <a:cs typeface="+mn-cs"/>
        </a:defRPr>
      </a:lvl4pPr>
      <a:lvl5pPr marL="138988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2000" kern="1200">
          <a:solidFill>
            <a:schemeClr val="accent3"/>
          </a:solidFill>
          <a:latin typeface="+mn-lt"/>
          <a:ea typeface="+mn-ea"/>
          <a:cs typeface="+mn-cs"/>
        </a:defRPr>
      </a:lvl5pPr>
      <a:lvl6pPr marL="1609344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800" kern="1200">
          <a:solidFill>
            <a:schemeClr val="accent3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▫"/>
        <a:defRPr kumimoji="0" sz="1600" kern="1200">
          <a:solidFill>
            <a:schemeClr val="accent3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500" kern="1200">
          <a:solidFill>
            <a:schemeClr val="accent3"/>
          </a:solidFill>
          <a:latin typeface="+mn-lt"/>
          <a:ea typeface="+mn-ea"/>
          <a:cs typeface="+mn-cs"/>
        </a:defRPr>
      </a:lvl8pPr>
      <a:lvl9pPr marL="2240280" indent="-182880" algn="l" rtl="0" eaLnBrk="1" latinLnBrk="0" hangingPunct="1">
        <a:spcBef>
          <a:spcPts val="300"/>
        </a:spcBef>
        <a:buClr>
          <a:schemeClr val="accent3"/>
        </a:buClr>
        <a:buFont typeface="Georgia"/>
        <a:buChar char="◦"/>
        <a:defRPr kumimoji="0" sz="1400" kern="1200" baseline="0">
          <a:solidFill>
            <a:schemeClr val="accent3"/>
          </a:solidFill>
          <a:latin typeface="+mn-lt"/>
          <a:ea typeface="+mn-ea"/>
          <a:cs typeface="+mn-cs"/>
        </a:defRPr>
      </a:lvl9pPr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7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jpeg"/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gif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eg"/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gif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6.jpeg"/><Relationship Id="rId2" Type="http://schemas.openxmlformats.org/officeDocument/2006/relationships/image" Target="../media/image35.jpeg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png"/><Relationship Id="rId2" Type="http://schemas.openxmlformats.org/officeDocument/2006/relationships/image" Target="../media/image39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1.jpe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3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4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jpeg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6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7.gif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48.jpe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50.jpeg"/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51.jpe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jpeg"/><Relationship Id="rId2" Type="http://schemas.openxmlformats.org/officeDocument/2006/relationships/image" Target="../media/image52.jpe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54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5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30" name="Picture 6" descr="Free 5 Senses Png, Download Free Clip Art, Free Clip Art on Clipart Librar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724128" y="4365104"/>
            <a:ext cx="3322172" cy="234888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Título 1"/>
          <p:cNvSpPr>
            <a:spLocks noGrp="1"/>
          </p:cNvSpPr>
          <p:nvPr>
            <p:ph type="ctrTitle"/>
          </p:nvPr>
        </p:nvSpPr>
        <p:spPr>
          <a:xfrm>
            <a:off x="1377064" y="1916832"/>
            <a:ext cx="7766936" cy="1646302"/>
          </a:xfrm>
        </p:spPr>
        <p:txBody>
          <a:bodyPr>
            <a:normAutofit fontScale="90000"/>
          </a:bodyPr>
          <a:lstStyle/>
          <a:p>
            <a:r>
              <a:rPr lang="es-ES" sz="4900" b="1" dirty="0" smtClean="0"/>
              <a:t>UNITAT 2:</a:t>
            </a:r>
            <a:r>
              <a:rPr lang="es-ES" b="1" dirty="0" smtClean="0"/>
              <a:t/>
            </a:r>
            <a:br>
              <a:rPr lang="es-ES" b="1" dirty="0" smtClean="0"/>
            </a:br>
            <a:r>
              <a:rPr lang="es-ES" b="1" dirty="0" smtClean="0"/>
              <a:t>COMUNICACIÓ EN L’ORGANISME</a:t>
            </a:r>
            <a:endParaRPr lang="ca-ES" b="1" dirty="0"/>
          </a:p>
        </p:txBody>
      </p:sp>
      <p:sp>
        <p:nvSpPr>
          <p:cNvPr id="5" name="Subtítulo 2"/>
          <p:cNvSpPr>
            <a:spLocks noGrp="1"/>
          </p:cNvSpPr>
          <p:nvPr>
            <p:ph type="subTitle" idx="1"/>
          </p:nvPr>
        </p:nvSpPr>
        <p:spPr>
          <a:xfrm>
            <a:off x="472508" y="4077072"/>
            <a:ext cx="7766936" cy="1096899"/>
          </a:xfrm>
        </p:spPr>
        <p:txBody>
          <a:bodyPr>
            <a:normAutofit fontScale="92500" lnSpcReduction="10000"/>
          </a:bodyPr>
          <a:lstStyle/>
          <a:p>
            <a:r>
              <a:rPr lang="es-ES" dirty="0" smtClean="0">
                <a:solidFill>
                  <a:schemeClr val="tx1"/>
                </a:solidFill>
              </a:rPr>
              <a:t>1r BATXILLERAT</a:t>
            </a:r>
          </a:p>
          <a:p>
            <a:r>
              <a:rPr lang="es-ES" dirty="0" err="1" smtClean="0">
                <a:solidFill>
                  <a:schemeClr val="tx1"/>
                </a:solidFill>
              </a:rPr>
              <a:t>Biologia</a:t>
            </a:r>
            <a:r>
              <a:rPr lang="es-ES" dirty="0" smtClean="0">
                <a:solidFill>
                  <a:schemeClr val="tx1"/>
                </a:solidFill>
              </a:rPr>
              <a:t> Humana</a:t>
            </a:r>
          </a:p>
          <a:p>
            <a:r>
              <a:rPr lang="es-ES" dirty="0" smtClean="0">
                <a:solidFill>
                  <a:schemeClr val="tx1"/>
                </a:solidFill>
              </a:rPr>
              <a:t>INSTITUT JOAN RAMON BENAPRÈS</a:t>
            </a:r>
          </a:p>
        </p:txBody>
      </p:sp>
      <p:pic>
        <p:nvPicPr>
          <p:cNvPr id="1032" name="Picture 8" descr="All About Hormones: How they Function to Keep You Healthy - Ask The  Scientists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9756" y="116632"/>
            <a:ext cx="4896544" cy="28239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5385645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505139" y="548680"/>
            <a:ext cx="8229600" cy="1066800"/>
          </a:xfrm>
        </p:spPr>
        <p:txBody>
          <a:bodyPr/>
          <a:lstStyle/>
          <a:p>
            <a:r>
              <a:rPr lang="es-ES" b="1" dirty="0" smtClean="0"/>
              <a:t>1. EL SISTEMA NERVIÓS</a:t>
            </a:r>
            <a:endParaRPr lang="es-ES" b="1" dirty="0"/>
          </a:p>
        </p:txBody>
      </p:sp>
      <p:pic>
        <p:nvPicPr>
          <p:cNvPr id="1026" name="Picture 2" descr="Cuál es el sistema nervioso?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0146"/>
          <a:stretch/>
        </p:blipFill>
        <p:spPr bwMode="auto">
          <a:xfrm>
            <a:off x="2279369" y="1378634"/>
            <a:ext cx="6864631" cy="54793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179512" y="2276872"/>
            <a:ext cx="2099857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u="sng" dirty="0" smtClean="0"/>
              <a:t>FUNCIONS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u="sng" dirty="0" smtClean="0"/>
              <a:t>Control de les </a:t>
            </a:r>
            <a:r>
              <a:rPr lang="es-ES" sz="2000" u="sng" dirty="0" err="1" smtClean="0"/>
              <a:t>funcions</a:t>
            </a:r>
            <a:r>
              <a:rPr lang="es-ES" sz="2000" u="sng" dirty="0" smtClean="0"/>
              <a:t> internes</a:t>
            </a:r>
            <a:r>
              <a:rPr lang="es-ES" sz="20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sz="2000" u="sng" dirty="0" err="1" smtClean="0"/>
              <a:t>Relació</a:t>
            </a:r>
            <a:r>
              <a:rPr lang="es-ES" sz="2000" u="sng" dirty="0" smtClean="0"/>
              <a:t> </a:t>
            </a:r>
            <a:r>
              <a:rPr lang="es-ES" sz="2000" u="sng" dirty="0" err="1" smtClean="0"/>
              <a:t>amb</a:t>
            </a:r>
            <a:r>
              <a:rPr lang="es-ES" sz="2000" u="sng" dirty="0" smtClean="0"/>
              <a:t> </a:t>
            </a:r>
            <a:r>
              <a:rPr lang="es-ES" sz="2000" u="sng" dirty="0" err="1" smtClean="0"/>
              <a:t>l’entorn</a:t>
            </a:r>
            <a:r>
              <a:rPr lang="es-ES" sz="2000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sz="2000" dirty="0"/>
          </a:p>
        </p:txBody>
      </p:sp>
      <p:sp>
        <p:nvSpPr>
          <p:cNvPr id="3" name="2 CuadroTexto"/>
          <p:cNvSpPr txBox="1"/>
          <p:nvPr/>
        </p:nvSpPr>
        <p:spPr>
          <a:xfrm>
            <a:off x="323528" y="1378634"/>
            <a:ext cx="280831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600" b="1" dirty="0" smtClean="0">
                <a:solidFill>
                  <a:schemeClr val="accent2"/>
                </a:solidFill>
              </a:rPr>
              <a:t>		</a:t>
            </a:r>
            <a:r>
              <a:rPr lang="es-ES" sz="1400" b="1" dirty="0" smtClean="0">
                <a:solidFill>
                  <a:schemeClr val="accent2"/>
                </a:solidFill>
              </a:rPr>
              <a:t>SNC</a:t>
            </a:r>
          </a:p>
          <a:p>
            <a:pPr algn="r"/>
            <a:r>
              <a:rPr lang="es-ES" sz="1400" b="1" dirty="0" smtClean="0">
                <a:solidFill>
                  <a:schemeClr val="accent2"/>
                </a:solidFill>
              </a:rPr>
              <a:t>Sistema </a:t>
            </a:r>
            <a:r>
              <a:rPr lang="es-ES" sz="1400" b="1" dirty="0" err="1" smtClean="0">
                <a:solidFill>
                  <a:schemeClr val="accent2"/>
                </a:solidFill>
              </a:rPr>
              <a:t>Nerviós</a:t>
            </a:r>
            <a:r>
              <a:rPr lang="es-ES" sz="1400" b="1" dirty="0" smtClean="0">
                <a:solidFill>
                  <a:schemeClr val="accent2"/>
                </a:solidFill>
              </a:rPr>
              <a:t> Central</a:t>
            </a:r>
            <a:endParaRPr lang="es-ES" sz="1400" b="1" dirty="0">
              <a:solidFill>
                <a:schemeClr val="accent2"/>
              </a:solidFill>
            </a:endParaRPr>
          </a:p>
        </p:txBody>
      </p:sp>
      <p:sp>
        <p:nvSpPr>
          <p:cNvPr id="6" name="5 CuadroTexto"/>
          <p:cNvSpPr txBox="1"/>
          <p:nvPr/>
        </p:nvSpPr>
        <p:spPr>
          <a:xfrm>
            <a:off x="179512" y="5081507"/>
            <a:ext cx="2808311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600" b="1" dirty="0" smtClean="0">
                <a:solidFill>
                  <a:schemeClr val="accent2"/>
                </a:solidFill>
              </a:rPr>
              <a:t>		</a:t>
            </a:r>
            <a:r>
              <a:rPr lang="es-ES" sz="1400" b="1" dirty="0" smtClean="0">
                <a:solidFill>
                  <a:schemeClr val="accent3">
                    <a:lumMod val="75000"/>
                  </a:schemeClr>
                </a:solidFill>
              </a:rPr>
              <a:t>SNP</a:t>
            </a:r>
          </a:p>
          <a:p>
            <a:pPr algn="r"/>
            <a:r>
              <a:rPr lang="es-ES" sz="1400" b="1" dirty="0" smtClean="0">
                <a:solidFill>
                  <a:schemeClr val="accent3">
                    <a:lumMod val="75000"/>
                  </a:schemeClr>
                </a:solidFill>
              </a:rPr>
              <a:t>Sistema </a:t>
            </a:r>
            <a:r>
              <a:rPr lang="es-ES" sz="1400" b="1" dirty="0" err="1" smtClean="0">
                <a:solidFill>
                  <a:schemeClr val="accent3">
                    <a:lumMod val="75000"/>
                  </a:schemeClr>
                </a:solidFill>
              </a:rPr>
              <a:t>Nerviós</a:t>
            </a:r>
            <a:r>
              <a:rPr lang="es-ES" sz="1400" b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es-ES" sz="1400" b="1" dirty="0" err="1" smtClean="0">
                <a:solidFill>
                  <a:schemeClr val="accent3">
                    <a:lumMod val="75000"/>
                  </a:schemeClr>
                </a:solidFill>
              </a:rPr>
              <a:t>Perifèric</a:t>
            </a:r>
            <a:endParaRPr lang="es-ES" sz="14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192897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332656"/>
            <a:ext cx="8229600" cy="1066800"/>
          </a:xfrm>
        </p:spPr>
        <p:txBody>
          <a:bodyPr/>
          <a:lstStyle/>
          <a:p>
            <a:r>
              <a:rPr lang="es-ES" dirty="0" smtClean="0"/>
              <a:t>1.1. Neurona</a:t>
            </a:r>
            <a:endParaRPr lang="es-ES" dirty="0"/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412776"/>
            <a:ext cx="8229600" cy="4325112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es-ES" sz="2000" dirty="0" err="1" smtClean="0"/>
              <a:t>Són</a:t>
            </a:r>
            <a:r>
              <a:rPr lang="es-ES" sz="2000" dirty="0" smtClean="0"/>
              <a:t> les </a:t>
            </a:r>
            <a:r>
              <a:rPr lang="es-ES" sz="2000" u="sng" dirty="0" err="1" smtClean="0"/>
              <a:t>principals</a:t>
            </a:r>
            <a:r>
              <a:rPr lang="es-ES" sz="2000" u="sng" dirty="0" smtClean="0"/>
              <a:t> </a:t>
            </a:r>
            <a:r>
              <a:rPr lang="es-ES" sz="2000" u="sng" dirty="0" err="1" smtClean="0"/>
              <a:t>cèl·lules</a:t>
            </a:r>
            <a:r>
              <a:rPr lang="es-ES" sz="2000" u="sng" dirty="0" smtClean="0"/>
              <a:t> del </a:t>
            </a:r>
            <a:r>
              <a:rPr lang="es-ES" sz="2000" u="sng" dirty="0" err="1" smtClean="0"/>
              <a:t>teixit</a:t>
            </a:r>
            <a:r>
              <a:rPr lang="es-ES" sz="2000" u="sng" dirty="0" smtClean="0"/>
              <a:t> </a:t>
            </a:r>
            <a:r>
              <a:rPr lang="es-ES" sz="2000" u="sng" dirty="0" err="1" smtClean="0"/>
              <a:t>nerviós</a:t>
            </a:r>
            <a:r>
              <a:rPr lang="es-ES" sz="2000" dirty="0" smtClean="0"/>
              <a:t>.</a:t>
            </a:r>
            <a:endParaRPr lang="es-ES" sz="2000" dirty="0"/>
          </a:p>
        </p:txBody>
      </p:sp>
      <p:pic>
        <p:nvPicPr>
          <p:cNvPr id="2050" name="Picture 2" descr="Archivo:Neurona wiki cat.png - Wikipedia, la enciclopedia lib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5496" y="3104964"/>
            <a:ext cx="7109520" cy="382136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869294" y="3176972"/>
            <a:ext cx="1080120" cy="360040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CuadroTexto"/>
          <p:cNvSpPr txBox="1"/>
          <p:nvPr/>
        </p:nvSpPr>
        <p:spPr>
          <a:xfrm>
            <a:off x="2165438" y="1904635"/>
            <a:ext cx="5112568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Connexió</a:t>
            </a:r>
            <a:r>
              <a:rPr lang="es-ES" dirty="0" smtClean="0"/>
              <a:t> neuronal </a:t>
            </a:r>
            <a:r>
              <a:rPr lang="es-ES" dirty="0" err="1" smtClean="0"/>
              <a:t>com</a:t>
            </a:r>
            <a:r>
              <a:rPr lang="es-ES" dirty="0" smtClean="0"/>
              <a:t> si </a:t>
            </a:r>
            <a:r>
              <a:rPr lang="es-ES" dirty="0" err="1" smtClean="0"/>
              <a:t>fos</a:t>
            </a:r>
            <a:r>
              <a:rPr lang="es-ES" dirty="0" smtClean="0"/>
              <a:t> una </a:t>
            </a:r>
            <a:r>
              <a:rPr lang="es-ES" dirty="0" err="1" smtClean="0"/>
              <a:t>xarxa</a:t>
            </a:r>
            <a:r>
              <a:rPr lang="es-ES" dirty="0" smtClean="0"/>
              <a:t>. Cada neurona </a:t>
            </a:r>
            <a:r>
              <a:rPr lang="es-ES" dirty="0" err="1" smtClean="0"/>
              <a:t>pot</a:t>
            </a:r>
            <a:r>
              <a:rPr lang="es-ES" dirty="0" smtClean="0"/>
              <a:t> estar </a:t>
            </a:r>
            <a:r>
              <a:rPr lang="es-ES" dirty="0" err="1" smtClean="0"/>
              <a:t>connectada</a:t>
            </a:r>
            <a:r>
              <a:rPr lang="es-ES" dirty="0" smtClean="0"/>
              <a:t> a </a:t>
            </a:r>
            <a:r>
              <a:rPr lang="es-ES" dirty="0" err="1" smtClean="0"/>
              <a:t>mil·lers</a:t>
            </a:r>
            <a:r>
              <a:rPr lang="es-ES" dirty="0" smtClean="0"/>
              <a:t> de </a:t>
            </a:r>
            <a:r>
              <a:rPr lang="es-ES" dirty="0" err="1" smtClean="0"/>
              <a:t>cèl·lules</a:t>
            </a:r>
            <a:r>
              <a:rPr lang="es-ES" dirty="0" smtClean="0"/>
              <a:t>. Al </a:t>
            </a:r>
            <a:r>
              <a:rPr lang="es-ES" dirty="0" err="1" smtClean="0"/>
              <a:t>llarg</a:t>
            </a:r>
            <a:r>
              <a:rPr lang="es-ES" dirty="0" smtClean="0"/>
              <a:t> </a:t>
            </a:r>
            <a:r>
              <a:rPr lang="es-ES" dirty="0" err="1" smtClean="0"/>
              <a:t>dels</a:t>
            </a:r>
            <a:r>
              <a:rPr lang="es-ES" dirty="0" smtClean="0"/>
              <a:t> </a:t>
            </a:r>
            <a:r>
              <a:rPr lang="es-ES" dirty="0" err="1" smtClean="0"/>
              <a:t>anys</a:t>
            </a:r>
            <a:r>
              <a:rPr lang="es-ES" dirty="0" smtClean="0"/>
              <a:t> les </a:t>
            </a:r>
            <a:r>
              <a:rPr lang="es-ES" dirty="0" err="1" smtClean="0"/>
              <a:t>neurones</a:t>
            </a:r>
            <a:r>
              <a:rPr lang="es-ES" dirty="0" smtClean="0"/>
              <a:t> es van </a:t>
            </a:r>
            <a:r>
              <a:rPr lang="es-ES" u="sng" dirty="0" err="1" smtClean="0"/>
              <a:t>ramificant</a:t>
            </a:r>
            <a:r>
              <a:rPr lang="es-ES" u="sng" dirty="0" smtClean="0"/>
              <a:t> i </a:t>
            </a:r>
            <a:r>
              <a:rPr lang="es-ES" u="sng" dirty="0" err="1" smtClean="0"/>
              <a:t>consruint</a:t>
            </a:r>
            <a:r>
              <a:rPr lang="es-ES" u="sng" dirty="0" smtClean="0"/>
              <a:t> una </a:t>
            </a:r>
            <a:r>
              <a:rPr lang="es-ES" u="sng" dirty="0" err="1" smtClean="0"/>
              <a:t>xarxa</a:t>
            </a:r>
            <a:r>
              <a:rPr lang="es-ES" u="sng" dirty="0" smtClean="0"/>
              <a:t> complexa</a:t>
            </a:r>
            <a:endParaRPr lang="es-ES" u="sng" dirty="0"/>
          </a:p>
        </p:txBody>
      </p:sp>
      <p:sp>
        <p:nvSpPr>
          <p:cNvPr id="8" name="7 Rectángulo"/>
          <p:cNvSpPr/>
          <p:nvPr/>
        </p:nvSpPr>
        <p:spPr>
          <a:xfrm>
            <a:off x="5477806" y="3499001"/>
            <a:ext cx="1335966" cy="360040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9" name="8 Conector recto de flecha"/>
          <p:cNvCxnSpPr>
            <a:stCxn id="4" idx="3"/>
          </p:cNvCxnSpPr>
          <p:nvPr/>
        </p:nvCxnSpPr>
        <p:spPr>
          <a:xfrm flipV="1">
            <a:off x="1949414" y="3104964"/>
            <a:ext cx="792088" cy="252028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10 Conector recto de flecha"/>
          <p:cNvCxnSpPr>
            <a:stCxn id="8" idx="1"/>
          </p:cNvCxnSpPr>
          <p:nvPr/>
        </p:nvCxnSpPr>
        <p:spPr>
          <a:xfrm flipH="1" flipV="1">
            <a:off x="5045758" y="3104964"/>
            <a:ext cx="432048" cy="574057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13 Rectángulo"/>
          <p:cNvSpPr/>
          <p:nvPr/>
        </p:nvSpPr>
        <p:spPr>
          <a:xfrm>
            <a:off x="3317566" y="6237312"/>
            <a:ext cx="1584176" cy="360040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5" name="14 Rectángulo"/>
          <p:cNvSpPr/>
          <p:nvPr/>
        </p:nvSpPr>
        <p:spPr>
          <a:xfrm>
            <a:off x="4685718" y="5761392"/>
            <a:ext cx="1800200" cy="360040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6" name="15 CuadroTexto"/>
          <p:cNvSpPr txBox="1"/>
          <p:nvPr/>
        </p:nvSpPr>
        <p:spPr>
          <a:xfrm>
            <a:off x="6784707" y="5521267"/>
            <a:ext cx="231186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u="sng" dirty="0" err="1" smtClean="0"/>
              <a:t>Aïllament</a:t>
            </a:r>
            <a:r>
              <a:rPr lang="es-ES" u="sng" dirty="0" smtClean="0"/>
              <a:t> </a:t>
            </a:r>
            <a:r>
              <a:rPr lang="es-ES" u="sng" dirty="0" err="1" smtClean="0"/>
              <a:t>elèctric</a:t>
            </a:r>
            <a:r>
              <a:rPr lang="es-ES" u="sng" dirty="0" smtClean="0"/>
              <a:t> </a:t>
            </a:r>
            <a:r>
              <a:rPr lang="es-ES" dirty="0" smtClean="0"/>
              <a:t>per una </a:t>
            </a:r>
            <a:r>
              <a:rPr lang="es-ES" dirty="0" err="1" smtClean="0"/>
              <a:t>millor</a:t>
            </a:r>
            <a:r>
              <a:rPr lang="es-ES" dirty="0" smtClean="0"/>
              <a:t> </a:t>
            </a:r>
            <a:r>
              <a:rPr lang="es-ES" dirty="0" err="1" smtClean="0"/>
              <a:t>eficiència</a:t>
            </a:r>
            <a:r>
              <a:rPr lang="es-ES" dirty="0" smtClean="0"/>
              <a:t> del </a:t>
            </a:r>
            <a:r>
              <a:rPr lang="es-ES" dirty="0" err="1" smtClean="0"/>
              <a:t>transport</a:t>
            </a:r>
            <a:r>
              <a:rPr lang="es-ES" dirty="0" smtClean="0"/>
              <a:t> de </a:t>
            </a:r>
            <a:r>
              <a:rPr lang="es-ES" dirty="0" err="1" smtClean="0"/>
              <a:t>corrent</a:t>
            </a:r>
            <a:r>
              <a:rPr lang="es-ES" dirty="0" smtClean="0"/>
              <a:t>.</a:t>
            </a:r>
            <a:endParaRPr lang="es-ES" dirty="0"/>
          </a:p>
        </p:txBody>
      </p:sp>
      <p:cxnSp>
        <p:nvCxnSpPr>
          <p:cNvPr id="17" name="16 Conector recto de flecha"/>
          <p:cNvCxnSpPr/>
          <p:nvPr/>
        </p:nvCxnSpPr>
        <p:spPr>
          <a:xfrm flipV="1">
            <a:off x="6485918" y="5941412"/>
            <a:ext cx="327854" cy="1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19 Conector recto de flecha"/>
          <p:cNvCxnSpPr>
            <a:stCxn id="14" idx="3"/>
          </p:cNvCxnSpPr>
          <p:nvPr/>
        </p:nvCxnSpPr>
        <p:spPr>
          <a:xfrm>
            <a:off x="4901742" y="6417332"/>
            <a:ext cx="1882965" cy="0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8" name="17 Rectángulo"/>
          <p:cNvSpPr/>
          <p:nvPr/>
        </p:nvSpPr>
        <p:spPr>
          <a:xfrm>
            <a:off x="2345458" y="5866184"/>
            <a:ext cx="570358" cy="255248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19" name="18 Rectángulo"/>
          <p:cNvSpPr/>
          <p:nvPr/>
        </p:nvSpPr>
        <p:spPr>
          <a:xfrm>
            <a:off x="2497858" y="4293096"/>
            <a:ext cx="1210046" cy="504056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1" name="20 Rectángulo"/>
          <p:cNvSpPr/>
          <p:nvPr/>
        </p:nvSpPr>
        <p:spPr>
          <a:xfrm>
            <a:off x="503756" y="6566813"/>
            <a:ext cx="570358" cy="255248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22561501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066800"/>
          </a:xfrm>
        </p:spPr>
        <p:txBody>
          <a:bodyPr>
            <a:normAutofit/>
          </a:bodyPr>
          <a:lstStyle/>
          <a:p>
            <a:r>
              <a:rPr lang="es-ES" sz="3200" b="1" u="sng" dirty="0" err="1" smtClean="0">
                <a:solidFill>
                  <a:schemeClr val="accent2"/>
                </a:solidFill>
              </a:rPr>
              <a:t>L’impuls</a:t>
            </a:r>
            <a:r>
              <a:rPr lang="es-ES" sz="3200" b="1" u="sng" dirty="0" smtClean="0">
                <a:solidFill>
                  <a:schemeClr val="accent2"/>
                </a:solidFill>
              </a:rPr>
              <a:t> </a:t>
            </a:r>
            <a:r>
              <a:rPr lang="es-ES" sz="3200" b="1" u="sng" dirty="0" err="1" smtClean="0">
                <a:solidFill>
                  <a:schemeClr val="accent2"/>
                </a:solidFill>
              </a:rPr>
              <a:t>elèctric</a:t>
            </a:r>
            <a:endParaRPr lang="es-ES" sz="3200" b="1" u="sng" dirty="0">
              <a:solidFill>
                <a:schemeClr val="accent2"/>
              </a:solidFill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67544" y="1412776"/>
            <a:ext cx="8280920" cy="4325112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es-ES" sz="1800" u="sng" dirty="0" err="1" smtClean="0"/>
              <a:t>Propagació</a:t>
            </a:r>
            <a:r>
              <a:rPr lang="es-ES" sz="1800" u="sng" dirty="0" smtClean="0"/>
              <a:t> </a:t>
            </a:r>
            <a:r>
              <a:rPr lang="es-ES" sz="1800" u="sng" dirty="0" err="1" smtClean="0"/>
              <a:t>d’un</a:t>
            </a:r>
            <a:r>
              <a:rPr lang="es-ES" sz="1800" u="sng" dirty="0" smtClean="0"/>
              <a:t> </a:t>
            </a:r>
            <a:r>
              <a:rPr lang="es-ES" sz="1800" u="sng" dirty="0" err="1" smtClean="0"/>
              <a:t>estat</a:t>
            </a:r>
            <a:r>
              <a:rPr lang="es-ES" sz="1800" u="sng" dirty="0" smtClean="0"/>
              <a:t> </a:t>
            </a:r>
            <a:r>
              <a:rPr lang="es-ES" sz="1800" u="sng" dirty="0" err="1" smtClean="0"/>
              <a:t>d’excitació</a:t>
            </a:r>
            <a:r>
              <a:rPr lang="es-ES" sz="1800" u="sng" dirty="0" smtClean="0"/>
              <a:t> de la membrana entre les </a:t>
            </a:r>
            <a:r>
              <a:rPr lang="es-ES" sz="1800" u="sng" dirty="0" err="1" smtClean="0"/>
              <a:t>neurones</a:t>
            </a:r>
            <a:r>
              <a:rPr lang="es-ES" sz="1800" u="sng" dirty="0"/>
              <a:t> </a:t>
            </a:r>
            <a:r>
              <a:rPr lang="es-ES" sz="1800" dirty="0" smtClean="0"/>
              <a:t>(v=[1m/s, 120m/s]). </a:t>
            </a:r>
            <a:r>
              <a:rPr lang="es-ES" sz="1800" dirty="0" err="1" smtClean="0"/>
              <a:t>Aquesta</a:t>
            </a:r>
            <a:r>
              <a:rPr lang="es-ES" sz="1800" dirty="0" smtClean="0"/>
              <a:t> </a:t>
            </a:r>
            <a:r>
              <a:rPr lang="es-ES" sz="1800" dirty="0" err="1" smtClean="0"/>
              <a:t>excitació</a:t>
            </a:r>
            <a:r>
              <a:rPr lang="es-ES" sz="1800" dirty="0" smtClean="0"/>
              <a:t> </a:t>
            </a:r>
            <a:r>
              <a:rPr lang="es-ES" sz="1800" u="sng" dirty="0" smtClean="0"/>
              <a:t>es </a:t>
            </a:r>
            <a:r>
              <a:rPr lang="es-ES" sz="1800" u="sng" dirty="0" err="1" smtClean="0"/>
              <a:t>deu</a:t>
            </a:r>
            <a:r>
              <a:rPr lang="es-ES" sz="1800" u="sng" dirty="0" smtClean="0"/>
              <a:t> a </a:t>
            </a:r>
            <a:r>
              <a:rPr lang="es-ES" sz="1800" u="sng" dirty="0" err="1" smtClean="0"/>
              <a:t>canvis</a:t>
            </a:r>
            <a:r>
              <a:rPr lang="es-ES" sz="1800" u="sng" dirty="0" smtClean="0"/>
              <a:t> en el </a:t>
            </a:r>
            <a:r>
              <a:rPr lang="es-ES" sz="1800" b="1" u="sng" dirty="0" smtClean="0"/>
              <a:t>potencial de membrana</a:t>
            </a:r>
            <a:r>
              <a:rPr lang="es-ES" sz="1800" dirty="0" smtClean="0"/>
              <a:t>.</a:t>
            </a:r>
          </a:p>
          <a:p>
            <a:pPr marL="109728" indent="0">
              <a:buNone/>
            </a:pPr>
            <a:endParaRPr lang="es-ES" sz="1800" dirty="0"/>
          </a:p>
          <a:p>
            <a:pPr marL="109728" indent="0">
              <a:buNone/>
            </a:pPr>
            <a:r>
              <a:rPr lang="es-ES" sz="1800" b="1" u="sng" dirty="0" smtClean="0"/>
              <a:t>Potencial de membrana: </a:t>
            </a:r>
            <a:r>
              <a:rPr lang="es-ES" sz="1800" u="sng" dirty="0" err="1" smtClean="0"/>
              <a:t>voltatge</a:t>
            </a:r>
            <a:r>
              <a:rPr lang="es-ES" sz="1800" u="sng" dirty="0" smtClean="0"/>
              <a:t> (o </a:t>
            </a:r>
            <a:r>
              <a:rPr lang="es-ES" sz="1800" u="sng" dirty="0" err="1" smtClean="0"/>
              <a:t>diferència</a:t>
            </a:r>
            <a:r>
              <a:rPr lang="es-ES" sz="1800" u="sng" dirty="0" smtClean="0"/>
              <a:t> de potencial) que es </a:t>
            </a:r>
            <a:r>
              <a:rPr lang="es-ES" sz="1800" u="sng" dirty="0" err="1" smtClean="0"/>
              <a:t>pot</a:t>
            </a:r>
            <a:r>
              <a:rPr lang="es-ES" sz="1800" u="sng" dirty="0" smtClean="0"/>
              <a:t> observar entre </a:t>
            </a:r>
            <a:r>
              <a:rPr lang="es-ES" sz="1800" u="sng" dirty="0" err="1" smtClean="0"/>
              <a:t>l’exterior</a:t>
            </a:r>
            <a:r>
              <a:rPr lang="es-ES" sz="1800" u="sng" dirty="0" smtClean="0"/>
              <a:t> i </a:t>
            </a:r>
            <a:r>
              <a:rPr lang="es-ES" sz="1800" u="sng" dirty="0" err="1" smtClean="0"/>
              <a:t>l’interior</a:t>
            </a:r>
            <a:r>
              <a:rPr lang="es-ES" sz="1800" u="sng" dirty="0" smtClean="0"/>
              <a:t> de la </a:t>
            </a:r>
            <a:r>
              <a:rPr lang="es-ES" sz="1800" u="sng" dirty="0" err="1" smtClean="0"/>
              <a:t>cèl·lula</a:t>
            </a:r>
            <a:r>
              <a:rPr lang="es-ES" sz="1800" dirty="0" smtClean="0"/>
              <a:t>.</a:t>
            </a:r>
          </a:p>
          <a:p>
            <a:pPr marL="109728" indent="0">
              <a:buNone/>
            </a:pPr>
            <a:endParaRPr lang="es-ES" sz="1800" dirty="0" smtClean="0"/>
          </a:p>
        </p:txBody>
      </p:sp>
      <p:pic>
        <p:nvPicPr>
          <p:cNvPr id="1026" name="Picture 2" descr="Distribución de iones a cada lado de la membrana celular de la neurona... |  Download Scientific Diagram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544" y="3014780"/>
            <a:ext cx="5400600" cy="382332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5940152" y="3356992"/>
            <a:ext cx="3176206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chemeClr val="accent2"/>
                </a:solidFill>
              </a:rPr>
              <a:t>1. POLARITZACIÓ</a:t>
            </a:r>
          </a:p>
          <a:p>
            <a:endParaRPr lang="es-ES" sz="2400" b="1" dirty="0" smtClean="0">
              <a:solidFill>
                <a:schemeClr val="accent2"/>
              </a:solidFill>
            </a:endParaRPr>
          </a:p>
          <a:p>
            <a:pPr marL="342900" indent="-342900">
              <a:buAutoNum type="arabicPeriod"/>
            </a:pPr>
            <a:r>
              <a:rPr lang="es-ES" sz="1600" dirty="0" smtClean="0"/>
              <a:t>Al </a:t>
            </a:r>
            <a:r>
              <a:rPr lang="es-ES" sz="1600" u="sng" dirty="0" smtClean="0"/>
              <a:t>citoplasma </a:t>
            </a:r>
            <a:r>
              <a:rPr lang="es-ES" sz="1600" u="sng" dirty="0" err="1" smtClean="0"/>
              <a:t>s’acumulen</a:t>
            </a:r>
            <a:r>
              <a:rPr lang="es-ES" sz="1600" dirty="0" smtClean="0"/>
              <a:t> </a:t>
            </a:r>
            <a:r>
              <a:rPr lang="es-ES" sz="1600" dirty="0" err="1" smtClean="0"/>
              <a:t>ions</a:t>
            </a:r>
            <a:r>
              <a:rPr lang="es-ES" sz="1600" dirty="0" smtClean="0"/>
              <a:t> </a:t>
            </a:r>
            <a:r>
              <a:rPr lang="es-ES" sz="1600" u="sng" dirty="0" smtClean="0"/>
              <a:t>K</a:t>
            </a:r>
            <a:r>
              <a:rPr lang="es-ES" sz="1600" u="sng" baseline="30000" dirty="0" smtClean="0"/>
              <a:t>+</a:t>
            </a:r>
          </a:p>
          <a:p>
            <a:pPr marL="342900" indent="-342900">
              <a:buAutoNum type="arabicPeriod"/>
            </a:pPr>
            <a:r>
              <a:rPr lang="es-ES" sz="1600" dirty="0" err="1" smtClean="0"/>
              <a:t>Els</a:t>
            </a:r>
            <a:r>
              <a:rPr lang="es-ES" sz="1600" dirty="0" smtClean="0"/>
              <a:t> </a:t>
            </a:r>
            <a:r>
              <a:rPr lang="es-ES" sz="1600" dirty="0" err="1" smtClean="0"/>
              <a:t>ions</a:t>
            </a:r>
            <a:r>
              <a:rPr lang="es-ES" sz="1600" dirty="0" smtClean="0"/>
              <a:t> </a:t>
            </a:r>
            <a:r>
              <a:rPr lang="es-ES" sz="1600" u="sng" dirty="0" smtClean="0"/>
              <a:t>surten </a:t>
            </a:r>
            <a:r>
              <a:rPr lang="es-ES" sz="1600" u="sng" dirty="0" err="1" smtClean="0"/>
              <a:t>pels</a:t>
            </a:r>
            <a:r>
              <a:rPr lang="es-ES" sz="1600" u="sng" dirty="0" smtClean="0"/>
              <a:t> </a:t>
            </a:r>
            <a:r>
              <a:rPr lang="es-ES" sz="1600" u="sng" dirty="0" err="1" smtClean="0"/>
              <a:t>canals</a:t>
            </a:r>
            <a:r>
              <a:rPr lang="es-ES" sz="1600" u="sng" dirty="0" smtClean="0"/>
              <a:t> de K</a:t>
            </a:r>
            <a:r>
              <a:rPr lang="es-ES" sz="1600" u="sng" baseline="30000" dirty="0"/>
              <a:t> +</a:t>
            </a:r>
            <a:r>
              <a:rPr lang="es-ES" sz="1600" dirty="0" smtClean="0"/>
              <a:t> per equilibrar les </a:t>
            </a:r>
            <a:r>
              <a:rPr lang="es-ES" sz="1600" dirty="0" err="1" smtClean="0"/>
              <a:t>concentracions</a:t>
            </a:r>
            <a:endParaRPr lang="es-ES" sz="1600" dirty="0" smtClean="0"/>
          </a:p>
          <a:p>
            <a:pPr marL="342900" indent="-342900">
              <a:buAutoNum type="arabicPeriod"/>
            </a:pPr>
            <a:r>
              <a:rPr lang="es-ES" sz="1600" dirty="0" err="1" smtClean="0"/>
              <a:t>Quan</a:t>
            </a:r>
            <a:r>
              <a:rPr lang="es-ES" sz="1600" dirty="0" smtClean="0"/>
              <a:t> </a:t>
            </a:r>
            <a:r>
              <a:rPr lang="es-ES" sz="1600" u="sng" dirty="0" err="1" smtClean="0"/>
              <a:t>s’arriba</a:t>
            </a:r>
            <a:r>
              <a:rPr lang="es-ES" sz="1600" u="sng" dirty="0" smtClean="0"/>
              <a:t> a </a:t>
            </a:r>
            <a:r>
              <a:rPr lang="es-ES" sz="1600" u="sng" dirty="0" err="1" smtClean="0"/>
              <a:t>l’equilibri</a:t>
            </a:r>
            <a:r>
              <a:rPr lang="es-ES" sz="1600" u="sng" dirty="0" smtClean="0"/>
              <a:t>, la </a:t>
            </a:r>
            <a:r>
              <a:rPr lang="es-ES" sz="1600" u="sng" dirty="0" err="1" smtClean="0"/>
              <a:t>diferència</a:t>
            </a:r>
            <a:r>
              <a:rPr lang="es-ES" sz="1600" u="sng" dirty="0" smtClean="0"/>
              <a:t> de potencial </a:t>
            </a:r>
            <a:r>
              <a:rPr lang="es-ES" sz="1600" u="sng" dirty="0" err="1" smtClean="0"/>
              <a:t>és</a:t>
            </a:r>
            <a:r>
              <a:rPr lang="es-ES" sz="1600" u="sng" dirty="0" smtClean="0"/>
              <a:t> - 70mV </a:t>
            </a:r>
            <a:r>
              <a:rPr lang="es-ES" sz="1600" dirty="0" smtClean="0"/>
              <a:t>(ja que les </a:t>
            </a:r>
            <a:r>
              <a:rPr lang="es-ES" sz="1600" dirty="0" err="1" smtClean="0"/>
              <a:t>càrregues</a:t>
            </a:r>
            <a:r>
              <a:rPr lang="es-ES" sz="1600" dirty="0" smtClean="0"/>
              <a:t> + han </a:t>
            </a:r>
            <a:r>
              <a:rPr lang="es-ES" sz="1600" dirty="0" err="1" smtClean="0"/>
              <a:t>sortit</a:t>
            </a:r>
            <a:r>
              <a:rPr lang="es-ES" sz="1600" dirty="0" smtClean="0"/>
              <a:t> a </a:t>
            </a:r>
            <a:r>
              <a:rPr lang="es-ES" sz="1600" dirty="0" err="1" smtClean="0"/>
              <a:t>l’exterior</a:t>
            </a:r>
            <a:r>
              <a:rPr lang="es-ES" sz="1600" dirty="0" smtClean="0"/>
              <a:t>)</a:t>
            </a:r>
            <a:endParaRPr lang="es-ES" sz="1600" dirty="0"/>
          </a:p>
          <a:p>
            <a:pPr marL="342900" indent="-342900">
              <a:buAutoNum type="arabicPeriod"/>
            </a:pP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25354852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730528"/>
            <a:ext cx="8229600" cy="5521800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s-ES" sz="1800" b="1" u="sng" dirty="0" smtClean="0"/>
              <a:t>Potencial de </a:t>
            </a:r>
            <a:r>
              <a:rPr lang="es-ES" sz="1800" b="1" u="sng" dirty="0" err="1" smtClean="0"/>
              <a:t>repòs</a:t>
            </a:r>
            <a:r>
              <a:rPr lang="es-ES" sz="1800" b="1" u="sng" dirty="0" smtClean="0"/>
              <a:t> (- 70mV)</a:t>
            </a:r>
            <a:r>
              <a:rPr lang="es-ES" sz="1800" u="sng" dirty="0" smtClean="0"/>
              <a:t>: la membrana </a:t>
            </a:r>
            <a:r>
              <a:rPr lang="es-ES" sz="1800" u="sng" dirty="0" err="1" smtClean="0"/>
              <a:t>està</a:t>
            </a:r>
            <a:r>
              <a:rPr lang="es-ES" sz="1800" u="sng" dirty="0" smtClean="0"/>
              <a:t> </a:t>
            </a:r>
            <a:r>
              <a:rPr lang="es-ES" sz="1800" u="sng" dirty="0" err="1" smtClean="0"/>
              <a:t>polaritzada</a:t>
            </a:r>
            <a:r>
              <a:rPr lang="es-ES" sz="1800" u="sng" dirty="0" smtClean="0"/>
              <a:t> (interior -, exterior +). Es </a:t>
            </a:r>
            <a:r>
              <a:rPr lang="es-ES" sz="1800" u="sng" dirty="0" err="1" smtClean="0"/>
              <a:t>dóna</a:t>
            </a:r>
            <a:r>
              <a:rPr lang="es-ES" sz="1800" u="sng" dirty="0" smtClean="0"/>
              <a:t> </a:t>
            </a:r>
            <a:r>
              <a:rPr lang="es-ES" sz="1800" u="sng" dirty="0" err="1" smtClean="0"/>
              <a:t>quan</a:t>
            </a:r>
            <a:r>
              <a:rPr lang="es-ES" sz="1800" u="sng" dirty="0" smtClean="0"/>
              <a:t> hi ha un </a:t>
            </a:r>
            <a:r>
              <a:rPr lang="es-ES" sz="1800" u="sng" dirty="0" err="1" smtClean="0"/>
              <a:t>estat</a:t>
            </a:r>
            <a:r>
              <a:rPr lang="es-ES" sz="1800" u="sng" dirty="0" smtClean="0"/>
              <a:t> </a:t>
            </a:r>
            <a:r>
              <a:rPr lang="es-ES" sz="1800" u="sng" dirty="0" err="1" smtClean="0"/>
              <a:t>d’equilibri</a:t>
            </a:r>
            <a:r>
              <a:rPr lang="es-ES" sz="1800" u="sng" dirty="0" smtClean="0"/>
              <a:t> per la </a:t>
            </a:r>
            <a:r>
              <a:rPr lang="es-ES" sz="1800" u="sng" dirty="0" err="1" smtClean="0"/>
              <a:t>sortida</a:t>
            </a:r>
            <a:r>
              <a:rPr lang="es-ES" sz="1800" u="sng" dirty="0" smtClean="0"/>
              <a:t> d</a:t>
            </a:r>
            <a:r>
              <a:rPr lang="es-ES" sz="1800" u="sng" dirty="0"/>
              <a:t>e</a:t>
            </a:r>
            <a:r>
              <a:rPr lang="es-ES" sz="1800" u="sng" dirty="0" smtClean="0"/>
              <a:t> K</a:t>
            </a:r>
            <a:r>
              <a:rPr lang="es-ES" sz="1800" u="sng" baseline="30000" dirty="0" smtClean="0"/>
              <a:t>+</a:t>
            </a:r>
            <a:r>
              <a:rPr lang="es-ES" sz="1800" dirty="0" smtClean="0"/>
              <a:t>.</a:t>
            </a:r>
          </a:p>
          <a:p>
            <a:pPr>
              <a:buFont typeface="Wingdings" panose="05000000000000000000" pitchFamily="2" charset="2"/>
              <a:buChar char="Ø"/>
            </a:pPr>
            <a:endParaRPr lang="es-ES" sz="1800" dirty="0"/>
          </a:p>
          <a:p>
            <a:pPr>
              <a:buFont typeface="Wingdings" panose="05000000000000000000" pitchFamily="2" charset="2"/>
              <a:buChar char="Ø"/>
            </a:pPr>
            <a:endParaRPr lang="es-ES" sz="1800" dirty="0" smtClean="0"/>
          </a:p>
          <a:p>
            <a:pPr>
              <a:buFont typeface="Wingdings" panose="05000000000000000000" pitchFamily="2" charset="2"/>
              <a:buChar char="Ø"/>
            </a:pPr>
            <a:endParaRPr lang="es-ES" sz="1800" dirty="0"/>
          </a:p>
          <a:p>
            <a:pPr>
              <a:buFont typeface="Wingdings" panose="05000000000000000000" pitchFamily="2" charset="2"/>
              <a:buChar char="Ø"/>
            </a:pPr>
            <a:endParaRPr lang="es-ES" sz="1800" dirty="0" smtClean="0"/>
          </a:p>
          <a:p>
            <a:pPr>
              <a:buFont typeface="Wingdings" panose="05000000000000000000" pitchFamily="2" charset="2"/>
              <a:buChar char="Ø"/>
            </a:pPr>
            <a:endParaRPr lang="es-ES" sz="1800" dirty="0"/>
          </a:p>
          <a:p>
            <a:pPr>
              <a:buFont typeface="Wingdings" panose="05000000000000000000" pitchFamily="2" charset="2"/>
              <a:buChar char="Ø"/>
            </a:pPr>
            <a:endParaRPr lang="es-ES" sz="1800" dirty="0" smtClean="0"/>
          </a:p>
        </p:txBody>
      </p:sp>
      <p:pic>
        <p:nvPicPr>
          <p:cNvPr id="2050" name="Picture 2" descr="Untitled Documen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7534" y="1340768"/>
            <a:ext cx="2943225" cy="160972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52" name="Picture 4" descr="Potencial de membrana y potencial de acción - Fisiología humana (página 2)  - Monografias.com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448" t="18251" b="59097"/>
          <a:stretch/>
        </p:blipFill>
        <p:spPr bwMode="auto">
          <a:xfrm>
            <a:off x="611559" y="4731929"/>
            <a:ext cx="9330495" cy="211732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5 CuadroTexto"/>
          <p:cNvSpPr txBox="1"/>
          <p:nvPr/>
        </p:nvSpPr>
        <p:spPr>
          <a:xfrm>
            <a:off x="3923928" y="2060848"/>
            <a:ext cx="5101186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chemeClr val="accent2"/>
                </a:solidFill>
              </a:rPr>
              <a:t>2. DESPOLARITZACIÓ</a:t>
            </a:r>
          </a:p>
          <a:p>
            <a:endParaRPr lang="es-ES" sz="2400" b="1" dirty="0">
              <a:solidFill>
                <a:schemeClr val="accent2"/>
              </a:solidFill>
            </a:endParaRPr>
          </a:p>
          <a:p>
            <a:pPr marL="342900" indent="-342900">
              <a:buAutoNum type="arabicPeriod"/>
            </a:pPr>
            <a:r>
              <a:rPr lang="es-ES" sz="1600" u="sng" dirty="0" smtClean="0"/>
              <a:t>Al </a:t>
            </a:r>
            <a:r>
              <a:rPr lang="es-ES" sz="1600" u="sng" dirty="0" err="1" smtClean="0"/>
              <a:t>rebre</a:t>
            </a:r>
            <a:r>
              <a:rPr lang="es-ES" sz="1600" u="sng" dirty="0" smtClean="0"/>
              <a:t> un </a:t>
            </a:r>
            <a:r>
              <a:rPr lang="es-ES" sz="1600" u="sng" dirty="0" err="1" smtClean="0"/>
              <a:t>estímul</a:t>
            </a:r>
            <a:r>
              <a:rPr lang="es-ES" sz="1600" u="sng" dirty="0" smtClean="0"/>
              <a:t>, </a:t>
            </a:r>
            <a:r>
              <a:rPr lang="es-ES" sz="1600" u="sng" dirty="0" err="1" smtClean="0"/>
              <a:t>canvia</a:t>
            </a:r>
            <a:r>
              <a:rPr lang="es-ES" sz="1600" u="sng" dirty="0" smtClean="0"/>
              <a:t> la </a:t>
            </a:r>
            <a:r>
              <a:rPr lang="es-ES" sz="1600" u="sng" dirty="0" err="1" smtClean="0"/>
              <a:t>permeabilitat</a:t>
            </a:r>
            <a:r>
              <a:rPr lang="es-ES" sz="1600" u="sng" dirty="0" smtClean="0"/>
              <a:t> de la membrana</a:t>
            </a:r>
            <a:endParaRPr lang="es-ES" sz="1600" u="sng" baseline="30000" dirty="0" smtClean="0"/>
          </a:p>
          <a:p>
            <a:pPr marL="342900" indent="-342900">
              <a:buAutoNum type="arabicPeriod"/>
            </a:pPr>
            <a:r>
              <a:rPr lang="es-ES" sz="1600" u="sng" dirty="0" err="1"/>
              <a:t>S</a:t>
            </a:r>
            <a:r>
              <a:rPr lang="es-ES" sz="1600" u="sng" dirty="0" err="1" smtClean="0"/>
              <a:t>’obren</a:t>
            </a:r>
            <a:r>
              <a:rPr lang="es-ES" sz="1600" u="sng" dirty="0" smtClean="0"/>
              <a:t> </a:t>
            </a:r>
            <a:r>
              <a:rPr lang="es-ES" sz="1600" u="sng" dirty="0" err="1"/>
              <a:t>els</a:t>
            </a:r>
            <a:r>
              <a:rPr lang="es-ES" sz="1600" u="sng" dirty="0"/>
              <a:t> </a:t>
            </a:r>
            <a:r>
              <a:rPr lang="es-ES" sz="1600" u="sng" dirty="0" err="1"/>
              <a:t>canals</a:t>
            </a:r>
            <a:r>
              <a:rPr lang="es-ES" sz="1600" u="sng" dirty="0"/>
              <a:t> </a:t>
            </a:r>
            <a:r>
              <a:rPr lang="es-ES" sz="1600" u="sng" dirty="0" err="1"/>
              <a:t>d’entrada</a:t>
            </a:r>
            <a:r>
              <a:rPr lang="es-ES" sz="1600" u="sng" dirty="0"/>
              <a:t> de </a:t>
            </a:r>
            <a:r>
              <a:rPr lang="es-ES" sz="1600" u="sng" dirty="0" err="1"/>
              <a:t>Na</a:t>
            </a:r>
            <a:r>
              <a:rPr lang="es-ES" sz="1600" u="sng" baseline="30000" dirty="0"/>
              <a:t>+ </a:t>
            </a:r>
            <a:r>
              <a:rPr lang="es-ES" sz="1600" u="sng" baseline="30000" dirty="0" smtClean="0"/>
              <a:t> </a:t>
            </a:r>
            <a:r>
              <a:rPr lang="es-ES" sz="1600" dirty="0" smtClean="0"/>
              <a:t>i entren </a:t>
            </a:r>
            <a:r>
              <a:rPr lang="es-ES" sz="1600" dirty="0" err="1" smtClean="0"/>
              <a:t>els</a:t>
            </a:r>
            <a:r>
              <a:rPr lang="es-ES" sz="1600" dirty="0" smtClean="0"/>
              <a:t> </a:t>
            </a:r>
            <a:r>
              <a:rPr lang="es-ES" sz="1600" dirty="0" err="1" smtClean="0"/>
              <a:t>ions</a:t>
            </a:r>
            <a:r>
              <a:rPr lang="es-ES" sz="1600" dirty="0" smtClean="0"/>
              <a:t> al citoplasma </a:t>
            </a:r>
          </a:p>
          <a:p>
            <a:pPr marL="342900" indent="-342900">
              <a:buAutoNum type="arabicPeriod"/>
            </a:pPr>
            <a:r>
              <a:rPr lang="es-ES" sz="1600" dirty="0" smtClean="0"/>
              <a:t>En </a:t>
            </a:r>
            <a:r>
              <a:rPr lang="es-ES" sz="1600" dirty="0" err="1" smtClean="0"/>
              <a:t>aquest</a:t>
            </a:r>
            <a:r>
              <a:rPr lang="es-ES" sz="1600" dirty="0" smtClean="0"/>
              <a:t> </a:t>
            </a:r>
            <a:r>
              <a:rPr lang="es-ES" sz="1600" dirty="0" err="1" smtClean="0"/>
              <a:t>moment</a:t>
            </a:r>
            <a:r>
              <a:rPr lang="es-ES" sz="1600" dirty="0" smtClean="0"/>
              <a:t> </a:t>
            </a:r>
            <a:r>
              <a:rPr lang="es-ES" sz="1600" u="sng" dirty="0" err="1" smtClean="0"/>
              <a:t>s’arriba</a:t>
            </a:r>
            <a:r>
              <a:rPr lang="es-ES" sz="1600" u="sng" dirty="0" smtClean="0"/>
              <a:t> a una </a:t>
            </a:r>
            <a:r>
              <a:rPr lang="es-ES" sz="1600" u="sng" dirty="0" err="1" smtClean="0"/>
              <a:t>diferència</a:t>
            </a:r>
            <a:r>
              <a:rPr lang="es-ES" sz="1600" u="sng" dirty="0" smtClean="0"/>
              <a:t> de potencial de 50mV</a:t>
            </a:r>
            <a:r>
              <a:rPr lang="es-ES" sz="1600" dirty="0" smtClean="0"/>
              <a:t> (ja que les </a:t>
            </a:r>
            <a:r>
              <a:rPr lang="es-ES" sz="1600" dirty="0" err="1" smtClean="0"/>
              <a:t>càrregues</a:t>
            </a:r>
            <a:r>
              <a:rPr lang="es-ES" sz="1600" dirty="0" smtClean="0"/>
              <a:t> + han </a:t>
            </a:r>
            <a:r>
              <a:rPr lang="es-ES" sz="1600" dirty="0" err="1" smtClean="0"/>
              <a:t>entrat</a:t>
            </a:r>
            <a:r>
              <a:rPr lang="es-ES" sz="1600" dirty="0" smtClean="0"/>
              <a:t> a </a:t>
            </a:r>
            <a:r>
              <a:rPr lang="es-ES" sz="1600" dirty="0" err="1" smtClean="0"/>
              <a:t>l’interior</a:t>
            </a:r>
            <a:r>
              <a:rPr lang="es-ES" sz="1600" dirty="0" smtClean="0"/>
              <a:t>)</a:t>
            </a:r>
            <a:endParaRPr lang="es-ES" sz="1600" dirty="0"/>
          </a:p>
          <a:p>
            <a:pPr marL="342900" indent="-342900">
              <a:buAutoNum type="arabicPeriod"/>
            </a:pP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41046173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Conducción del impulso nervioso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0562" r="27256"/>
          <a:stretch/>
        </p:blipFill>
        <p:spPr bwMode="auto">
          <a:xfrm>
            <a:off x="148935" y="1534880"/>
            <a:ext cx="3384376" cy="20261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521800"/>
          </a:xfrm>
        </p:spPr>
        <p:txBody>
          <a:bodyPr/>
          <a:lstStyle/>
          <a:p>
            <a:pPr>
              <a:buFont typeface="Wingdings" panose="05000000000000000000" pitchFamily="2" charset="2"/>
              <a:buChar char="Ø"/>
            </a:pPr>
            <a:r>
              <a:rPr lang="es-ES" sz="1800" b="1" u="sng" dirty="0"/>
              <a:t>Potencial </a:t>
            </a:r>
            <a:r>
              <a:rPr lang="es-ES" sz="1800" b="1" u="sng" dirty="0" err="1"/>
              <a:t>d’acció</a:t>
            </a:r>
            <a:r>
              <a:rPr lang="es-ES" sz="1800" b="1" u="sng" dirty="0"/>
              <a:t> (50mV)</a:t>
            </a:r>
            <a:r>
              <a:rPr lang="es-ES" sz="1800" u="sng" dirty="0"/>
              <a:t>: </a:t>
            </a:r>
            <a:r>
              <a:rPr lang="es-ES" sz="1800" u="sng" dirty="0" smtClean="0"/>
              <a:t>la membrana </a:t>
            </a:r>
            <a:r>
              <a:rPr lang="es-ES" sz="1800" u="sng" dirty="0" err="1" smtClean="0"/>
              <a:t>està</a:t>
            </a:r>
            <a:r>
              <a:rPr lang="es-ES" sz="1800" u="sng" dirty="0" smtClean="0"/>
              <a:t> </a:t>
            </a:r>
            <a:r>
              <a:rPr lang="es-ES" sz="1800" u="sng" dirty="0" err="1" smtClean="0"/>
              <a:t>despolaritzada</a:t>
            </a:r>
            <a:r>
              <a:rPr lang="es-ES" sz="1800" u="sng" dirty="0" smtClean="0"/>
              <a:t> (interior +, exterior -). Es </a:t>
            </a:r>
            <a:r>
              <a:rPr lang="es-ES" sz="1800" u="sng" dirty="0" err="1" smtClean="0"/>
              <a:t>dóna</a:t>
            </a:r>
            <a:r>
              <a:rPr lang="es-ES" sz="1800" u="sng" dirty="0" smtClean="0"/>
              <a:t> </a:t>
            </a:r>
            <a:r>
              <a:rPr lang="es-ES" sz="1800" u="sng" dirty="0" err="1" smtClean="0"/>
              <a:t>quan</a:t>
            </a:r>
            <a:r>
              <a:rPr lang="es-ES" sz="1800" u="sng" dirty="0" smtClean="0"/>
              <a:t> entren </a:t>
            </a:r>
            <a:r>
              <a:rPr lang="es-ES" sz="1800" u="sng" dirty="0" err="1" smtClean="0"/>
              <a:t>els</a:t>
            </a:r>
            <a:r>
              <a:rPr lang="es-ES" sz="1800" u="sng" dirty="0" smtClean="0"/>
              <a:t> </a:t>
            </a:r>
            <a:r>
              <a:rPr lang="es-ES" sz="1800" u="sng" dirty="0" err="1" smtClean="0"/>
              <a:t>ions</a:t>
            </a:r>
            <a:r>
              <a:rPr lang="es-ES" sz="1800" u="sng" dirty="0" smtClean="0"/>
              <a:t> </a:t>
            </a:r>
            <a:r>
              <a:rPr lang="es-ES" sz="1800" u="sng" dirty="0" err="1" smtClean="0"/>
              <a:t>Na</a:t>
            </a:r>
            <a:r>
              <a:rPr lang="es-ES" sz="1800" u="sng" baseline="30000" dirty="0" smtClean="0"/>
              <a:t>+</a:t>
            </a:r>
            <a:r>
              <a:rPr lang="es-ES" sz="1800" u="sng" dirty="0" smtClean="0"/>
              <a:t> </a:t>
            </a:r>
            <a:r>
              <a:rPr lang="es-ES" sz="1800" u="sng" dirty="0" err="1" smtClean="0"/>
              <a:t>degut</a:t>
            </a:r>
            <a:r>
              <a:rPr lang="es-ES" sz="1800" u="sng" dirty="0" smtClean="0"/>
              <a:t> a un </a:t>
            </a:r>
            <a:r>
              <a:rPr lang="es-ES" sz="1800" u="sng" dirty="0" err="1" smtClean="0"/>
              <a:t>estímul</a:t>
            </a:r>
            <a:r>
              <a:rPr lang="es-ES" sz="1800" u="sng" dirty="0" smtClean="0"/>
              <a:t>.</a:t>
            </a:r>
            <a:endParaRPr lang="es-ES" sz="1800" u="sng" dirty="0"/>
          </a:p>
        </p:txBody>
      </p:sp>
      <p:sp>
        <p:nvSpPr>
          <p:cNvPr id="5" name="4 CuadroTexto"/>
          <p:cNvSpPr txBox="1"/>
          <p:nvPr/>
        </p:nvSpPr>
        <p:spPr>
          <a:xfrm>
            <a:off x="1547664" y="3205380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err="1" smtClean="0">
                <a:solidFill>
                  <a:schemeClr val="accent2"/>
                </a:solidFill>
              </a:rPr>
              <a:t>Na</a:t>
            </a:r>
            <a:r>
              <a:rPr lang="es-ES" sz="1600" b="1" baseline="30000" dirty="0" smtClean="0">
                <a:solidFill>
                  <a:schemeClr val="accent2"/>
                </a:solidFill>
              </a:rPr>
              <a:t>+</a:t>
            </a:r>
            <a:endParaRPr lang="es-ES" sz="1600" b="1" baseline="30000" dirty="0">
              <a:solidFill>
                <a:schemeClr val="accent2"/>
              </a:solidFill>
            </a:endParaRPr>
          </a:p>
        </p:txBody>
      </p:sp>
      <p:sp>
        <p:nvSpPr>
          <p:cNvPr id="7" name="6 CuadroTexto"/>
          <p:cNvSpPr txBox="1"/>
          <p:nvPr/>
        </p:nvSpPr>
        <p:spPr>
          <a:xfrm>
            <a:off x="2051720" y="3212976"/>
            <a:ext cx="64807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err="1" smtClean="0">
                <a:solidFill>
                  <a:schemeClr val="accent2"/>
                </a:solidFill>
              </a:rPr>
              <a:t>Na</a:t>
            </a:r>
            <a:r>
              <a:rPr lang="es-ES" sz="1600" b="1" baseline="30000" dirty="0" smtClean="0">
                <a:solidFill>
                  <a:schemeClr val="accent2"/>
                </a:solidFill>
              </a:rPr>
              <a:t>+</a:t>
            </a:r>
            <a:endParaRPr lang="es-ES" sz="1600" b="1" baseline="30000" dirty="0">
              <a:solidFill>
                <a:schemeClr val="accent2"/>
              </a:solidFill>
            </a:endParaRPr>
          </a:p>
        </p:txBody>
      </p:sp>
      <p:pic>
        <p:nvPicPr>
          <p:cNvPr id="8" name="Picture 4" descr="Potencial de membrana y potencial de acción - Fisiología humana (página 2)  - Monografias.com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05" t="70510" r="21277" b="7517"/>
          <a:stretch/>
        </p:blipFill>
        <p:spPr bwMode="auto">
          <a:xfrm>
            <a:off x="395536" y="4653136"/>
            <a:ext cx="8271802" cy="20538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8 CuadroTexto"/>
          <p:cNvSpPr txBox="1"/>
          <p:nvPr/>
        </p:nvSpPr>
        <p:spPr>
          <a:xfrm>
            <a:off x="5004048" y="2375009"/>
            <a:ext cx="4032448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chemeClr val="accent2"/>
                </a:solidFill>
              </a:rPr>
              <a:t>3. REPOLARITZACIÓ</a:t>
            </a:r>
          </a:p>
          <a:p>
            <a:endParaRPr lang="es-ES" sz="2400" b="1" dirty="0">
              <a:solidFill>
                <a:schemeClr val="accent2"/>
              </a:solidFill>
            </a:endParaRPr>
          </a:p>
          <a:p>
            <a:pPr marL="342900" indent="-342900">
              <a:buAutoNum type="arabicPeriod"/>
            </a:pPr>
            <a:r>
              <a:rPr lang="es-ES" sz="1600" dirty="0" err="1" smtClean="0"/>
              <a:t>Els</a:t>
            </a:r>
            <a:r>
              <a:rPr lang="es-ES" sz="1600" dirty="0" smtClean="0"/>
              <a:t> </a:t>
            </a:r>
            <a:r>
              <a:rPr lang="es-ES" sz="1600" u="sng" dirty="0" err="1" smtClean="0"/>
              <a:t>canals</a:t>
            </a:r>
            <a:r>
              <a:rPr lang="es-ES" sz="1600" u="sng" dirty="0" smtClean="0"/>
              <a:t> </a:t>
            </a:r>
            <a:r>
              <a:rPr lang="es-ES" sz="1600" u="sng" dirty="0" err="1" smtClean="0"/>
              <a:t>d’entrada</a:t>
            </a:r>
            <a:r>
              <a:rPr lang="es-ES" sz="1600" u="sng" dirty="0" smtClean="0"/>
              <a:t> de </a:t>
            </a:r>
            <a:r>
              <a:rPr lang="es-ES" sz="1600" u="sng" dirty="0" err="1" smtClean="0"/>
              <a:t>Na</a:t>
            </a:r>
            <a:r>
              <a:rPr lang="es-ES" sz="1600" u="sng" baseline="30000" dirty="0" smtClean="0"/>
              <a:t>+</a:t>
            </a:r>
            <a:r>
              <a:rPr lang="es-ES" sz="1600" u="sng" dirty="0" smtClean="0"/>
              <a:t> es </a:t>
            </a:r>
            <a:r>
              <a:rPr lang="es-ES" sz="1600" u="sng" dirty="0" err="1" smtClean="0"/>
              <a:t>tanquen</a:t>
            </a:r>
            <a:endParaRPr lang="es-ES" sz="1600" u="sng" baseline="30000" dirty="0" smtClean="0"/>
          </a:p>
          <a:p>
            <a:pPr marL="342900" indent="-342900">
              <a:buAutoNum type="arabicPeriod"/>
            </a:pPr>
            <a:r>
              <a:rPr lang="es-ES" sz="1600" u="sng" dirty="0" err="1"/>
              <a:t>S</a:t>
            </a:r>
            <a:r>
              <a:rPr lang="es-ES" sz="1600" u="sng" dirty="0" err="1" smtClean="0"/>
              <a:t>’obren</a:t>
            </a:r>
            <a:r>
              <a:rPr lang="es-ES" sz="1600" u="sng" dirty="0" smtClean="0"/>
              <a:t> </a:t>
            </a:r>
            <a:r>
              <a:rPr lang="es-ES" sz="1600" u="sng" dirty="0" err="1"/>
              <a:t>els</a:t>
            </a:r>
            <a:r>
              <a:rPr lang="es-ES" sz="1600" u="sng" dirty="0"/>
              <a:t> </a:t>
            </a:r>
            <a:r>
              <a:rPr lang="es-ES" sz="1600" u="sng" dirty="0" err="1"/>
              <a:t>canals</a:t>
            </a:r>
            <a:r>
              <a:rPr lang="es-ES" sz="1600" u="sng" dirty="0"/>
              <a:t> </a:t>
            </a:r>
            <a:r>
              <a:rPr lang="es-ES" sz="1600" u="sng" dirty="0" smtClean="0"/>
              <a:t>de </a:t>
            </a:r>
            <a:r>
              <a:rPr lang="es-ES" sz="1600" u="sng" dirty="0" err="1" smtClean="0"/>
              <a:t>sortida</a:t>
            </a:r>
            <a:r>
              <a:rPr lang="es-ES" sz="1600" u="sng" dirty="0" smtClean="0"/>
              <a:t> </a:t>
            </a:r>
            <a:r>
              <a:rPr lang="es-ES" sz="1600" u="sng" dirty="0"/>
              <a:t>de </a:t>
            </a:r>
            <a:r>
              <a:rPr lang="es-ES" sz="1600" u="sng" dirty="0" smtClean="0"/>
              <a:t>K</a:t>
            </a:r>
            <a:r>
              <a:rPr lang="es-ES" sz="1600" u="sng" baseline="30000" dirty="0" smtClean="0"/>
              <a:t>+  </a:t>
            </a:r>
            <a:r>
              <a:rPr lang="es-ES" sz="1600" dirty="0" smtClean="0"/>
              <a:t>i surten a </a:t>
            </a:r>
            <a:r>
              <a:rPr lang="es-ES" sz="1600" dirty="0" err="1" smtClean="0"/>
              <a:t>l’exterior</a:t>
            </a:r>
            <a:endParaRPr lang="es-ES" sz="1600" dirty="0" smtClean="0"/>
          </a:p>
          <a:p>
            <a:pPr marL="342900" indent="-342900">
              <a:buAutoNum type="arabicPeriod"/>
            </a:pPr>
            <a:r>
              <a:rPr lang="es-ES" sz="1600" dirty="0" smtClean="0"/>
              <a:t>La </a:t>
            </a:r>
            <a:r>
              <a:rPr lang="es-ES" sz="1600" u="sng" dirty="0" err="1" smtClean="0"/>
              <a:t>diferència</a:t>
            </a:r>
            <a:r>
              <a:rPr lang="es-ES" sz="1600" u="sng" dirty="0" smtClean="0"/>
              <a:t> de potencial torna a </a:t>
            </a:r>
            <a:r>
              <a:rPr lang="es-ES" sz="1600" u="sng" dirty="0" err="1" smtClean="0"/>
              <a:t>l’estat</a:t>
            </a:r>
            <a:r>
              <a:rPr lang="es-ES" sz="1600" u="sng" dirty="0" smtClean="0"/>
              <a:t> inicial de - 70mV</a:t>
            </a:r>
            <a:endParaRPr lang="es-ES" sz="1600" u="sng" dirty="0"/>
          </a:p>
        </p:txBody>
      </p:sp>
      <p:pic>
        <p:nvPicPr>
          <p:cNvPr id="2" name="1 Imagen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3891" y="3160894"/>
            <a:ext cx="2220400" cy="1478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636108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Action potential - DocCheck Flexikon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671680"/>
            <a:ext cx="5976664" cy="508016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467544" y="692696"/>
            <a:ext cx="84249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 smtClean="0">
                <a:solidFill>
                  <a:schemeClr val="accent2"/>
                </a:solidFill>
              </a:rPr>
              <a:t>Activitat</a:t>
            </a:r>
            <a:r>
              <a:rPr lang="es-ES" b="1" dirty="0" smtClean="0">
                <a:solidFill>
                  <a:schemeClr val="accent2"/>
                </a:solidFill>
              </a:rPr>
              <a:t> 1.</a:t>
            </a:r>
          </a:p>
          <a:p>
            <a:r>
              <a:rPr lang="es-ES" dirty="0" smtClean="0"/>
              <a:t>Indica en el </a:t>
            </a:r>
            <a:r>
              <a:rPr lang="es-ES" dirty="0" err="1" smtClean="0"/>
              <a:t>següent</a:t>
            </a:r>
            <a:r>
              <a:rPr lang="es-ES" dirty="0" smtClean="0"/>
              <a:t> </a:t>
            </a:r>
            <a:r>
              <a:rPr lang="es-ES" dirty="0" err="1" smtClean="0"/>
              <a:t>gràfic</a:t>
            </a:r>
            <a:r>
              <a:rPr lang="es-ES" dirty="0" smtClean="0"/>
              <a:t>, en </a:t>
            </a:r>
            <a:r>
              <a:rPr lang="es-ES" dirty="0" err="1" smtClean="0"/>
              <a:t>quin</a:t>
            </a:r>
            <a:r>
              <a:rPr lang="es-ES" dirty="0" smtClean="0"/>
              <a:t> </a:t>
            </a:r>
            <a:r>
              <a:rPr lang="es-ES" dirty="0" err="1" smtClean="0"/>
              <a:t>tram</a:t>
            </a:r>
            <a:r>
              <a:rPr lang="es-ES" dirty="0" smtClean="0"/>
              <a:t> </a:t>
            </a:r>
            <a:r>
              <a:rPr lang="es-ES" dirty="0" err="1" smtClean="0"/>
              <a:t>estan</a:t>
            </a:r>
            <a:r>
              <a:rPr lang="es-ES" dirty="0" smtClean="0"/>
              <a:t> </a:t>
            </a:r>
            <a:r>
              <a:rPr lang="es-ES" dirty="0" err="1" smtClean="0"/>
              <a:t>oberts</a:t>
            </a:r>
            <a:r>
              <a:rPr lang="es-ES" dirty="0" smtClean="0"/>
              <a:t> </a:t>
            </a:r>
            <a:r>
              <a:rPr lang="es-ES" dirty="0" err="1" smtClean="0"/>
              <a:t>els</a:t>
            </a:r>
            <a:r>
              <a:rPr lang="es-ES" dirty="0" smtClean="0"/>
              <a:t> </a:t>
            </a:r>
            <a:r>
              <a:rPr lang="es-ES" dirty="0" err="1" smtClean="0"/>
              <a:t>canals</a:t>
            </a:r>
            <a:r>
              <a:rPr lang="es-ES" dirty="0" smtClean="0"/>
              <a:t> </a:t>
            </a:r>
            <a:r>
              <a:rPr lang="es-ES" dirty="0" err="1" smtClean="0"/>
              <a:t>d’entrada</a:t>
            </a:r>
            <a:r>
              <a:rPr lang="es-ES" dirty="0" smtClean="0"/>
              <a:t> de </a:t>
            </a:r>
            <a:r>
              <a:rPr lang="es-ES" dirty="0" err="1" smtClean="0"/>
              <a:t>Na</a:t>
            </a:r>
            <a:r>
              <a:rPr lang="es-ES" baseline="30000" dirty="0" smtClean="0"/>
              <a:t>+</a:t>
            </a:r>
            <a:r>
              <a:rPr lang="es-ES" dirty="0" smtClean="0"/>
              <a:t>  i en </a:t>
            </a:r>
            <a:r>
              <a:rPr lang="es-ES" dirty="0" err="1" smtClean="0"/>
              <a:t>quin</a:t>
            </a:r>
            <a:r>
              <a:rPr lang="es-ES" dirty="0" smtClean="0"/>
              <a:t> </a:t>
            </a:r>
            <a:r>
              <a:rPr lang="es-ES" dirty="0" err="1" smtClean="0"/>
              <a:t>tram</a:t>
            </a:r>
            <a:r>
              <a:rPr lang="es-ES" dirty="0" smtClean="0"/>
              <a:t> </a:t>
            </a:r>
            <a:r>
              <a:rPr lang="es-ES" dirty="0" err="1" smtClean="0"/>
              <a:t>estan</a:t>
            </a:r>
            <a:r>
              <a:rPr lang="es-ES" dirty="0" smtClean="0"/>
              <a:t> </a:t>
            </a:r>
            <a:r>
              <a:rPr lang="es-ES" dirty="0" err="1" smtClean="0"/>
              <a:t>oberts</a:t>
            </a:r>
            <a:r>
              <a:rPr lang="es-ES" dirty="0" smtClean="0"/>
              <a:t> </a:t>
            </a:r>
            <a:r>
              <a:rPr lang="es-ES" dirty="0" err="1" smtClean="0"/>
              <a:t>els</a:t>
            </a:r>
            <a:r>
              <a:rPr lang="es-ES" dirty="0" smtClean="0"/>
              <a:t> </a:t>
            </a:r>
            <a:r>
              <a:rPr lang="es-ES" dirty="0" err="1" smtClean="0"/>
              <a:t>canals</a:t>
            </a:r>
            <a:r>
              <a:rPr lang="es-ES" dirty="0" smtClean="0"/>
              <a:t> de </a:t>
            </a:r>
            <a:r>
              <a:rPr lang="es-ES" dirty="0" err="1" smtClean="0"/>
              <a:t>sortida</a:t>
            </a:r>
            <a:r>
              <a:rPr lang="es-ES" dirty="0" smtClean="0"/>
              <a:t> de K</a:t>
            </a:r>
            <a:r>
              <a:rPr lang="es-ES" baseline="30000" dirty="0" smtClean="0"/>
              <a:t>+</a:t>
            </a:r>
            <a:r>
              <a:rPr lang="es-ES" dirty="0" smtClean="0"/>
              <a:t> 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8347532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https://revistachilenadeanestesia.cl/img/revchilanestv40n03.12.xml_image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35696" y="2132856"/>
            <a:ext cx="5199350" cy="390257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7308304" y="4489693"/>
            <a:ext cx="165618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Teixit</a:t>
            </a:r>
            <a:r>
              <a:rPr lang="es-ES" dirty="0" smtClean="0"/>
              <a:t> </a:t>
            </a:r>
            <a:r>
              <a:rPr lang="es-ES" dirty="0" err="1" smtClean="0"/>
              <a:t>nerviós</a:t>
            </a:r>
            <a:endParaRPr lang="es-ES" dirty="0"/>
          </a:p>
        </p:txBody>
      </p:sp>
      <p:sp>
        <p:nvSpPr>
          <p:cNvPr id="7" name="6 CuadroTexto"/>
          <p:cNvSpPr txBox="1"/>
          <p:nvPr/>
        </p:nvSpPr>
        <p:spPr>
          <a:xfrm>
            <a:off x="213585" y="3843362"/>
            <a:ext cx="1656184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Teixit</a:t>
            </a:r>
            <a:r>
              <a:rPr lang="es-ES" dirty="0" smtClean="0"/>
              <a:t> </a:t>
            </a:r>
            <a:r>
              <a:rPr lang="es-ES" dirty="0" err="1" smtClean="0"/>
              <a:t>conjuntiu</a:t>
            </a:r>
            <a:endParaRPr lang="es-ES" dirty="0"/>
          </a:p>
        </p:txBody>
      </p:sp>
      <p:sp>
        <p:nvSpPr>
          <p:cNvPr id="8" name="7 CuadroTexto"/>
          <p:cNvSpPr txBox="1"/>
          <p:nvPr/>
        </p:nvSpPr>
        <p:spPr>
          <a:xfrm>
            <a:off x="7278717" y="2420888"/>
            <a:ext cx="165618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Teixit</a:t>
            </a:r>
            <a:r>
              <a:rPr lang="es-ES" dirty="0" smtClean="0"/>
              <a:t> epitelial </a:t>
            </a:r>
            <a:r>
              <a:rPr lang="es-ES" dirty="0" err="1" smtClean="0"/>
              <a:t>dels</a:t>
            </a:r>
            <a:r>
              <a:rPr lang="es-ES" dirty="0" smtClean="0"/>
              <a:t> vasos </a:t>
            </a:r>
            <a:r>
              <a:rPr lang="es-ES" dirty="0" err="1" smtClean="0"/>
              <a:t>sanguinis</a:t>
            </a:r>
            <a:endParaRPr lang="es-ES" dirty="0"/>
          </a:p>
        </p:txBody>
      </p:sp>
      <p:cxnSp>
        <p:nvCxnSpPr>
          <p:cNvPr id="9" name="8 Conector recto de flecha"/>
          <p:cNvCxnSpPr/>
          <p:nvPr/>
        </p:nvCxnSpPr>
        <p:spPr>
          <a:xfrm flipV="1">
            <a:off x="1041677" y="3645024"/>
            <a:ext cx="1082051" cy="439118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1" name="10 Conector recto de flecha"/>
          <p:cNvCxnSpPr>
            <a:stCxn id="8" idx="1"/>
          </p:cNvCxnSpPr>
          <p:nvPr/>
        </p:nvCxnSpPr>
        <p:spPr>
          <a:xfrm flipH="1">
            <a:off x="6444208" y="2882553"/>
            <a:ext cx="834509" cy="330423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14 Conector recto de flecha"/>
          <p:cNvCxnSpPr/>
          <p:nvPr/>
        </p:nvCxnSpPr>
        <p:spPr>
          <a:xfrm flipH="1">
            <a:off x="6444208" y="4709252"/>
            <a:ext cx="834509" cy="375932"/>
          </a:xfrm>
          <a:prstGeom prst="straightConnector1">
            <a:avLst/>
          </a:prstGeom>
          <a:ln w="38100"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8" name="17 CuadroTexto"/>
          <p:cNvSpPr txBox="1"/>
          <p:nvPr/>
        </p:nvSpPr>
        <p:spPr>
          <a:xfrm>
            <a:off x="2786574" y="6025320"/>
            <a:ext cx="4248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Secció</a:t>
            </a:r>
            <a:r>
              <a:rPr lang="es-ES" dirty="0" smtClean="0"/>
              <a:t> transversal </a:t>
            </a:r>
            <a:r>
              <a:rPr lang="es-ES" dirty="0" err="1" smtClean="0"/>
              <a:t>d’un</a:t>
            </a:r>
            <a:r>
              <a:rPr lang="es-ES" dirty="0" smtClean="0"/>
              <a:t> </a:t>
            </a:r>
            <a:r>
              <a:rPr lang="es-ES" dirty="0" err="1" smtClean="0"/>
              <a:t>nervi</a:t>
            </a:r>
            <a:endParaRPr lang="es-ES" dirty="0"/>
          </a:p>
        </p:txBody>
      </p:sp>
      <p:sp>
        <p:nvSpPr>
          <p:cNvPr id="20" name="1 Título"/>
          <p:cNvSpPr txBox="1">
            <a:spLocks/>
          </p:cNvSpPr>
          <p:nvPr/>
        </p:nvSpPr>
        <p:spPr>
          <a:xfrm>
            <a:off x="457200" y="620688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 smtClean="0"/>
              <a:t>1.2. </a:t>
            </a:r>
            <a:r>
              <a:rPr lang="es-ES" dirty="0" err="1" smtClean="0"/>
              <a:t>Nervis</a:t>
            </a:r>
            <a:r>
              <a:rPr lang="es-ES" dirty="0" smtClean="0"/>
              <a:t> i </a:t>
            </a:r>
            <a:r>
              <a:rPr lang="es-ES" dirty="0" err="1" smtClean="0"/>
              <a:t>fibres</a:t>
            </a:r>
            <a:r>
              <a:rPr lang="es-ES" dirty="0" smtClean="0"/>
              <a:t> </a:t>
            </a:r>
            <a:r>
              <a:rPr lang="es-ES" dirty="0" err="1" smtClean="0"/>
              <a:t>nervioses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42912260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2 Marcador de contenido"/>
          <p:cNvSpPr>
            <a:spLocks noGrp="1"/>
          </p:cNvSpPr>
          <p:nvPr>
            <p:ph idx="1"/>
          </p:nvPr>
        </p:nvSpPr>
        <p:spPr>
          <a:xfrm>
            <a:off x="457200" y="1052736"/>
            <a:ext cx="8229600" cy="5521800"/>
          </a:xfrm>
        </p:spPr>
        <p:txBody>
          <a:bodyPr/>
          <a:lstStyle/>
          <a:p>
            <a:pPr marL="109728" indent="0">
              <a:buNone/>
            </a:pPr>
            <a:r>
              <a:rPr lang="es-ES" sz="1800" u="sng" dirty="0" err="1" smtClean="0"/>
              <a:t>Axons</a:t>
            </a:r>
            <a:r>
              <a:rPr lang="es-ES" sz="1800" u="sng" dirty="0" smtClean="0"/>
              <a:t> </a:t>
            </a:r>
            <a:r>
              <a:rPr lang="es-ES" sz="1800" b="1" u="sng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</a:t>
            </a:r>
            <a:r>
              <a:rPr lang="es-ES" sz="1800" u="sng" dirty="0" smtClean="0">
                <a:sym typeface="Wingdings" panose="05000000000000000000" pitchFamily="2" charset="2"/>
              </a:rPr>
              <a:t> </a:t>
            </a:r>
            <a:r>
              <a:rPr lang="es-ES" sz="1800" u="sng" dirty="0" err="1" smtClean="0">
                <a:sym typeface="Wingdings" panose="05000000000000000000" pitchFamily="2" charset="2"/>
              </a:rPr>
              <a:t>Fibres</a:t>
            </a:r>
            <a:r>
              <a:rPr lang="es-ES" sz="1800" u="sng" dirty="0" smtClean="0">
                <a:sym typeface="Wingdings" panose="05000000000000000000" pitchFamily="2" charset="2"/>
              </a:rPr>
              <a:t> </a:t>
            </a:r>
            <a:r>
              <a:rPr lang="es-ES" sz="1800" u="sng" dirty="0" err="1" smtClean="0">
                <a:sym typeface="Wingdings" panose="05000000000000000000" pitchFamily="2" charset="2"/>
              </a:rPr>
              <a:t>nervioses</a:t>
            </a:r>
            <a:r>
              <a:rPr lang="es-ES" sz="1800" u="sng" dirty="0">
                <a:sym typeface="Wingdings" panose="05000000000000000000" pitchFamily="2" charset="2"/>
              </a:rPr>
              <a:t> </a:t>
            </a:r>
            <a:r>
              <a:rPr lang="es-ES" sz="1800" b="1" u="sng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</a:t>
            </a:r>
            <a:r>
              <a:rPr lang="es-ES" sz="1800" u="sng" dirty="0" smtClean="0">
                <a:sym typeface="Wingdings" panose="05000000000000000000" pitchFamily="2" charset="2"/>
              </a:rPr>
              <a:t> </a:t>
            </a:r>
            <a:r>
              <a:rPr lang="es-ES" sz="1800" u="sng" dirty="0" err="1" smtClean="0">
                <a:sym typeface="Wingdings" panose="05000000000000000000" pitchFamily="2" charset="2"/>
              </a:rPr>
              <a:t>Nervis</a:t>
            </a:r>
            <a:endParaRPr lang="es-ES" sz="1800" u="sng" dirty="0" smtClean="0">
              <a:sym typeface="Wingdings" panose="05000000000000000000" pitchFamily="2" charset="2"/>
            </a:endParaRPr>
          </a:p>
          <a:p>
            <a:pPr marL="109728" indent="0">
              <a:buNone/>
            </a:pPr>
            <a:endParaRPr lang="es-ES" sz="1800" dirty="0">
              <a:sym typeface="Wingdings" panose="05000000000000000000" pitchFamily="2" charset="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1800" b="1" u="sng" dirty="0" err="1" smtClean="0">
                <a:sym typeface="Wingdings" panose="05000000000000000000" pitchFamily="2" charset="2"/>
              </a:rPr>
              <a:t>Fibres</a:t>
            </a:r>
            <a:r>
              <a:rPr lang="es-ES" sz="1800" b="1" u="sng" dirty="0" smtClean="0">
                <a:sym typeface="Wingdings" panose="05000000000000000000" pitchFamily="2" charset="2"/>
              </a:rPr>
              <a:t> </a:t>
            </a:r>
            <a:r>
              <a:rPr lang="es-ES" sz="1800" b="1" u="sng" dirty="0" err="1" smtClean="0">
                <a:sym typeface="Wingdings" panose="05000000000000000000" pitchFamily="2" charset="2"/>
              </a:rPr>
              <a:t>amielínique</a:t>
            </a:r>
            <a:r>
              <a:rPr lang="es-ES" sz="1800" u="sng" dirty="0" err="1" smtClean="0">
                <a:sym typeface="Wingdings" panose="05000000000000000000" pitchFamily="2" charset="2"/>
              </a:rPr>
              <a:t>s</a:t>
            </a:r>
            <a:r>
              <a:rPr lang="es-ES" sz="1800" u="sng" dirty="0" smtClean="0">
                <a:sym typeface="Wingdings" panose="05000000000000000000" pitchFamily="2" charset="2"/>
              </a:rPr>
              <a:t>: una </a:t>
            </a:r>
            <a:r>
              <a:rPr lang="es-ES" sz="1800" u="sng" dirty="0" err="1" smtClean="0">
                <a:sym typeface="Wingdings" panose="05000000000000000000" pitchFamily="2" charset="2"/>
              </a:rPr>
              <a:t>cèl·lula</a:t>
            </a:r>
            <a:r>
              <a:rPr lang="es-ES" sz="1800" u="sng" dirty="0" smtClean="0">
                <a:sym typeface="Wingdings" panose="05000000000000000000" pitchFamily="2" charset="2"/>
              </a:rPr>
              <a:t> de</a:t>
            </a:r>
            <a:br>
              <a:rPr lang="es-ES" sz="1800" u="sng" dirty="0" smtClean="0">
                <a:sym typeface="Wingdings" panose="05000000000000000000" pitchFamily="2" charset="2"/>
              </a:rPr>
            </a:br>
            <a:r>
              <a:rPr lang="es-ES" sz="1800" u="sng" dirty="0" err="1" smtClean="0">
                <a:sym typeface="Wingdings" panose="05000000000000000000" pitchFamily="2" charset="2"/>
              </a:rPr>
              <a:t>Schwann</a:t>
            </a:r>
            <a:r>
              <a:rPr lang="es-ES" sz="1800" u="sng" dirty="0" smtClean="0">
                <a:sym typeface="Wingdings" panose="05000000000000000000" pitchFamily="2" charset="2"/>
              </a:rPr>
              <a:t> </a:t>
            </a:r>
            <a:r>
              <a:rPr lang="es-ES" sz="1800" u="sng" dirty="0" err="1" smtClean="0">
                <a:sym typeface="Wingdings" panose="05000000000000000000" pitchFamily="2" charset="2"/>
              </a:rPr>
              <a:t>recobreix</a:t>
            </a:r>
            <a:r>
              <a:rPr lang="es-ES" sz="1800" u="sng" dirty="0" smtClean="0">
                <a:sym typeface="Wingdings" panose="05000000000000000000" pitchFamily="2" charset="2"/>
              </a:rPr>
              <a:t> </a:t>
            </a:r>
            <a:r>
              <a:rPr lang="es-ES" sz="1800" u="sng" dirty="0" err="1" smtClean="0">
                <a:sym typeface="Wingdings" panose="05000000000000000000" pitchFamily="2" charset="2"/>
              </a:rPr>
              <a:t>molts</a:t>
            </a:r>
            <a:r>
              <a:rPr lang="es-ES" sz="1800" u="sng" dirty="0" smtClean="0">
                <a:sym typeface="Wingdings" panose="05000000000000000000" pitchFamily="2" charset="2"/>
              </a:rPr>
              <a:t> </a:t>
            </a:r>
            <a:r>
              <a:rPr lang="es-ES" sz="1800" u="sng" dirty="0" err="1" smtClean="0">
                <a:sym typeface="Wingdings" panose="05000000000000000000" pitchFamily="2" charset="2"/>
              </a:rPr>
              <a:t>axons</a:t>
            </a:r>
            <a:r>
              <a:rPr lang="es-ES" sz="1800" dirty="0" smtClean="0">
                <a:sym typeface="Wingdings" panose="05000000000000000000" pitchFamily="2" charset="2"/>
              </a:rPr>
              <a:t>.</a:t>
            </a:r>
          </a:p>
          <a:p>
            <a:pPr>
              <a:buFont typeface="Arial" panose="020B0604020202020204" pitchFamily="34" charset="0"/>
              <a:buChar char="•"/>
            </a:pPr>
            <a:endParaRPr lang="es-ES" sz="1800" dirty="0" smtClean="0">
              <a:sym typeface="Wingdings" panose="05000000000000000000" pitchFamily="2" charset="2"/>
            </a:endParaRPr>
          </a:p>
          <a:p>
            <a:pPr marL="109728" indent="0">
              <a:buNone/>
            </a:pPr>
            <a:r>
              <a:rPr lang="es-ES" sz="1800" dirty="0" smtClean="0">
                <a:sym typeface="Wingdings" panose="05000000000000000000" pitchFamily="2" charset="2"/>
              </a:rPr>
              <a:t/>
            </a:r>
            <a:br>
              <a:rPr lang="es-ES" sz="1800" dirty="0" smtClean="0">
                <a:sym typeface="Wingdings" panose="05000000000000000000" pitchFamily="2" charset="2"/>
              </a:rPr>
            </a:br>
            <a:r>
              <a:rPr lang="es-ES" sz="1800" dirty="0" smtClean="0">
                <a:sym typeface="Wingdings" panose="05000000000000000000" pitchFamily="2" charset="2"/>
              </a:rPr>
              <a:t/>
            </a:r>
            <a:br>
              <a:rPr lang="es-ES" sz="1800" dirty="0" smtClean="0">
                <a:sym typeface="Wingdings" panose="05000000000000000000" pitchFamily="2" charset="2"/>
              </a:rPr>
            </a:br>
            <a:r>
              <a:rPr lang="es-ES" sz="1800" dirty="0" smtClean="0">
                <a:sym typeface="Wingdings" panose="05000000000000000000" pitchFamily="2" charset="2"/>
              </a:rPr>
              <a:t/>
            </a:r>
            <a:br>
              <a:rPr lang="es-ES" sz="1800" dirty="0" smtClean="0">
                <a:sym typeface="Wingdings" panose="05000000000000000000" pitchFamily="2" charset="2"/>
              </a:rPr>
            </a:br>
            <a:r>
              <a:rPr lang="es-ES" sz="1800" dirty="0" smtClean="0">
                <a:sym typeface="Wingdings" panose="05000000000000000000" pitchFamily="2" charset="2"/>
              </a:rPr>
              <a:t/>
            </a:r>
            <a:br>
              <a:rPr lang="es-ES" sz="1800" dirty="0" smtClean="0">
                <a:sym typeface="Wingdings" panose="05000000000000000000" pitchFamily="2" charset="2"/>
              </a:rPr>
            </a:br>
            <a:r>
              <a:rPr lang="es-ES" sz="1800" dirty="0" smtClean="0">
                <a:sym typeface="Wingdings" panose="05000000000000000000" pitchFamily="2" charset="2"/>
              </a:rPr>
              <a:t/>
            </a:r>
            <a:br>
              <a:rPr lang="es-ES" sz="1800" dirty="0" smtClean="0">
                <a:sym typeface="Wingdings" panose="05000000000000000000" pitchFamily="2" charset="2"/>
              </a:rPr>
            </a:br>
            <a:endParaRPr lang="es-ES" sz="1800" dirty="0" smtClean="0">
              <a:sym typeface="Wingdings" panose="05000000000000000000" pitchFamily="2" charset="2"/>
            </a:endParaRPr>
          </a:p>
          <a:p>
            <a:pPr>
              <a:buFont typeface="Arial" panose="020B0604020202020204" pitchFamily="34" charset="0"/>
              <a:buChar char="•"/>
            </a:pPr>
            <a:r>
              <a:rPr lang="es-ES" sz="1800" b="1" u="sng" dirty="0" err="1" smtClean="0">
                <a:sym typeface="Wingdings" panose="05000000000000000000" pitchFamily="2" charset="2"/>
              </a:rPr>
              <a:t>Fibres</a:t>
            </a:r>
            <a:r>
              <a:rPr lang="es-ES" sz="1800" b="1" u="sng" dirty="0" smtClean="0">
                <a:sym typeface="Wingdings" panose="05000000000000000000" pitchFamily="2" charset="2"/>
              </a:rPr>
              <a:t> </a:t>
            </a:r>
            <a:r>
              <a:rPr lang="es-ES" sz="1800" b="1" u="sng" dirty="0" err="1" smtClean="0">
                <a:sym typeface="Wingdings" panose="05000000000000000000" pitchFamily="2" charset="2"/>
              </a:rPr>
              <a:t>mielíniques</a:t>
            </a:r>
            <a:r>
              <a:rPr lang="es-ES" sz="1800" u="sng" dirty="0" smtClean="0">
                <a:sym typeface="Wingdings" panose="05000000000000000000" pitchFamily="2" charset="2"/>
              </a:rPr>
              <a:t>: cada </a:t>
            </a:r>
            <a:r>
              <a:rPr lang="es-ES" sz="1800" u="sng" dirty="0" err="1" smtClean="0">
                <a:sym typeface="Wingdings" panose="05000000000000000000" pitchFamily="2" charset="2"/>
              </a:rPr>
              <a:t>cèl·lula</a:t>
            </a:r>
            <a:r>
              <a:rPr lang="es-ES" sz="1800" u="sng" dirty="0" smtClean="0">
                <a:sym typeface="Wingdings" panose="05000000000000000000" pitchFamily="2" charset="2"/>
              </a:rPr>
              <a:t> de</a:t>
            </a:r>
            <a:br>
              <a:rPr lang="es-ES" sz="1800" u="sng" dirty="0" smtClean="0">
                <a:sym typeface="Wingdings" panose="05000000000000000000" pitchFamily="2" charset="2"/>
              </a:rPr>
            </a:br>
            <a:r>
              <a:rPr lang="es-ES" sz="1800" u="sng" dirty="0" err="1" smtClean="0">
                <a:sym typeface="Wingdings" panose="05000000000000000000" pitchFamily="2" charset="2"/>
              </a:rPr>
              <a:t>Schwann</a:t>
            </a:r>
            <a:r>
              <a:rPr lang="es-ES" sz="1800" u="sng" dirty="0" smtClean="0">
                <a:sym typeface="Wingdings" panose="05000000000000000000" pitchFamily="2" charset="2"/>
              </a:rPr>
              <a:t> </a:t>
            </a:r>
            <a:r>
              <a:rPr lang="es-ES" sz="1800" u="sng" dirty="0" err="1" smtClean="0">
                <a:sym typeface="Wingdings" panose="05000000000000000000" pitchFamily="2" charset="2"/>
              </a:rPr>
              <a:t>recobreix</a:t>
            </a:r>
            <a:r>
              <a:rPr lang="es-ES" sz="1800" u="sng" dirty="0" smtClean="0">
                <a:sym typeface="Wingdings" panose="05000000000000000000" pitchFamily="2" charset="2"/>
              </a:rPr>
              <a:t> un </a:t>
            </a:r>
            <a:r>
              <a:rPr lang="es-ES" sz="1800" u="sng" dirty="0" err="1" smtClean="0">
                <a:sym typeface="Wingdings" panose="05000000000000000000" pitchFamily="2" charset="2"/>
              </a:rPr>
              <a:t>únic</a:t>
            </a:r>
            <a:r>
              <a:rPr lang="es-ES" sz="1800" u="sng" dirty="0" smtClean="0">
                <a:sym typeface="Wingdings" panose="05000000000000000000" pitchFamily="2" charset="2"/>
              </a:rPr>
              <a:t> </a:t>
            </a:r>
            <a:r>
              <a:rPr lang="es-ES" sz="1800" u="sng" dirty="0" err="1" smtClean="0">
                <a:sym typeface="Wingdings" panose="05000000000000000000" pitchFamily="2" charset="2"/>
              </a:rPr>
              <a:t>axó</a:t>
            </a:r>
            <a:r>
              <a:rPr lang="es-ES" sz="1800" dirty="0" smtClean="0">
                <a:sym typeface="Wingdings" panose="05000000000000000000" pitchFamily="2" charset="2"/>
              </a:rPr>
              <a:t>.</a:t>
            </a:r>
            <a:endParaRPr lang="es-ES" sz="1800" b="1" dirty="0" smtClean="0">
              <a:sym typeface="Wingdings" panose="05000000000000000000" pitchFamily="2" charset="2"/>
            </a:endParaRPr>
          </a:p>
          <a:p>
            <a:pPr marL="109728" indent="0">
              <a:buNone/>
            </a:pPr>
            <a:endParaRPr lang="es-ES" sz="1800" dirty="0" smtClean="0">
              <a:sym typeface="Wingdings" panose="05000000000000000000" pitchFamily="2" charset="2"/>
            </a:endParaRPr>
          </a:p>
          <a:p>
            <a:pPr marL="109728" indent="0">
              <a:buNone/>
            </a:pPr>
            <a:endParaRPr lang="es-ES" sz="1800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000"/>
          <a:stretch/>
        </p:blipFill>
        <p:spPr bwMode="auto">
          <a:xfrm>
            <a:off x="1356860" y="2320537"/>
            <a:ext cx="2776235" cy="2044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026" name="Picture 2" descr="EPOS™ - S-140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39296" y="836712"/>
            <a:ext cx="3913782" cy="482453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76" r="52745"/>
          <a:stretch/>
        </p:blipFill>
        <p:spPr bwMode="auto">
          <a:xfrm>
            <a:off x="1504572" y="4941168"/>
            <a:ext cx="2480813" cy="20445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92723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CuadroTexto"/>
          <p:cNvSpPr txBox="1"/>
          <p:nvPr/>
        </p:nvSpPr>
        <p:spPr>
          <a:xfrm>
            <a:off x="467544" y="692696"/>
            <a:ext cx="8424936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 smtClean="0">
                <a:solidFill>
                  <a:schemeClr val="accent2"/>
                </a:solidFill>
              </a:rPr>
              <a:t>Activitat</a:t>
            </a:r>
            <a:r>
              <a:rPr lang="es-ES" b="1" dirty="0" smtClean="0">
                <a:solidFill>
                  <a:schemeClr val="accent2"/>
                </a:solidFill>
              </a:rPr>
              <a:t> 2.</a:t>
            </a:r>
          </a:p>
          <a:p>
            <a:r>
              <a:rPr lang="es-ES" dirty="0" smtClean="0"/>
              <a:t>En la </a:t>
            </a:r>
            <a:r>
              <a:rPr lang="es-ES" dirty="0" err="1" smtClean="0"/>
              <a:t>següent</a:t>
            </a:r>
            <a:r>
              <a:rPr lang="es-ES" dirty="0" smtClean="0"/>
              <a:t> </a:t>
            </a:r>
            <a:r>
              <a:rPr lang="es-ES" dirty="0" err="1" smtClean="0"/>
              <a:t>imatge</a:t>
            </a:r>
            <a:r>
              <a:rPr lang="es-ES" dirty="0" smtClean="0"/>
              <a:t> </a:t>
            </a:r>
            <a:r>
              <a:rPr lang="es-ES" dirty="0" err="1" smtClean="0"/>
              <a:t>d’una</a:t>
            </a:r>
            <a:r>
              <a:rPr lang="es-ES" dirty="0" smtClean="0"/>
              <a:t> </a:t>
            </a:r>
            <a:r>
              <a:rPr lang="es-ES" dirty="0" err="1" smtClean="0"/>
              <a:t>secció</a:t>
            </a:r>
            <a:r>
              <a:rPr lang="es-ES" dirty="0" smtClean="0"/>
              <a:t> transversal de fibra nerviosa presa </a:t>
            </a:r>
            <a:r>
              <a:rPr lang="es-ES" dirty="0" err="1" smtClean="0"/>
              <a:t>amb</a:t>
            </a:r>
            <a:r>
              <a:rPr lang="es-ES" dirty="0" smtClean="0"/>
              <a:t> </a:t>
            </a:r>
            <a:r>
              <a:rPr lang="es-ES" dirty="0" err="1" smtClean="0"/>
              <a:t>microscopi</a:t>
            </a:r>
            <a:r>
              <a:rPr lang="es-ES" dirty="0" smtClean="0"/>
              <a:t> </a:t>
            </a:r>
            <a:r>
              <a:rPr lang="es-ES" dirty="0" err="1" smtClean="0"/>
              <a:t>electrònic</a:t>
            </a:r>
            <a:r>
              <a:rPr lang="es-ES" dirty="0" smtClean="0"/>
              <a:t> de </a:t>
            </a:r>
            <a:r>
              <a:rPr lang="es-ES" dirty="0" err="1" smtClean="0"/>
              <a:t>transmissió</a:t>
            </a:r>
            <a:r>
              <a:rPr lang="es-ES" dirty="0" smtClean="0"/>
              <a:t> es </a:t>
            </a:r>
            <a:r>
              <a:rPr lang="es-ES" dirty="0" err="1" smtClean="0"/>
              <a:t>veuen</a:t>
            </a:r>
            <a:r>
              <a:rPr lang="es-ES" dirty="0" smtClean="0"/>
              <a:t> en </a:t>
            </a:r>
            <a:r>
              <a:rPr lang="es-ES" dirty="0" err="1" smtClean="0"/>
              <a:t>groc</a:t>
            </a:r>
            <a:r>
              <a:rPr lang="es-ES" dirty="0" smtClean="0"/>
              <a:t> </a:t>
            </a:r>
            <a:r>
              <a:rPr lang="es-ES" dirty="0" err="1" smtClean="0"/>
              <a:t>els</a:t>
            </a:r>
            <a:r>
              <a:rPr lang="es-ES" dirty="0" smtClean="0"/>
              <a:t> </a:t>
            </a:r>
            <a:r>
              <a:rPr lang="es-ES" dirty="0" err="1" smtClean="0"/>
              <a:t>axons</a:t>
            </a:r>
            <a:r>
              <a:rPr lang="es-ES" dirty="0" smtClean="0"/>
              <a:t> de les </a:t>
            </a:r>
            <a:r>
              <a:rPr lang="es-ES" dirty="0" err="1" smtClean="0"/>
              <a:t>neurones</a:t>
            </a:r>
            <a:r>
              <a:rPr lang="es-ES" dirty="0" smtClean="0"/>
              <a:t>.</a:t>
            </a:r>
          </a:p>
          <a:p>
            <a:endParaRPr lang="es-ES" dirty="0"/>
          </a:p>
          <a:p>
            <a:r>
              <a:rPr lang="es-ES" dirty="0" err="1" smtClean="0"/>
              <a:t>Què</a:t>
            </a:r>
            <a:r>
              <a:rPr lang="es-ES" dirty="0" smtClean="0"/>
              <a:t> </a:t>
            </a:r>
            <a:r>
              <a:rPr lang="es-ES" dirty="0" err="1" smtClean="0"/>
              <a:t>són</a:t>
            </a:r>
            <a:r>
              <a:rPr lang="es-ES" dirty="0" smtClean="0"/>
              <a:t> les estructures verdes? </a:t>
            </a:r>
            <a:r>
              <a:rPr lang="es-ES" dirty="0" err="1" smtClean="0"/>
              <a:t>Quin</a:t>
            </a:r>
            <a:r>
              <a:rPr lang="es-ES" dirty="0" smtClean="0"/>
              <a:t> </a:t>
            </a:r>
            <a:r>
              <a:rPr lang="es-ES" dirty="0" err="1" smtClean="0"/>
              <a:t>tipus</a:t>
            </a:r>
            <a:r>
              <a:rPr lang="es-ES" dirty="0" smtClean="0"/>
              <a:t> de </a:t>
            </a:r>
            <a:r>
              <a:rPr lang="es-ES" dirty="0" err="1" smtClean="0"/>
              <a:t>nervi</a:t>
            </a:r>
            <a:r>
              <a:rPr lang="es-ES" dirty="0" smtClean="0"/>
              <a:t> </a:t>
            </a:r>
            <a:r>
              <a:rPr lang="es-ES" dirty="0" err="1" smtClean="0"/>
              <a:t>és</a:t>
            </a:r>
            <a:r>
              <a:rPr lang="es-ES" dirty="0" smtClean="0"/>
              <a:t> </a:t>
            </a:r>
            <a:r>
              <a:rPr lang="es-ES" dirty="0" err="1" smtClean="0"/>
              <a:t>assenyalat</a:t>
            </a:r>
            <a:r>
              <a:rPr lang="es-ES" dirty="0" smtClean="0"/>
              <a:t>? Justifica-</a:t>
            </a:r>
            <a:r>
              <a:rPr lang="es-ES" dirty="0" err="1" smtClean="0"/>
              <a:t>ho</a:t>
            </a:r>
            <a:r>
              <a:rPr lang="es-ES" dirty="0" smtClean="0"/>
              <a:t>.</a:t>
            </a:r>
            <a:endParaRPr lang="es-ES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5656" y="2467898"/>
            <a:ext cx="6714340" cy="420877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cxnSp>
        <p:nvCxnSpPr>
          <p:cNvPr id="3" name="2 Conector recto de flecha"/>
          <p:cNvCxnSpPr/>
          <p:nvPr/>
        </p:nvCxnSpPr>
        <p:spPr>
          <a:xfrm>
            <a:off x="4982112" y="2621176"/>
            <a:ext cx="324036" cy="792088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6" name="5 Conector recto de flecha"/>
          <p:cNvCxnSpPr/>
          <p:nvPr/>
        </p:nvCxnSpPr>
        <p:spPr>
          <a:xfrm flipV="1">
            <a:off x="4544794" y="5229200"/>
            <a:ext cx="576064" cy="576064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8" name="7 Conector recto de flecha"/>
          <p:cNvCxnSpPr/>
          <p:nvPr/>
        </p:nvCxnSpPr>
        <p:spPr>
          <a:xfrm flipH="1" flipV="1">
            <a:off x="6868388" y="4869160"/>
            <a:ext cx="756084" cy="116853"/>
          </a:xfrm>
          <a:prstGeom prst="straightConnector1">
            <a:avLst/>
          </a:prstGeom>
          <a:ln w="38100">
            <a:solidFill>
              <a:schemeClr val="tx1"/>
            </a:solidFill>
            <a:headEnd type="none" w="med" len="med"/>
            <a:tailEnd type="triangle" w="med" len="med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335500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5" name="Picture 7" descr="Atenció sanitària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339752" y="3645024"/>
            <a:ext cx="4852637" cy="321297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95536" y="692696"/>
            <a:ext cx="8229600" cy="5521800"/>
          </a:xfrm>
        </p:spPr>
        <p:txBody>
          <a:bodyPr>
            <a:normAutofit/>
          </a:bodyPr>
          <a:lstStyle/>
          <a:p>
            <a:r>
              <a:rPr lang="es-ES" sz="1800" b="1" u="sng" dirty="0" err="1" smtClean="0"/>
              <a:t>Neurones</a:t>
            </a:r>
            <a:r>
              <a:rPr lang="es-ES" sz="1800" b="1" u="sng" dirty="0" smtClean="0"/>
              <a:t> </a:t>
            </a:r>
            <a:r>
              <a:rPr lang="es-ES" sz="1800" b="1" u="sng" dirty="0" err="1" smtClean="0"/>
              <a:t>aferents</a:t>
            </a:r>
            <a:r>
              <a:rPr lang="es-ES" sz="1800" b="1" u="sng" dirty="0" smtClean="0"/>
              <a:t> o </a:t>
            </a:r>
            <a:r>
              <a:rPr lang="es-ES" sz="1800" b="1" u="sng" dirty="0" err="1" smtClean="0"/>
              <a:t>sensitives</a:t>
            </a:r>
            <a:r>
              <a:rPr lang="es-ES" sz="1800" u="sng" dirty="0" smtClean="0"/>
              <a:t>: </a:t>
            </a:r>
            <a:r>
              <a:rPr lang="es-ES" sz="1800" u="sng" dirty="0" err="1" smtClean="0"/>
              <a:t>òrgans</a:t>
            </a:r>
            <a:r>
              <a:rPr lang="es-ES" sz="1800" u="sng" dirty="0" smtClean="0"/>
              <a:t> </a:t>
            </a:r>
            <a:r>
              <a:rPr lang="es-ES" sz="1800" u="sng" dirty="0" err="1" smtClean="0"/>
              <a:t>receptors</a:t>
            </a:r>
            <a:r>
              <a:rPr lang="es-ES" sz="1800" u="sng" dirty="0" smtClean="0"/>
              <a:t> </a:t>
            </a:r>
            <a:r>
              <a:rPr lang="es-ES" sz="1800" u="sng" dirty="0" smtClean="0">
                <a:sym typeface="Wingdings" panose="05000000000000000000" pitchFamily="2" charset="2"/>
              </a:rPr>
              <a:t></a:t>
            </a:r>
            <a:r>
              <a:rPr lang="es-ES" sz="1800" u="sng" dirty="0" smtClean="0"/>
              <a:t> SNC</a:t>
            </a:r>
          </a:p>
          <a:p>
            <a:endParaRPr lang="es-ES" sz="1800" dirty="0"/>
          </a:p>
          <a:p>
            <a:r>
              <a:rPr lang="es-ES" sz="1800" b="1" u="sng" dirty="0" err="1" smtClean="0"/>
              <a:t>Neurones</a:t>
            </a:r>
            <a:r>
              <a:rPr lang="es-ES" sz="1800" b="1" u="sng" dirty="0" smtClean="0"/>
              <a:t> </a:t>
            </a:r>
            <a:r>
              <a:rPr lang="es-ES" sz="1800" b="1" u="sng" dirty="0" err="1" smtClean="0"/>
              <a:t>eferents</a:t>
            </a:r>
            <a:r>
              <a:rPr lang="es-ES" sz="1800" u="sng" dirty="0" smtClean="0"/>
              <a:t>: SNC </a:t>
            </a:r>
            <a:r>
              <a:rPr lang="es-ES" sz="1800" u="sng" dirty="0" smtClean="0">
                <a:sym typeface="Wingdings" panose="05000000000000000000" pitchFamily="2" charset="2"/>
              </a:rPr>
              <a:t></a:t>
            </a:r>
            <a:r>
              <a:rPr lang="es-ES" sz="1800" u="sng" dirty="0" smtClean="0"/>
              <a:t> </a:t>
            </a:r>
            <a:r>
              <a:rPr lang="es-ES" sz="1800" u="sng" dirty="0" err="1" smtClean="0"/>
              <a:t>òrgans</a:t>
            </a:r>
            <a:r>
              <a:rPr lang="es-ES" sz="1800" u="sng" dirty="0" smtClean="0"/>
              <a:t> </a:t>
            </a:r>
            <a:r>
              <a:rPr lang="es-ES" sz="1800" u="sng" dirty="0" err="1" smtClean="0"/>
              <a:t>efectors</a:t>
            </a:r>
            <a:endParaRPr lang="es-ES" sz="1800" u="sng" dirty="0" smtClean="0"/>
          </a:p>
          <a:p>
            <a:pPr lvl="1">
              <a:buFont typeface="Wingdings" panose="05000000000000000000" pitchFamily="2" charset="2"/>
              <a:buChar char="Ø"/>
            </a:pPr>
            <a:r>
              <a:rPr lang="es-ES" sz="1600" u="sng" dirty="0" err="1" smtClean="0"/>
              <a:t>Vegetatives</a:t>
            </a:r>
            <a:r>
              <a:rPr lang="es-ES" sz="1600" u="sng" dirty="0" smtClean="0"/>
              <a:t>: </a:t>
            </a:r>
            <a:r>
              <a:rPr lang="es-ES" sz="1600" u="sng" dirty="0" smtClean="0">
                <a:solidFill>
                  <a:schemeClr val="tx1"/>
                </a:solidFill>
              </a:rPr>
              <a:t>SNC </a:t>
            </a:r>
            <a:r>
              <a:rPr lang="es-ES" sz="1600" u="sng" dirty="0" smtClean="0">
                <a:solidFill>
                  <a:schemeClr val="tx1"/>
                </a:solidFill>
                <a:sym typeface="Wingdings" panose="05000000000000000000" pitchFamily="2" charset="2"/>
              </a:rPr>
              <a:t> </a:t>
            </a:r>
            <a:r>
              <a:rPr lang="es-ES" sz="1600" u="sng" dirty="0" err="1" smtClean="0">
                <a:solidFill>
                  <a:schemeClr val="tx1"/>
                </a:solidFill>
                <a:sym typeface="Wingdings" panose="05000000000000000000" pitchFamily="2" charset="2"/>
              </a:rPr>
              <a:t>T</a:t>
            </a:r>
            <a:r>
              <a:rPr lang="es-ES" sz="1600" u="sng" dirty="0" err="1" smtClean="0">
                <a:solidFill>
                  <a:schemeClr val="tx1"/>
                </a:solidFill>
              </a:rPr>
              <a:t>eixit</a:t>
            </a:r>
            <a:r>
              <a:rPr lang="es-ES" sz="1600" u="sng" dirty="0" smtClean="0">
                <a:solidFill>
                  <a:schemeClr val="tx1"/>
                </a:solidFill>
              </a:rPr>
              <a:t> glandular / Muscular </a:t>
            </a:r>
            <a:r>
              <a:rPr lang="es-ES" sz="1600" u="sng" dirty="0" err="1" smtClean="0">
                <a:solidFill>
                  <a:schemeClr val="tx1"/>
                </a:solidFill>
              </a:rPr>
              <a:t>llis</a:t>
            </a:r>
            <a:r>
              <a:rPr lang="es-ES" sz="1600" u="sng" dirty="0" smtClean="0">
                <a:solidFill>
                  <a:schemeClr val="tx1"/>
                </a:solidFill>
              </a:rPr>
              <a:t> / Muscular </a:t>
            </a:r>
            <a:r>
              <a:rPr lang="es-ES" sz="1600" u="sng" dirty="0" err="1" smtClean="0">
                <a:solidFill>
                  <a:schemeClr val="tx1"/>
                </a:solidFill>
              </a:rPr>
              <a:t>cardíac</a:t>
            </a:r>
            <a:endParaRPr lang="es-ES" sz="1600" u="sng" dirty="0" smtClean="0">
              <a:solidFill>
                <a:schemeClr val="tx1"/>
              </a:solidFill>
            </a:endParaRPr>
          </a:p>
          <a:p>
            <a:pPr lvl="1">
              <a:buFont typeface="Wingdings" panose="05000000000000000000" pitchFamily="2" charset="2"/>
              <a:buChar char="Ø"/>
            </a:pPr>
            <a:r>
              <a:rPr lang="es-ES" sz="1600" u="sng" dirty="0"/>
              <a:t>Motores: </a:t>
            </a:r>
            <a:r>
              <a:rPr lang="es-ES" sz="1600" u="sng" dirty="0" smtClean="0">
                <a:solidFill>
                  <a:schemeClr val="tx1"/>
                </a:solidFill>
              </a:rPr>
              <a:t>SNC </a:t>
            </a:r>
            <a:r>
              <a:rPr lang="es-ES" sz="1600" u="sng" dirty="0" smtClean="0">
                <a:solidFill>
                  <a:schemeClr val="tx1"/>
                </a:solidFill>
                <a:sym typeface="Wingdings" panose="05000000000000000000" pitchFamily="2" charset="2"/>
              </a:rPr>
              <a:t> </a:t>
            </a:r>
            <a:r>
              <a:rPr lang="es-ES" sz="1600" u="sng" dirty="0" err="1" smtClean="0">
                <a:solidFill>
                  <a:schemeClr val="tx1"/>
                </a:solidFill>
                <a:sym typeface="Wingdings" panose="05000000000000000000" pitchFamily="2" charset="2"/>
              </a:rPr>
              <a:t>T</a:t>
            </a:r>
            <a:r>
              <a:rPr lang="es-ES" sz="1600" u="sng" dirty="0" err="1" smtClean="0">
                <a:solidFill>
                  <a:schemeClr val="tx1"/>
                </a:solidFill>
              </a:rPr>
              <a:t>eixit</a:t>
            </a:r>
            <a:r>
              <a:rPr lang="es-ES" sz="1600" u="sng" dirty="0" smtClean="0">
                <a:solidFill>
                  <a:schemeClr val="tx1"/>
                </a:solidFill>
              </a:rPr>
              <a:t> muscular </a:t>
            </a:r>
            <a:r>
              <a:rPr lang="es-ES" sz="1600" u="sng" dirty="0" err="1" smtClean="0">
                <a:solidFill>
                  <a:schemeClr val="tx1"/>
                </a:solidFill>
              </a:rPr>
              <a:t>esquelètic</a:t>
            </a:r>
            <a:endParaRPr lang="es-ES" sz="1600" u="sng" dirty="0" smtClean="0">
              <a:solidFill>
                <a:schemeClr val="tx1"/>
              </a:solidFill>
            </a:endParaRPr>
          </a:p>
          <a:p>
            <a:endParaRPr lang="es-ES" sz="1800" dirty="0"/>
          </a:p>
          <a:p>
            <a:r>
              <a:rPr lang="es-ES" sz="1800" b="1" u="sng" dirty="0" err="1"/>
              <a:t>Neurones</a:t>
            </a:r>
            <a:r>
              <a:rPr lang="es-ES" sz="1800" b="1" u="sng" dirty="0"/>
              <a:t> </a:t>
            </a:r>
            <a:r>
              <a:rPr lang="es-ES" sz="1800" b="1" u="sng" dirty="0" err="1" smtClean="0"/>
              <a:t>d’associació</a:t>
            </a:r>
            <a:r>
              <a:rPr lang="es-ES" sz="1800" b="1" u="sng" dirty="0" smtClean="0"/>
              <a:t> o </a:t>
            </a:r>
            <a:r>
              <a:rPr lang="es-ES" sz="1800" b="1" u="sng" dirty="0" err="1" smtClean="0"/>
              <a:t>interneurones</a:t>
            </a:r>
            <a:r>
              <a:rPr lang="es-ES" sz="1800" u="sng" dirty="0" smtClean="0"/>
              <a:t>: </a:t>
            </a:r>
            <a:r>
              <a:rPr lang="es-ES" sz="1800" u="sng" dirty="0" err="1" smtClean="0"/>
              <a:t>connecten</a:t>
            </a:r>
            <a:r>
              <a:rPr lang="es-ES" sz="1800" u="sng" dirty="0" smtClean="0"/>
              <a:t> les </a:t>
            </a:r>
            <a:r>
              <a:rPr lang="es-ES" sz="1800" u="sng" dirty="0" err="1" smtClean="0"/>
              <a:t>neurones</a:t>
            </a:r>
            <a:r>
              <a:rPr lang="es-ES" sz="1800" u="sng" dirty="0" smtClean="0"/>
              <a:t> entre sí</a:t>
            </a:r>
            <a:r>
              <a:rPr lang="es-ES" sz="1800" dirty="0" smtClean="0"/>
              <a:t>. Creen la multitud </a:t>
            </a:r>
            <a:r>
              <a:rPr lang="es-ES" sz="1800" dirty="0" err="1" smtClean="0"/>
              <a:t>d’interconnexions</a:t>
            </a:r>
            <a:r>
              <a:rPr lang="es-ES" sz="1800" dirty="0"/>
              <a:t> </a:t>
            </a:r>
            <a:r>
              <a:rPr lang="es-ES" sz="1800" dirty="0" smtClean="0"/>
              <a:t>del </a:t>
            </a:r>
            <a:r>
              <a:rPr lang="es-ES" sz="1800" dirty="0" err="1" smtClean="0"/>
              <a:t>cervell</a:t>
            </a:r>
            <a:r>
              <a:rPr lang="es-ES" sz="1800" dirty="0" smtClean="0"/>
              <a:t> que proporcionen el </a:t>
            </a:r>
            <a:r>
              <a:rPr lang="es-ES" sz="1800" dirty="0" err="1" smtClean="0"/>
              <a:t>pensament</a:t>
            </a:r>
            <a:r>
              <a:rPr lang="es-ES" sz="1800" dirty="0" smtClean="0"/>
              <a:t>, la </a:t>
            </a:r>
            <a:r>
              <a:rPr lang="es-ES" sz="1800" dirty="0" err="1" smtClean="0"/>
              <a:t>memòria</a:t>
            </a:r>
            <a:r>
              <a:rPr lang="es-ES" sz="1800" dirty="0" smtClean="0"/>
              <a:t>, les </a:t>
            </a:r>
            <a:r>
              <a:rPr lang="es-ES" sz="1800" dirty="0" err="1" smtClean="0"/>
              <a:t>emocions</a:t>
            </a:r>
            <a:r>
              <a:rPr lang="es-ES" sz="1800" dirty="0" smtClean="0"/>
              <a:t>…</a:t>
            </a:r>
            <a:endParaRPr lang="es-ES" sz="1400" dirty="0"/>
          </a:p>
          <a:p>
            <a:pPr marL="411480" lvl="1" indent="0">
              <a:buNone/>
            </a:pPr>
            <a:endParaRPr lang="es-ES" sz="1600" dirty="0" smtClean="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5998419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27984" y="2060848"/>
            <a:ext cx="4515074" cy="220071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28" y="2200998"/>
            <a:ext cx="3931059" cy="219093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81267" y="4386876"/>
            <a:ext cx="4797489" cy="2302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6 CuadroTexto"/>
          <p:cNvSpPr txBox="1"/>
          <p:nvPr/>
        </p:nvSpPr>
        <p:spPr>
          <a:xfrm>
            <a:off x="467544" y="692696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 smtClean="0">
                <a:solidFill>
                  <a:schemeClr val="accent2"/>
                </a:solidFill>
              </a:rPr>
              <a:t>Activitat</a:t>
            </a:r>
            <a:r>
              <a:rPr lang="es-ES" b="1" dirty="0" smtClean="0">
                <a:solidFill>
                  <a:schemeClr val="accent2"/>
                </a:solidFill>
              </a:rPr>
              <a:t> 3.</a:t>
            </a:r>
          </a:p>
          <a:p>
            <a:r>
              <a:rPr lang="es-ES" dirty="0" smtClean="0"/>
              <a:t>Indica el </a:t>
            </a:r>
            <a:r>
              <a:rPr lang="es-ES" dirty="0" err="1" smtClean="0"/>
              <a:t>tipus</a:t>
            </a:r>
            <a:r>
              <a:rPr lang="es-ES" dirty="0" smtClean="0"/>
              <a:t> de neurona que es representa en cada </a:t>
            </a:r>
            <a:r>
              <a:rPr lang="es-ES" dirty="0" err="1" smtClean="0"/>
              <a:t>dibuix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8" name="7 CuadroTexto"/>
          <p:cNvSpPr txBox="1"/>
          <p:nvPr/>
        </p:nvSpPr>
        <p:spPr>
          <a:xfrm>
            <a:off x="467544" y="3820686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/>
              <a:t>A</a:t>
            </a:r>
            <a:endParaRPr lang="es-ES" dirty="0"/>
          </a:p>
        </p:txBody>
      </p:sp>
      <p:sp>
        <p:nvSpPr>
          <p:cNvPr id="9" name="8 CuadroTexto"/>
          <p:cNvSpPr txBox="1"/>
          <p:nvPr/>
        </p:nvSpPr>
        <p:spPr>
          <a:xfrm>
            <a:off x="4637069" y="3820686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B</a:t>
            </a:r>
          </a:p>
        </p:txBody>
      </p:sp>
      <p:sp>
        <p:nvSpPr>
          <p:cNvPr id="10" name="9 CuadroTexto"/>
          <p:cNvSpPr txBox="1"/>
          <p:nvPr/>
        </p:nvSpPr>
        <p:spPr>
          <a:xfrm>
            <a:off x="2289057" y="6165304"/>
            <a:ext cx="43204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/>
              <a:t>C</a:t>
            </a:r>
          </a:p>
        </p:txBody>
      </p:sp>
    </p:spTree>
    <p:extLst>
      <p:ext uri="{BB962C8B-B14F-4D97-AF65-F5344CB8AC3E}">
        <p14:creationId xmlns:p14="http://schemas.microsoft.com/office/powerpoint/2010/main" val="15405487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066800"/>
          </a:xfrm>
        </p:spPr>
        <p:txBody>
          <a:bodyPr>
            <a:normAutofit/>
          </a:bodyPr>
          <a:lstStyle/>
          <a:p>
            <a:r>
              <a:rPr lang="es-ES" sz="3200" b="1" u="sng" dirty="0" smtClean="0">
                <a:solidFill>
                  <a:schemeClr val="accent2"/>
                </a:solidFill>
              </a:rPr>
              <a:t>La </a:t>
            </a:r>
            <a:r>
              <a:rPr lang="es-ES" sz="3200" b="1" u="sng" dirty="0" err="1" smtClean="0">
                <a:solidFill>
                  <a:schemeClr val="accent2"/>
                </a:solidFill>
              </a:rPr>
              <a:t>sinapsi</a:t>
            </a:r>
            <a:endParaRPr lang="es-ES" sz="3200" b="1" u="sng" dirty="0">
              <a:solidFill>
                <a:schemeClr val="accent2"/>
              </a:solidFill>
            </a:endParaRPr>
          </a:p>
        </p:txBody>
      </p:sp>
      <p:sp>
        <p:nvSpPr>
          <p:cNvPr id="12" name="2 Marcador de contenido"/>
          <p:cNvSpPr>
            <a:spLocks noGrp="1"/>
          </p:cNvSpPr>
          <p:nvPr>
            <p:ph idx="1"/>
          </p:nvPr>
        </p:nvSpPr>
        <p:spPr>
          <a:xfrm>
            <a:off x="467544" y="1412776"/>
            <a:ext cx="8280920" cy="4325112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es-ES" sz="1800" u="sng" dirty="0" err="1" smtClean="0"/>
              <a:t>Procés</a:t>
            </a:r>
            <a:r>
              <a:rPr lang="es-ES" sz="1800" u="sng" dirty="0" smtClean="0"/>
              <a:t> de </a:t>
            </a:r>
            <a:r>
              <a:rPr lang="es-ES" sz="1800" u="sng" dirty="0" err="1" smtClean="0"/>
              <a:t>transmissió</a:t>
            </a:r>
            <a:r>
              <a:rPr lang="es-ES" sz="1800" u="sng" dirty="0" smtClean="0"/>
              <a:t> de la </a:t>
            </a:r>
            <a:r>
              <a:rPr lang="es-ES" sz="1800" u="sng" dirty="0" err="1" smtClean="0"/>
              <a:t>informació</a:t>
            </a:r>
            <a:r>
              <a:rPr lang="es-ES" sz="1800" u="sng" dirty="0" smtClean="0"/>
              <a:t> nerviosa </a:t>
            </a:r>
            <a:r>
              <a:rPr lang="es-ES" sz="1800" u="sng" dirty="0" err="1" smtClean="0"/>
              <a:t>d’una</a:t>
            </a:r>
            <a:r>
              <a:rPr lang="es-ES" sz="1800" u="sng" dirty="0" smtClean="0"/>
              <a:t> neurona a </a:t>
            </a:r>
            <a:r>
              <a:rPr lang="es-ES" sz="1800" u="sng" dirty="0" err="1" smtClean="0"/>
              <a:t>l’altra</a:t>
            </a:r>
            <a:r>
              <a:rPr lang="es-ES" sz="1800" dirty="0" smtClean="0"/>
              <a:t>.</a:t>
            </a:r>
          </a:p>
        </p:txBody>
      </p:sp>
      <p:pic>
        <p:nvPicPr>
          <p:cNvPr id="2" name="Picture 2" descr="Sinapsis - Wikipedia, la enciclopedia lib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916831"/>
            <a:ext cx="7200800" cy="476452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CuadroTexto"/>
          <p:cNvSpPr txBox="1"/>
          <p:nvPr/>
        </p:nvSpPr>
        <p:spPr>
          <a:xfrm>
            <a:off x="827584" y="2780928"/>
            <a:ext cx="2088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/>
              <a:t>Neurona </a:t>
            </a:r>
            <a:r>
              <a:rPr lang="es-ES" sz="1600" b="1" dirty="0" err="1" smtClean="0"/>
              <a:t>presinàptica</a:t>
            </a:r>
            <a:endParaRPr lang="es-ES" sz="1600" b="1" dirty="0"/>
          </a:p>
        </p:txBody>
      </p:sp>
      <p:sp>
        <p:nvSpPr>
          <p:cNvPr id="14" name="13 CuadroTexto"/>
          <p:cNvSpPr txBox="1"/>
          <p:nvPr/>
        </p:nvSpPr>
        <p:spPr>
          <a:xfrm>
            <a:off x="356628" y="5805264"/>
            <a:ext cx="20882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b="1" dirty="0" smtClean="0"/>
              <a:t>Neurona </a:t>
            </a:r>
            <a:r>
              <a:rPr lang="es-ES" sz="1600" b="1" dirty="0" err="1" smtClean="0"/>
              <a:t>postsinàptica</a:t>
            </a:r>
            <a:endParaRPr lang="es-ES" sz="1600" b="1" dirty="0"/>
          </a:p>
        </p:txBody>
      </p:sp>
      <p:sp>
        <p:nvSpPr>
          <p:cNvPr id="16" name="15 CuadroTexto"/>
          <p:cNvSpPr txBox="1"/>
          <p:nvPr/>
        </p:nvSpPr>
        <p:spPr>
          <a:xfrm>
            <a:off x="2015716" y="1733907"/>
            <a:ext cx="154817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s-ES" sz="1600" b="1" dirty="0" err="1" smtClean="0"/>
              <a:t>Direcció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impuls</a:t>
            </a:r>
            <a:r>
              <a:rPr lang="es-ES" sz="1600" b="1" dirty="0" smtClean="0"/>
              <a:t> </a:t>
            </a:r>
            <a:r>
              <a:rPr lang="es-ES" sz="1600" b="1" dirty="0" err="1" smtClean="0"/>
              <a:t>elèctric</a:t>
            </a:r>
            <a:endParaRPr lang="es-ES" sz="1600" b="1" dirty="0"/>
          </a:p>
        </p:txBody>
      </p:sp>
      <p:sp>
        <p:nvSpPr>
          <p:cNvPr id="6" name="5 Flecha abajo"/>
          <p:cNvSpPr/>
          <p:nvPr/>
        </p:nvSpPr>
        <p:spPr>
          <a:xfrm>
            <a:off x="3419872" y="1979660"/>
            <a:ext cx="432048" cy="1448872"/>
          </a:xfrm>
          <a:prstGeom prst="downArrow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974943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593808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es-ES" sz="2000" dirty="0" smtClean="0">
                <a:solidFill>
                  <a:schemeClr val="accent2"/>
                </a:solidFill>
              </a:rPr>
              <a:t>1. </a:t>
            </a:r>
            <a:r>
              <a:rPr lang="es-ES" sz="2000" u="sng" dirty="0" err="1" smtClean="0">
                <a:solidFill>
                  <a:schemeClr val="accent2"/>
                </a:solidFill>
              </a:rPr>
              <a:t>Alliberament</a:t>
            </a:r>
            <a:r>
              <a:rPr lang="es-ES" sz="2000" u="sng" dirty="0" smtClean="0">
                <a:solidFill>
                  <a:schemeClr val="accent2"/>
                </a:solidFill>
              </a:rPr>
              <a:t> del </a:t>
            </a:r>
            <a:r>
              <a:rPr lang="es-ES" sz="2000" u="sng" dirty="0" err="1" smtClean="0">
                <a:solidFill>
                  <a:schemeClr val="accent2"/>
                </a:solidFill>
              </a:rPr>
              <a:t>neurotransmissor</a:t>
            </a:r>
            <a:r>
              <a:rPr lang="es-ES" sz="2000" dirty="0" smtClean="0">
                <a:solidFill>
                  <a:schemeClr val="accent2"/>
                </a:solidFill>
              </a:rPr>
              <a:t>: </a:t>
            </a:r>
            <a:r>
              <a:rPr lang="es-ES" sz="2000" dirty="0" smtClean="0"/>
              <a:t>el </a:t>
            </a:r>
            <a:r>
              <a:rPr lang="es-ES" sz="2000" u="sng" dirty="0" smtClean="0"/>
              <a:t>potencial </a:t>
            </a:r>
            <a:r>
              <a:rPr lang="es-ES" sz="2000" u="sng" dirty="0" err="1" smtClean="0"/>
              <a:t>d’acció</a:t>
            </a:r>
            <a:r>
              <a:rPr lang="es-ES" sz="2000" u="sng" dirty="0" smtClean="0"/>
              <a:t> en la neurona </a:t>
            </a:r>
            <a:r>
              <a:rPr lang="es-ES" sz="2000" u="sng" dirty="0" err="1" smtClean="0"/>
              <a:t>presinàptica</a:t>
            </a:r>
            <a:r>
              <a:rPr lang="es-ES" sz="2000" u="sng" dirty="0" smtClean="0"/>
              <a:t> </a:t>
            </a:r>
            <a:r>
              <a:rPr lang="es-ES" sz="2000" u="sng" dirty="0" err="1" smtClean="0"/>
              <a:t>indueix</a:t>
            </a:r>
            <a:r>
              <a:rPr lang="es-ES" sz="2000" u="sng" dirty="0" smtClean="0"/>
              <a:t> </a:t>
            </a:r>
            <a:r>
              <a:rPr lang="es-ES" sz="2000" u="sng" dirty="0" err="1" smtClean="0"/>
              <a:t>l’</a:t>
            </a:r>
            <a:r>
              <a:rPr lang="es-ES" sz="2000" b="1" u="sng" dirty="0" err="1" smtClean="0"/>
              <a:t>obertura</a:t>
            </a:r>
            <a:r>
              <a:rPr lang="es-ES" sz="2000" b="1" u="sng" dirty="0" smtClean="0"/>
              <a:t> </a:t>
            </a:r>
            <a:r>
              <a:rPr lang="es-ES" sz="2000" b="1" u="sng" dirty="0" err="1" smtClean="0"/>
              <a:t>dels</a:t>
            </a:r>
            <a:r>
              <a:rPr lang="es-ES" sz="2000" b="1" u="sng" dirty="0" smtClean="0"/>
              <a:t> </a:t>
            </a:r>
            <a:r>
              <a:rPr lang="es-ES" sz="2000" b="1" u="sng" dirty="0" err="1" smtClean="0"/>
              <a:t>canals</a:t>
            </a:r>
            <a:r>
              <a:rPr lang="es-ES" sz="2000" b="1" u="sng" dirty="0" smtClean="0"/>
              <a:t> de Ca</a:t>
            </a:r>
            <a:r>
              <a:rPr lang="es-ES" sz="2000" b="1" u="sng" baseline="30000" dirty="0" smtClean="0"/>
              <a:t>2+</a:t>
            </a:r>
            <a:r>
              <a:rPr lang="es-ES" sz="2000" dirty="0" smtClean="0"/>
              <a:t>, el </a:t>
            </a:r>
            <a:r>
              <a:rPr lang="es-ES" sz="2000" dirty="0" err="1" smtClean="0"/>
              <a:t>calci</a:t>
            </a:r>
            <a:r>
              <a:rPr lang="es-ES" sz="2000" dirty="0" smtClean="0"/>
              <a:t> entra a la </a:t>
            </a:r>
            <a:r>
              <a:rPr lang="es-ES" sz="2000" dirty="0" err="1" smtClean="0"/>
              <a:t>cèl·lula</a:t>
            </a:r>
            <a:r>
              <a:rPr lang="es-ES" sz="2000" dirty="0" smtClean="0"/>
              <a:t> i </a:t>
            </a:r>
            <a:r>
              <a:rPr lang="es-ES" sz="2000" u="sng" dirty="0" smtClean="0"/>
              <a:t>les </a:t>
            </a:r>
            <a:r>
              <a:rPr lang="es-ES" sz="2000" u="sng" dirty="0" err="1" smtClean="0"/>
              <a:t>vesícules</a:t>
            </a:r>
            <a:r>
              <a:rPr lang="es-ES" sz="2000" u="sng" dirty="0" smtClean="0"/>
              <a:t> </a:t>
            </a:r>
            <a:r>
              <a:rPr lang="es-ES" sz="2000" u="sng" dirty="0" err="1" smtClean="0"/>
              <a:t>amb</a:t>
            </a:r>
            <a:r>
              <a:rPr lang="es-ES" sz="2000" u="sng" dirty="0" smtClean="0"/>
              <a:t> </a:t>
            </a:r>
            <a:r>
              <a:rPr lang="es-ES" sz="2000" b="1" u="sng" dirty="0" err="1" smtClean="0"/>
              <a:t>neurotransmissors</a:t>
            </a:r>
            <a:r>
              <a:rPr lang="es-ES" sz="2000" u="sng" dirty="0" smtClean="0"/>
              <a:t> es fusionen </a:t>
            </a:r>
            <a:r>
              <a:rPr lang="es-ES" sz="2000" u="sng" dirty="0" err="1" smtClean="0"/>
              <a:t>amb</a:t>
            </a:r>
            <a:r>
              <a:rPr lang="es-ES" sz="2000" u="sng" dirty="0" smtClean="0"/>
              <a:t> la membrana per secretar el </a:t>
            </a:r>
            <a:r>
              <a:rPr lang="es-ES" sz="2000" u="sng" dirty="0" err="1" smtClean="0"/>
              <a:t>contingut</a:t>
            </a:r>
            <a:r>
              <a:rPr lang="es-ES" sz="2000" u="sng" dirty="0" smtClean="0"/>
              <a:t> a </a:t>
            </a:r>
            <a:r>
              <a:rPr lang="es-ES" sz="2000" u="sng" dirty="0" err="1" smtClean="0"/>
              <a:t>l’exterior</a:t>
            </a:r>
            <a:r>
              <a:rPr lang="es-ES" sz="2000" dirty="0" smtClean="0"/>
              <a:t>.</a:t>
            </a:r>
            <a:endParaRPr lang="es-ES" sz="2000" dirty="0"/>
          </a:p>
        </p:txBody>
      </p:sp>
      <p:pic>
        <p:nvPicPr>
          <p:cNvPr id="6146" name="Picture 2" descr="Estructura de la sinapsis químic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2203761"/>
            <a:ext cx="5842620" cy="46740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037896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323528" y="836712"/>
            <a:ext cx="8496944" cy="5593808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es-ES" sz="2000" dirty="0">
                <a:solidFill>
                  <a:schemeClr val="accent2"/>
                </a:solidFill>
              </a:rPr>
              <a:t>2</a:t>
            </a:r>
            <a:r>
              <a:rPr lang="es-ES" sz="2000" dirty="0" smtClean="0">
                <a:solidFill>
                  <a:schemeClr val="accent2"/>
                </a:solidFill>
              </a:rPr>
              <a:t>. </a:t>
            </a:r>
            <a:r>
              <a:rPr lang="es-ES" sz="2000" u="sng" dirty="0" err="1" smtClean="0">
                <a:solidFill>
                  <a:schemeClr val="accent2"/>
                </a:solidFill>
              </a:rPr>
              <a:t>Reconeixement</a:t>
            </a:r>
            <a:r>
              <a:rPr lang="es-ES" sz="2000" u="sng" dirty="0" smtClean="0">
                <a:solidFill>
                  <a:schemeClr val="accent2"/>
                </a:solidFill>
              </a:rPr>
              <a:t> del </a:t>
            </a:r>
            <a:r>
              <a:rPr lang="es-ES" sz="2000" u="sng" dirty="0" err="1" smtClean="0">
                <a:solidFill>
                  <a:schemeClr val="accent2"/>
                </a:solidFill>
              </a:rPr>
              <a:t>neurotransmissor</a:t>
            </a:r>
            <a:r>
              <a:rPr lang="es-ES" sz="2000" dirty="0" smtClean="0">
                <a:solidFill>
                  <a:schemeClr val="accent2"/>
                </a:solidFill>
              </a:rPr>
              <a:t>:</a:t>
            </a:r>
            <a:r>
              <a:rPr lang="es-ES" sz="2000" dirty="0" smtClean="0"/>
              <a:t> </a:t>
            </a:r>
            <a:r>
              <a:rPr lang="es-ES" sz="2000" dirty="0" err="1" smtClean="0"/>
              <a:t>els</a:t>
            </a:r>
            <a:r>
              <a:rPr lang="es-ES" sz="2000" dirty="0" smtClean="0"/>
              <a:t> </a:t>
            </a:r>
            <a:r>
              <a:rPr lang="es-ES" sz="2000" u="sng" dirty="0" err="1" smtClean="0"/>
              <a:t>neurotransmissors</a:t>
            </a:r>
            <a:r>
              <a:rPr lang="es-ES" sz="2000" u="sng" dirty="0" smtClean="0"/>
              <a:t> van a parar a </a:t>
            </a:r>
            <a:r>
              <a:rPr lang="es-ES" sz="2000" u="sng" dirty="0" err="1" smtClean="0"/>
              <a:t>l’</a:t>
            </a:r>
            <a:r>
              <a:rPr lang="es-ES" sz="2000" b="1" u="sng" dirty="0" err="1" smtClean="0"/>
              <a:t>espai</a:t>
            </a:r>
            <a:r>
              <a:rPr lang="es-ES" sz="2000" b="1" u="sng" dirty="0" smtClean="0"/>
              <a:t> </a:t>
            </a:r>
            <a:r>
              <a:rPr lang="es-ES" sz="2000" b="1" u="sng" dirty="0" err="1" smtClean="0"/>
              <a:t>sinàptic</a:t>
            </a:r>
            <a:r>
              <a:rPr lang="es-ES" sz="2000" b="1" u="sng" dirty="0" smtClean="0"/>
              <a:t> </a:t>
            </a:r>
            <a:r>
              <a:rPr lang="es-ES" sz="2000" u="sng" dirty="0" smtClean="0"/>
              <a:t>i</a:t>
            </a:r>
            <a:r>
              <a:rPr lang="es-ES" sz="2000" dirty="0" smtClean="0"/>
              <a:t> </a:t>
            </a:r>
            <a:r>
              <a:rPr lang="es-ES" sz="2000" dirty="0" err="1" smtClean="0"/>
              <a:t>ràpidament</a:t>
            </a:r>
            <a:r>
              <a:rPr lang="es-ES" sz="2000" dirty="0" smtClean="0"/>
              <a:t> </a:t>
            </a:r>
            <a:r>
              <a:rPr lang="es-ES" sz="2000" u="sng" dirty="0" err="1" smtClean="0"/>
              <a:t>són</a:t>
            </a:r>
            <a:r>
              <a:rPr lang="es-ES" sz="2000" u="sng" dirty="0" smtClean="0"/>
              <a:t> </a:t>
            </a:r>
            <a:r>
              <a:rPr lang="es-ES" sz="2000" u="sng" dirty="0" err="1" smtClean="0"/>
              <a:t>reconeguts</a:t>
            </a:r>
            <a:r>
              <a:rPr lang="es-ES" sz="2000" u="sng" dirty="0" smtClean="0"/>
              <a:t> per les </a:t>
            </a:r>
            <a:r>
              <a:rPr lang="es-ES" sz="2000" b="1" u="sng" dirty="0" err="1" smtClean="0"/>
              <a:t>proteïnes</a:t>
            </a:r>
            <a:r>
              <a:rPr lang="es-ES" sz="2000" b="1" u="sng" dirty="0" smtClean="0"/>
              <a:t> receptores </a:t>
            </a:r>
            <a:r>
              <a:rPr lang="es-ES" sz="2000" u="sng" dirty="0" smtClean="0"/>
              <a:t>de les </a:t>
            </a:r>
            <a:r>
              <a:rPr lang="es-ES" sz="2000" u="sng" dirty="0" err="1" smtClean="0"/>
              <a:t>membranes</a:t>
            </a:r>
            <a:r>
              <a:rPr lang="es-ES" sz="2000" u="sng" dirty="0" smtClean="0"/>
              <a:t> de les </a:t>
            </a:r>
            <a:r>
              <a:rPr lang="es-ES" sz="2000" u="sng" dirty="0" err="1" smtClean="0"/>
              <a:t>neurones</a:t>
            </a:r>
            <a:r>
              <a:rPr lang="es-ES" sz="2000" u="sng" dirty="0" smtClean="0"/>
              <a:t> </a:t>
            </a:r>
            <a:r>
              <a:rPr lang="es-ES" sz="2000" u="sng" dirty="0" err="1" smtClean="0"/>
              <a:t>postsinàptiques</a:t>
            </a:r>
            <a:r>
              <a:rPr lang="es-ES" sz="2000" dirty="0" smtClean="0"/>
              <a:t>. </a:t>
            </a:r>
            <a:r>
              <a:rPr lang="es-ES" sz="2000" dirty="0" err="1" smtClean="0"/>
              <a:t>Això</a:t>
            </a:r>
            <a:r>
              <a:rPr lang="es-ES" sz="2000" dirty="0" smtClean="0"/>
              <a:t> fa que </a:t>
            </a:r>
            <a:r>
              <a:rPr lang="es-ES" sz="2000" u="sng" dirty="0" err="1" smtClean="0"/>
              <a:t>s’obrin</a:t>
            </a:r>
            <a:r>
              <a:rPr lang="es-ES" sz="2000" u="sng" dirty="0" smtClean="0"/>
              <a:t> </a:t>
            </a:r>
            <a:r>
              <a:rPr lang="es-ES" sz="2000" u="sng" dirty="0" err="1" smtClean="0"/>
              <a:t>els</a:t>
            </a:r>
            <a:r>
              <a:rPr lang="es-ES" sz="2000" u="sng" dirty="0" smtClean="0"/>
              <a:t> </a:t>
            </a:r>
            <a:r>
              <a:rPr lang="es-ES" sz="2000" u="sng" dirty="0" err="1" smtClean="0"/>
              <a:t>canals</a:t>
            </a:r>
            <a:r>
              <a:rPr lang="es-ES" sz="2000" u="sng" dirty="0" smtClean="0"/>
              <a:t> de </a:t>
            </a:r>
            <a:r>
              <a:rPr lang="es-ES" sz="2000" u="sng" dirty="0" err="1" smtClean="0"/>
              <a:t>Na</a:t>
            </a:r>
            <a:r>
              <a:rPr lang="es-ES" sz="2000" u="sng" baseline="30000" dirty="0" smtClean="0"/>
              <a:t>+</a:t>
            </a:r>
            <a:r>
              <a:rPr lang="es-ES" sz="2000" u="sng" dirty="0" smtClean="0"/>
              <a:t> i es </a:t>
            </a:r>
            <a:r>
              <a:rPr lang="es-ES" sz="2000" u="sng" dirty="0" err="1" smtClean="0"/>
              <a:t>generi</a:t>
            </a:r>
            <a:r>
              <a:rPr lang="es-ES" sz="2000" u="sng" dirty="0" smtClean="0"/>
              <a:t> un </a:t>
            </a:r>
            <a:r>
              <a:rPr lang="es-ES" sz="2000" u="sng" dirty="0" err="1" smtClean="0"/>
              <a:t>nou</a:t>
            </a:r>
            <a:r>
              <a:rPr lang="es-ES" sz="2000" u="sng" dirty="0" smtClean="0"/>
              <a:t> </a:t>
            </a:r>
            <a:r>
              <a:rPr lang="es-ES" sz="2000" b="1" u="sng" dirty="0" smtClean="0"/>
              <a:t>potencial </a:t>
            </a:r>
            <a:r>
              <a:rPr lang="es-ES" sz="2000" b="1" u="sng" dirty="0" err="1" smtClean="0"/>
              <a:t>d’acció</a:t>
            </a:r>
            <a:r>
              <a:rPr lang="es-ES" sz="2000" b="1" dirty="0"/>
              <a:t> </a:t>
            </a:r>
            <a:r>
              <a:rPr lang="es-ES" sz="2000" dirty="0" smtClean="0"/>
              <a:t>en la neurona </a:t>
            </a:r>
            <a:r>
              <a:rPr lang="es-ES" sz="2000" dirty="0" err="1" smtClean="0"/>
              <a:t>postsinàptica</a:t>
            </a:r>
            <a:r>
              <a:rPr lang="es-ES" sz="2000" dirty="0" smtClean="0"/>
              <a:t>.</a:t>
            </a:r>
            <a:endParaRPr lang="es-ES" sz="2000" dirty="0"/>
          </a:p>
        </p:txBody>
      </p:sp>
      <p:pic>
        <p:nvPicPr>
          <p:cNvPr id="7170" name="Picture 2" descr="Neurotransmisores y receptores (artículo) | Khan Academ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08520" y="2420888"/>
            <a:ext cx="9581481" cy="42545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6389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593808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es-ES" sz="2000" dirty="0">
                <a:solidFill>
                  <a:schemeClr val="accent2"/>
                </a:solidFill>
              </a:rPr>
              <a:t>3</a:t>
            </a:r>
            <a:r>
              <a:rPr lang="es-ES" sz="2000" dirty="0" smtClean="0">
                <a:solidFill>
                  <a:schemeClr val="accent2"/>
                </a:solidFill>
              </a:rPr>
              <a:t>. </a:t>
            </a:r>
            <a:r>
              <a:rPr lang="es-ES" sz="2000" u="sng" dirty="0" err="1" smtClean="0">
                <a:solidFill>
                  <a:schemeClr val="accent2"/>
                </a:solidFill>
              </a:rPr>
              <a:t>Regulació</a:t>
            </a:r>
            <a:r>
              <a:rPr lang="es-ES" sz="2000" u="sng" dirty="0" smtClean="0">
                <a:solidFill>
                  <a:schemeClr val="accent2"/>
                </a:solidFill>
              </a:rPr>
              <a:t> de la </a:t>
            </a:r>
            <a:r>
              <a:rPr lang="es-ES" sz="2000" u="sng" dirty="0" err="1" smtClean="0">
                <a:solidFill>
                  <a:schemeClr val="accent2"/>
                </a:solidFill>
              </a:rPr>
              <a:t>transmissió</a:t>
            </a:r>
            <a:r>
              <a:rPr lang="es-ES" sz="2000" dirty="0" smtClean="0">
                <a:solidFill>
                  <a:schemeClr val="accent2"/>
                </a:solidFill>
              </a:rPr>
              <a:t>:</a:t>
            </a:r>
            <a:r>
              <a:rPr lang="es-ES" sz="2000" dirty="0" smtClean="0"/>
              <a:t> un </a:t>
            </a:r>
            <a:r>
              <a:rPr lang="es-ES" sz="2000" dirty="0" err="1" smtClean="0"/>
              <a:t>cop</a:t>
            </a:r>
            <a:r>
              <a:rPr lang="es-ES" sz="2000" dirty="0" smtClean="0"/>
              <a:t> han </a:t>
            </a:r>
            <a:r>
              <a:rPr lang="es-ES" sz="2000" dirty="0" err="1" smtClean="0"/>
              <a:t>fet</a:t>
            </a:r>
            <a:r>
              <a:rPr lang="es-ES" sz="2000" dirty="0" smtClean="0"/>
              <a:t> la </a:t>
            </a:r>
            <a:r>
              <a:rPr lang="es-ES" sz="2000" dirty="0" err="1" smtClean="0"/>
              <a:t>seva</a:t>
            </a:r>
            <a:r>
              <a:rPr lang="es-ES" sz="2000" dirty="0" smtClean="0"/>
              <a:t> </a:t>
            </a:r>
            <a:r>
              <a:rPr lang="es-ES" sz="2000" dirty="0" err="1" smtClean="0"/>
              <a:t>feina</a:t>
            </a:r>
            <a:r>
              <a:rPr lang="es-ES" sz="2000" dirty="0" smtClean="0"/>
              <a:t> </a:t>
            </a:r>
            <a:r>
              <a:rPr lang="es-ES" sz="2000" dirty="0" err="1" smtClean="0"/>
              <a:t>els</a:t>
            </a:r>
            <a:r>
              <a:rPr lang="es-ES" sz="2000" dirty="0" smtClean="0"/>
              <a:t> </a:t>
            </a:r>
            <a:r>
              <a:rPr lang="es-ES" sz="2000" b="1" u="sng" dirty="0" err="1" smtClean="0"/>
              <a:t>neurotransmissors</a:t>
            </a:r>
            <a:r>
              <a:rPr lang="es-ES" sz="2000" b="1" u="sng" dirty="0" smtClean="0"/>
              <a:t> </a:t>
            </a:r>
            <a:r>
              <a:rPr lang="es-ES" sz="2000" b="1" u="sng" dirty="0" err="1" smtClean="0"/>
              <a:t>són</a:t>
            </a:r>
            <a:r>
              <a:rPr lang="es-ES" sz="2000" b="1" u="sng" dirty="0" smtClean="0"/>
              <a:t> </a:t>
            </a:r>
            <a:r>
              <a:rPr lang="es-ES" sz="2000" b="1" u="sng" dirty="0" err="1" smtClean="0"/>
              <a:t>eliminats</a:t>
            </a:r>
            <a:r>
              <a:rPr lang="es-ES" sz="2000" b="1" u="sng" dirty="0" smtClean="0"/>
              <a:t> </a:t>
            </a:r>
            <a:r>
              <a:rPr lang="es-ES" sz="2000" u="sng" dirty="0" smtClean="0"/>
              <a:t>de </a:t>
            </a:r>
            <a:r>
              <a:rPr lang="es-ES" sz="2000" u="sng" dirty="0" err="1" smtClean="0"/>
              <a:t>l’espai</a:t>
            </a:r>
            <a:r>
              <a:rPr lang="es-ES" sz="2000" u="sng" dirty="0" smtClean="0"/>
              <a:t> </a:t>
            </a:r>
            <a:r>
              <a:rPr lang="es-ES" sz="2000" u="sng" dirty="0" err="1" smtClean="0"/>
              <a:t>sinàptic</a:t>
            </a:r>
            <a:r>
              <a:rPr lang="es-ES" sz="2000" dirty="0" smtClean="0"/>
              <a:t>, per </a:t>
            </a:r>
            <a:r>
              <a:rPr lang="es-ES" sz="2000" u="sng" dirty="0" err="1" smtClean="0"/>
              <a:t>destrucció</a:t>
            </a:r>
            <a:r>
              <a:rPr lang="es-ES" sz="2000" u="sng" dirty="0" smtClean="0"/>
              <a:t> </a:t>
            </a:r>
            <a:r>
              <a:rPr lang="es-ES" sz="2000" u="sng" dirty="0" err="1" smtClean="0"/>
              <a:t>enzimàtica</a:t>
            </a:r>
            <a:r>
              <a:rPr lang="es-ES" sz="2000" u="sng" dirty="0" smtClean="0"/>
              <a:t> o per </a:t>
            </a:r>
            <a:r>
              <a:rPr lang="es-ES" sz="2000" b="1" u="sng" dirty="0" err="1" smtClean="0"/>
              <a:t>reabsorció</a:t>
            </a:r>
            <a:r>
              <a:rPr lang="es-ES" sz="2000" u="sng" dirty="0" smtClean="0"/>
              <a:t> de la neurona </a:t>
            </a:r>
            <a:r>
              <a:rPr lang="es-ES" sz="2000" u="sng" dirty="0" err="1" smtClean="0"/>
              <a:t>presinàptica</a:t>
            </a:r>
            <a:r>
              <a:rPr lang="es-ES" sz="2000" dirty="0" smtClean="0"/>
              <a:t>.</a:t>
            </a:r>
            <a:endParaRPr lang="es-ES" sz="2000" dirty="0"/>
          </a:p>
        </p:txBody>
      </p:sp>
      <p:pic>
        <p:nvPicPr>
          <p:cNvPr id="8194" name="Picture 2" descr="La sinapsis (artículo) | Biología humana | Khan Academy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79712" y="2204864"/>
            <a:ext cx="5472608" cy="451014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353680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Picture 2" descr="https://www.actualidadmedica.es/images/790/img/27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04" t="34655" r="2317" b="14442"/>
          <a:stretch/>
        </p:blipFill>
        <p:spPr bwMode="auto">
          <a:xfrm>
            <a:off x="1763688" y="2348880"/>
            <a:ext cx="5667626" cy="38884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467544" y="692696"/>
            <a:ext cx="842493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 smtClean="0">
                <a:solidFill>
                  <a:schemeClr val="accent2"/>
                </a:solidFill>
              </a:rPr>
              <a:t>Activitat</a:t>
            </a:r>
            <a:r>
              <a:rPr lang="es-ES" b="1" dirty="0" smtClean="0">
                <a:solidFill>
                  <a:schemeClr val="accent2"/>
                </a:solidFill>
              </a:rPr>
              <a:t> 4.</a:t>
            </a:r>
          </a:p>
          <a:p>
            <a:r>
              <a:rPr lang="es-ES" dirty="0" smtClean="0"/>
              <a:t>A </a:t>
            </a:r>
            <a:r>
              <a:rPr lang="es-ES" dirty="0" err="1" smtClean="0"/>
              <a:t>continuació</a:t>
            </a:r>
            <a:r>
              <a:rPr lang="es-ES" dirty="0" smtClean="0"/>
              <a:t> </a:t>
            </a:r>
            <a:r>
              <a:rPr lang="es-ES" dirty="0" err="1" smtClean="0"/>
              <a:t>apareix</a:t>
            </a:r>
            <a:r>
              <a:rPr lang="es-ES" dirty="0" smtClean="0"/>
              <a:t> una </a:t>
            </a:r>
            <a:r>
              <a:rPr lang="es-ES" dirty="0" err="1" smtClean="0"/>
              <a:t>imatge</a:t>
            </a:r>
            <a:r>
              <a:rPr lang="es-ES" dirty="0" smtClean="0"/>
              <a:t> </a:t>
            </a:r>
            <a:r>
              <a:rPr lang="es-ES" dirty="0" err="1" smtClean="0"/>
              <a:t>amb</a:t>
            </a:r>
            <a:r>
              <a:rPr lang="es-ES" dirty="0" smtClean="0"/>
              <a:t> </a:t>
            </a:r>
            <a:r>
              <a:rPr lang="es-ES" dirty="0" err="1" smtClean="0"/>
              <a:t>microscopi</a:t>
            </a:r>
            <a:r>
              <a:rPr lang="es-ES" dirty="0" smtClean="0"/>
              <a:t> </a:t>
            </a:r>
            <a:r>
              <a:rPr lang="es-ES" dirty="0" err="1" smtClean="0"/>
              <a:t>electrònic</a:t>
            </a:r>
            <a:r>
              <a:rPr lang="es-ES" dirty="0" smtClean="0"/>
              <a:t> del </a:t>
            </a:r>
            <a:r>
              <a:rPr lang="es-ES" dirty="0" err="1" smtClean="0"/>
              <a:t>procés</a:t>
            </a:r>
            <a:r>
              <a:rPr lang="es-ES" dirty="0" smtClean="0"/>
              <a:t> de </a:t>
            </a:r>
            <a:r>
              <a:rPr lang="es-ES" dirty="0" err="1" smtClean="0"/>
              <a:t>sinapsi</a:t>
            </a:r>
            <a:r>
              <a:rPr lang="es-ES" dirty="0" smtClean="0"/>
              <a:t>. Identifica-hi la </a:t>
            </a:r>
            <a:r>
              <a:rPr lang="es-ES" b="1" dirty="0" smtClean="0"/>
              <a:t>neurona </a:t>
            </a:r>
            <a:r>
              <a:rPr lang="es-ES" b="1" dirty="0" err="1" smtClean="0"/>
              <a:t>presinàptica</a:t>
            </a:r>
            <a:r>
              <a:rPr lang="es-ES" dirty="0" smtClean="0"/>
              <a:t>, la </a:t>
            </a:r>
            <a:r>
              <a:rPr lang="es-ES" b="1" dirty="0" err="1" smtClean="0"/>
              <a:t>postsinàptica</a:t>
            </a:r>
            <a:r>
              <a:rPr lang="es-ES" dirty="0" smtClean="0"/>
              <a:t>, </a:t>
            </a:r>
            <a:r>
              <a:rPr lang="es-ES" dirty="0" err="1" smtClean="0"/>
              <a:t>l’</a:t>
            </a:r>
            <a:r>
              <a:rPr lang="es-ES" b="1" dirty="0" err="1" smtClean="0"/>
              <a:t>espai</a:t>
            </a:r>
            <a:r>
              <a:rPr lang="es-ES" b="1" dirty="0" smtClean="0"/>
              <a:t> </a:t>
            </a:r>
            <a:r>
              <a:rPr lang="es-ES" b="1" dirty="0" err="1" smtClean="0"/>
              <a:t>sinàptic</a:t>
            </a:r>
            <a:r>
              <a:rPr lang="es-ES" dirty="0" smtClean="0"/>
              <a:t>, les </a:t>
            </a:r>
            <a:r>
              <a:rPr lang="es-ES" b="1" dirty="0" err="1" smtClean="0"/>
              <a:t>vesícules</a:t>
            </a:r>
            <a:r>
              <a:rPr lang="es-ES" b="1" dirty="0" smtClean="0"/>
              <a:t> </a:t>
            </a:r>
            <a:r>
              <a:rPr lang="es-ES" b="1" dirty="0" err="1" smtClean="0"/>
              <a:t>sinàptiques</a:t>
            </a:r>
            <a:r>
              <a:rPr lang="es-ES" b="1" dirty="0"/>
              <a:t> </a:t>
            </a:r>
            <a:r>
              <a:rPr lang="es-ES" dirty="0" smtClean="0"/>
              <a:t>i el </a:t>
            </a:r>
            <a:r>
              <a:rPr lang="es-ES" b="1" dirty="0" err="1" smtClean="0"/>
              <a:t>mitocondri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2" name="1 Forma libre"/>
          <p:cNvSpPr/>
          <p:nvPr/>
        </p:nvSpPr>
        <p:spPr>
          <a:xfrm>
            <a:off x="3707904" y="3429000"/>
            <a:ext cx="880784" cy="1753362"/>
          </a:xfrm>
          <a:custGeom>
            <a:avLst/>
            <a:gdLst>
              <a:gd name="connsiteX0" fmla="*/ 6124 w 880784"/>
              <a:gd name="connsiteY0" fmla="*/ 72267 h 1753362"/>
              <a:gd name="connsiteX1" fmla="*/ 273410 w 880784"/>
              <a:gd name="connsiteY1" fmla="*/ 705313 h 1753362"/>
              <a:gd name="connsiteX2" fmla="*/ 667306 w 880784"/>
              <a:gd name="connsiteY2" fmla="*/ 1268021 h 1753362"/>
              <a:gd name="connsiteX3" fmla="*/ 807983 w 880784"/>
              <a:gd name="connsiteY3" fmla="*/ 1718187 h 1753362"/>
              <a:gd name="connsiteX4" fmla="*/ 878321 w 880784"/>
              <a:gd name="connsiteY4" fmla="*/ 1661916 h 1753362"/>
              <a:gd name="connsiteX5" fmla="*/ 723576 w 880784"/>
              <a:gd name="connsiteY5" fmla="*/ 1169547 h 1753362"/>
              <a:gd name="connsiteX6" fmla="*/ 329681 w 880784"/>
              <a:gd name="connsiteY6" fmla="*/ 620907 h 1753362"/>
              <a:gd name="connsiteX7" fmla="*/ 104598 w 880784"/>
              <a:gd name="connsiteY7" fmla="*/ 72267 h 1753362"/>
              <a:gd name="connsiteX8" fmla="*/ 6124 w 880784"/>
              <a:gd name="connsiteY8" fmla="*/ 72267 h 1753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</a:cxnLst>
            <a:rect l="l" t="t" r="r" b="b"/>
            <a:pathLst>
              <a:path w="880784" h="1753362">
                <a:moveTo>
                  <a:pt x="6124" y="72267"/>
                </a:moveTo>
                <a:cubicBezTo>
                  <a:pt x="34259" y="177775"/>
                  <a:pt x="163213" y="506021"/>
                  <a:pt x="273410" y="705313"/>
                </a:cubicBezTo>
                <a:cubicBezTo>
                  <a:pt x="383607" y="904605"/>
                  <a:pt x="578211" y="1099209"/>
                  <a:pt x="667306" y="1268021"/>
                </a:cubicBezTo>
                <a:cubicBezTo>
                  <a:pt x="756401" y="1436833"/>
                  <a:pt x="772814" y="1652538"/>
                  <a:pt x="807983" y="1718187"/>
                </a:cubicBezTo>
                <a:cubicBezTo>
                  <a:pt x="843152" y="1783836"/>
                  <a:pt x="892389" y="1753356"/>
                  <a:pt x="878321" y="1661916"/>
                </a:cubicBezTo>
                <a:cubicBezTo>
                  <a:pt x="864253" y="1570476"/>
                  <a:pt x="815016" y="1343049"/>
                  <a:pt x="723576" y="1169547"/>
                </a:cubicBezTo>
                <a:cubicBezTo>
                  <a:pt x="632136" y="996046"/>
                  <a:pt x="432844" y="803787"/>
                  <a:pt x="329681" y="620907"/>
                </a:cubicBezTo>
                <a:cubicBezTo>
                  <a:pt x="226518" y="438027"/>
                  <a:pt x="156180" y="159018"/>
                  <a:pt x="104598" y="72267"/>
                </a:cubicBezTo>
                <a:cubicBezTo>
                  <a:pt x="53017" y="-14484"/>
                  <a:pt x="-22011" y="-33241"/>
                  <a:pt x="6124" y="72267"/>
                </a:cubicBez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Forma libre"/>
          <p:cNvSpPr/>
          <p:nvPr/>
        </p:nvSpPr>
        <p:spPr>
          <a:xfrm>
            <a:off x="3799801" y="2714586"/>
            <a:ext cx="3677154" cy="2623360"/>
          </a:xfrm>
          <a:custGeom>
            <a:avLst/>
            <a:gdLst>
              <a:gd name="connsiteX0" fmla="*/ 13074 w 3677154"/>
              <a:gd name="connsiteY0" fmla="*/ 796365 h 2623360"/>
              <a:gd name="connsiteX1" fmla="*/ 280493 w 3677154"/>
              <a:gd name="connsiteY1" fmla="*/ 373671 h 2623360"/>
              <a:gd name="connsiteX2" fmla="*/ 875716 w 3677154"/>
              <a:gd name="connsiteY2" fmla="*/ 19988 h 2623360"/>
              <a:gd name="connsiteX3" fmla="*/ 1289784 w 3677154"/>
              <a:gd name="connsiteY3" fmla="*/ 54493 h 2623360"/>
              <a:gd name="connsiteX4" fmla="*/ 1470939 w 3677154"/>
              <a:gd name="connsiteY4" fmla="*/ 140757 h 2623360"/>
              <a:gd name="connsiteX5" fmla="*/ 1859127 w 3677154"/>
              <a:gd name="connsiteY5" fmla="*/ 63120 h 2623360"/>
              <a:gd name="connsiteX6" fmla="*/ 2324954 w 3677154"/>
              <a:gd name="connsiteY6" fmla="*/ 209769 h 2623360"/>
              <a:gd name="connsiteX7" fmla="*/ 2713142 w 3677154"/>
              <a:gd name="connsiteY7" fmla="*/ 434056 h 2623360"/>
              <a:gd name="connsiteX8" fmla="*/ 2971935 w 3677154"/>
              <a:gd name="connsiteY8" fmla="*/ 546199 h 2623360"/>
              <a:gd name="connsiteX9" fmla="*/ 3084078 w 3677154"/>
              <a:gd name="connsiteY9" fmla="*/ 874003 h 2623360"/>
              <a:gd name="connsiteX10" fmla="*/ 3222101 w 3677154"/>
              <a:gd name="connsiteY10" fmla="*/ 917135 h 2623360"/>
              <a:gd name="connsiteX11" fmla="*/ 3386003 w 3677154"/>
              <a:gd name="connsiteY11" fmla="*/ 977520 h 2623360"/>
              <a:gd name="connsiteX12" fmla="*/ 3644795 w 3677154"/>
              <a:gd name="connsiteY12" fmla="*/ 1098289 h 2623360"/>
              <a:gd name="connsiteX13" fmla="*/ 3653422 w 3677154"/>
              <a:gd name="connsiteY13" fmla="*/ 1840161 h 2623360"/>
              <a:gd name="connsiteX14" fmla="*/ 3463641 w 3677154"/>
              <a:gd name="connsiteY14" fmla="*/ 1952305 h 2623360"/>
              <a:gd name="connsiteX15" fmla="*/ 3178969 w 3677154"/>
              <a:gd name="connsiteY15" fmla="*/ 2004063 h 2623360"/>
              <a:gd name="connsiteX16" fmla="*/ 2946056 w 3677154"/>
              <a:gd name="connsiteY16" fmla="*/ 2159339 h 2623360"/>
              <a:gd name="connsiteX17" fmla="*/ 2592373 w 3677154"/>
              <a:gd name="connsiteY17" fmla="*/ 2392252 h 2623360"/>
              <a:gd name="connsiteX18" fmla="*/ 2212810 w 3677154"/>
              <a:gd name="connsiteY18" fmla="*/ 2444010 h 2623360"/>
              <a:gd name="connsiteX19" fmla="*/ 1815995 w 3677154"/>
              <a:gd name="connsiteY19" fmla="*/ 2590659 h 2623360"/>
              <a:gd name="connsiteX20" fmla="*/ 1522697 w 3677154"/>
              <a:gd name="connsiteY20" fmla="*/ 2616539 h 2623360"/>
              <a:gd name="connsiteX21" fmla="*/ 1177641 w 3677154"/>
              <a:gd name="connsiteY21" fmla="*/ 2495769 h 2623360"/>
              <a:gd name="connsiteX22" fmla="*/ 987859 w 3677154"/>
              <a:gd name="connsiteY22" fmla="*/ 2349120 h 2623360"/>
              <a:gd name="connsiteX23" fmla="*/ 780825 w 3677154"/>
              <a:gd name="connsiteY23" fmla="*/ 2271482 h 2623360"/>
              <a:gd name="connsiteX24" fmla="*/ 642803 w 3677154"/>
              <a:gd name="connsiteY24" fmla="*/ 1831535 h 2623360"/>
              <a:gd name="connsiteX25" fmla="*/ 366757 w 3677154"/>
              <a:gd name="connsiteY25" fmla="*/ 1477852 h 2623360"/>
              <a:gd name="connsiteX26" fmla="*/ 202856 w 3677154"/>
              <a:gd name="connsiteY26" fmla="*/ 1219059 h 2623360"/>
              <a:gd name="connsiteX27" fmla="*/ 56207 w 3677154"/>
              <a:gd name="connsiteY27" fmla="*/ 856750 h 2623360"/>
              <a:gd name="connsiteX28" fmla="*/ 13074 w 3677154"/>
              <a:gd name="connsiteY28" fmla="*/ 796365 h 26233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</a:cxnLst>
            <a:rect l="l" t="t" r="r" b="b"/>
            <a:pathLst>
              <a:path w="3677154" h="2623360">
                <a:moveTo>
                  <a:pt x="13074" y="796365"/>
                </a:moveTo>
                <a:cubicBezTo>
                  <a:pt x="50455" y="715852"/>
                  <a:pt x="136719" y="503067"/>
                  <a:pt x="280493" y="373671"/>
                </a:cubicBezTo>
                <a:cubicBezTo>
                  <a:pt x="424267" y="244275"/>
                  <a:pt x="707501" y="73184"/>
                  <a:pt x="875716" y="19988"/>
                </a:cubicBezTo>
                <a:cubicBezTo>
                  <a:pt x="1043931" y="-33208"/>
                  <a:pt x="1190580" y="34365"/>
                  <a:pt x="1289784" y="54493"/>
                </a:cubicBezTo>
                <a:cubicBezTo>
                  <a:pt x="1388988" y="74621"/>
                  <a:pt x="1376049" y="139319"/>
                  <a:pt x="1470939" y="140757"/>
                </a:cubicBezTo>
                <a:cubicBezTo>
                  <a:pt x="1565829" y="142195"/>
                  <a:pt x="1716791" y="51618"/>
                  <a:pt x="1859127" y="63120"/>
                </a:cubicBezTo>
                <a:cubicBezTo>
                  <a:pt x="2001463" y="74622"/>
                  <a:pt x="2182618" y="147946"/>
                  <a:pt x="2324954" y="209769"/>
                </a:cubicBezTo>
                <a:cubicBezTo>
                  <a:pt x="2467290" y="271592"/>
                  <a:pt x="2605312" y="377984"/>
                  <a:pt x="2713142" y="434056"/>
                </a:cubicBezTo>
                <a:cubicBezTo>
                  <a:pt x="2820972" y="490128"/>
                  <a:pt x="2910112" y="472875"/>
                  <a:pt x="2971935" y="546199"/>
                </a:cubicBezTo>
                <a:cubicBezTo>
                  <a:pt x="3033758" y="619523"/>
                  <a:pt x="3042384" y="812180"/>
                  <a:pt x="3084078" y="874003"/>
                </a:cubicBezTo>
                <a:cubicBezTo>
                  <a:pt x="3125772" y="935826"/>
                  <a:pt x="3171780" y="899882"/>
                  <a:pt x="3222101" y="917135"/>
                </a:cubicBezTo>
                <a:cubicBezTo>
                  <a:pt x="3272422" y="934388"/>
                  <a:pt x="3315554" y="947328"/>
                  <a:pt x="3386003" y="977520"/>
                </a:cubicBezTo>
                <a:cubicBezTo>
                  <a:pt x="3456452" y="1007712"/>
                  <a:pt x="3600225" y="954516"/>
                  <a:pt x="3644795" y="1098289"/>
                </a:cubicBezTo>
                <a:cubicBezTo>
                  <a:pt x="3689365" y="1242062"/>
                  <a:pt x="3683614" y="1697825"/>
                  <a:pt x="3653422" y="1840161"/>
                </a:cubicBezTo>
                <a:cubicBezTo>
                  <a:pt x="3623230" y="1982497"/>
                  <a:pt x="3542717" y="1924988"/>
                  <a:pt x="3463641" y="1952305"/>
                </a:cubicBezTo>
                <a:cubicBezTo>
                  <a:pt x="3384566" y="1979622"/>
                  <a:pt x="3265233" y="1969557"/>
                  <a:pt x="3178969" y="2004063"/>
                </a:cubicBezTo>
                <a:cubicBezTo>
                  <a:pt x="3092705" y="2038569"/>
                  <a:pt x="2946056" y="2159339"/>
                  <a:pt x="2946056" y="2159339"/>
                </a:cubicBezTo>
                <a:cubicBezTo>
                  <a:pt x="2848290" y="2224037"/>
                  <a:pt x="2714581" y="2344807"/>
                  <a:pt x="2592373" y="2392252"/>
                </a:cubicBezTo>
                <a:cubicBezTo>
                  <a:pt x="2470165" y="2439697"/>
                  <a:pt x="2342206" y="2410942"/>
                  <a:pt x="2212810" y="2444010"/>
                </a:cubicBezTo>
                <a:cubicBezTo>
                  <a:pt x="2083414" y="2477078"/>
                  <a:pt x="1931014" y="2561904"/>
                  <a:pt x="1815995" y="2590659"/>
                </a:cubicBezTo>
                <a:cubicBezTo>
                  <a:pt x="1700976" y="2619414"/>
                  <a:pt x="1629089" y="2632354"/>
                  <a:pt x="1522697" y="2616539"/>
                </a:cubicBezTo>
                <a:cubicBezTo>
                  <a:pt x="1416305" y="2600724"/>
                  <a:pt x="1266780" y="2540339"/>
                  <a:pt x="1177641" y="2495769"/>
                </a:cubicBezTo>
                <a:cubicBezTo>
                  <a:pt x="1088502" y="2451199"/>
                  <a:pt x="1053995" y="2386501"/>
                  <a:pt x="987859" y="2349120"/>
                </a:cubicBezTo>
                <a:cubicBezTo>
                  <a:pt x="921723" y="2311739"/>
                  <a:pt x="838334" y="2357746"/>
                  <a:pt x="780825" y="2271482"/>
                </a:cubicBezTo>
                <a:cubicBezTo>
                  <a:pt x="723316" y="2185218"/>
                  <a:pt x="711814" y="1963807"/>
                  <a:pt x="642803" y="1831535"/>
                </a:cubicBezTo>
                <a:cubicBezTo>
                  <a:pt x="573792" y="1699263"/>
                  <a:pt x="440081" y="1579931"/>
                  <a:pt x="366757" y="1477852"/>
                </a:cubicBezTo>
                <a:cubicBezTo>
                  <a:pt x="293433" y="1375773"/>
                  <a:pt x="254614" y="1322576"/>
                  <a:pt x="202856" y="1219059"/>
                </a:cubicBezTo>
                <a:cubicBezTo>
                  <a:pt x="151098" y="1115542"/>
                  <a:pt x="84962" y="930075"/>
                  <a:pt x="56207" y="856750"/>
                </a:cubicBezTo>
                <a:cubicBezTo>
                  <a:pt x="27452" y="783425"/>
                  <a:pt x="-24307" y="876878"/>
                  <a:pt x="13074" y="796365"/>
                </a:cubicBez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Forma libre"/>
          <p:cNvSpPr/>
          <p:nvPr/>
        </p:nvSpPr>
        <p:spPr>
          <a:xfrm>
            <a:off x="1734195" y="3269430"/>
            <a:ext cx="2736580" cy="2278362"/>
          </a:xfrm>
          <a:custGeom>
            <a:avLst/>
            <a:gdLst>
              <a:gd name="connsiteX0" fmla="*/ 2078680 w 2736580"/>
              <a:gd name="connsiteY0" fmla="*/ 508940 h 2278362"/>
              <a:gd name="connsiteX1" fmla="*/ 1975163 w 2736580"/>
              <a:gd name="connsiteY1" fmla="*/ 224268 h 2278362"/>
              <a:gd name="connsiteX2" fmla="*/ 1759503 w 2736580"/>
              <a:gd name="connsiteY2" fmla="*/ 198389 h 2278362"/>
              <a:gd name="connsiteX3" fmla="*/ 1569722 w 2736580"/>
              <a:gd name="connsiteY3" fmla="*/ 146630 h 2278362"/>
              <a:gd name="connsiteX4" fmla="*/ 1293677 w 2736580"/>
              <a:gd name="connsiteY4" fmla="*/ 207015 h 2278362"/>
              <a:gd name="connsiteX5" fmla="*/ 1034884 w 2736580"/>
              <a:gd name="connsiteY5" fmla="*/ 414049 h 2278362"/>
              <a:gd name="connsiteX6" fmla="*/ 810597 w 2736580"/>
              <a:gd name="connsiteY6" fmla="*/ 500313 h 2278362"/>
              <a:gd name="connsiteX7" fmla="*/ 551805 w 2736580"/>
              <a:gd name="connsiteY7" fmla="*/ 370917 h 2278362"/>
              <a:gd name="connsiteX8" fmla="*/ 353397 w 2736580"/>
              <a:gd name="connsiteY8" fmla="*/ 189762 h 2278362"/>
              <a:gd name="connsiteX9" fmla="*/ 163616 w 2736580"/>
              <a:gd name="connsiteY9" fmla="*/ 146630 h 2278362"/>
              <a:gd name="connsiteX10" fmla="*/ 8341 w 2736580"/>
              <a:gd name="connsiteY10" fmla="*/ 77619 h 2278362"/>
              <a:gd name="connsiteX11" fmla="*/ 34220 w 2736580"/>
              <a:gd name="connsiteY11" fmla="*/ 1354328 h 2278362"/>
              <a:gd name="connsiteX12" fmla="*/ 146363 w 2736580"/>
              <a:gd name="connsiteY12" fmla="*/ 1656253 h 2278362"/>
              <a:gd name="connsiteX13" fmla="*/ 431035 w 2736580"/>
              <a:gd name="connsiteY13" fmla="*/ 1578615 h 2278362"/>
              <a:gd name="connsiteX14" fmla="*/ 577684 w 2736580"/>
              <a:gd name="connsiteY14" fmla="*/ 1423340 h 2278362"/>
              <a:gd name="connsiteX15" fmla="*/ 681201 w 2736580"/>
              <a:gd name="connsiteY15" fmla="*/ 1354328 h 2278362"/>
              <a:gd name="connsiteX16" fmla="*/ 879609 w 2736580"/>
              <a:gd name="connsiteY16" fmla="*/ 1423340 h 2278362"/>
              <a:gd name="connsiteX17" fmla="*/ 1009005 w 2736580"/>
              <a:gd name="connsiteY17" fmla="*/ 1561362 h 2278362"/>
              <a:gd name="connsiteX18" fmla="*/ 1190160 w 2736580"/>
              <a:gd name="connsiteY18" fmla="*/ 1768396 h 2278362"/>
              <a:gd name="connsiteX19" fmla="*/ 1414447 w 2736580"/>
              <a:gd name="connsiteY19" fmla="*/ 1923672 h 2278362"/>
              <a:gd name="connsiteX20" fmla="*/ 1655986 w 2736580"/>
              <a:gd name="connsiteY20" fmla="*/ 2173838 h 2278362"/>
              <a:gd name="connsiteX21" fmla="*/ 1940658 w 2736580"/>
              <a:gd name="connsiteY21" fmla="*/ 2234223 h 2278362"/>
              <a:gd name="connsiteX22" fmla="*/ 2268462 w 2736580"/>
              <a:gd name="connsiteY22" fmla="*/ 2277355 h 2278362"/>
              <a:gd name="connsiteX23" fmla="*/ 2510001 w 2736580"/>
              <a:gd name="connsiteY23" fmla="*/ 2191091 h 2278362"/>
              <a:gd name="connsiteX24" fmla="*/ 2699782 w 2736580"/>
              <a:gd name="connsiteY24" fmla="*/ 1958178 h 2278362"/>
              <a:gd name="connsiteX25" fmla="*/ 2734288 w 2736580"/>
              <a:gd name="connsiteY25" fmla="*/ 1682132 h 2278362"/>
              <a:gd name="connsiteX26" fmla="*/ 2665277 w 2736580"/>
              <a:gd name="connsiteY26" fmla="*/ 1483725 h 2278362"/>
              <a:gd name="connsiteX27" fmla="*/ 2561760 w 2736580"/>
              <a:gd name="connsiteY27" fmla="*/ 1276691 h 2278362"/>
              <a:gd name="connsiteX28" fmla="*/ 2406484 w 2736580"/>
              <a:gd name="connsiteY28" fmla="*/ 1086910 h 2278362"/>
              <a:gd name="connsiteX29" fmla="*/ 2294341 w 2736580"/>
              <a:gd name="connsiteY29" fmla="*/ 923008 h 2278362"/>
              <a:gd name="connsiteX30" fmla="*/ 2216703 w 2736580"/>
              <a:gd name="connsiteY30" fmla="*/ 802238 h 2278362"/>
              <a:gd name="connsiteX31" fmla="*/ 2130439 w 2736580"/>
              <a:gd name="connsiteY31" fmla="*/ 646962 h 2278362"/>
              <a:gd name="connsiteX32" fmla="*/ 2078680 w 2736580"/>
              <a:gd name="connsiteY32" fmla="*/ 508940 h 227836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</a:cxnLst>
            <a:rect l="l" t="t" r="r" b="b"/>
            <a:pathLst>
              <a:path w="2736580" h="2278362">
                <a:moveTo>
                  <a:pt x="2078680" y="508940"/>
                </a:moveTo>
                <a:cubicBezTo>
                  <a:pt x="2052801" y="438491"/>
                  <a:pt x="2028359" y="276026"/>
                  <a:pt x="1975163" y="224268"/>
                </a:cubicBezTo>
                <a:cubicBezTo>
                  <a:pt x="1921967" y="172510"/>
                  <a:pt x="1827076" y="211329"/>
                  <a:pt x="1759503" y="198389"/>
                </a:cubicBezTo>
                <a:cubicBezTo>
                  <a:pt x="1691930" y="185449"/>
                  <a:pt x="1647360" y="145192"/>
                  <a:pt x="1569722" y="146630"/>
                </a:cubicBezTo>
                <a:cubicBezTo>
                  <a:pt x="1492084" y="148068"/>
                  <a:pt x="1382816" y="162445"/>
                  <a:pt x="1293677" y="207015"/>
                </a:cubicBezTo>
                <a:cubicBezTo>
                  <a:pt x="1204538" y="251585"/>
                  <a:pt x="1115397" y="365166"/>
                  <a:pt x="1034884" y="414049"/>
                </a:cubicBezTo>
                <a:cubicBezTo>
                  <a:pt x="954371" y="462932"/>
                  <a:pt x="891110" y="507502"/>
                  <a:pt x="810597" y="500313"/>
                </a:cubicBezTo>
                <a:cubicBezTo>
                  <a:pt x="730084" y="493124"/>
                  <a:pt x="628005" y="422675"/>
                  <a:pt x="551805" y="370917"/>
                </a:cubicBezTo>
                <a:cubicBezTo>
                  <a:pt x="475605" y="319158"/>
                  <a:pt x="418095" y="227143"/>
                  <a:pt x="353397" y="189762"/>
                </a:cubicBezTo>
                <a:cubicBezTo>
                  <a:pt x="288699" y="152381"/>
                  <a:pt x="221125" y="165320"/>
                  <a:pt x="163616" y="146630"/>
                </a:cubicBezTo>
                <a:cubicBezTo>
                  <a:pt x="106107" y="127940"/>
                  <a:pt x="29907" y="-123664"/>
                  <a:pt x="8341" y="77619"/>
                </a:cubicBezTo>
                <a:cubicBezTo>
                  <a:pt x="-13225" y="278902"/>
                  <a:pt x="11216" y="1091222"/>
                  <a:pt x="34220" y="1354328"/>
                </a:cubicBezTo>
                <a:cubicBezTo>
                  <a:pt x="57224" y="1617434"/>
                  <a:pt x="80227" y="1618872"/>
                  <a:pt x="146363" y="1656253"/>
                </a:cubicBezTo>
                <a:cubicBezTo>
                  <a:pt x="212499" y="1693634"/>
                  <a:pt x="359148" y="1617434"/>
                  <a:pt x="431035" y="1578615"/>
                </a:cubicBezTo>
                <a:cubicBezTo>
                  <a:pt x="502922" y="1539796"/>
                  <a:pt x="535990" y="1460721"/>
                  <a:pt x="577684" y="1423340"/>
                </a:cubicBezTo>
                <a:cubicBezTo>
                  <a:pt x="619378" y="1385959"/>
                  <a:pt x="630880" y="1354328"/>
                  <a:pt x="681201" y="1354328"/>
                </a:cubicBezTo>
                <a:cubicBezTo>
                  <a:pt x="731522" y="1354328"/>
                  <a:pt x="824975" y="1388834"/>
                  <a:pt x="879609" y="1423340"/>
                </a:cubicBezTo>
                <a:cubicBezTo>
                  <a:pt x="934243" y="1457846"/>
                  <a:pt x="957246" y="1503853"/>
                  <a:pt x="1009005" y="1561362"/>
                </a:cubicBezTo>
                <a:cubicBezTo>
                  <a:pt x="1060763" y="1618871"/>
                  <a:pt x="1122586" y="1708011"/>
                  <a:pt x="1190160" y="1768396"/>
                </a:cubicBezTo>
                <a:cubicBezTo>
                  <a:pt x="1257734" y="1828781"/>
                  <a:pt x="1336809" y="1856098"/>
                  <a:pt x="1414447" y="1923672"/>
                </a:cubicBezTo>
                <a:cubicBezTo>
                  <a:pt x="1492085" y="1991246"/>
                  <a:pt x="1568284" y="2122080"/>
                  <a:pt x="1655986" y="2173838"/>
                </a:cubicBezTo>
                <a:cubicBezTo>
                  <a:pt x="1743688" y="2225596"/>
                  <a:pt x="1838579" y="2216970"/>
                  <a:pt x="1940658" y="2234223"/>
                </a:cubicBezTo>
                <a:cubicBezTo>
                  <a:pt x="2042737" y="2251476"/>
                  <a:pt x="2173572" y="2284544"/>
                  <a:pt x="2268462" y="2277355"/>
                </a:cubicBezTo>
                <a:cubicBezTo>
                  <a:pt x="2363353" y="2270166"/>
                  <a:pt x="2438114" y="2244287"/>
                  <a:pt x="2510001" y="2191091"/>
                </a:cubicBezTo>
                <a:cubicBezTo>
                  <a:pt x="2581888" y="2137895"/>
                  <a:pt x="2662401" y="2043004"/>
                  <a:pt x="2699782" y="1958178"/>
                </a:cubicBezTo>
                <a:cubicBezTo>
                  <a:pt x="2737163" y="1873352"/>
                  <a:pt x="2740039" y="1761207"/>
                  <a:pt x="2734288" y="1682132"/>
                </a:cubicBezTo>
                <a:cubicBezTo>
                  <a:pt x="2728537" y="1603057"/>
                  <a:pt x="2694032" y="1551298"/>
                  <a:pt x="2665277" y="1483725"/>
                </a:cubicBezTo>
                <a:cubicBezTo>
                  <a:pt x="2636522" y="1416152"/>
                  <a:pt x="2604892" y="1342827"/>
                  <a:pt x="2561760" y="1276691"/>
                </a:cubicBezTo>
                <a:cubicBezTo>
                  <a:pt x="2518628" y="1210555"/>
                  <a:pt x="2451054" y="1145857"/>
                  <a:pt x="2406484" y="1086910"/>
                </a:cubicBezTo>
                <a:cubicBezTo>
                  <a:pt x="2361914" y="1027963"/>
                  <a:pt x="2325971" y="970453"/>
                  <a:pt x="2294341" y="923008"/>
                </a:cubicBezTo>
                <a:cubicBezTo>
                  <a:pt x="2262711" y="875563"/>
                  <a:pt x="2244020" y="848246"/>
                  <a:pt x="2216703" y="802238"/>
                </a:cubicBezTo>
                <a:cubicBezTo>
                  <a:pt x="2189386" y="756230"/>
                  <a:pt x="2152005" y="692969"/>
                  <a:pt x="2130439" y="646962"/>
                </a:cubicBezTo>
                <a:cubicBezTo>
                  <a:pt x="2108873" y="600955"/>
                  <a:pt x="2104559" y="579389"/>
                  <a:pt x="2078680" y="508940"/>
                </a:cubicBez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7" name="6 Forma libre"/>
          <p:cNvSpPr/>
          <p:nvPr/>
        </p:nvSpPr>
        <p:spPr>
          <a:xfrm>
            <a:off x="3994030" y="2984262"/>
            <a:ext cx="1967365" cy="2079480"/>
          </a:xfrm>
          <a:custGeom>
            <a:avLst/>
            <a:gdLst>
              <a:gd name="connsiteX0" fmla="*/ 1932317 w 1967365"/>
              <a:gd name="connsiteY0" fmla="*/ 543942 h 2079480"/>
              <a:gd name="connsiteX1" fmla="*/ 1880559 w 1967365"/>
              <a:gd name="connsiteY1" fmla="*/ 449051 h 2079480"/>
              <a:gd name="connsiteX2" fmla="*/ 1759789 w 1967365"/>
              <a:gd name="connsiteY2" fmla="*/ 509436 h 2079480"/>
              <a:gd name="connsiteX3" fmla="*/ 1630393 w 1967365"/>
              <a:gd name="connsiteY3" fmla="*/ 500810 h 2079480"/>
              <a:gd name="connsiteX4" fmla="*/ 1475117 w 1967365"/>
              <a:gd name="connsiteY4" fmla="*/ 336908 h 2079480"/>
              <a:gd name="connsiteX5" fmla="*/ 1552755 w 1967365"/>
              <a:gd name="connsiteY5" fmla="*/ 190259 h 2079480"/>
              <a:gd name="connsiteX6" fmla="*/ 1500996 w 1967365"/>
              <a:gd name="connsiteY6" fmla="*/ 78115 h 2079480"/>
              <a:gd name="connsiteX7" fmla="*/ 1397479 w 1967365"/>
              <a:gd name="connsiteY7" fmla="*/ 103995 h 2079480"/>
              <a:gd name="connsiteX8" fmla="*/ 1302589 w 1967365"/>
              <a:gd name="connsiteY8" fmla="*/ 164380 h 2079480"/>
              <a:gd name="connsiteX9" fmla="*/ 1181819 w 1967365"/>
              <a:gd name="connsiteY9" fmla="*/ 181632 h 2079480"/>
              <a:gd name="connsiteX10" fmla="*/ 966159 w 1967365"/>
              <a:gd name="connsiteY10" fmla="*/ 164380 h 2079480"/>
              <a:gd name="connsiteX11" fmla="*/ 897147 w 1967365"/>
              <a:gd name="connsiteY11" fmla="*/ 103995 h 2079480"/>
              <a:gd name="connsiteX12" fmla="*/ 793630 w 1967365"/>
              <a:gd name="connsiteY12" fmla="*/ 164380 h 2079480"/>
              <a:gd name="connsiteX13" fmla="*/ 690113 w 1967365"/>
              <a:gd name="connsiteY13" fmla="*/ 69489 h 2079480"/>
              <a:gd name="connsiteX14" fmla="*/ 612476 w 1967365"/>
              <a:gd name="connsiteY14" fmla="*/ 478 h 2079480"/>
              <a:gd name="connsiteX15" fmla="*/ 508959 w 1967365"/>
              <a:gd name="connsiteY15" fmla="*/ 103995 h 2079480"/>
              <a:gd name="connsiteX16" fmla="*/ 379562 w 1967365"/>
              <a:gd name="connsiteY16" fmla="*/ 52236 h 2079480"/>
              <a:gd name="connsiteX17" fmla="*/ 232913 w 1967365"/>
              <a:gd name="connsiteY17" fmla="*/ 164380 h 2079480"/>
              <a:gd name="connsiteX18" fmla="*/ 310551 w 1967365"/>
              <a:gd name="connsiteY18" fmla="*/ 250644 h 2079480"/>
              <a:gd name="connsiteX19" fmla="*/ 215661 w 1967365"/>
              <a:gd name="connsiteY19" fmla="*/ 285149 h 2079480"/>
              <a:gd name="connsiteX20" fmla="*/ 60385 w 1967365"/>
              <a:gd name="connsiteY20" fmla="*/ 362787 h 2079480"/>
              <a:gd name="connsiteX21" fmla="*/ 0 w 1967365"/>
              <a:gd name="connsiteY21" fmla="*/ 500810 h 2079480"/>
              <a:gd name="connsiteX22" fmla="*/ 60385 w 1967365"/>
              <a:gd name="connsiteY22" fmla="*/ 707844 h 2079480"/>
              <a:gd name="connsiteX23" fmla="*/ 77638 w 1967365"/>
              <a:gd name="connsiteY23" fmla="*/ 888998 h 2079480"/>
              <a:gd name="connsiteX24" fmla="*/ 207034 w 1967365"/>
              <a:gd name="connsiteY24" fmla="*/ 1018395 h 2079480"/>
              <a:gd name="connsiteX25" fmla="*/ 301925 w 1967365"/>
              <a:gd name="connsiteY25" fmla="*/ 1251308 h 2079480"/>
              <a:gd name="connsiteX26" fmla="*/ 422695 w 1967365"/>
              <a:gd name="connsiteY26" fmla="*/ 1397957 h 2079480"/>
              <a:gd name="connsiteX27" fmla="*/ 534838 w 1967365"/>
              <a:gd name="connsiteY27" fmla="*/ 1587738 h 2079480"/>
              <a:gd name="connsiteX28" fmla="*/ 586596 w 1967365"/>
              <a:gd name="connsiteY28" fmla="*/ 1777519 h 2079480"/>
              <a:gd name="connsiteX29" fmla="*/ 664234 w 1967365"/>
              <a:gd name="connsiteY29" fmla="*/ 1924168 h 2079480"/>
              <a:gd name="connsiteX30" fmla="*/ 776378 w 1967365"/>
              <a:gd name="connsiteY30" fmla="*/ 2010432 h 2079480"/>
              <a:gd name="connsiteX31" fmla="*/ 888521 w 1967365"/>
              <a:gd name="connsiteY31" fmla="*/ 2001806 h 2079480"/>
              <a:gd name="connsiteX32" fmla="*/ 992038 w 1967365"/>
              <a:gd name="connsiteY32" fmla="*/ 2079444 h 2079480"/>
              <a:gd name="connsiteX33" fmla="*/ 1095555 w 1967365"/>
              <a:gd name="connsiteY33" fmla="*/ 2010432 h 2079480"/>
              <a:gd name="connsiteX34" fmla="*/ 1164566 w 1967365"/>
              <a:gd name="connsiteY34" fmla="*/ 1906915 h 2079480"/>
              <a:gd name="connsiteX35" fmla="*/ 1250830 w 1967365"/>
              <a:gd name="connsiteY35" fmla="*/ 1855157 h 2079480"/>
              <a:gd name="connsiteX36" fmla="*/ 1216325 w 1967365"/>
              <a:gd name="connsiteY36" fmla="*/ 1743013 h 2079480"/>
              <a:gd name="connsiteX37" fmla="*/ 1061049 w 1967365"/>
              <a:gd name="connsiteY37" fmla="*/ 1682629 h 2079480"/>
              <a:gd name="connsiteX38" fmla="*/ 1061049 w 1967365"/>
              <a:gd name="connsiteY38" fmla="*/ 1579112 h 2079480"/>
              <a:gd name="connsiteX39" fmla="*/ 1000664 w 1967365"/>
              <a:gd name="connsiteY39" fmla="*/ 1510100 h 2079480"/>
              <a:gd name="connsiteX40" fmla="*/ 1052423 w 1967365"/>
              <a:gd name="connsiteY40" fmla="*/ 1406583 h 2079480"/>
              <a:gd name="connsiteX41" fmla="*/ 974785 w 1967365"/>
              <a:gd name="connsiteY41" fmla="*/ 1285813 h 2079480"/>
              <a:gd name="connsiteX42" fmla="*/ 966159 w 1967365"/>
              <a:gd name="connsiteY42" fmla="*/ 1199549 h 2079480"/>
              <a:gd name="connsiteX43" fmla="*/ 1035170 w 1967365"/>
              <a:gd name="connsiteY43" fmla="*/ 1234055 h 2079480"/>
              <a:gd name="connsiteX44" fmla="*/ 1138687 w 1967365"/>
              <a:gd name="connsiteY44" fmla="*/ 1190923 h 2079480"/>
              <a:gd name="connsiteX45" fmla="*/ 1138687 w 1967365"/>
              <a:gd name="connsiteY45" fmla="*/ 1078780 h 2079480"/>
              <a:gd name="connsiteX46" fmla="*/ 1233578 w 1967365"/>
              <a:gd name="connsiteY46" fmla="*/ 1078780 h 2079480"/>
              <a:gd name="connsiteX47" fmla="*/ 1302589 w 1967365"/>
              <a:gd name="connsiteY47" fmla="*/ 992515 h 2079480"/>
              <a:gd name="connsiteX48" fmla="*/ 1423359 w 1967365"/>
              <a:gd name="connsiteY48" fmla="*/ 1027021 h 2079480"/>
              <a:gd name="connsiteX49" fmla="*/ 1509623 w 1967365"/>
              <a:gd name="connsiteY49" fmla="*/ 949383 h 2079480"/>
              <a:gd name="connsiteX50" fmla="*/ 1595887 w 1967365"/>
              <a:gd name="connsiteY50" fmla="*/ 923504 h 2079480"/>
              <a:gd name="connsiteX51" fmla="*/ 1699404 w 1967365"/>
              <a:gd name="connsiteY51" fmla="*/ 828613 h 2079480"/>
              <a:gd name="connsiteX52" fmla="*/ 1802921 w 1967365"/>
              <a:gd name="connsiteY52" fmla="*/ 863119 h 2079480"/>
              <a:gd name="connsiteX53" fmla="*/ 1889185 w 1967365"/>
              <a:gd name="connsiteY53" fmla="*/ 785481 h 2079480"/>
              <a:gd name="connsiteX54" fmla="*/ 1966823 w 1967365"/>
              <a:gd name="connsiteY54" fmla="*/ 707844 h 2079480"/>
              <a:gd name="connsiteX55" fmla="*/ 1923691 w 1967365"/>
              <a:gd name="connsiteY55" fmla="*/ 604327 h 2079480"/>
              <a:gd name="connsiteX56" fmla="*/ 1932317 w 1967365"/>
              <a:gd name="connsiteY56" fmla="*/ 543942 h 207948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  <a:cxn ang="0">
                <a:pos x="connsiteX36" y="connsiteY36"/>
              </a:cxn>
              <a:cxn ang="0">
                <a:pos x="connsiteX37" y="connsiteY37"/>
              </a:cxn>
              <a:cxn ang="0">
                <a:pos x="connsiteX38" y="connsiteY38"/>
              </a:cxn>
              <a:cxn ang="0">
                <a:pos x="connsiteX39" y="connsiteY39"/>
              </a:cxn>
              <a:cxn ang="0">
                <a:pos x="connsiteX40" y="connsiteY40"/>
              </a:cxn>
              <a:cxn ang="0">
                <a:pos x="connsiteX41" y="connsiteY41"/>
              </a:cxn>
              <a:cxn ang="0">
                <a:pos x="connsiteX42" y="connsiteY42"/>
              </a:cxn>
              <a:cxn ang="0">
                <a:pos x="connsiteX43" y="connsiteY43"/>
              </a:cxn>
              <a:cxn ang="0">
                <a:pos x="connsiteX44" y="connsiteY44"/>
              </a:cxn>
              <a:cxn ang="0">
                <a:pos x="connsiteX45" y="connsiteY45"/>
              </a:cxn>
              <a:cxn ang="0">
                <a:pos x="connsiteX46" y="connsiteY46"/>
              </a:cxn>
              <a:cxn ang="0">
                <a:pos x="connsiteX47" y="connsiteY47"/>
              </a:cxn>
              <a:cxn ang="0">
                <a:pos x="connsiteX48" y="connsiteY48"/>
              </a:cxn>
              <a:cxn ang="0">
                <a:pos x="connsiteX49" y="connsiteY49"/>
              </a:cxn>
              <a:cxn ang="0">
                <a:pos x="connsiteX50" y="connsiteY50"/>
              </a:cxn>
              <a:cxn ang="0">
                <a:pos x="connsiteX51" y="connsiteY51"/>
              </a:cxn>
              <a:cxn ang="0">
                <a:pos x="connsiteX52" y="connsiteY52"/>
              </a:cxn>
              <a:cxn ang="0">
                <a:pos x="connsiteX53" y="connsiteY53"/>
              </a:cxn>
              <a:cxn ang="0">
                <a:pos x="connsiteX54" y="connsiteY54"/>
              </a:cxn>
              <a:cxn ang="0">
                <a:pos x="connsiteX55" y="connsiteY55"/>
              </a:cxn>
              <a:cxn ang="0">
                <a:pos x="connsiteX56" y="connsiteY56"/>
              </a:cxn>
            </a:cxnLst>
            <a:rect l="l" t="t" r="r" b="b"/>
            <a:pathLst>
              <a:path w="1967365" h="2079480">
                <a:moveTo>
                  <a:pt x="1932317" y="543942"/>
                </a:moveTo>
                <a:cubicBezTo>
                  <a:pt x="1925128" y="518063"/>
                  <a:pt x="1909314" y="454802"/>
                  <a:pt x="1880559" y="449051"/>
                </a:cubicBezTo>
                <a:cubicBezTo>
                  <a:pt x="1851804" y="443300"/>
                  <a:pt x="1801483" y="500809"/>
                  <a:pt x="1759789" y="509436"/>
                </a:cubicBezTo>
                <a:cubicBezTo>
                  <a:pt x="1718095" y="518063"/>
                  <a:pt x="1677838" y="529565"/>
                  <a:pt x="1630393" y="500810"/>
                </a:cubicBezTo>
                <a:cubicBezTo>
                  <a:pt x="1582948" y="472055"/>
                  <a:pt x="1488057" y="388666"/>
                  <a:pt x="1475117" y="336908"/>
                </a:cubicBezTo>
                <a:cubicBezTo>
                  <a:pt x="1462177" y="285150"/>
                  <a:pt x="1548442" y="233391"/>
                  <a:pt x="1552755" y="190259"/>
                </a:cubicBezTo>
                <a:cubicBezTo>
                  <a:pt x="1557068" y="147127"/>
                  <a:pt x="1526875" y="92492"/>
                  <a:pt x="1500996" y="78115"/>
                </a:cubicBezTo>
                <a:cubicBezTo>
                  <a:pt x="1475117" y="63738"/>
                  <a:pt x="1430547" y="89618"/>
                  <a:pt x="1397479" y="103995"/>
                </a:cubicBezTo>
                <a:cubicBezTo>
                  <a:pt x="1364411" y="118372"/>
                  <a:pt x="1338532" y="151440"/>
                  <a:pt x="1302589" y="164380"/>
                </a:cubicBezTo>
                <a:cubicBezTo>
                  <a:pt x="1266646" y="177319"/>
                  <a:pt x="1237891" y="181632"/>
                  <a:pt x="1181819" y="181632"/>
                </a:cubicBezTo>
                <a:cubicBezTo>
                  <a:pt x="1125747" y="181632"/>
                  <a:pt x="1013604" y="177319"/>
                  <a:pt x="966159" y="164380"/>
                </a:cubicBezTo>
                <a:cubicBezTo>
                  <a:pt x="918714" y="151441"/>
                  <a:pt x="925902" y="103995"/>
                  <a:pt x="897147" y="103995"/>
                </a:cubicBezTo>
                <a:cubicBezTo>
                  <a:pt x="868392" y="103995"/>
                  <a:pt x="828136" y="170131"/>
                  <a:pt x="793630" y="164380"/>
                </a:cubicBezTo>
                <a:cubicBezTo>
                  <a:pt x="759124" y="158629"/>
                  <a:pt x="720305" y="96806"/>
                  <a:pt x="690113" y="69489"/>
                </a:cubicBezTo>
                <a:cubicBezTo>
                  <a:pt x="659921" y="42172"/>
                  <a:pt x="642668" y="-5273"/>
                  <a:pt x="612476" y="478"/>
                </a:cubicBezTo>
                <a:cubicBezTo>
                  <a:pt x="582284" y="6229"/>
                  <a:pt x="547778" y="95369"/>
                  <a:pt x="508959" y="103995"/>
                </a:cubicBezTo>
                <a:cubicBezTo>
                  <a:pt x="470140" y="112621"/>
                  <a:pt x="425570" y="42172"/>
                  <a:pt x="379562" y="52236"/>
                </a:cubicBezTo>
                <a:cubicBezTo>
                  <a:pt x="333554" y="62300"/>
                  <a:pt x="244415" y="131312"/>
                  <a:pt x="232913" y="164380"/>
                </a:cubicBezTo>
                <a:cubicBezTo>
                  <a:pt x="221411" y="197448"/>
                  <a:pt x="313426" y="230516"/>
                  <a:pt x="310551" y="250644"/>
                </a:cubicBezTo>
                <a:cubicBezTo>
                  <a:pt x="307676" y="270772"/>
                  <a:pt x="257355" y="266459"/>
                  <a:pt x="215661" y="285149"/>
                </a:cubicBezTo>
                <a:cubicBezTo>
                  <a:pt x="173967" y="303839"/>
                  <a:pt x="96328" y="326844"/>
                  <a:pt x="60385" y="362787"/>
                </a:cubicBezTo>
                <a:cubicBezTo>
                  <a:pt x="24442" y="398730"/>
                  <a:pt x="0" y="443301"/>
                  <a:pt x="0" y="500810"/>
                </a:cubicBezTo>
                <a:cubicBezTo>
                  <a:pt x="0" y="558319"/>
                  <a:pt x="47445" y="643146"/>
                  <a:pt x="60385" y="707844"/>
                </a:cubicBezTo>
                <a:cubicBezTo>
                  <a:pt x="73325" y="772542"/>
                  <a:pt x="53197" y="837240"/>
                  <a:pt x="77638" y="888998"/>
                </a:cubicBezTo>
                <a:cubicBezTo>
                  <a:pt x="102079" y="940756"/>
                  <a:pt x="169653" y="958010"/>
                  <a:pt x="207034" y="1018395"/>
                </a:cubicBezTo>
                <a:cubicBezTo>
                  <a:pt x="244415" y="1078780"/>
                  <a:pt x="265982" y="1188048"/>
                  <a:pt x="301925" y="1251308"/>
                </a:cubicBezTo>
                <a:cubicBezTo>
                  <a:pt x="337868" y="1314568"/>
                  <a:pt x="383876" y="1341885"/>
                  <a:pt x="422695" y="1397957"/>
                </a:cubicBezTo>
                <a:cubicBezTo>
                  <a:pt x="461514" y="1454029"/>
                  <a:pt x="507521" y="1524478"/>
                  <a:pt x="534838" y="1587738"/>
                </a:cubicBezTo>
                <a:cubicBezTo>
                  <a:pt x="562155" y="1650998"/>
                  <a:pt x="565030" y="1721447"/>
                  <a:pt x="586596" y="1777519"/>
                </a:cubicBezTo>
                <a:cubicBezTo>
                  <a:pt x="608162" y="1833591"/>
                  <a:pt x="632604" y="1885349"/>
                  <a:pt x="664234" y="1924168"/>
                </a:cubicBezTo>
                <a:cubicBezTo>
                  <a:pt x="695864" y="1962987"/>
                  <a:pt x="738997" y="1997492"/>
                  <a:pt x="776378" y="2010432"/>
                </a:cubicBezTo>
                <a:cubicBezTo>
                  <a:pt x="813759" y="2023372"/>
                  <a:pt x="852578" y="1990304"/>
                  <a:pt x="888521" y="2001806"/>
                </a:cubicBezTo>
                <a:cubicBezTo>
                  <a:pt x="924464" y="2013308"/>
                  <a:pt x="957532" y="2078006"/>
                  <a:pt x="992038" y="2079444"/>
                </a:cubicBezTo>
                <a:cubicBezTo>
                  <a:pt x="1026544" y="2080882"/>
                  <a:pt x="1066800" y="2039187"/>
                  <a:pt x="1095555" y="2010432"/>
                </a:cubicBezTo>
                <a:cubicBezTo>
                  <a:pt x="1124310" y="1981677"/>
                  <a:pt x="1138687" y="1932794"/>
                  <a:pt x="1164566" y="1906915"/>
                </a:cubicBezTo>
                <a:cubicBezTo>
                  <a:pt x="1190445" y="1881036"/>
                  <a:pt x="1242203" y="1882474"/>
                  <a:pt x="1250830" y="1855157"/>
                </a:cubicBezTo>
                <a:cubicBezTo>
                  <a:pt x="1259456" y="1827840"/>
                  <a:pt x="1247955" y="1771768"/>
                  <a:pt x="1216325" y="1743013"/>
                </a:cubicBezTo>
                <a:cubicBezTo>
                  <a:pt x="1184695" y="1714258"/>
                  <a:pt x="1086928" y="1709946"/>
                  <a:pt x="1061049" y="1682629"/>
                </a:cubicBezTo>
                <a:cubicBezTo>
                  <a:pt x="1035170" y="1655312"/>
                  <a:pt x="1071113" y="1607867"/>
                  <a:pt x="1061049" y="1579112"/>
                </a:cubicBezTo>
                <a:cubicBezTo>
                  <a:pt x="1050985" y="1550357"/>
                  <a:pt x="1002102" y="1538855"/>
                  <a:pt x="1000664" y="1510100"/>
                </a:cubicBezTo>
                <a:cubicBezTo>
                  <a:pt x="999226" y="1481345"/>
                  <a:pt x="1056736" y="1443964"/>
                  <a:pt x="1052423" y="1406583"/>
                </a:cubicBezTo>
                <a:cubicBezTo>
                  <a:pt x="1048110" y="1369202"/>
                  <a:pt x="989162" y="1320319"/>
                  <a:pt x="974785" y="1285813"/>
                </a:cubicBezTo>
                <a:cubicBezTo>
                  <a:pt x="960408" y="1251307"/>
                  <a:pt x="956095" y="1208175"/>
                  <a:pt x="966159" y="1199549"/>
                </a:cubicBezTo>
                <a:cubicBezTo>
                  <a:pt x="976223" y="1190923"/>
                  <a:pt x="1006415" y="1235493"/>
                  <a:pt x="1035170" y="1234055"/>
                </a:cubicBezTo>
                <a:cubicBezTo>
                  <a:pt x="1063925" y="1232617"/>
                  <a:pt x="1121434" y="1216802"/>
                  <a:pt x="1138687" y="1190923"/>
                </a:cubicBezTo>
                <a:cubicBezTo>
                  <a:pt x="1155940" y="1165044"/>
                  <a:pt x="1122872" y="1097470"/>
                  <a:pt x="1138687" y="1078780"/>
                </a:cubicBezTo>
                <a:cubicBezTo>
                  <a:pt x="1154502" y="1060090"/>
                  <a:pt x="1206261" y="1093158"/>
                  <a:pt x="1233578" y="1078780"/>
                </a:cubicBezTo>
                <a:cubicBezTo>
                  <a:pt x="1260895" y="1064403"/>
                  <a:pt x="1270959" y="1001141"/>
                  <a:pt x="1302589" y="992515"/>
                </a:cubicBezTo>
                <a:cubicBezTo>
                  <a:pt x="1334219" y="983889"/>
                  <a:pt x="1388853" y="1034210"/>
                  <a:pt x="1423359" y="1027021"/>
                </a:cubicBezTo>
                <a:cubicBezTo>
                  <a:pt x="1457865" y="1019832"/>
                  <a:pt x="1480868" y="966636"/>
                  <a:pt x="1509623" y="949383"/>
                </a:cubicBezTo>
                <a:cubicBezTo>
                  <a:pt x="1538378" y="932130"/>
                  <a:pt x="1564257" y="943632"/>
                  <a:pt x="1595887" y="923504"/>
                </a:cubicBezTo>
                <a:cubicBezTo>
                  <a:pt x="1627517" y="903376"/>
                  <a:pt x="1664898" y="838677"/>
                  <a:pt x="1699404" y="828613"/>
                </a:cubicBezTo>
                <a:cubicBezTo>
                  <a:pt x="1733910" y="818549"/>
                  <a:pt x="1771291" y="870308"/>
                  <a:pt x="1802921" y="863119"/>
                </a:cubicBezTo>
                <a:cubicBezTo>
                  <a:pt x="1834551" y="855930"/>
                  <a:pt x="1861868" y="811360"/>
                  <a:pt x="1889185" y="785481"/>
                </a:cubicBezTo>
                <a:cubicBezTo>
                  <a:pt x="1916502" y="759602"/>
                  <a:pt x="1961072" y="738036"/>
                  <a:pt x="1966823" y="707844"/>
                </a:cubicBezTo>
                <a:cubicBezTo>
                  <a:pt x="1972574" y="677652"/>
                  <a:pt x="1930880" y="637395"/>
                  <a:pt x="1923691" y="604327"/>
                </a:cubicBezTo>
                <a:cubicBezTo>
                  <a:pt x="1916502" y="571259"/>
                  <a:pt x="1939506" y="569821"/>
                  <a:pt x="1932317" y="543942"/>
                </a:cubicBez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1" name="10 Conector recto de flecha"/>
          <p:cNvCxnSpPr/>
          <p:nvPr/>
        </p:nvCxnSpPr>
        <p:spPr>
          <a:xfrm flipH="1" flipV="1">
            <a:off x="7476955" y="4554747"/>
            <a:ext cx="335406" cy="508996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11 CuadroTexto"/>
          <p:cNvSpPr txBox="1"/>
          <p:nvPr/>
        </p:nvSpPr>
        <p:spPr>
          <a:xfrm>
            <a:off x="7689261" y="4988994"/>
            <a:ext cx="13681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solidFill>
                  <a:srgbClr val="FF0000"/>
                </a:solidFill>
              </a:rPr>
              <a:t>neurona </a:t>
            </a:r>
            <a:r>
              <a:rPr lang="es-ES" sz="1600" dirty="0" err="1" smtClean="0">
                <a:solidFill>
                  <a:srgbClr val="FF0000"/>
                </a:solidFill>
              </a:rPr>
              <a:t>presinàptica</a:t>
            </a:r>
            <a:endParaRPr lang="es-ES" sz="1600" dirty="0">
              <a:solidFill>
                <a:srgbClr val="FF0000"/>
              </a:solidFill>
            </a:endParaRPr>
          </a:p>
        </p:txBody>
      </p:sp>
      <p:cxnSp>
        <p:nvCxnSpPr>
          <p:cNvPr id="14" name="13 Conector recto de flecha"/>
          <p:cNvCxnSpPr/>
          <p:nvPr/>
        </p:nvCxnSpPr>
        <p:spPr>
          <a:xfrm flipV="1">
            <a:off x="1259632" y="4925683"/>
            <a:ext cx="504056" cy="622110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4 CuadroTexto"/>
          <p:cNvSpPr txBox="1"/>
          <p:nvPr/>
        </p:nvSpPr>
        <p:spPr>
          <a:xfrm>
            <a:off x="252028" y="5300841"/>
            <a:ext cx="151166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smtClean="0">
                <a:solidFill>
                  <a:srgbClr val="FF0000"/>
                </a:solidFill>
              </a:rPr>
              <a:t>neurona </a:t>
            </a:r>
            <a:r>
              <a:rPr lang="es-ES" sz="1600" dirty="0" err="1" smtClean="0">
                <a:solidFill>
                  <a:srgbClr val="FF0000"/>
                </a:solidFill>
              </a:rPr>
              <a:t>postsinàptica</a:t>
            </a:r>
            <a:endParaRPr lang="es-ES" sz="1600" dirty="0">
              <a:solidFill>
                <a:srgbClr val="FF0000"/>
              </a:solidFill>
            </a:endParaRPr>
          </a:p>
        </p:txBody>
      </p:sp>
      <p:cxnSp>
        <p:nvCxnSpPr>
          <p:cNvPr id="21" name="20 Conector recto de flecha"/>
          <p:cNvCxnSpPr/>
          <p:nvPr/>
        </p:nvCxnSpPr>
        <p:spPr>
          <a:xfrm>
            <a:off x="3533009" y="2300135"/>
            <a:ext cx="147599" cy="1078479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21 CuadroTexto"/>
          <p:cNvSpPr txBox="1"/>
          <p:nvPr/>
        </p:nvSpPr>
        <p:spPr>
          <a:xfrm>
            <a:off x="2771800" y="1961581"/>
            <a:ext cx="152241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err="1" smtClean="0">
                <a:solidFill>
                  <a:srgbClr val="FF0000"/>
                </a:solidFill>
              </a:rPr>
              <a:t>espai</a:t>
            </a:r>
            <a:r>
              <a:rPr lang="es-ES" sz="1600" dirty="0" smtClean="0">
                <a:solidFill>
                  <a:srgbClr val="FF0000"/>
                </a:solidFill>
              </a:rPr>
              <a:t> </a:t>
            </a:r>
            <a:r>
              <a:rPr lang="es-ES" sz="1600" dirty="0" err="1" smtClean="0">
                <a:solidFill>
                  <a:srgbClr val="FF0000"/>
                </a:solidFill>
              </a:rPr>
              <a:t>sinàptic</a:t>
            </a:r>
            <a:endParaRPr lang="es-ES" sz="1600" dirty="0">
              <a:solidFill>
                <a:srgbClr val="FF0000"/>
              </a:solidFill>
            </a:endParaRPr>
          </a:p>
        </p:txBody>
      </p:sp>
      <p:cxnSp>
        <p:nvCxnSpPr>
          <p:cNvPr id="28" name="27 Conector recto de flecha"/>
          <p:cNvCxnSpPr/>
          <p:nvPr/>
        </p:nvCxnSpPr>
        <p:spPr>
          <a:xfrm flipH="1">
            <a:off x="5961395" y="3140968"/>
            <a:ext cx="1706949" cy="432048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9" name="28 CuadroTexto"/>
          <p:cNvSpPr txBox="1"/>
          <p:nvPr/>
        </p:nvSpPr>
        <p:spPr>
          <a:xfrm>
            <a:off x="7668344" y="2714586"/>
            <a:ext cx="136815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err="1" smtClean="0">
                <a:solidFill>
                  <a:srgbClr val="FF0000"/>
                </a:solidFill>
              </a:rPr>
              <a:t>vesícules</a:t>
            </a:r>
            <a:r>
              <a:rPr lang="es-ES" sz="1600" dirty="0" smtClean="0">
                <a:solidFill>
                  <a:srgbClr val="FF0000"/>
                </a:solidFill>
              </a:rPr>
              <a:t> </a:t>
            </a:r>
            <a:r>
              <a:rPr lang="es-ES" sz="1600" dirty="0" err="1" smtClean="0">
                <a:solidFill>
                  <a:srgbClr val="FF0000"/>
                </a:solidFill>
              </a:rPr>
              <a:t>sinàtiques</a:t>
            </a:r>
            <a:endParaRPr lang="es-ES" sz="1600" dirty="0">
              <a:solidFill>
                <a:srgbClr val="FF0000"/>
              </a:solidFill>
            </a:endParaRPr>
          </a:p>
        </p:txBody>
      </p:sp>
      <p:sp>
        <p:nvSpPr>
          <p:cNvPr id="30" name="29 Forma libre"/>
          <p:cNvSpPr/>
          <p:nvPr/>
        </p:nvSpPr>
        <p:spPr>
          <a:xfrm>
            <a:off x="5133402" y="3914738"/>
            <a:ext cx="1397153" cy="1126465"/>
          </a:xfrm>
          <a:custGeom>
            <a:avLst/>
            <a:gdLst>
              <a:gd name="connsiteX0" fmla="*/ 1381698 w 1397153"/>
              <a:gd name="connsiteY0" fmla="*/ 400087 h 1126465"/>
              <a:gd name="connsiteX1" fmla="*/ 1067373 w 1397153"/>
              <a:gd name="connsiteY1" fmla="*/ 152437 h 1126465"/>
              <a:gd name="connsiteX2" fmla="*/ 829248 w 1397153"/>
              <a:gd name="connsiteY2" fmla="*/ 85762 h 1126465"/>
              <a:gd name="connsiteX3" fmla="*/ 676848 w 1397153"/>
              <a:gd name="connsiteY3" fmla="*/ 37 h 1126465"/>
              <a:gd name="connsiteX4" fmla="*/ 448248 w 1397153"/>
              <a:gd name="connsiteY4" fmla="*/ 76237 h 1126465"/>
              <a:gd name="connsiteX5" fmla="*/ 219648 w 1397153"/>
              <a:gd name="connsiteY5" fmla="*/ 171487 h 1126465"/>
              <a:gd name="connsiteX6" fmla="*/ 57723 w 1397153"/>
              <a:gd name="connsiteY6" fmla="*/ 285787 h 1126465"/>
              <a:gd name="connsiteX7" fmla="*/ 573 w 1397153"/>
              <a:gd name="connsiteY7" fmla="*/ 533437 h 1126465"/>
              <a:gd name="connsiteX8" fmla="*/ 86298 w 1397153"/>
              <a:gd name="connsiteY8" fmla="*/ 733462 h 1126465"/>
              <a:gd name="connsiteX9" fmla="*/ 200598 w 1397153"/>
              <a:gd name="connsiteY9" fmla="*/ 914437 h 1126465"/>
              <a:gd name="connsiteX10" fmla="*/ 419673 w 1397153"/>
              <a:gd name="connsiteY10" fmla="*/ 1057312 h 1126465"/>
              <a:gd name="connsiteX11" fmla="*/ 591123 w 1397153"/>
              <a:gd name="connsiteY11" fmla="*/ 1085887 h 1126465"/>
              <a:gd name="connsiteX12" fmla="*/ 791148 w 1397153"/>
              <a:gd name="connsiteY12" fmla="*/ 1123987 h 1126465"/>
              <a:gd name="connsiteX13" fmla="*/ 1105473 w 1397153"/>
              <a:gd name="connsiteY13" fmla="*/ 1009687 h 1126465"/>
              <a:gd name="connsiteX14" fmla="*/ 1286448 w 1397153"/>
              <a:gd name="connsiteY14" fmla="*/ 857287 h 1126465"/>
              <a:gd name="connsiteX15" fmla="*/ 1391223 w 1397153"/>
              <a:gd name="connsiteY15" fmla="*/ 742987 h 1126465"/>
              <a:gd name="connsiteX16" fmla="*/ 1353123 w 1397153"/>
              <a:gd name="connsiteY16" fmla="*/ 523912 h 1126465"/>
              <a:gd name="connsiteX17" fmla="*/ 1381698 w 1397153"/>
              <a:gd name="connsiteY17" fmla="*/ 400087 h 11264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</a:cxnLst>
            <a:rect l="l" t="t" r="r" b="b"/>
            <a:pathLst>
              <a:path w="1397153" h="1126465">
                <a:moveTo>
                  <a:pt x="1381698" y="400087"/>
                </a:moveTo>
                <a:cubicBezTo>
                  <a:pt x="1334073" y="338174"/>
                  <a:pt x="1159448" y="204824"/>
                  <a:pt x="1067373" y="152437"/>
                </a:cubicBezTo>
                <a:cubicBezTo>
                  <a:pt x="975298" y="100049"/>
                  <a:pt x="894335" y="111162"/>
                  <a:pt x="829248" y="85762"/>
                </a:cubicBezTo>
                <a:cubicBezTo>
                  <a:pt x="764160" y="60362"/>
                  <a:pt x="740348" y="1624"/>
                  <a:pt x="676848" y="37"/>
                </a:cubicBezTo>
                <a:cubicBezTo>
                  <a:pt x="613348" y="-1550"/>
                  <a:pt x="524448" y="47662"/>
                  <a:pt x="448248" y="76237"/>
                </a:cubicBezTo>
                <a:cubicBezTo>
                  <a:pt x="372048" y="104812"/>
                  <a:pt x="284736" y="136562"/>
                  <a:pt x="219648" y="171487"/>
                </a:cubicBezTo>
                <a:cubicBezTo>
                  <a:pt x="154560" y="206412"/>
                  <a:pt x="94235" y="225462"/>
                  <a:pt x="57723" y="285787"/>
                </a:cubicBezTo>
                <a:cubicBezTo>
                  <a:pt x="21211" y="346112"/>
                  <a:pt x="-4190" y="458825"/>
                  <a:pt x="573" y="533437"/>
                </a:cubicBezTo>
                <a:cubicBezTo>
                  <a:pt x="5335" y="608050"/>
                  <a:pt x="52961" y="669962"/>
                  <a:pt x="86298" y="733462"/>
                </a:cubicBezTo>
                <a:cubicBezTo>
                  <a:pt x="119635" y="796962"/>
                  <a:pt x="145036" y="860462"/>
                  <a:pt x="200598" y="914437"/>
                </a:cubicBezTo>
                <a:cubicBezTo>
                  <a:pt x="256160" y="968412"/>
                  <a:pt x="354586" y="1028737"/>
                  <a:pt x="419673" y="1057312"/>
                </a:cubicBezTo>
                <a:cubicBezTo>
                  <a:pt x="484760" y="1085887"/>
                  <a:pt x="529210" y="1074774"/>
                  <a:pt x="591123" y="1085887"/>
                </a:cubicBezTo>
                <a:cubicBezTo>
                  <a:pt x="653036" y="1097000"/>
                  <a:pt x="705423" y="1136687"/>
                  <a:pt x="791148" y="1123987"/>
                </a:cubicBezTo>
                <a:cubicBezTo>
                  <a:pt x="876873" y="1111287"/>
                  <a:pt x="1022923" y="1054137"/>
                  <a:pt x="1105473" y="1009687"/>
                </a:cubicBezTo>
                <a:cubicBezTo>
                  <a:pt x="1188023" y="965237"/>
                  <a:pt x="1238823" y="901737"/>
                  <a:pt x="1286448" y="857287"/>
                </a:cubicBezTo>
                <a:cubicBezTo>
                  <a:pt x="1334073" y="812837"/>
                  <a:pt x="1380110" y="798550"/>
                  <a:pt x="1391223" y="742987"/>
                </a:cubicBezTo>
                <a:cubicBezTo>
                  <a:pt x="1402336" y="687424"/>
                  <a:pt x="1354710" y="576299"/>
                  <a:pt x="1353123" y="523912"/>
                </a:cubicBezTo>
                <a:cubicBezTo>
                  <a:pt x="1351536" y="471525"/>
                  <a:pt x="1429323" y="462000"/>
                  <a:pt x="1381698" y="400087"/>
                </a:cubicBezTo>
                <a:close/>
              </a:path>
            </a:pathLst>
          </a:cu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32" name="31 Conector recto de flecha"/>
          <p:cNvCxnSpPr/>
          <p:nvPr/>
        </p:nvCxnSpPr>
        <p:spPr>
          <a:xfrm flipH="1">
            <a:off x="6530555" y="4295664"/>
            <a:ext cx="1102237" cy="252028"/>
          </a:xfrm>
          <a:prstGeom prst="straightConnector1">
            <a:avLst/>
          </a:prstGeom>
          <a:ln w="28575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32 CuadroTexto"/>
          <p:cNvSpPr txBox="1"/>
          <p:nvPr/>
        </p:nvSpPr>
        <p:spPr>
          <a:xfrm>
            <a:off x="7632792" y="4038559"/>
            <a:ext cx="136815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err="1" smtClean="0">
                <a:solidFill>
                  <a:srgbClr val="FF0000"/>
                </a:solidFill>
              </a:rPr>
              <a:t>mitocondri</a:t>
            </a:r>
            <a:endParaRPr lang="es-ES" sz="16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567762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3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4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1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2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4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5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7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3" grpId="0" animBg="1"/>
      <p:bldP spid="6" grpId="0" animBg="1"/>
      <p:bldP spid="7" grpId="0" animBg="1"/>
      <p:bldP spid="12" grpId="0"/>
      <p:bldP spid="15" grpId="0"/>
      <p:bldP spid="22" grpId="0"/>
      <p:bldP spid="29" grpId="0"/>
      <p:bldP spid="30" grpId="0" animBg="1"/>
      <p:bldP spid="33" grpId="0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1 Título"/>
          <p:cNvSpPr txBox="1">
            <a:spLocks/>
          </p:cNvSpPr>
          <p:nvPr/>
        </p:nvSpPr>
        <p:spPr>
          <a:xfrm>
            <a:off x="457200" y="620688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 smtClean="0"/>
              <a:t>1.3. Sistema </a:t>
            </a:r>
            <a:r>
              <a:rPr lang="es-ES" dirty="0" err="1" smtClean="0"/>
              <a:t>Nerviós</a:t>
            </a:r>
            <a:r>
              <a:rPr lang="es-ES" dirty="0" smtClean="0"/>
              <a:t> Central (SNC)</a:t>
            </a:r>
            <a:endParaRPr lang="es-ES" dirty="0"/>
          </a:p>
        </p:txBody>
      </p:sp>
      <p:pic>
        <p:nvPicPr>
          <p:cNvPr id="10242" name="Picture 2" descr="SISTEMA NERVIOSO CENTRAL | Doloped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480" y="1484784"/>
            <a:ext cx="6137012" cy="513984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6444208" y="1687488"/>
            <a:ext cx="2520280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 err="1" smtClean="0"/>
              <a:t>Neurones</a:t>
            </a:r>
            <a:r>
              <a:rPr lang="es-ES" b="1" dirty="0" smtClean="0"/>
              <a:t> </a:t>
            </a:r>
            <a:r>
              <a:rPr lang="es-ES" b="1" dirty="0" err="1" smtClean="0"/>
              <a:t>interconnectades</a:t>
            </a:r>
            <a:endParaRPr lang="es-ES" b="1" dirty="0" smtClean="0"/>
          </a:p>
          <a:p>
            <a:endParaRPr lang="es-ES" dirty="0" smtClean="0"/>
          </a:p>
          <a:p>
            <a:endParaRPr lang="es-ES" dirty="0" smtClean="0"/>
          </a:p>
          <a:p>
            <a:endParaRPr lang="es-ES" dirty="0"/>
          </a:p>
          <a:p>
            <a:r>
              <a:rPr lang="es-ES" dirty="0" err="1" smtClean="0"/>
              <a:t>Transmissió</a:t>
            </a:r>
            <a:r>
              <a:rPr lang="es-ES" dirty="0" smtClean="0"/>
              <a:t> </a:t>
            </a:r>
            <a:r>
              <a:rPr lang="es-ES" dirty="0" err="1" smtClean="0"/>
              <a:t>impuls</a:t>
            </a:r>
            <a:r>
              <a:rPr lang="es-ES" dirty="0" smtClean="0"/>
              <a:t> </a:t>
            </a:r>
            <a:r>
              <a:rPr lang="es-ES" dirty="0" err="1" smtClean="0"/>
              <a:t>nerviós</a:t>
            </a:r>
            <a:endParaRPr lang="es-ES" dirty="0" smtClean="0"/>
          </a:p>
          <a:p>
            <a:endParaRPr lang="es-ES" dirty="0" smtClean="0"/>
          </a:p>
          <a:p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 err="1" smtClean="0"/>
              <a:t>Cèl·lules</a:t>
            </a:r>
            <a:r>
              <a:rPr lang="es-ES" b="1" dirty="0" smtClean="0"/>
              <a:t> </a:t>
            </a:r>
            <a:r>
              <a:rPr lang="es-ES" b="1" dirty="0" err="1" smtClean="0"/>
              <a:t>glials</a:t>
            </a:r>
            <a:endParaRPr lang="es-ES" b="1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  <a:p>
            <a:endParaRPr lang="es-ES" dirty="0" smtClean="0"/>
          </a:p>
          <a:p>
            <a:r>
              <a:rPr lang="es-ES" dirty="0" err="1" smtClean="0"/>
              <a:t>Sosteniment</a:t>
            </a:r>
            <a:r>
              <a:rPr lang="es-ES" dirty="0" smtClean="0"/>
              <a:t>, control, </a:t>
            </a:r>
            <a:r>
              <a:rPr lang="es-ES" dirty="0" err="1" smtClean="0"/>
              <a:t>aïllament</a:t>
            </a:r>
            <a:r>
              <a:rPr lang="es-ES" dirty="0"/>
              <a:t> </a:t>
            </a:r>
            <a:r>
              <a:rPr lang="es-ES" dirty="0" smtClean="0"/>
              <a:t>i </a:t>
            </a:r>
            <a:r>
              <a:rPr lang="es-ES" dirty="0" err="1" smtClean="0"/>
              <a:t>nutrició</a:t>
            </a:r>
            <a:r>
              <a:rPr lang="es-ES" dirty="0" smtClean="0"/>
              <a:t> de les </a:t>
            </a:r>
            <a:r>
              <a:rPr lang="es-ES" dirty="0" err="1" smtClean="0"/>
              <a:t>neurones</a:t>
            </a:r>
            <a:endParaRPr lang="es-ES" dirty="0"/>
          </a:p>
        </p:txBody>
      </p:sp>
      <p:sp>
        <p:nvSpPr>
          <p:cNvPr id="3" name="2 Flecha abajo"/>
          <p:cNvSpPr/>
          <p:nvPr/>
        </p:nvSpPr>
        <p:spPr>
          <a:xfrm>
            <a:off x="7236296" y="2348880"/>
            <a:ext cx="468052" cy="720080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Flecha abajo"/>
          <p:cNvSpPr/>
          <p:nvPr/>
        </p:nvSpPr>
        <p:spPr>
          <a:xfrm>
            <a:off x="7259684" y="4581128"/>
            <a:ext cx="468052" cy="720080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26292432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Rectángulo"/>
          <p:cNvSpPr/>
          <p:nvPr/>
        </p:nvSpPr>
        <p:spPr>
          <a:xfrm>
            <a:off x="449883" y="1052736"/>
            <a:ext cx="360040" cy="360040"/>
          </a:xfrm>
          <a:prstGeom prst="rect">
            <a:avLst/>
          </a:prstGeom>
          <a:solidFill>
            <a:srgbClr val="FEACB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6" name="5 Rectángulo"/>
          <p:cNvSpPr/>
          <p:nvPr/>
        </p:nvSpPr>
        <p:spPr>
          <a:xfrm>
            <a:off x="449883" y="1988840"/>
            <a:ext cx="360040" cy="360040"/>
          </a:xfrm>
          <a:prstGeom prst="rect">
            <a:avLst/>
          </a:prstGeom>
          <a:solidFill>
            <a:srgbClr val="FDEABB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CuadroTexto"/>
          <p:cNvSpPr txBox="1"/>
          <p:nvPr/>
        </p:nvSpPr>
        <p:spPr>
          <a:xfrm>
            <a:off x="971600" y="1043444"/>
            <a:ext cx="75608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 smtClean="0"/>
              <a:t>Substància</a:t>
            </a:r>
            <a:r>
              <a:rPr lang="es-ES" b="1" dirty="0" smtClean="0"/>
              <a:t> </a:t>
            </a:r>
            <a:r>
              <a:rPr lang="es-ES" b="1" dirty="0" err="1" smtClean="0"/>
              <a:t>grisa</a:t>
            </a:r>
            <a:r>
              <a:rPr lang="es-ES" b="1" dirty="0" smtClean="0"/>
              <a:t>: </a:t>
            </a:r>
            <a:r>
              <a:rPr lang="es-ES" dirty="0" smtClean="0"/>
              <a:t>formada </a:t>
            </a:r>
            <a:r>
              <a:rPr lang="es-ES" dirty="0" err="1" smtClean="0"/>
              <a:t>pels</a:t>
            </a:r>
            <a:r>
              <a:rPr lang="es-ES" dirty="0" smtClean="0"/>
              <a:t> </a:t>
            </a:r>
            <a:r>
              <a:rPr lang="es-ES" dirty="0" err="1" smtClean="0"/>
              <a:t>cossos</a:t>
            </a:r>
            <a:r>
              <a:rPr lang="es-ES" dirty="0" smtClean="0"/>
              <a:t> </a:t>
            </a:r>
            <a:r>
              <a:rPr lang="es-ES" dirty="0" err="1" smtClean="0"/>
              <a:t>cel·lulars</a:t>
            </a:r>
            <a:r>
              <a:rPr lang="es-ES" dirty="0"/>
              <a:t> </a:t>
            </a:r>
            <a:r>
              <a:rPr lang="es-ES" dirty="0" smtClean="0"/>
              <a:t>o </a:t>
            </a:r>
            <a:r>
              <a:rPr lang="es-ES" dirty="0" err="1" smtClean="0"/>
              <a:t>somes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8" name="7 CuadroTexto"/>
          <p:cNvSpPr txBox="1"/>
          <p:nvPr/>
        </p:nvSpPr>
        <p:spPr>
          <a:xfrm>
            <a:off x="973857" y="1988840"/>
            <a:ext cx="7560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 smtClean="0"/>
              <a:t>Substància</a:t>
            </a:r>
            <a:r>
              <a:rPr lang="es-ES" b="1" dirty="0" smtClean="0"/>
              <a:t> blanca: </a:t>
            </a:r>
            <a:r>
              <a:rPr lang="es-ES" dirty="0" smtClean="0"/>
              <a:t>formada </a:t>
            </a:r>
            <a:r>
              <a:rPr lang="es-ES" dirty="0" err="1" smtClean="0"/>
              <a:t>pels</a:t>
            </a:r>
            <a:r>
              <a:rPr lang="es-ES" dirty="0" smtClean="0"/>
              <a:t> </a:t>
            </a:r>
            <a:r>
              <a:rPr lang="es-ES" dirty="0" err="1" smtClean="0"/>
              <a:t>axons</a:t>
            </a:r>
            <a:r>
              <a:rPr lang="es-ES" dirty="0" smtClean="0"/>
              <a:t>. El color es </a:t>
            </a:r>
            <a:r>
              <a:rPr lang="es-ES" dirty="0" err="1" smtClean="0"/>
              <a:t>deu</a:t>
            </a:r>
            <a:r>
              <a:rPr lang="es-ES" dirty="0" smtClean="0"/>
              <a:t> a les </a:t>
            </a:r>
            <a:r>
              <a:rPr lang="es-ES" dirty="0" err="1" smtClean="0"/>
              <a:t>beines</a:t>
            </a:r>
            <a:r>
              <a:rPr lang="es-ES" dirty="0" smtClean="0"/>
              <a:t> de mielina.</a:t>
            </a:r>
            <a:endParaRPr lang="es-ES" dirty="0"/>
          </a:p>
        </p:txBody>
      </p:sp>
      <p:pic>
        <p:nvPicPr>
          <p:cNvPr id="3074" name="Picture 2" descr="La sustancia blanca y la sustancia gris del cerebro | Sustancia blanca, Gris,  Materia gri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29902" y="2852936"/>
            <a:ext cx="8049111" cy="367240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896345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467544" y="692696"/>
            <a:ext cx="8424936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 smtClean="0">
                <a:solidFill>
                  <a:schemeClr val="accent2"/>
                </a:solidFill>
              </a:rPr>
              <a:t>Activitat</a:t>
            </a:r>
            <a:r>
              <a:rPr lang="es-ES" b="1" dirty="0" smtClean="0">
                <a:solidFill>
                  <a:schemeClr val="accent2"/>
                </a:solidFill>
              </a:rPr>
              <a:t> 5.</a:t>
            </a:r>
          </a:p>
          <a:p>
            <a:r>
              <a:rPr lang="es-ES" dirty="0" smtClean="0"/>
              <a:t>A  </a:t>
            </a:r>
            <a:r>
              <a:rPr lang="es-ES" dirty="0" err="1" smtClean="0"/>
              <a:t>continuació</a:t>
            </a:r>
            <a:r>
              <a:rPr lang="es-ES" dirty="0" smtClean="0"/>
              <a:t> </a:t>
            </a:r>
            <a:r>
              <a:rPr lang="es-ES" dirty="0" err="1" smtClean="0"/>
              <a:t>apareixen</a:t>
            </a:r>
            <a:r>
              <a:rPr lang="es-ES" dirty="0" smtClean="0"/>
              <a:t> una </a:t>
            </a:r>
            <a:r>
              <a:rPr lang="es-ES" dirty="0" err="1" smtClean="0"/>
              <a:t>secció</a:t>
            </a:r>
            <a:r>
              <a:rPr lang="es-ES" dirty="0" smtClean="0"/>
              <a:t> </a:t>
            </a:r>
            <a:r>
              <a:rPr lang="es-ES" dirty="0"/>
              <a:t>longitudinal de </a:t>
            </a:r>
            <a:r>
              <a:rPr lang="es-ES" dirty="0" err="1"/>
              <a:t>l’encèfal</a:t>
            </a:r>
            <a:r>
              <a:rPr lang="es-ES" dirty="0"/>
              <a:t> </a:t>
            </a:r>
            <a:r>
              <a:rPr lang="es-ES" dirty="0" smtClean="0"/>
              <a:t>(a </a:t>
            </a:r>
            <a:r>
              <a:rPr lang="es-ES" dirty="0" err="1" smtClean="0"/>
              <a:t>l’esquerra</a:t>
            </a:r>
            <a:r>
              <a:rPr lang="es-ES" dirty="0" smtClean="0"/>
              <a:t>) i una </a:t>
            </a:r>
            <a:r>
              <a:rPr lang="es-ES" dirty="0" err="1" smtClean="0"/>
              <a:t>secció</a:t>
            </a:r>
            <a:r>
              <a:rPr lang="es-ES" dirty="0" smtClean="0"/>
              <a:t> </a:t>
            </a:r>
            <a:r>
              <a:rPr lang="es-ES" dirty="0"/>
              <a:t>transversal de la </a:t>
            </a:r>
            <a:r>
              <a:rPr lang="es-ES" dirty="0" err="1"/>
              <a:t>medul·la</a:t>
            </a:r>
            <a:r>
              <a:rPr lang="es-ES" dirty="0"/>
              <a:t> espinal </a:t>
            </a:r>
            <a:r>
              <a:rPr lang="es-ES" dirty="0" smtClean="0"/>
              <a:t>(a la </a:t>
            </a:r>
            <a:r>
              <a:rPr lang="es-ES" dirty="0" err="1" smtClean="0"/>
              <a:t>dreta</a:t>
            </a:r>
            <a:r>
              <a:rPr lang="es-ES" dirty="0" smtClean="0"/>
              <a:t>).</a:t>
            </a:r>
          </a:p>
          <a:p>
            <a:endParaRPr lang="es-ES" dirty="0"/>
          </a:p>
          <a:p>
            <a:r>
              <a:rPr lang="es-ES" dirty="0" smtClean="0"/>
              <a:t>En cada </a:t>
            </a:r>
            <a:r>
              <a:rPr lang="es-ES" dirty="0" err="1" smtClean="0"/>
              <a:t>imatge</a:t>
            </a:r>
            <a:r>
              <a:rPr lang="es-ES" dirty="0" smtClean="0"/>
              <a:t> </a:t>
            </a:r>
            <a:r>
              <a:rPr lang="es-ES" dirty="0" err="1" smtClean="0"/>
              <a:t>dibuixa</a:t>
            </a:r>
            <a:r>
              <a:rPr lang="es-ES" dirty="0" smtClean="0"/>
              <a:t> </a:t>
            </a:r>
            <a:r>
              <a:rPr lang="es-ES" dirty="0" err="1" smtClean="0"/>
              <a:t>com</a:t>
            </a:r>
            <a:r>
              <a:rPr lang="es-ES" dirty="0" smtClean="0"/>
              <a:t> es </a:t>
            </a:r>
            <a:r>
              <a:rPr lang="es-ES" dirty="0" err="1" smtClean="0"/>
              <a:t>situaria</a:t>
            </a:r>
            <a:r>
              <a:rPr lang="es-ES" dirty="0" smtClean="0"/>
              <a:t> una neurona (</a:t>
            </a:r>
            <a:r>
              <a:rPr lang="es-ES" dirty="0" err="1" smtClean="0"/>
              <a:t>on</a:t>
            </a:r>
            <a:r>
              <a:rPr lang="es-ES" dirty="0" smtClean="0"/>
              <a:t> </a:t>
            </a:r>
            <a:r>
              <a:rPr lang="es-ES" dirty="0" err="1" smtClean="0"/>
              <a:t>quedaria</a:t>
            </a:r>
            <a:r>
              <a:rPr lang="es-ES" dirty="0" smtClean="0"/>
              <a:t> el soma i </a:t>
            </a:r>
            <a:r>
              <a:rPr lang="es-ES" dirty="0" err="1" smtClean="0"/>
              <a:t>on</a:t>
            </a:r>
            <a:r>
              <a:rPr lang="es-ES" dirty="0" smtClean="0"/>
              <a:t> </a:t>
            </a:r>
            <a:r>
              <a:rPr lang="es-ES" dirty="0" err="1" smtClean="0"/>
              <a:t>l’axó</a:t>
            </a:r>
            <a:r>
              <a:rPr lang="es-ES" dirty="0" smtClean="0"/>
              <a:t>?), indica la </a:t>
            </a:r>
            <a:r>
              <a:rPr lang="es-ES" dirty="0" err="1" smtClean="0"/>
              <a:t>subsància</a:t>
            </a:r>
            <a:r>
              <a:rPr lang="es-ES" dirty="0" smtClean="0"/>
              <a:t> </a:t>
            </a:r>
            <a:r>
              <a:rPr lang="es-ES" dirty="0" err="1" smtClean="0"/>
              <a:t>grisa</a:t>
            </a:r>
            <a:r>
              <a:rPr lang="es-ES" dirty="0" smtClean="0"/>
              <a:t> i blanca.</a:t>
            </a:r>
          </a:p>
          <a:p>
            <a:endParaRPr lang="es-ES" dirty="0" smtClean="0"/>
          </a:p>
        </p:txBody>
      </p:sp>
      <p:pic>
        <p:nvPicPr>
          <p:cNvPr id="3074" name="Picture 2" descr="Medula espinal.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927" t="23411" r="19057" b="28364"/>
          <a:stretch/>
        </p:blipFill>
        <p:spPr bwMode="auto">
          <a:xfrm>
            <a:off x="5221273" y="3619827"/>
            <a:ext cx="3173028" cy="20882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076" name="Picture 4" descr="Sección Frontal Del Cerebro Fotos e Imágenes de stock - Alamy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427" t="7219" r="1614" b="17400"/>
          <a:stretch/>
        </p:blipFill>
        <p:spPr bwMode="auto">
          <a:xfrm>
            <a:off x="827584" y="2852936"/>
            <a:ext cx="4222403" cy="36220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043245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Meninges - Wikipedia, la enciclopedia lib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9512" y="1268760"/>
            <a:ext cx="5086172" cy="32958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3175272" y="1916832"/>
            <a:ext cx="648072" cy="288032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CuadroTexto"/>
          <p:cNvSpPr txBox="1"/>
          <p:nvPr/>
        </p:nvSpPr>
        <p:spPr>
          <a:xfrm>
            <a:off x="5508104" y="548680"/>
            <a:ext cx="266429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 smtClean="0"/>
              <a:t>Crani</a:t>
            </a:r>
            <a:r>
              <a:rPr lang="es-ES" dirty="0" smtClean="0"/>
              <a:t> (</a:t>
            </a:r>
            <a:r>
              <a:rPr lang="es-ES" dirty="0" err="1" smtClean="0"/>
              <a:t>encèfal</a:t>
            </a:r>
            <a:r>
              <a:rPr lang="es-ES" dirty="0" smtClean="0"/>
              <a:t>)</a:t>
            </a:r>
          </a:p>
          <a:p>
            <a:endParaRPr lang="es-ES" dirty="0"/>
          </a:p>
          <a:p>
            <a:r>
              <a:rPr lang="es-ES" b="1" dirty="0" smtClean="0"/>
              <a:t>Columna vertebral </a:t>
            </a:r>
            <a:r>
              <a:rPr lang="es-ES" dirty="0" smtClean="0"/>
              <a:t>(</a:t>
            </a:r>
            <a:r>
              <a:rPr lang="es-ES" dirty="0" err="1" smtClean="0"/>
              <a:t>medul·la</a:t>
            </a:r>
            <a:r>
              <a:rPr lang="es-ES" dirty="0" smtClean="0"/>
              <a:t> espinal)</a:t>
            </a:r>
            <a:endParaRPr lang="es-ES" dirty="0"/>
          </a:p>
        </p:txBody>
      </p:sp>
      <p:cxnSp>
        <p:nvCxnSpPr>
          <p:cNvPr id="7" name="6 Conector recto de flecha"/>
          <p:cNvCxnSpPr>
            <a:stCxn id="4" idx="3"/>
            <a:endCxn id="8" idx="1"/>
          </p:cNvCxnSpPr>
          <p:nvPr/>
        </p:nvCxnSpPr>
        <p:spPr>
          <a:xfrm flipV="1">
            <a:off x="3823344" y="1148845"/>
            <a:ext cx="1601863" cy="912003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7 Abrir llave"/>
          <p:cNvSpPr/>
          <p:nvPr/>
        </p:nvSpPr>
        <p:spPr>
          <a:xfrm>
            <a:off x="5425207" y="548680"/>
            <a:ext cx="82897" cy="1200329"/>
          </a:xfrm>
          <a:prstGeom prst="leftBrace">
            <a:avLst/>
          </a:prstGeom>
          <a:ln w="28575">
            <a:solidFill>
              <a:schemeClr val="accent2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0" name="9 Conector recto"/>
          <p:cNvCxnSpPr/>
          <p:nvPr/>
        </p:nvCxnSpPr>
        <p:spPr>
          <a:xfrm>
            <a:off x="3951936" y="3054672"/>
            <a:ext cx="1556168" cy="0"/>
          </a:xfrm>
          <a:prstGeom prst="line">
            <a:avLst/>
          </a:prstGeom>
          <a:ln w="28575">
            <a:solidFill>
              <a:schemeClr val="accent2"/>
            </a:solidFill>
            <a:headEnd type="none" w="med" len="med"/>
            <a:tailEnd type="arrow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11 CuadroTexto"/>
          <p:cNvSpPr txBox="1"/>
          <p:nvPr/>
        </p:nvSpPr>
        <p:spPr>
          <a:xfrm>
            <a:off x="5652120" y="2852936"/>
            <a:ext cx="259228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 smtClean="0"/>
              <a:t>Líquid</a:t>
            </a:r>
            <a:r>
              <a:rPr lang="es-ES" b="1" dirty="0" smtClean="0"/>
              <a:t> </a:t>
            </a:r>
            <a:r>
              <a:rPr lang="es-ES" b="1" dirty="0" err="1" smtClean="0"/>
              <a:t>cefaloraquidi</a:t>
            </a:r>
            <a:endParaRPr lang="es-ES" b="1" dirty="0"/>
          </a:p>
        </p:txBody>
      </p:sp>
      <p:sp>
        <p:nvSpPr>
          <p:cNvPr id="13" name="12 CuadroTexto"/>
          <p:cNvSpPr txBox="1"/>
          <p:nvPr/>
        </p:nvSpPr>
        <p:spPr>
          <a:xfrm>
            <a:off x="5915037" y="3356992"/>
            <a:ext cx="312145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Amortiguar </a:t>
            </a:r>
            <a:r>
              <a:rPr lang="es-ES" dirty="0" err="1" smtClean="0"/>
              <a:t>cops</a:t>
            </a:r>
            <a:endParaRPr lang="es-E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Eliminar </a:t>
            </a:r>
            <a:r>
              <a:rPr lang="es-ES" dirty="0" err="1" smtClean="0"/>
              <a:t>residus</a:t>
            </a:r>
            <a:r>
              <a:rPr lang="es-ES" dirty="0" smtClean="0"/>
              <a:t> </a:t>
            </a:r>
            <a:r>
              <a:rPr lang="es-ES" dirty="0" err="1" smtClean="0"/>
              <a:t>produïts</a:t>
            </a:r>
            <a:r>
              <a:rPr lang="es-ES" dirty="0" smtClean="0"/>
              <a:t> </a:t>
            </a:r>
            <a:r>
              <a:rPr lang="es-ES" dirty="0" err="1" smtClean="0"/>
              <a:t>pel</a:t>
            </a:r>
            <a:r>
              <a:rPr lang="es-ES" dirty="0" smtClean="0"/>
              <a:t> SNC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 smtClean="0"/>
              <a:t>Manteniment</a:t>
            </a:r>
            <a:r>
              <a:rPr lang="es-ES" dirty="0" smtClean="0"/>
              <a:t> de la </a:t>
            </a:r>
            <a:r>
              <a:rPr lang="es-ES" dirty="0" err="1" smtClean="0"/>
              <a:t>pressió</a:t>
            </a:r>
            <a:r>
              <a:rPr lang="es-ES" dirty="0" smtClean="0"/>
              <a:t> intracraneal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Defensa del SNC</a:t>
            </a:r>
            <a:endParaRPr lang="es-ES" dirty="0"/>
          </a:p>
        </p:txBody>
      </p:sp>
      <p:sp>
        <p:nvSpPr>
          <p:cNvPr id="11" name="10 Rectángulo"/>
          <p:cNvSpPr/>
          <p:nvPr/>
        </p:nvSpPr>
        <p:spPr>
          <a:xfrm>
            <a:off x="3651708" y="2254192"/>
            <a:ext cx="1424348" cy="288032"/>
          </a:xfrm>
          <a:prstGeom prst="rect">
            <a:avLst/>
          </a:prstGeom>
          <a:noFill/>
          <a:ln w="3810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4" name="13 Conector recto de flecha"/>
          <p:cNvCxnSpPr>
            <a:stCxn id="11" idx="3"/>
          </p:cNvCxnSpPr>
          <p:nvPr/>
        </p:nvCxnSpPr>
        <p:spPr>
          <a:xfrm>
            <a:off x="5076056" y="2398208"/>
            <a:ext cx="576064" cy="0"/>
          </a:xfrm>
          <a:prstGeom prst="straightConnector1">
            <a:avLst/>
          </a:prstGeom>
          <a:ln w="28575">
            <a:solidFill>
              <a:schemeClr val="accent2"/>
            </a:solidFill>
            <a:tailEnd type="arrow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14 CuadroTexto"/>
          <p:cNvSpPr txBox="1"/>
          <p:nvPr/>
        </p:nvSpPr>
        <p:spPr>
          <a:xfrm>
            <a:off x="5655102" y="2204864"/>
            <a:ext cx="338139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/>
              <a:t>Membrana de </a:t>
            </a:r>
            <a:r>
              <a:rPr lang="es-ES" b="1" dirty="0" err="1" smtClean="0"/>
              <a:t>protecció</a:t>
            </a:r>
            <a:endParaRPr lang="es-ES" dirty="0"/>
          </a:p>
        </p:txBody>
      </p:sp>
      <p:grpSp>
        <p:nvGrpSpPr>
          <p:cNvPr id="3" name="2 Grupo"/>
          <p:cNvGrpSpPr/>
          <p:nvPr/>
        </p:nvGrpSpPr>
        <p:grpSpPr>
          <a:xfrm>
            <a:off x="816556" y="4527655"/>
            <a:ext cx="4650099" cy="2312163"/>
            <a:chOff x="816556" y="4527655"/>
            <a:chExt cx="4650099" cy="2312163"/>
          </a:xfrm>
        </p:grpSpPr>
        <p:pic>
          <p:nvPicPr>
            <p:cNvPr id="16" name="Picture 2" descr="Resultat d'imatges de meninges"/>
            <p:cNvPicPr>
              <a:picLocks noChangeAspect="1" noChangeArrowheads="1"/>
            </p:cNvPicPr>
            <p:nvPr/>
          </p:nvPicPr>
          <p:blipFill rotWithShape="1">
            <a:blip r:embed="rId3" cstate="print"/>
            <a:srcRect l="36864" t="10983"/>
            <a:stretch/>
          </p:blipFill>
          <p:spPr bwMode="auto">
            <a:xfrm>
              <a:off x="966755" y="4527655"/>
              <a:ext cx="4499900" cy="2312163"/>
            </a:xfrm>
            <a:prstGeom prst="rect">
              <a:avLst/>
            </a:prstGeom>
            <a:noFill/>
          </p:spPr>
        </p:pic>
        <p:sp>
          <p:nvSpPr>
            <p:cNvPr id="2" name="1 Rectángulo"/>
            <p:cNvSpPr/>
            <p:nvPr/>
          </p:nvSpPr>
          <p:spPr>
            <a:xfrm>
              <a:off x="816556" y="5182568"/>
              <a:ext cx="648072" cy="21602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  <p:sp>
          <p:nvSpPr>
            <p:cNvPr id="17" name="16 Rectángulo"/>
            <p:cNvSpPr/>
            <p:nvPr/>
          </p:nvSpPr>
          <p:spPr>
            <a:xfrm>
              <a:off x="828992" y="4653136"/>
              <a:ext cx="324036" cy="637444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s-ES"/>
            </a:p>
          </p:txBody>
        </p:sp>
      </p:grpSp>
      <p:sp>
        <p:nvSpPr>
          <p:cNvPr id="18" name="1 Título"/>
          <p:cNvSpPr>
            <a:spLocks noGrp="1"/>
          </p:cNvSpPr>
          <p:nvPr>
            <p:ph type="title"/>
          </p:nvPr>
        </p:nvSpPr>
        <p:spPr>
          <a:xfrm>
            <a:off x="395536" y="332656"/>
            <a:ext cx="8229600" cy="1066800"/>
          </a:xfrm>
        </p:spPr>
        <p:txBody>
          <a:bodyPr>
            <a:normAutofit/>
          </a:bodyPr>
          <a:lstStyle/>
          <a:p>
            <a:r>
              <a:rPr lang="es-ES" sz="3200" b="1" u="sng" dirty="0" err="1" smtClean="0">
                <a:solidFill>
                  <a:schemeClr val="accent2"/>
                </a:solidFill>
              </a:rPr>
              <a:t>Protecció</a:t>
            </a:r>
            <a:r>
              <a:rPr lang="es-ES" sz="3200" b="1" u="sng" dirty="0" smtClean="0">
                <a:solidFill>
                  <a:schemeClr val="accent2"/>
                </a:solidFill>
              </a:rPr>
              <a:t> SNC</a:t>
            </a:r>
            <a:endParaRPr lang="es-ES" sz="3200" b="1" u="sng" dirty="0">
              <a:solidFill>
                <a:schemeClr val="accent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803208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066800"/>
          </a:xfrm>
        </p:spPr>
        <p:txBody>
          <a:bodyPr>
            <a:normAutofit/>
          </a:bodyPr>
          <a:lstStyle/>
          <a:p>
            <a:r>
              <a:rPr lang="es-ES" sz="3200" b="1" u="sng" dirty="0" err="1" smtClean="0">
                <a:solidFill>
                  <a:schemeClr val="accent2"/>
                </a:solidFill>
              </a:rPr>
              <a:t>L’encèfal</a:t>
            </a:r>
            <a:endParaRPr lang="es-ES" sz="3200" b="1" u="sng" dirty="0">
              <a:solidFill>
                <a:schemeClr val="accent2"/>
              </a:solidFill>
            </a:endParaRPr>
          </a:p>
        </p:txBody>
      </p:sp>
      <p:sp>
        <p:nvSpPr>
          <p:cNvPr id="12" name="2 Marcador de contenido"/>
          <p:cNvSpPr>
            <a:spLocks noGrp="1"/>
          </p:cNvSpPr>
          <p:nvPr>
            <p:ph idx="1"/>
          </p:nvPr>
        </p:nvSpPr>
        <p:spPr>
          <a:xfrm>
            <a:off x="467544" y="1412776"/>
            <a:ext cx="8280920" cy="4325112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es-ES" sz="1800" b="1" dirty="0" smtClean="0"/>
              <a:t>FUNCIÓ: </a:t>
            </a:r>
            <a:r>
              <a:rPr lang="es-ES" sz="1800" dirty="0" err="1" smtClean="0"/>
              <a:t>rep</a:t>
            </a:r>
            <a:r>
              <a:rPr lang="es-ES" sz="1800" dirty="0" smtClean="0"/>
              <a:t> la </a:t>
            </a:r>
            <a:r>
              <a:rPr lang="es-ES" sz="1800" dirty="0" err="1" smtClean="0"/>
              <a:t>informació</a:t>
            </a:r>
            <a:r>
              <a:rPr lang="es-ES" sz="1800" dirty="0" smtClean="0"/>
              <a:t> </a:t>
            </a:r>
            <a:r>
              <a:rPr lang="es-ES" sz="1800" dirty="0" err="1" smtClean="0"/>
              <a:t>recollida</a:t>
            </a:r>
            <a:r>
              <a:rPr lang="es-ES" sz="1800" dirty="0" smtClean="0"/>
              <a:t> </a:t>
            </a:r>
            <a:r>
              <a:rPr lang="es-ES" sz="1800" dirty="0" err="1" smtClean="0"/>
              <a:t>pel</a:t>
            </a:r>
            <a:r>
              <a:rPr lang="es-ES" sz="1800" dirty="0" smtClean="0"/>
              <a:t> SNP, la </a:t>
            </a:r>
            <a:r>
              <a:rPr lang="es-ES" sz="1800" dirty="0" err="1" smtClean="0"/>
              <a:t>processa</a:t>
            </a:r>
            <a:r>
              <a:rPr lang="es-ES" sz="1800" dirty="0" smtClean="0"/>
              <a:t> i </a:t>
            </a:r>
            <a:r>
              <a:rPr lang="es-ES" sz="1800" dirty="0" err="1" smtClean="0"/>
              <a:t>n’elabora</a:t>
            </a:r>
            <a:r>
              <a:rPr lang="es-ES" sz="1800" dirty="0" smtClean="0"/>
              <a:t> una </a:t>
            </a:r>
            <a:r>
              <a:rPr lang="es-ES" sz="1800" dirty="0" err="1" smtClean="0"/>
              <a:t>resposta</a:t>
            </a:r>
            <a:r>
              <a:rPr lang="es-ES" sz="1800" dirty="0" smtClean="0"/>
              <a:t>.</a:t>
            </a:r>
            <a:endParaRPr lang="es-ES" sz="1800" b="1" dirty="0" smtClean="0"/>
          </a:p>
        </p:txBody>
      </p:sp>
      <p:pic>
        <p:nvPicPr>
          <p:cNvPr id="1026" name="Picture 2" descr="Encèfal - Viquipèdia, l'enciclopèdia lliur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19872" y="1749001"/>
            <a:ext cx="5478819" cy="5108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467544" y="3703335"/>
            <a:ext cx="30963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rgbClr val="FF0000"/>
                </a:solidFill>
              </a:rPr>
              <a:t>2. </a:t>
            </a:r>
            <a:r>
              <a:rPr lang="es-ES" dirty="0" err="1" smtClean="0"/>
              <a:t>Telencèfal</a:t>
            </a:r>
            <a:r>
              <a:rPr lang="es-ES" dirty="0" smtClean="0"/>
              <a:t>: </a:t>
            </a:r>
            <a:r>
              <a:rPr lang="es-ES" dirty="0" smtClean="0">
                <a:solidFill>
                  <a:srgbClr val="FF0000"/>
                </a:solidFill>
              </a:rPr>
              <a:t>3. </a:t>
            </a:r>
            <a:r>
              <a:rPr lang="es-ES" dirty="0" err="1" smtClean="0"/>
              <a:t>Diencèfal</a:t>
            </a:r>
            <a:endParaRPr lang="es-ES" dirty="0" smtClean="0"/>
          </a:p>
          <a:p>
            <a:r>
              <a:rPr lang="es-ES" dirty="0" smtClean="0">
                <a:solidFill>
                  <a:srgbClr val="FF0000"/>
                </a:solidFill>
              </a:rPr>
              <a:t>5. </a:t>
            </a:r>
            <a:r>
              <a:rPr lang="es-ES" dirty="0" err="1" smtClean="0"/>
              <a:t>Mesencèfal</a:t>
            </a:r>
            <a:endParaRPr lang="es-ES" dirty="0" smtClean="0"/>
          </a:p>
          <a:p>
            <a:r>
              <a:rPr lang="es-ES" dirty="0" smtClean="0">
                <a:solidFill>
                  <a:srgbClr val="FF0000"/>
                </a:solidFill>
              </a:rPr>
              <a:t>7. </a:t>
            </a:r>
            <a:r>
              <a:rPr lang="es-ES" dirty="0" err="1" smtClean="0"/>
              <a:t>Mielencèfal</a:t>
            </a:r>
            <a:r>
              <a:rPr lang="es-ES" dirty="0" smtClean="0"/>
              <a:t>: </a:t>
            </a:r>
            <a:r>
              <a:rPr lang="es-ES" dirty="0" err="1" smtClean="0"/>
              <a:t>bulb</a:t>
            </a:r>
            <a:r>
              <a:rPr lang="es-ES" dirty="0" smtClean="0"/>
              <a:t> </a:t>
            </a:r>
            <a:r>
              <a:rPr lang="es-ES" dirty="0" err="1" smtClean="0"/>
              <a:t>raquidi</a:t>
            </a:r>
            <a:endParaRPr lang="es-ES" dirty="0" smtClean="0"/>
          </a:p>
          <a:p>
            <a:r>
              <a:rPr lang="es-ES" dirty="0">
                <a:solidFill>
                  <a:srgbClr val="FF0000"/>
                </a:solidFill>
              </a:rPr>
              <a:t>8. </a:t>
            </a:r>
            <a:r>
              <a:rPr lang="es-ES" dirty="0" err="1"/>
              <a:t>Metencèfal</a:t>
            </a:r>
            <a:r>
              <a:rPr lang="es-ES" dirty="0"/>
              <a:t>: </a:t>
            </a:r>
            <a:r>
              <a:rPr lang="es-ES" dirty="0" err="1" smtClean="0"/>
              <a:t>cerebel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33057082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LA CORTEZA SENSORIAL GENITAL (Mapa de Komisaruk) Eleonora Delgado Santander  – ESLAMSEX &amp; ILAEC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15616" y="1986480"/>
            <a:ext cx="6624736" cy="49957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692696"/>
            <a:ext cx="8229600" cy="559380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s-ES" sz="2000" b="1" dirty="0" err="1" smtClean="0"/>
              <a:t>Telencèfal</a:t>
            </a:r>
            <a:endParaRPr lang="es-ES" sz="2000" b="1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s-ES" sz="1800" dirty="0" err="1" smtClean="0"/>
              <a:t>Hemisferis</a:t>
            </a:r>
            <a:r>
              <a:rPr lang="es-ES" sz="1800" dirty="0" smtClean="0"/>
              <a:t> </a:t>
            </a:r>
            <a:r>
              <a:rPr lang="es-ES" sz="1800" dirty="0" err="1" smtClean="0"/>
              <a:t>cerebrals</a:t>
            </a:r>
            <a:r>
              <a:rPr lang="es-ES" sz="1800" dirty="0" smtClean="0"/>
              <a:t>: </a:t>
            </a:r>
            <a:r>
              <a:rPr lang="es-ES" sz="1800" dirty="0" err="1" smtClean="0">
                <a:solidFill>
                  <a:schemeClr val="tx1"/>
                </a:solidFill>
              </a:rPr>
              <a:t>masses</a:t>
            </a:r>
            <a:r>
              <a:rPr lang="es-ES" sz="1800" dirty="0" smtClean="0">
                <a:solidFill>
                  <a:schemeClr val="tx1"/>
                </a:solidFill>
              </a:rPr>
              <a:t> </a:t>
            </a:r>
            <a:r>
              <a:rPr lang="es-ES" sz="1800" dirty="0" err="1" smtClean="0">
                <a:solidFill>
                  <a:schemeClr val="tx1"/>
                </a:solidFill>
              </a:rPr>
              <a:t>laterals</a:t>
            </a:r>
            <a:r>
              <a:rPr lang="es-ES" sz="1800" dirty="0" smtClean="0">
                <a:solidFill>
                  <a:schemeClr val="tx1"/>
                </a:solidFill>
              </a:rPr>
              <a:t> </a:t>
            </a:r>
            <a:r>
              <a:rPr lang="es-ES" sz="1800" dirty="0" err="1" smtClean="0">
                <a:solidFill>
                  <a:schemeClr val="tx1"/>
                </a:solidFill>
              </a:rPr>
              <a:t>formades</a:t>
            </a:r>
            <a:r>
              <a:rPr lang="es-ES" sz="1800" dirty="0" smtClean="0">
                <a:solidFill>
                  <a:schemeClr val="tx1"/>
                </a:solidFill>
              </a:rPr>
              <a:t> per </a:t>
            </a:r>
            <a:r>
              <a:rPr lang="es-ES" sz="1800" b="1" dirty="0" err="1" smtClean="0">
                <a:solidFill>
                  <a:schemeClr val="tx1"/>
                </a:solidFill>
              </a:rPr>
              <a:t>substància</a:t>
            </a:r>
            <a:r>
              <a:rPr lang="es-ES" sz="1800" b="1" dirty="0" smtClean="0">
                <a:solidFill>
                  <a:schemeClr val="tx1"/>
                </a:solidFill>
              </a:rPr>
              <a:t> blanca </a:t>
            </a:r>
            <a:r>
              <a:rPr lang="es-ES" sz="1800" dirty="0" smtClean="0">
                <a:solidFill>
                  <a:schemeClr val="tx1"/>
                </a:solidFill>
              </a:rPr>
              <a:t>(</a:t>
            </a:r>
            <a:r>
              <a:rPr lang="es-ES" sz="1800" dirty="0" err="1" smtClean="0">
                <a:solidFill>
                  <a:schemeClr val="tx1"/>
                </a:solidFill>
              </a:rPr>
              <a:t>punt</a:t>
            </a:r>
            <a:r>
              <a:rPr lang="es-ES" sz="1800" dirty="0" smtClean="0">
                <a:solidFill>
                  <a:schemeClr val="tx1"/>
                </a:solidFill>
              </a:rPr>
              <a:t> </a:t>
            </a:r>
            <a:r>
              <a:rPr lang="es-ES" sz="1800" dirty="0" err="1" smtClean="0">
                <a:solidFill>
                  <a:schemeClr val="tx1"/>
                </a:solidFill>
              </a:rPr>
              <a:t>d’encreuament</a:t>
            </a:r>
            <a:r>
              <a:rPr lang="es-ES" sz="1800" dirty="0" smtClean="0">
                <a:solidFill>
                  <a:schemeClr val="tx1"/>
                </a:solidFill>
              </a:rPr>
              <a:t> de </a:t>
            </a:r>
            <a:r>
              <a:rPr lang="es-ES" sz="1800" dirty="0" err="1" smtClean="0">
                <a:solidFill>
                  <a:schemeClr val="tx1"/>
                </a:solidFill>
              </a:rPr>
              <a:t>vies</a:t>
            </a:r>
            <a:r>
              <a:rPr lang="es-ES" sz="1800" dirty="0" smtClean="0">
                <a:solidFill>
                  <a:schemeClr val="tx1"/>
                </a:solidFill>
              </a:rPr>
              <a:t> </a:t>
            </a:r>
            <a:r>
              <a:rPr lang="es-ES" sz="1800" dirty="0" err="1" smtClean="0">
                <a:solidFill>
                  <a:schemeClr val="tx1"/>
                </a:solidFill>
              </a:rPr>
              <a:t>sensorials</a:t>
            </a:r>
            <a:r>
              <a:rPr lang="es-ES" sz="1800" dirty="0" smtClean="0">
                <a:solidFill>
                  <a:schemeClr val="tx1"/>
                </a:solidFill>
              </a:rPr>
              <a:t> i motores)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ES" sz="1800" dirty="0" err="1"/>
              <a:t>Còrtex</a:t>
            </a:r>
            <a:r>
              <a:rPr lang="es-ES" sz="1800" dirty="0"/>
              <a:t> o </a:t>
            </a:r>
            <a:r>
              <a:rPr lang="es-ES" sz="1800" dirty="0" err="1"/>
              <a:t>escorça</a:t>
            </a:r>
            <a:r>
              <a:rPr lang="es-ES" sz="1800" dirty="0"/>
              <a:t> cerebral: </a:t>
            </a:r>
            <a:r>
              <a:rPr lang="es-ES" sz="1800" dirty="0" err="1" smtClean="0">
                <a:solidFill>
                  <a:schemeClr val="tx1"/>
                </a:solidFill>
              </a:rPr>
              <a:t>superfície</a:t>
            </a:r>
            <a:r>
              <a:rPr lang="es-ES" sz="1800" dirty="0" smtClean="0">
                <a:solidFill>
                  <a:schemeClr val="tx1"/>
                </a:solidFill>
              </a:rPr>
              <a:t> formada per </a:t>
            </a:r>
            <a:r>
              <a:rPr lang="es-ES" sz="1800" b="1" dirty="0" err="1" smtClean="0">
                <a:solidFill>
                  <a:schemeClr val="tx1"/>
                </a:solidFill>
              </a:rPr>
              <a:t>substància</a:t>
            </a:r>
            <a:r>
              <a:rPr lang="es-ES" sz="1800" b="1" dirty="0" smtClean="0">
                <a:solidFill>
                  <a:schemeClr val="tx1"/>
                </a:solidFill>
              </a:rPr>
              <a:t> </a:t>
            </a:r>
            <a:r>
              <a:rPr lang="es-ES" sz="1800" b="1" dirty="0" err="1" smtClean="0">
                <a:solidFill>
                  <a:schemeClr val="tx1"/>
                </a:solidFill>
              </a:rPr>
              <a:t>grisa</a:t>
            </a:r>
            <a:r>
              <a:rPr lang="es-ES" sz="1800" dirty="0" smtClean="0">
                <a:solidFill>
                  <a:schemeClr val="tx1"/>
                </a:solidFill>
              </a:rPr>
              <a:t/>
            </a:r>
            <a:br>
              <a:rPr lang="es-ES" sz="1800" dirty="0" smtClean="0">
                <a:solidFill>
                  <a:schemeClr val="tx1"/>
                </a:solidFill>
              </a:rPr>
            </a:br>
            <a:r>
              <a:rPr lang="es-ES" sz="1800" dirty="0" smtClean="0">
                <a:solidFill>
                  <a:schemeClr val="tx1"/>
                </a:solidFill>
              </a:rPr>
              <a:t>(una </a:t>
            </a:r>
            <a:r>
              <a:rPr lang="es-ES" sz="1800" dirty="0" err="1" smtClean="0">
                <a:solidFill>
                  <a:schemeClr val="tx1"/>
                </a:solidFill>
              </a:rPr>
              <a:t>regió</a:t>
            </a:r>
            <a:r>
              <a:rPr lang="es-ES" sz="1800" dirty="0" smtClean="0">
                <a:solidFill>
                  <a:schemeClr val="tx1"/>
                </a:solidFill>
              </a:rPr>
              <a:t> sensitiva i una motora, cada </a:t>
            </a:r>
            <a:r>
              <a:rPr lang="es-ES" sz="1800" dirty="0" err="1" smtClean="0">
                <a:solidFill>
                  <a:schemeClr val="tx1"/>
                </a:solidFill>
              </a:rPr>
              <a:t>punt</a:t>
            </a:r>
            <a:r>
              <a:rPr lang="es-ES" sz="1800" dirty="0" smtClean="0">
                <a:solidFill>
                  <a:schemeClr val="tx1"/>
                </a:solidFill>
              </a:rPr>
              <a:t> representa una zona del </a:t>
            </a:r>
            <a:r>
              <a:rPr lang="es-ES" sz="1800" dirty="0" err="1" smtClean="0">
                <a:solidFill>
                  <a:schemeClr val="tx1"/>
                </a:solidFill>
              </a:rPr>
              <a:t>cos</a:t>
            </a:r>
            <a:r>
              <a:rPr lang="es-ES" sz="1800" dirty="0" smtClean="0">
                <a:solidFill>
                  <a:schemeClr val="tx1"/>
                </a:solidFill>
              </a:rPr>
              <a:t>)</a:t>
            </a:r>
            <a:endParaRPr lang="es-ES" sz="1800" dirty="0"/>
          </a:p>
        </p:txBody>
      </p:sp>
    </p:spTree>
    <p:extLst>
      <p:ext uri="{BB962C8B-B14F-4D97-AF65-F5344CB8AC3E}">
        <p14:creationId xmlns:p14="http://schemas.microsoft.com/office/powerpoint/2010/main" val="23048348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https://esenzapilates.files.wordpress.com/2013/06/homunculu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9552" y="692696"/>
            <a:ext cx="8439616" cy="61653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131822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6" name="Picture 4" descr="Neurotransmissors i Sistema Nerviós Test: El Cervell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1216276"/>
            <a:ext cx="7678466" cy="53285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7" name="6 Conector recto de flecha"/>
          <p:cNvCxnSpPr/>
          <p:nvPr/>
        </p:nvCxnSpPr>
        <p:spPr>
          <a:xfrm flipH="1">
            <a:off x="4366609" y="980728"/>
            <a:ext cx="677832" cy="1287746"/>
          </a:xfrm>
          <a:prstGeom prst="straightConnector1">
            <a:avLst/>
          </a:prstGeom>
          <a:ln w="38100">
            <a:solidFill>
              <a:srgbClr val="FF0000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" name="7 Forma libre"/>
          <p:cNvSpPr/>
          <p:nvPr/>
        </p:nvSpPr>
        <p:spPr>
          <a:xfrm>
            <a:off x="4432304" y="2253168"/>
            <a:ext cx="1224274" cy="1902181"/>
          </a:xfrm>
          <a:custGeom>
            <a:avLst/>
            <a:gdLst>
              <a:gd name="connsiteX0" fmla="*/ 320449 w 1224274"/>
              <a:gd name="connsiteY0" fmla="*/ 934 h 1902181"/>
              <a:gd name="connsiteX1" fmla="*/ 564998 w 1224274"/>
              <a:gd name="connsiteY1" fmla="*/ 75362 h 1902181"/>
              <a:gd name="connsiteX2" fmla="*/ 681956 w 1224274"/>
              <a:gd name="connsiteY2" fmla="*/ 171055 h 1902181"/>
              <a:gd name="connsiteX3" fmla="*/ 777649 w 1224274"/>
              <a:gd name="connsiteY3" fmla="*/ 224218 h 1902181"/>
              <a:gd name="connsiteX4" fmla="*/ 788282 w 1224274"/>
              <a:gd name="connsiteY4" fmla="*/ 415604 h 1902181"/>
              <a:gd name="connsiteX5" fmla="*/ 873342 w 1224274"/>
              <a:gd name="connsiteY5" fmla="*/ 553827 h 1902181"/>
              <a:gd name="connsiteX6" fmla="*/ 915872 w 1224274"/>
              <a:gd name="connsiteY6" fmla="*/ 745213 h 1902181"/>
              <a:gd name="connsiteX7" fmla="*/ 1054096 w 1224274"/>
              <a:gd name="connsiteY7" fmla="*/ 894069 h 1902181"/>
              <a:gd name="connsiteX8" fmla="*/ 1128523 w 1224274"/>
              <a:gd name="connsiteY8" fmla="*/ 1011027 h 1902181"/>
              <a:gd name="connsiteX9" fmla="*/ 1171054 w 1224274"/>
              <a:gd name="connsiteY9" fmla="*/ 1223679 h 1902181"/>
              <a:gd name="connsiteX10" fmla="*/ 1224216 w 1224274"/>
              <a:gd name="connsiteY10" fmla="*/ 1404432 h 1902181"/>
              <a:gd name="connsiteX11" fmla="*/ 1160421 w 1224274"/>
              <a:gd name="connsiteY11" fmla="*/ 1478860 h 1902181"/>
              <a:gd name="connsiteX12" fmla="*/ 1181686 w 1224274"/>
              <a:gd name="connsiteY12" fmla="*/ 1691511 h 1902181"/>
              <a:gd name="connsiteX13" fmla="*/ 1117891 w 1224274"/>
              <a:gd name="connsiteY13" fmla="*/ 1819102 h 1902181"/>
              <a:gd name="connsiteX14" fmla="*/ 1043463 w 1224274"/>
              <a:gd name="connsiteY14" fmla="*/ 1893530 h 1902181"/>
              <a:gd name="connsiteX15" fmla="*/ 947770 w 1224274"/>
              <a:gd name="connsiteY15" fmla="*/ 1893530 h 1902181"/>
              <a:gd name="connsiteX16" fmla="*/ 852077 w 1224274"/>
              <a:gd name="connsiteY16" fmla="*/ 1829734 h 1902181"/>
              <a:gd name="connsiteX17" fmla="*/ 735119 w 1224274"/>
              <a:gd name="connsiteY17" fmla="*/ 1787204 h 1902181"/>
              <a:gd name="connsiteX18" fmla="*/ 735119 w 1224274"/>
              <a:gd name="connsiteY18" fmla="*/ 1734041 h 1902181"/>
              <a:gd name="connsiteX19" fmla="*/ 767016 w 1224274"/>
              <a:gd name="connsiteY19" fmla="*/ 1585185 h 1902181"/>
              <a:gd name="connsiteX20" fmla="*/ 767016 w 1224274"/>
              <a:gd name="connsiteY20" fmla="*/ 1468227 h 1902181"/>
              <a:gd name="connsiteX21" fmla="*/ 724486 w 1224274"/>
              <a:gd name="connsiteY21" fmla="*/ 1340637 h 1902181"/>
              <a:gd name="connsiteX22" fmla="*/ 713854 w 1224274"/>
              <a:gd name="connsiteY22" fmla="*/ 1191781 h 1902181"/>
              <a:gd name="connsiteX23" fmla="*/ 724486 w 1224274"/>
              <a:gd name="connsiteY23" fmla="*/ 1042925 h 1902181"/>
              <a:gd name="connsiteX24" fmla="*/ 681956 w 1224274"/>
              <a:gd name="connsiteY24" fmla="*/ 957865 h 1902181"/>
              <a:gd name="connsiteX25" fmla="*/ 692589 w 1224274"/>
              <a:gd name="connsiteY25" fmla="*/ 702683 h 1902181"/>
              <a:gd name="connsiteX26" fmla="*/ 628793 w 1224274"/>
              <a:gd name="connsiteY26" fmla="*/ 596358 h 1902181"/>
              <a:gd name="connsiteX27" fmla="*/ 490570 w 1224274"/>
              <a:gd name="connsiteY27" fmla="*/ 511297 h 1902181"/>
              <a:gd name="connsiteX28" fmla="*/ 394877 w 1224274"/>
              <a:gd name="connsiteY28" fmla="*/ 479399 h 1902181"/>
              <a:gd name="connsiteX29" fmla="*/ 277919 w 1224274"/>
              <a:gd name="connsiteY29" fmla="*/ 383706 h 1902181"/>
              <a:gd name="connsiteX30" fmla="*/ 150328 w 1224274"/>
              <a:gd name="connsiteY30" fmla="*/ 298646 h 1902181"/>
              <a:gd name="connsiteX31" fmla="*/ 86533 w 1224274"/>
              <a:gd name="connsiteY31" fmla="*/ 256116 h 1902181"/>
              <a:gd name="connsiteX32" fmla="*/ 12105 w 1224274"/>
              <a:gd name="connsiteY32" fmla="*/ 117892 h 1902181"/>
              <a:gd name="connsiteX33" fmla="*/ 12105 w 1224274"/>
              <a:gd name="connsiteY33" fmla="*/ 32832 h 1902181"/>
              <a:gd name="connsiteX34" fmla="*/ 129063 w 1224274"/>
              <a:gd name="connsiteY34" fmla="*/ 32832 h 1902181"/>
              <a:gd name="connsiteX35" fmla="*/ 320449 w 1224274"/>
              <a:gd name="connsiteY35" fmla="*/ 934 h 190218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  <a:cxn ang="0">
                <a:pos x="connsiteX35" y="connsiteY35"/>
              </a:cxn>
            </a:cxnLst>
            <a:rect l="l" t="t" r="r" b="b"/>
            <a:pathLst>
              <a:path w="1224274" h="1902181">
                <a:moveTo>
                  <a:pt x="320449" y="934"/>
                </a:moveTo>
                <a:cubicBezTo>
                  <a:pt x="393105" y="8022"/>
                  <a:pt x="504747" y="47009"/>
                  <a:pt x="564998" y="75362"/>
                </a:cubicBezTo>
                <a:cubicBezTo>
                  <a:pt x="625249" y="103716"/>
                  <a:pt x="646514" y="146246"/>
                  <a:pt x="681956" y="171055"/>
                </a:cubicBezTo>
                <a:cubicBezTo>
                  <a:pt x="717398" y="195864"/>
                  <a:pt x="759928" y="183460"/>
                  <a:pt x="777649" y="224218"/>
                </a:cubicBezTo>
                <a:cubicBezTo>
                  <a:pt x="795370" y="264976"/>
                  <a:pt x="772333" y="360669"/>
                  <a:pt x="788282" y="415604"/>
                </a:cubicBezTo>
                <a:cubicBezTo>
                  <a:pt x="804231" y="470539"/>
                  <a:pt x="852077" y="498892"/>
                  <a:pt x="873342" y="553827"/>
                </a:cubicBezTo>
                <a:cubicBezTo>
                  <a:pt x="894607" y="608762"/>
                  <a:pt x="885746" y="688506"/>
                  <a:pt x="915872" y="745213"/>
                </a:cubicBezTo>
                <a:cubicBezTo>
                  <a:pt x="945998" y="801920"/>
                  <a:pt x="1018654" y="849767"/>
                  <a:pt x="1054096" y="894069"/>
                </a:cubicBezTo>
                <a:cubicBezTo>
                  <a:pt x="1089538" y="938371"/>
                  <a:pt x="1109030" y="956092"/>
                  <a:pt x="1128523" y="1011027"/>
                </a:cubicBezTo>
                <a:cubicBezTo>
                  <a:pt x="1148016" y="1065962"/>
                  <a:pt x="1155105" y="1158112"/>
                  <a:pt x="1171054" y="1223679"/>
                </a:cubicBezTo>
                <a:cubicBezTo>
                  <a:pt x="1187003" y="1289247"/>
                  <a:pt x="1225988" y="1361902"/>
                  <a:pt x="1224216" y="1404432"/>
                </a:cubicBezTo>
                <a:cubicBezTo>
                  <a:pt x="1222444" y="1446962"/>
                  <a:pt x="1167509" y="1431014"/>
                  <a:pt x="1160421" y="1478860"/>
                </a:cubicBezTo>
                <a:cubicBezTo>
                  <a:pt x="1153333" y="1526707"/>
                  <a:pt x="1188774" y="1634804"/>
                  <a:pt x="1181686" y="1691511"/>
                </a:cubicBezTo>
                <a:cubicBezTo>
                  <a:pt x="1174598" y="1748218"/>
                  <a:pt x="1140928" y="1785432"/>
                  <a:pt x="1117891" y="1819102"/>
                </a:cubicBezTo>
                <a:cubicBezTo>
                  <a:pt x="1094854" y="1852772"/>
                  <a:pt x="1071816" y="1881125"/>
                  <a:pt x="1043463" y="1893530"/>
                </a:cubicBezTo>
                <a:cubicBezTo>
                  <a:pt x="1015110" y="1905935"/>
                  <a:pt x="979668" y="1904163"/>
                  <a:pt x="947770" y="1893530"/>
                </a:cubicBezTo>
                <a:cubicBezTo>
                  <a:pt x="915872" y="1882897"/>
                  <a:pt x="887519" y="1847455"/>
                  <a:pt x="852077" y="1829734"/>
                </a:cubicBezTo>
                <a:cubicBezTo>
                  <a:pt x="816635" y="1812013"/>
                  <a:pt x="754612" y="1803153"/>
                  <a:pt x="735119" y="1787204"/>
                </a:cubicBezTo>
                <a:cubicBezTo>
                  <a:pt x="715626" y="1771255"/>
                  <a:pt x="729803" y="1767711"/>
                  <a:pt x="735119" y="1734041"/>
                </a:cubicBezTo>
                <a:cubicBezTo>
                  <a:pt x="740435" y="1700371"/>
                  <a:pt x="761700" y="1629487"/>
                  <a:pt x="767016" y="1585185"/>
                </a:cubicBezTo>
                <a:cubicBezTo>
                  <a:pt x="772332" y="1540883"/>
                  <a:pt x="774104" y="1508985"/>
                  <a:pt x="767016" y="1468227"/>
                </a:cubicBezTo>
                <a:cubicBezTo>
                  <a:pt x="759928" y="1427469"/>
                  <a:pt x="733346" y="1386711"/>
                  <a:pt x="724486" y="1340637"/>
                </a:cubicBezTo>
                <a:cubicBezTo>
                  <a:pt x="715626" y="1294563"/>
                  <a:pt x="713854" y="1241400"/>
                  <a:pt x="713854" y="1191781"/>
                </a:cubicBezTo>
                <a:cubicBezTo>
                  <a:pt x="713854" y="1142162"/>
                  <a:pt x="729802" y="1081911"/>
                  <a:pt x="724486" y="1042925"/>
                </a:cubicBezTo>
                <a:cubicBezTo>
                  <a:pt x="719170" y="1003939"/>
                  <a:pt x="687272" y="1014572"/>
                  <a:pt x="681956" y="957865"/>
                </a:cubicBezTo>
                <a:cubicBezTo>
                  <a:pt x="676640" y="901158"/>
                  <a:pt x="701449" y="762934"/>
                  <a:pt x="692589" y="702683"/>
                </a:cubicBezTo>
                <a:cubicBezTo>
                  <a:pt x="683729" y="642432"/>
                  <a:pt x="662463" y="628256"/>
                  <a:pt x="628793" y="596358"/>
                </a:cubicBezTo>
                <a:cubicBezTo>
                  <a:pt x="595123" y="564460"/>
                  <a:pt x="529556" y="530790"/>
                  <a:pt x="490570" y="511297"/>
                </a:cubicBezTo>
                <a:cubicBezTo>
                  <a:pt x="451584" y="491804"/>
                  <a:pt x="430319" y="500664"/>
                  <a:pt x="394877" y="479399"/>
                </a:cubicBezTo>
                <a:cubicBezTo>
                  <a:pt x="359435" y="458134"/>
                  <a:pt x="318677" y="413832"/>
                  <a:pt x="277919" y="383706"/>
                </a:cubicBezTo>
                <a:cubicBezTo>
                  <a:pt x="237161" y="353580"/>
                  <a:pt x="150328" y="298646"/>
                  <a:pt x="150328" y="298646"/>
                </a:cubicBezTo>
                <a:cubicBezTo>
                  <a:pt x="118430" y="277381"/>
                  <a:pt x="109570" y="286242"/>
                  <a:pt x="86533" y="256116"/>
                </a:cubicBezTo>
                <a:cubicBezTo>
                  <a:pt x="63496" y="225990"/>
                  <a:pt x="24510" y="155106"/>
                  <a:pt x="12105" y="117892"/>
                </a:cubicBezTo>
                <a:cubicBezTo>
                  <a:pt x="-300" y="80678"/>
                  <a:pt x="-7388" y="47009"/>
                  <a:pt x="12105" y="32832"/>
                </a:cubicBezTo>
                <a:cubicBezTo>
                  <a:pt x="31598" y="18655"/>
                  <a:pt x="79445" y="36376"/>
                  <a:pt x="129063" y="32832"/>
                </a:cubicBezTo>
                <a:cubicBezTo>
                  <a:pt x="178681" y="29288"/>
                  <a:pt x="247793" y="-6154"/>
                  <a:pt x="320449" y="934"/>
                </a:cubicBezTo>
                <a:close/>
              </a:path>
            </a:pathLst>
          </a:custGeom>
          <a:noFill/>
          <a:ln w="38100">
            <a:solidFill>
              <a:srgbClr val="0000F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5" name="4 Forma libre"/>
          <p:cNvSpPr/>
          <p:nvPr/>
        </p:nvSpPr>
        <p:spPr>
          <a:xfrm>
            <a:off x="4046677" y="2289740"/>
            <a:ext cx="1143757" cy="1729367"/>
          </a:xfrm>
          <a:custGeom>
            <a:avLst/>
            <a:gdLst>
              <a:gd name="connsiteX0" fmla="*/ 138729 w 1214366"/>
              <a:gd name="connsiteY0" fmla="*/ 38790 h 1729367"/>
              <a:gd name="connsiteX1" fmla="*/ 506 w 1214366"/>
              <a:gd name="connsiteY1" fmla="*/ 145116 h 1729367"/>
              <a:gd name="connsiteX2" fmla="*/ 96199 w 1214366"/>
              <a:gd name="connsiteY2" fmla="*/ 272707 h 1729367"/>
              <a:gd name="connsiteX3" fmla="*/ 202525 w 1214366"/>
              <a:gd name="connsiteY3" fmla="*/ 368400 h 1729367"/>
              <a:gd name="connsiteX4" fmla="*/ 287585 w 1214366"/>
              <a:gd name="connsiteY4" fmla="*/ 464093 h 1729367"/>
              <a:gd name="connsiteX5" fmla="*/ 330115 w 1214366"/>
              <a:gd name="connsiteY5" fmla="*/ 623581 h 1729367"/>
              <a:gd name="connsiteX6" fmla="*/ 425808 w 1214366"/>
              <a:gd name="connsiteY6" fmla="*/ 761804 h 1729367"/>
              <a:gd name="connsiteX7" fmla="*/ 436441 w 1214366"/>
              <a:gd name="connsiteY7" fmla="*/ 953190 h 1729367"/>
              <a:gd name="connsiteX8" fmla="*/ 489604 w 1214366"/>
              <a:gd name="connsiteY8" fmla="*/ 1102046 h 1729367"/>
              <a:gd name="connsiteX9" fmla="*/ 585297 w 1214366"/>
              <a:gd name="connsiteY9" fmla="*/ 1208372 h 1729367"/>
              <a:gd name="connsiteX10" fmla="*/ 680990 w 1214366"/>
              <a:gd name="connsiteY10" fmla="*/ 1452920 h 1729367"/>
              <a:gd name="connsiteX11" fmla="*/ 691622 w 1214366"/>
              <a:gd name="connsiteY11" fmla="*/ 1580511 h 1729367"/>
              <a:gd name="connsiteX12" fmla="*/ 755418 w 1214366"/>
              <a:gd name="connsiteY12" fmla="*/ 1644307 h 1729367"/>
              <a:gd name="connsiteX13" fmla="*/ 957436 w 1214366"/>
              <a:gd name="connsiteY13" fmla="*/ 1697469 h 1729367"/>
              <a:gd name="connsiteX14" fmla="*/ 1095659 w 1214366"/>
              <a:gd name="connsiteY14" fmla="*/ 1729367 h 1729367"/>
              <a:gd name="connsiteX15" fmla="*/ 1138190 w 1214366"/>
              <a:gd name="connsiteY15" fmla="*/ 1697469 h 1729367"/>
              <a:gd name="connsiteX16" fmla="*/ 1191352 w 1214366"/>
              <a:gd name="connsiteY16" fmla="*/ 1559246 h 1729367"/>
              <a:gd name="connsiteX17" fmla="*/ 1212618 w 1214366"/>
              <a:gd name="connsiteY17" fmla="*/ 1431655 h 1729367"/>
              <a:gd name="connsiteX18" fmla="*/ 1148822 w 1214366"/>
              <a:gd name="connsiteY18" fmla="*/ 1261534 h 1729367"/>
              <a:gd name="connsiteX19" fmla="*/ 1148822 w 1214366"/>
              <a:gd name="connsiteY19" fmla="*/ 1080781 h 1729367"/>
              <a:gd name="connsiteX20" fmla="*/ 1127557 w 1214366"/>
              <a:gd name="connsiteY20" fmla="*/ 963823 h 1729367"/>
              <a:gd name="connsiteX21" fmla="*/ 1106292 w 1214366"/>
              <a:gd name="connsiteY21" fmla="*/ 900027 h 1729367"/>
              <a:gd name="connsiteX22" fmla="*/ 1106292 w 1214366"/>
              <a:gd name="connsiteY22" fmla="*/ 708641 h 1729367"/>
              <a:gd name="connsiteX23" fmla="*/ 1063762 w 1214366"/>
              <a:gd name="connsiteY23" fmla="*/ 602316 h 1729367"/>
              <a:gd name="connsiteX24" fmla="*/ 989334 w 1214366"/>
              <a:gd name="connsiteY24" fmla="*/ 495990 h 1729367"/>
              <a:gd name="connsiteX25" fmla="*/ 904273 w 1214366"/>
              <a:gd name="connsiteY25" fmla="*/ 464093 h 1729367"/>
              <a:gd name="connsiteX26" fmla="*/ 808580 w 1214366"/>
              <a:gd name="connsiteY26" fmla="*/ 442827 h 1729367"/>
              <a:gd name="connsiteX27" fmla="*/ 702255 w 1214366"/>
              <a:gd name="connsiteY27" fmla="*/ 379032 h 1729367"/>
              <a:gd name="connsiteX28" fmla="*/ 595929 w 1214366"/>
              <a:gd name="connsiteY28" fmla="*/ 304604 h 1729367"/>
              <a:gd name="connsiteX29" fmla="*/ 532134 w 1214366"/>
              <a:gd name="connsiteY29" fmla="*/ 262074 h 1729367"/>
              <a:gd name="connsiteX30" fmla="*/ 500236 w 1214366"/>
              <a:gd name="connsiteY30" fmla="*/ 187646 h 1729367"/>
              <a:gd name="connsiteX31" fmla="*/ 447073 w 1214366"/>
              <a:gd name="connsiteY31" fmla="*/ 81320 h 1729367"/>
              <a:gd name="connsiteX32" fmla="*/ 383278 w 1214366"/>
              <a:gd name="connsiteY32" fmla="*/ 6893 h 1729367"/>
              <a:gd name="connsiteX33" fmla="*/ 276952 w 1214366"/>
              <a:gd name="connsiteY33" fmla="*/ 6893 h 1729367"/>
              <a:gd name="connsiteX34" fmla="*/ 138729 w 1214366"/>
              <a:gd name="connsiteY34" fmla="*/ 38790 h 17293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  <a:cxn ang="0">
                <a:pos x="connsiteX22" y="connsiteY22"/>
              </a:cxn>
              <a:cxn ang="0">
                <a:pos x="connsiteX23" y="connsiteY23"/>
              </a:cxn>
              <a:cxn ang="0">
                <a:pos x="connsiteX24" y="connsiteY24"/>
              </a:cxn>
              <a:cxn ang="0">
                <a:pos x="connsiteX25" y="connsiteY25"/>
              </a:cxn>
              <a:cxn ang="0">
                <a:pos x="connsiteX26" y="connsiteY26"/>
              </a:cxn>
              <a:cxn ang="0">
                <a:pos x="connsiteX27" y="connsiteY27"/>
              </a:cxn>
              <a:cxn ang="0">
                <a:pos x="connsiteX28" y="connsiteY28"/>
              </a:cxn>
              <a:cxn ang="0">
                <a:pos x="connsiteX29" y="connsiteY29"/>
              </a:cxn>
              <a:cxn ang="0">
                <a:pos x="connsiteX30" y="connsiteY30"/>
              </a:cxn>
              <a:cxn ang="0">
                <a:pos x="connsiteX31" y="connsiteY31"/>
              </a:cxn>
              <a:cxn ang="0">
                <a:pos x="connsiteX32" y="connsiteY32"/>
              </a:cxn>
              <a:cxn ang="0">
                <a:pos x="connsiteX33" y="connsiteY33"/>
              </a:cxn>
              <a:cxn ang="0">
                <a:pos x="connsiteX34" y="connsiteY34"/>
              </a:cxn>
            </a:cxnLst>
            <a:rect l="l" t="t" r="r" b="b"/>
            <a:pathLst>
              <a:path w="1214366" h="1729367">
                <a:moveTo>
                  <a:pt x="138729" y="38790"/>
                </a:moveTo>
                <a:cubicBezTo>
                  <a:pt x="92655" y="61827"/>
                  <a:pt x="7594" y="106130"/>
                  <a:pt x="506" y="145116"/>
                </a:cubicBezTo>
                <a:cubicBezTo>
                  <a:pt x="-6582" y="184102"/>
                  <a:pt x="62529" y="235493"/>
                  <a:pt x="96199" y="272707"/>
                </a:cubicBezTo>
                <a:cubicBezTo>
                  <a:pt x="129869" y="309921"/>
                  <a:pt x="170627" y="336502"/>
                  <a:pt x="202525" y="368400"/>
                </a:cubicBezTo>
                <a:cubicBezTo>
                  <a:pt x="234423" y="400298"/>
                  <a:pt x="266320" y="421563"/>
                  <a:pt x="287585" y="464093"/>
                </a:cubicBezTo>
                <a:cubicBezTo>
                  <a:pt x="308850" y="506623"/>
                  <a:pt x="307078" y="573963"/>
                  <a:pt x="330115" y="623581"/>
                </a:cubicBezTo>
                <a:cubicBezTo>
                  <a:pt x="353152" y="673199"/>
                  <a:pt x="408087" y="706869"/>
                  <a:pt x="425808" y="761804"/>
                </a:cubicBezTo>
                <a:cubicBezTo>
                  <a:pt x="443529" y="816739"/>
                  <a:pt x="425808" y="896483"/>
                  <a:pt x="436441" y="953190"/>
                </a:cubicBezTo>
                <a:cubicBezTo>
                  <a:pt x="447074" y="1009897"/>
                  <a:pt x="464795" y="1059516"/>
                  <a:pt x="489604" y="1102046"/>
                </a:cubicBezTo>
                <a:cubicBezTo>
                  <a:pt x="514413" y="1144576"/>
                  <a:pt x="553399" y="1149893"/>
                  <a:pt x="585297" y="1208372"/>
                </a:cubicBezTo>
                <a:cubicBezTo>
                  <a:pt x="617195" y="1266851"/>
                  <a:pt x="663269" y="1390897"/>
                  <a:pt x="680990" y="1452920"/>
                </a:cubicBezTo>
                <a:cubicBezTo>
                  <a:pt x="698711" y="1514943"/>
                  <a:pt x="679217" y="1548613"/>
                  <a:pt x="691622" y="1580511"/>
                </a:cubicBezTo>
                <a:cubicBezTo>
                  <a:pt x="704027" y="1612409"/>
                  <a:pt x="711116" y="1624814"/>
                  <a:pt x="755418" y="1644307"/>
                </a:cubicBezTo>
                <a:cubicBezTo>
                  <a:pt x="799720" y="1663800"/>
                  <a:pt x="900729" y="1683292"/>
                  <a:pt x="957436" y="1697469"/>
                </a:cubicBezTo>
                <a:cubicBezTo>
                  <a:pt x="1014143" y="1711646"/>
                  <a:pt x="1065533" y="1729367"/>
                  <a:pt x="1095659" y="1729367"/>
                </a:cubicBezTo>
                <a:cubicBezTo>
                  <a:pt x="1125785" y="1729367"/>
                  <a:pt x="1122241" y="1725822"/>
                  <a:pt x="1138190" y="1697469"/>
                </a:cubicBezTo>
                <a:cubicBezTo>
                  <a:pt x="1154139" y="1669116"/>
                  <a:pt x="1178947" y="1603548"/>
                  <a:pt x="1191352" y="1559246"/>
                </a:cubicBezTo>
                <a:cubicBezTo>
                  <a:pt x="1203757" y="1514944"/>
                  <a:pt x="1219706" y="1481274"/>
                  <a:pt x="1212618" y="1431655"/>
                </a:cubicBezTo>
                <a:cubicBezTo>
                  <a:pt x="1205530" y="1382036"/>
                  <a:pt x="1159455" y="1320013"/>
                  <a:pt x="1148822" y="1261534"/>
                </a:cubicBezTo>
                <a:cubicBezTo>
                  <a:pt x="1138189" y="1203055"/>
                  <a:pt x="1152366" y="1130399"/>
                  <a:pt x="1148822" y="1080781"/>
                </a:cubicBezTo>
                <a:cubicBezTo>
                  <a:pt x="1145278" y="1031163"/>
                  <a:pt x="1134645" y="993949"/>
                  <a:pt x="1127557" y="963823"/>
                </a:cubicBezTo>
                <a:cubicBezTo>
                  <a:pt x="1120469" y="933697"/>
                  <a:pt x="1109836" y="942557"/>
                  <a:pt x="1106292" y="900027"/>
                </a:cubicBezTo>
                <a:cubicBezTo>
                  <a:pt x="1102748" y="857497"/>
                  <a:pt x="1113380" y="758260"/>
                  <a:pt x="1106292" y="708641"/>
                </a:cubicBezTo>
                <a:cubicBezTo>
                  <a:pt x="1099204" y="659023"/>
                  <a:pt x="1083255" y="637758"/>
                  <a:pt x="1063762" y="602316"/>
                </a:cubicBezTo>
                <a:cubicBezTo>
                  <a:pt x="1044269" y="566874"/>
                  <a:pt x="1015915" y="519027"/>
                  <a:pt x="989334" y="495990"/>
                </a:cubicBezTo>
                <a:cubicBezTo>
                  <a:pt x="962753" y="472953"/>
                  <a:pt x="934399" y="472954"/>
                  <a:pt x="904273" y="464093"/>
                </a:cubicBezTo>
                <a:cubicBezTo>
                  <a:pt x="874147" y="455233"/>
                  <a:pt x="842250" y="457004"/>
                  <a:pt x="808580" y="442827"/>
                </a:cubicBezTo>
                <a:cubicBezTo>
                  <a:pt x="774910" y="428650"/>
                  <a:pt x="737697" y="402069"/>
                  <a:pt x="702255" y="379032"/>
                </a:cubicBezTo>
                <a:cubicBezTo>
                  <a:pt x="666813" y="355995"/>
                  <a:pt x="624282" y="324097"/>
                  <a:pt x="595929" y="304604"/>
                </a:cubicBezTo>
                <a:cubicBezTo>
                  <a:pt x="567576" y="285111"/>
                  <a:pt x="548083" y="281567"/>
                  <a:pt x="532134" y="262074"/>
                </a:cubicBezTo>
                <a:cubicBezTo>
                  <a:pt x="516185" y="242581"/>
                  <a:pt x="514413" y="217772"/>
                  <a:pt x="500236" y="187646"/>
                </a:cubicBezTo>
                <a:cubicBezTo>
                  <a:pt x="486059" y="157520"/>
                  <a:pt x="466566" y="111445"/>
                  <a:pt x="447073" y="81320"/>
                </a:cubicBezTo>
                <a:cubicBezTo>
                  <a:pt x="427580" y="51195"/>
                  <a:pt x="411632" y="19298"/>
                  <a:pt x="383278" y="6893"/>
                </a:cubicBezTo>
                <a:cubicBezTo>
                  <a:pt x="354924" y="-5512"/>
                  <a:pt x="315938" y="1577"/>
                  <a:pt x="276952" y="6893"/>
                </a:cubicBezTo>
                <a:cubicBezTo>
                  <a:pt x="237966" y="12209"/>
                  <a:pt x="184803" y="15753"/>
                  <a:pt x="138729" y="38790"/>
                </a:cubicBezTo>
                <a:close/>
              </a:path>
            </a:pathLst>
          </a:cu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cxnSp>
        <p:nvCxnSpPr>
          <p:cNvPr id="11" name="10 Conector recto de flecha"/>
          <p:cNvCxnSpPr/>
          <p:nvPr/>
        </p:nvCxnSpPr>
        <p:spPr>
          <a:xfrm flipH="1">
            <a:off x="4938406" y="1412776"/>
            <a:ext cx="504056" cy="876964"/>
          </a:xfrm>
          <a:prstGeom prst="straightConnector1">
            <a:avLst/>
          </a:prstGeom>
          <a:ln w="38100">
            <a:solidFill>
              <a:srgbClr val="0000FF"/>
            </a:solidFill>
            <a:headEnd type="none" w="med" len="med"/>
            <a:tailEnd type="triangl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12 CuadroTexto"/>
          <p:cNvSpPr txBox="1"/>
          <p:nvPr/>
        </p:nvSpPr>
        <p:spPr>
          <a:xfrm>
            <a:off x="5023175" y="743438"/>
            <a:ext cx="2263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>
                <a:solidFill>
                  <a:srgbClr val="FF0000"/>
                </a:solidFill>
              </a:rPr>
              <a:t>Àrea</a:t>
            </a:r>
            <a:r>
              <a:rPr lang="es-ES" dirty="0" smtClean="0">
                <a:solidFill>
                  <a:srgbClr val="FF0000"/>
                </a:solidFill>
              </a:rPr>
              <a:t> sensitiva</a:t>
            </a:r>
            <a:endParaRPr lang="es-ES" dirty="0">
              <a:solidFill>
                <a:srgbClr val="FF0000"/>
              </a:solidFill>
            </a:endParaRPr>
          </a:p>
        </p:txBody>
      </p:sp>
      <p:sp>
        <p:nvSpPr>
          <p:cNvPr id="16" name="15 CuadroTexto"/>
          <p:cNvSpPr txBox="1"/>
          <p:nvPr/>
        </p:nvSpPr>
        <p:spPr>
          <a:xfrm>
            <a:off x="5419214" y="1194906"/>
            <a:ext cx="226386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>
                <a:solidFill>
                  <a:srgbClr val="0000FF"/>
                </a:solidFill>
              </a:rPr>
              <a:t>Àrea</a:t>
            </a:r>
            <a:r>
              <a:rPr lang="es-ES" dirty="0" smtClean="0">
                <a:solidFill>
                  <a:srgbClr val="0000FF"/>
                </a:solidFill>
              </a:rPr>
              <a:t> motora</a:t>
            </a:r>
            <a:endParaRPr lang="es-ES" dirty="0">
              <a:solidFill>
                <a:srgbClr val="0000FF"/>
              </a:solidFill>
            </a:endParaRPr>
          </a:p>
        </p:txBody>
      </p:sp>
      <p:sp>
        <p:nvSpPr>
          <p:cNvPr id="17" name="2 Marcador de contenido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59380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s-ES" sz="2000" b="1" dirty="0" err="1" smtClean="0"/>
              <a:t>Telencèfal</a:t>
            </a:r>
            <a:endParaRPr lang="es-ES" sz="2000" b="1" dirty="0" smtClean="0"/>
          </a:p>
        </p:txBody>
      </p:sp>
    </p:spTree>
    <p:extLst>
      <p:ext uri="{BB962C8B-B14F-4D97-AF65-F5344CB8AC3E}">
        <p14:creationId xmlns:p14="http://schemas.microsoft.com/office/powerpoint/2010/main" val="29392683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Tálamo: anatomía, estructuras y funcione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6713"/>
          <a:stretch/>
        </p:blipFill>
        <p:spPr bwMode="auto">
          <a:xfrm>
            <a:off x="-180528" y="4222059"/>
            <a:ext cx="2675483" cy="263594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59380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s-ES" sz="2000" b="1" dirty="0" err="1" smtClean="0"/>
              <a:t>Diencèfal</a:t>
            </a:r>
            <a:r>
              <a:rPr lang="es-ES" sz="2000" b="1" dirty="0" smtClean="0"/>
              <a:t>:</a:t>
            </a:r>
          </a:p>
          <a:p>
            <a:pPr marL="411480" lvl="1" indent="0">
              <a:buNone/>
            </a:pPr>
            <a:r>
              <a:rPr lang="es-ES" sz="1800" dirty="0" err="1" smtClean="0">
                <a:solidFill>
                  <a:schemeClr val="tx1"/>
                </a:solidFill>
              </a:rPr>
              <a:t>Envoltat</a:t>
            </a:r>
            <a:r>
              <a:rPr lang="es-ES" sz="1800" dirty="0" smtClean="0">
                <a:solidFill>
                  <a:schemeClr val="tx1"/>
                </a:solidFill>
              </a:rPr>
              <a:t> </a:t>
            </a:r>
            <a:r>
              <a:rPr lang="es-ES" sz="1800" dirty="0" err="1" smtClean="0">
                <a:solidFill>
                  <a:schemeClr val="tx1"/>
                </a:solidFill>
              </a:rPr>
              <a:t>pels</a:t>
            </a:r>
            <a:r>
              <a:rPr lang="es-ES" sz="1800" dirty="0" smtClean="0">
                <a:solidFill>
                  <a:schemeClr val="tx1"/>
                </a:solidFill>
              </a:rPr>
              <a:t> </a:t>
            </a:r>
            <a:r>
              <a:rPr lang="es-ES" sz="1800" dirty="0" err="1" smtClean="0">
                <a:solidFill>
                  <a:schemeClr val="tx1"/>
                </a:solidFill>
              </a:rPr>
              <a:t>hemisferis</a:t>
            </a:r>
            <a:r>
              <a:rPr lang="es-ES" sz="1800" dirty="0" smtClean="0">
                <a:solidFill>
                  <a:schemeClr val="tx1"/>
                </a:solidFill>
              </a:rPr>
              <a:t>. </a:t>
            </a:r>
            <a:r>
              <a:rPr lang="es-ES" sz="1800" dirty="0" err="1" smtClean="0">
                <a:solidFill>
                  <a:schemeClr val="tx1"/>
                </a:solidFill>
              </a:rPr>
              <a:t>Format</a:t>
            </a:r>
            <a:r>
              <a:rPr lang="es-ES" sz="1800" dirty="0" smtClean="0">
                <a:solidFill>
                  <a:schemeClr val="tx1"/>
                </a:solidFill>
              </a:rPr>
              <a:t> per:</a:t>
            </a:r>
          </a:p>
          <a:p>
            <a:pPr lvl="2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s-ES" sz="1800" dirty="0" err="1">
                <a:solidFill>
                  <a:schemeClr val="accent2"/>
                </a:solidFill>
              </a:rPr>
              <a:t>Tàlem</a:t>
            </a:r>
            <a:r>
              <a:rPr lang="es-ES" sz="1800" dirty="0">
                <a:solidFill>
                  <a:schemeClr val="accent2"/>
                </a:solidFill>
              </a:rPr>
              <a:t>:</a:t>
            </a:r>
            <a:r>
              <a:rPr lang="es-ES" sz="1800" dirty="0" smtClean="0">
                <a:solidFill>
                  <a:schemeClr val="tx1"/>
                </a:solidFill>
              </a:rPr>
              <a:t> </a:t>
            </a:r>
            <a:r>
              <a:rPr lang="es-ES" sz="1800" dirty="0" err="1" smtClean="0">
                <a:solidFill>
                  <a:schemeClr val="tx1"/>
                </a:solidFill>
              </a:rPr>
              <a:t>format</a:t>
            </a:r>
            <a:r>
              <a:rPr lang="es-ES" sz="1800" dirty="0" smtClean="0">
                <a:solidFill>
                  <a:schemeClr val="tx1"/>
                </a:solidFill>
              </a:rPr>
              <a:t> per </a:t>
            </a:r>
            <a:r>
              <a:rPr lang="es-ES" sz="1800" b="1" dirty="0" err="1" smtClean="0">
                <a:solidFill>
                  <a:schemeClr val="tx1"/>
                </a:solidFill>
              </a:rPr>
              <a:t>substància</a:t>
            </a:r>
            <a:r>
              <a:rPr lang="es-ES" sz="1800" b="1" dirty="0" smtClean="0">
                <a:solidFill>
                  <a:schemeClr val="tx1"/>
                </a:solidFill>
              </a:rPr>
              <a:t> </a:t>
            </a:r>
            <a:r>
              <a:rPr lang="es-ES" sz="1800" b="1" dirty="0" err="1" smtClean="0">
                <a:solidFill>
                  <a:schemeClr val="tx1"/>
                </a:solidFill>
              </a:rPr>
              <a:t>grisa</a:t>
            </a:r>
            <a:r>
              <a:rPr lang="es-ES" sz="1800" dirty="0" smtClean="0">
                <a:solidFill>
                  <a:schemeClr val="tx1"/>
                </a:solidFill>
              </a:rPr>
              <a:t>. </a:t>
            </a:r>
            <a:r>
              <a:rPr lang="es-ES" sz="1800" dirty="0" err="1" smtClean="0">
                <a:solidFill>
                  <a:schemeClr val="tx1"/>
                </a:solidFill>
              </a:rPr>
              <a:t>Processa</a:t>
            </a:r>
            <a:r>
              <a:rPr lang="es-ES" sz="1800" dirty="0" smtClean="0">
                <a:solidFill>
                  <a:schemeClr val="tx1"/>
                </a:solidFill>
              </a:rPr>
              <a:t> </a:t>
            </a:r>
            <a:r>
              <a:rPr lang="es-ES" sz="1800" dirty="0" err="1" smtClean="0">
                <a:solidFill>
                  <a:schemeClr val="tx1"/>
                </a:solidFill>
              </a:rPr>
              <a:t>informació</a:t>
            </a:r>
            <a:r>
              <a:rPr lang="es-ES" sz="1800" dirty="0" smtClean="0">
                <a:solidFill>
                  <a:schemeClr val="tx1"/>
                </a:solidFill>
              </a:rPr>
              <a:t> sensorial (a </a:t>
            </a:r>
            <a:r>
              <a:rPr lang="es-ES" sz="1800" dirty="0" err="1" smtClean="0">
                <a:solidFill>
                  <a:schemeClr val="tx1"/>
                </a:solidFill>
              </a:rPr>
              <a:t>excepció</a:t>
            </a:r>
            <a:r>
              <a:rPr lang="es-ES" sz="1800" dirty="0" smtClean="0">
                <a:solidFill>
                  <a:schemeClr val="tx1"/>
                </a:solidFill>
              </a:rPr>
              <a:t> de </a:t>
            </a:r>
            <a:r>
              <a:rPr lang="es-ES" sz="1800" dirty="0" err="1" smtClean="0">
                <a:solidFill>
                  <a:schemeClr val="tx1"/>
                </a:solidFill>
              </a:rPr>
              <a:t>l’olfacte</a:t>
            </a:r>
            <a:r>
              <a:rPr lang="es-ES" sz="1800" dirty="0" smtClean="0">
                <a:solidFill>
                  <a:schemeClr val="tx1"/>
                </a:solidFill>
              </a:rPr>
              <a:t>).</a:t>
            </a:r>
          </a:p>
          <a:p>
            <a:pPr lvl="2">
              <a:buClr>
                <a:schemeClr val="accent2"/>
              </a:buClr>
              <a:buFont typeface="Arial" panose="020B0604020202020204" pitchFamily="34" charset="0"/>
              <a:buChar char="•"/>
            </a:pPr>
            <a:r>
              <a:rPr lang="es-ES" sz="1800" dirty="0" err="1">
                <a:solidFill>
                  <a:schemeClr val="accent2"/>
                </a:solidFill>
              </a:rPr>
              <a:t>Hipotàlem</a:t>
            </a:r>
            <a:r>
              <a:rPr lang="es-ES" sz="1800" dirty="0">
                <a:solidFill>
                  <a:schemeClr val="accent2"/>
                </a:solidFill>
              </a:rPr>
              <a:t>:</a:t>
            </a:r>
            <a:r>
              <a:rPr lang="es-ES" sz="1800" dirty="0" smtClean="0">
                <a:solidFill>
                  <a:schemeClr val="tx1"/>
                </a:solidFill>
              </a:rPr>
              <a:t> regula les </a:t>
            </a:r>
            <a:r>
              <a:rPr lang="es-ES" sz="1800" dirty="0" err="1" smtClean="0">
                <a:solidFill>
                  <a:schemeClr val="tx1"/>
                </a:solidFill>
              </a:rPr>
              <a:t>emocions</a:t>
            </a:r>
            <a:r>
              <a:rPr lang="es-ES" sz="1800" dirty="0">
                <a:solidFill>
                  <a:schemeClr val="tx1"/>
                </a:solidFill>
              </a:rPr>
              <a:t> </a:t>
            </a:r>
            <a:r>
              <a:rPr lang="es-ES" sz="1800" dirty="0" smtClean="0">
                <a:solidFill>
                  <a:schemeClr val="tx1"/>
                </a:solidFill>
              </a:rPr>
              <a:t>i </a:t>
            </a:r>
            <a:r>
              <a:rPr lang="es-ES" sz="1800" dirty="0" err="1" smtClean="0">
                <a:solidFill>
                  <a:schemeClr val="tx1"/>
                </a:solidFill>
              </a:rPr>
              <a:t>altres</a:t>
            </a:r>
            <a:r>
              <a:rPr lang="es-ES" sz="1800" dirty="0" smtClean="0">
                <a:solidFill>
                  <a:schemeClr val="tx1"/>
                </a:solidFill>
              </a:rPr>
              <a:t> </a:t>
            </a:r>
            <a:r>
              <a:rPr lang="es-ES" sz="1800" dirty="0" err="1" smtClean="0">
                <a:solidFill>
                  <a:schemeClr val="tx1"/>
                </a:solidFill>
              </a:rPr>
              <a:t>processos</a:t>
            </a:r>
            <a:r>
              <a:rPr lang="es-ES" sz="1800" dirty="0" smtClean="0">
                <a:solidFill>
                  <a:schemeClr val="tx1"/>
                </a:solidFill>
              </a:rPr>
              <a:t> </a:t>
            </a:r>
            <a:r>
              <a:rPr lang="es-ES" sz="1800" dirty="0" err="1" smtClean="0">
                <a:solidFill>
                  <a:schemeClr val="tx1"/>
                </a:solidFill>
              </a:rPr>
              <a:t>com</a:t>
            </a:r>
            <a:r>
              <a:rPr lang="es-ES" sz="1800" dirty="0" smtClean="0">
                <a:solidFill>
                  <a:schemeClr val="tx1"/>
                </a:solidFill>
              </a:rPr>
              <a:t>: la set, la gana, la temperatura corporal, la son o la </a:t>
            </a:r>
            <a:r>
              <a:rPr lang="es-ES" sz="1800" dirty="0" err="1" smtClean="0">
                <a:solidFill>
                  <a:schemeClr val="tx1"/>
                </a:solidFill>
              </a:rPr>
              <a:t>producció</a:t>
            </a:r>
            <a:r>
              <a:rPr lang="es-ES" sz="1800" dirty="0" smtClean="0">
                <a:solidFill>
                  <a:schemeClr val="tx1"/>
                </a:solidFill>
              </a:rPr>
              <a:t> </a:t>
            </a:r>
            <a:r>
              <a:rPr lang="es-ES" sz="1800" dirty="0" err="1" smtClean="0">
                <a:solidFill>
                  <a:schemeClr val="tx1"/>
                </a:solidFill>
              </a:rPr>
              <a:t>d’hormones</a:t>
            </a:r>
            <a:r>
              <a:rPr lang="es-ES" sz="1800" dirty="0" smtClean="0">
                <a:solidFill>
                  <a:schemeClr val="tx1"/>
                </a:solidFill>
              </a:rPr>
              <a:t>.</a:t>
            </a:r>
            <a:endParaRPr lang="es-ES" sz="1600" dirty="0" smtClean="0">
              <a:solidFill>
                <a:schemeClr val="tx1"/>
              </a:solidFill>
            </a:endParaRPr>
          </a:p>
        </p:txBody>
      </p:sp>
      <p:pic>
        <p:nvPicPr>
          <p:cNvPr id="4100" name="Picture 4" descr="Hipotálamo - Wikipedia, la enciclopedia lib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4955" y="2996952"/>
            <a:ext cx="6656977" cy="3861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Abrir llave"/>
          <p:cNvSpPr/>
          <p:nvPr/>
        </p:nvSpPr>
        <p:spPr>
          <a:xfrm>
            <a:off x="1043608" y="1700808"/>
            <a:ext cx="113605" cy="1080120"/>
          </a:xfrm>
          <a:prstGeom prst="leftBrace">
            <a:avLst/>
          </a:prstGeom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4" name="3 CuadroTexto"/>
          <p:cNvSpPr txBox="1"/>
          <p:nvPr/>
        </p:nvSpPr>
        <p:spPr>
          <a:xfrm rot="16200000">
            <a:off x="-433502" y="1953784"/>
            <a:ext cx="231544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Sistema </a:t>
            </a:r>
            <a:r>
              <a:rPr lang="es-ES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límbic</a:t>
            </a:r>
            <a:endParaRPr lang="es-ES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3481005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4" grpId="0"/>
    </p:bld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2" name="Picture 2" descr="Sistema límbico y corteza cerebral | Reaprende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1560" y="620688"/>
            <a:ext cx="7088285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3278443" y="5374112"/>
            <a:ext cx="30940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400" b="1" dirty="0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Sistema </a:t>
            </a:r>
            <a:r>
              <a:rPr lang="es-ES" sz="2400" b="1" dirty="0" err="1" smtClean="0">
                <a:solidFill>
                  <a:schemeClr val="accent2">
                    <a:lumMod val="60000"/>
                    <a:lumOff val="40000"/>
                  </a:schemeClr>
                </a:solidFill>
              </a:rPr>
              <a:t>límbic</a:t>
            </a:r>
            <a:endParaRPr lang="es-ES" sz="2400" b="1" dirty="0">
              <a:solidFill>
                <a:schemeClr val="accent2">
                  <a:lumMod val="60000"/>
                  <a:lumOff val="40000"/>
                </a:schemeClr>
              </a:solidFill>
            </a:endParaRPr>
          </a:p>
        </p:txBody>
      </p:sp>
      <p:sp>
        <p:nvSpPr>
          <p:cNvPr id="4" name="3 Rectángulo"/>
          <p:cNvSpPr/>
          <p:nvPr/>
        </p:nvSpPr>
        <p:spPr>
          <a:xfrm>
            <a:off x="1475656" y="5916637"/>
            <a:ext cx="7272808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ES" dirty="0" smtClean="0"/>
              <a:t>Regula diversos </a:t>
            </a:r>
            <a:r>
              <a:rPr lang="es-ES" dirty="0" err="1" smtClean="0"/>
              <a:t>processos</a:t>
            </a:r>
            <a:r>
              <a:rPr lang="es-ES" dirty="0" smtClean="0"/>
              <a:t> </a:t>
            </a:r>
            <a:r>
              <a:rPr lang="es-ES" dirty="0" err="1" smtClean="0"/>
              <a:t>com</a:t>
            </a:r>
            <a:r>
              <a:rPr lang="es-ES" dirty="0" smtClean="0"/>
              <a:t>: </a:t>
            </a:r>
            <a:r>
              <a:rPr lang="es-ES" dirty="0" err="1" smtClean="0"/>
              <a:t>memòria</a:t>
            </a:r>
            <a:r>
              <a:rPr lang="es-ES" dirty="0" smtClean="0"/>
              <a:t>, </a:t>
            </a:r>
            <a:r>
              <a:rPr lang="es-ES" dirty="0" err="1" smtClean="0"/>
              <a:t>aprenentatge</a:t>
            </a:r>
            <a:r>
              <a:rPr lang="es-ES" dirty="0" smtClean="0"/>
              <a:t>, </a:t>
            </a:r>
            <a:r>
              <a:rPr lang="es-ES" dirty="0" err="1" smtClean="0"/>
              <a:t>comportament</a:t>
            </a:r>
            <a:r>
              <a:rPr lang="es-ES" dirty="0" smtClean="0"/>
              <a:t>, </a:t>
            </a:r>
            <a:r>
              <a:rPr lang="es-ES" dirty="0" err="1" smtClean="0"/>
              <a:t>instint</a:t>
            </a:r>
            <a:r>
              <a:rPr lang="es-ES" dirty="0" smtClean="0"/>
              <a:t> sexual, </a:t>
            </a:r>
            <a:r>
              <a:rPr lang="es-ES" dirty="0" err="1" smtClean="0"/>
              <a:t>emocions</a:t>
            </a:r>
            <a:r>
              <a:rPr lang="es-ES" dirty="0" smtClean="0"/>
              <a:t> o </a:t>
            </a:r>
            <a:r>
              <a:rPr lang="es-ES" dirty="0" err="1" smtClean="0"/>
              <a:t>personalitat</a:t>
            </a:r>
            <a:r>
              <a:rPr lang="es-ES" dirty="0" smtClean="0"/>
              <a:t>.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4892235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59380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s-ES" sz="2000" b="1" dirty="0" err="1" smtClean="0"/>
              <a:t>Mesencèfal</a:t>
            </a:r>
            <a:endParaRPr lang="es-ES" sz="2000" b="1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s-ES" sz="1800" dirty="0" err="1" smtClean="0"/>
              <a:t>Tubercles</a:t>
            </a:r>
            <a:r>
              <a:rPr lang="es-ES" sz="1800" dirty="0" smtClean="0"/>
              <a:t> </a:t>
            </a:r>
            <a:r>
              <a:rPr lang="es-ES" sz="1800" dirty="0" err="1" smtClean="0"/>
              <a:t>quadrigèmins</a:t>
            </a:r>
            <a:r>
              <a:rPr lang="es-ES" sz="1800" dirty="0" smtClean="0"/>
              <a:t> (</a:t>
            </a:r>
            <a:r>
              <a:rPr lang="es-ES" sz="1800" dirty="0" err="1" smtClean="0"/>
              <a:t>tectum</a:t>
            </a:r>
            <a:r>
              <a:rPr lang="es-ES" sz="1800" dirty="0" smtClean="0"/>
              <a:t>): </a:t>
            </a:r>
            <a:r>
              <a:rPr lang="es-ES" sz="1800" dirty="0" err="1" smtClean="0">
                <a:solidFill>
                  <a:schemeClr val="tx1"/>
                </a:solidFill>
              </a:rPr>
              <a:t>relacionats</a:t>
            </a:r>
            <a:r>
              <a:rPr lang="es-ES" sz="1800" dirty="0" smtClean="0">
                <a:solidFill>
                  <a:schemeClr val="tx1"/>
                </a:solidFill>
              </a:rPr>
              <a:t> </a:t>
            </a:r>
            <a:r>
              <a:rPr lang="es-ES" sz="1800" dirty="0" err="1" smtClean="0">
                <a:solidFill>
                  <a:schemeClr val="tx1"/>
                </a:solidFill>
              </a:rPr>
              <a:t>amb</a:t>
            </a:r>
            <a:r>
              <a:rPr lang="es-ES" sz="1800" dirty="0" smtClean="0">
                <a:solidFill>
                  <a:schemeClr val="tx1"/>
                </a:solidFill>
              </a:rPr>
              <a:t> </a:t>
            </a:r>
            <a:r>
              <a:rPr lang="es-ES" sz="1800" dirty="0" err="1" smtClean="0">
                <a:solidFill>
                  <a:schemeClr val="tx1"/>
                </a:solidFill>
              </a:rPr>
              <a:t>visió</a:t>
            </a:r>
            <a:r>
              <a:rPr lang="es-ES" sz="1800" dirty="0">
                <a:solidFill>
                  <a:schemeClr val="tx1"/>
                </a:solidFill>
              </a:rPr>
              <a:t> </a:t>
            </a:r>
            <a:r>
              <a:rPr lang="es-ES" sz="1800" dirty="0" smtClean="0">
                <a:solidFill>
                  <a:schemeClr val="tx1"/>
                </a:solidFill>
              </a:rPr>
              <a:t>i </a:t>
            </a:r>
            <a:r>
              <a:rPr lang="es-ES" sz="1800" dirty="0" err="1" smtClean="0">
                <a:solidFill>
                  <a:schemeClr val="tx1"/>
                </a:solidFill>
              </a:rPr>
              <a:t>audició</a:t>
            </a:r>
            <a:r>
              <a:rPr lang="es-ES" sz="1800" dirty="0" smtClean="0">
                <a:solidFill>
                  <a:schemeClr val="tx1"/>
                </a:solidFill>
              </a:rPr>
              <a:t>.</a:t>
            </a:r>
          </a:p>
          <a:p>
            <a:pPr lvl="1">
              <a:buFont typeface="Arial" panose="020B0604020202020204" pitchFamily="34" charset="0"/>
              <a:buChar char="•"/>
            </a:pPr>
            <a:r>
              <a:rPr lang="es-ES" sz="1800" dirty="0" err="1" smtClean="0"/>
              <a:t>Peduncles</a:t>
            </a:r>
            <a:r>
              <a:rPr lang="es-ES" sz="1800" dirty="0" smtClean="0"/>
              <a:t> </a:t>
            </a:r>
            <a:r>
              <a:rPr lang="es-ES" sz="1800" dirty="0" err="1" smtClean="0"/>
              <a:t>cerebrals</a:t>
            </a:r>
            <a:r>
              <a:rPr lang="es-ES" sz="1800" dirty="0"/>
              <a:t> </a:t>
            </a:r>
            <a:r>
              <a:rPr lang="es-ES" sz="1800" dirty="0" smtClean="0"/>
              <a:t>(</a:t>
            </a:r>
            <a:r>
              <a:rPr lang="es-ES" sz="1800" dirty="0" err="1" smtClean="0"/>
              <a:t>tegment</a:t>
            </a:r>
            <a:r>
              <a:rPr lang="es-ES" sz="1800" dirty="0" smtClean="0"/>
              <a:t>): </a:t>
            </a:r>
            <a:r>
              <a:rPr lang="es-ES" sz="1800" dirty="0" err="1" smtClean="0">
                <a:solidFill>
                  <a:schemeClr val="tx1"/>
                </a:solidFill>
              </a:rPr>
              <a:t>relacionats</a:t>
            </a:r>
            <a:r>
              <a:rPr lang="es-ES" sz="1800" dirty="0" smtClean="0">
                <a:solidFill>
                  <a:schemeClr val="tx1"/>
                </a:solidFill>
              </a:rPr>
              <a:t> </a:t>
            </a:r>
            <a:r>
              <a:rPr lang="es-ES" sz="1800" dirty="0" err="1" smtClean="0">
                <a:solidFill>
                  <a:schemeClr val="tx1"/>
                </a:solidFill>
              </a:rPr>
              <a:t>amb</a:t>
            </a:r>
            <a:r>
              <a:rPr lang="es-ES" sz="1800" dirty="0" smtClean="0">
                <a:solidFill>
                  <a:schemeClr val="tx1"/>
                </a:solidFill>
              </a:rPr>
              <a:t> </a:t>
            </a:r>
            <a:r>
              <a:rPr lang="es-ES" sz="1800" dirty="0" err="1" smtClean="0">
                <a:solidFill>
                  <a:schemeClr val="tx1"/>
                </a:solidFill>
              </a:rPr>
              <a:t>l’humor</a:t>
            </a:r>
            <a:r>
              <a:rPr lang="es-ES" sz="1800" dirty="0" smtClean="0">
                <a:solidFill>
                  <a:schemeClr val="tx1"/>
                </a:solidFill>
              </a:rPr>
              <a:t> i </a:t>
            </a:r>
            <a:r>
              <a:rPr lang="es-ES" sz="1800" dirty="0" err="1" smtClean="0">
                <a:solidFill>
                  <a:schemeClr val="tx1"/>
                </a:solidFill>
              </a:rPr>
              <a:t>l’estat</a:t>
            </a:r>
            <a:r>
              <a:rPr lang="es-ES" sz="1800" dirty="0" smtClean="0">
                <a:solidFill>
                  <a:schemeClr val="tx1"/>
                </a:solidFill>
              </a:rPr>
              <a:t> </a:t>
            </a:r>
            <a:r>
              <a:rPr lang="es-ES" sz="1800" dirty="0" err="1" smtClean="0">
                <a:solidFill>
                  <a:schemeClr val="tx1"/>
                </a:solidFill>
              </a:rPr>
              <a:t>d’ànim</a:t>
            </a:r>
            <a:r>
              <a:rPr lang="es-ES" sz="1800" dirty="0" smtClean="0">
                <a:solidFill>
                  <a:schemeClr val="tx1"/>
                </a:solidFill>
              </a:rPr>
              <a:t>.</a:t>
            </a:r>
            <a:endParaRPr lang="es-ES" sz="1800" dirty="0"/>
          </a:p>
        </p:txBody>
      </p:sp>
      <p:pic>
        <p:nvPicPr>
          <p:cNvPr id="7170" name="Picture 2" descr="El mesencéfalo o cerebro medio, estructura y función | Cerebro, Estructura  del cerebro, Nervios craneal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2493" y="2636912"/>
            <a:ext cx="6759615" cy="37132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96973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457200" y="980728"/>
            <a:ext cx="8229600" cy="5593808"/>
          </a:xfrm>
        </p:spPr>
        <p:txBody>
          <a:bodyPr>
            <a:normAutofit/>
          </a:bodyPr>
          <a:lstStyle/>
          <a:p>
            <a:pPr>
              <a:buFont typeface="Wingdings" panose="05000000000000000000" pitchFamily="2" charset="2"/>
              <a:buChar char="Ø"/>
            </a:pPr>
            <a:r>
              <a:rPr lang="es-ES" sz="2000" b="1" dirty="0" err="1" smtClean="0"/>
              <a:t>Metencèfal</a:t>
            </a:r>
            <a:endParaRPr lang="es-ES" sz="2000" b="1" dirty="0" smtClean="0"/>
          </a:p>
          <a:p>
            <a:pPr lvl="1">
              <a:buFont typeface="Arial" panose="020B0604020202020204" pitchFamily="34" charset="0"/>
              <a:buChar char="•"/>
            </a:pPr>
            <a:r>
              <a:rPr lang="es-ES" sz="1800" dirty="0" err="1" smtClean="0"/>
              <a:t>Cerebel</a:t>
            </a:r>
            <a:r>
              <a:rPr lang="es-ES" sz="1800" dirty="0" smtClean="0"/>
              <a:t>: </a:t>
            </a:r>
            <a:r>
              <a:rPr lang="es-ES" sz="1800" dirty="0" smtClean="0">
                <a:solidFill>
                  <a:schemeClr val="tx1"/>
                </a:solidFill>
              </a:rPr>
              <a:t>coordina les </a:t>
            </a:r>
            <a:r>
              <a:rPr lang="es-ES" sz="1800" dirty="0" err="1" smtClean="0">
                <a:solidFill>
                  <a:schemeClr val="tx1"/>
                </a:solidFill>
              </a:rPr>
              <a:t>activitats</a:t>
            </a:r>
            <a:r>
              <a:rPr lang="es-ES" sz="1800" dirty="0" smtClean="0">
                <a:solidFill>
                  <a:schemeClr val="tx1"/>
                </a:solidFill>
              </a:rPr>
              <a:t> motores </a:t>
            </a:r>
            <a:r>
              <a:rPr lang="es-ES" sz="1800" dirty="0" err="1" smtClean="0">
                <a:solidFill>
                  <a:schemeClr val="tx1"/>
                </a:solidFill>
              </a:rPr>
              <a:t>voluntàries</a:t>
            </a:r>
            <a:r>
              <a:rPr lang="es-ES" sz="1800" dirty="0" smtClean="0">
                <a:solidFill>
                  <a:schemeClr val="tx1"/>
                </a:solidFill>
              </a:rPr>
              <a:t>, </a:t>
            </a:r>
            <a:r>
              <a:rPr lang="es-ES" sz="1800" dirty="0" err="1" smtClean="0">
                <a:solidFill>
                  <a:schemeClr val="tx1"/>
                </a:solidFill>
              </a:rPr>
              <a:t>s’encarrega</a:t>
            </a:r>
            <a:r>
              <a:rPr lang="es-ES" sz="1800" dirty="0" smtClean="0">
                <a:solidFill>
                  <a:schemeClr val="tx1"/>
                </a:solidFill>
              </a:rPr>
              <a:t> de </a:t>
            </a:r>
            <a:r>
              <a:rPr lang="es-ES" sz="1800" dirty="0" err="1" smtClean="0">
                <a:solidFill>
                  <a:schemeClr val="tx1"/>
                </a:solidFill>
              </a:rPr>
              <a:t>l’equilibri</a:t>
            </a:r>
            <a:r>
              <a:rPr lang="es-ES" sz="1800" dirty="0" smtClean="0">
                <a:solidFill>
                  <a:schemeClr val="tx1"/>
                </a:solidFill>
              </a:rPr>
              <a:t>, la postura i </a:t>
            </a:r>
            <a:r>
              <a:rPr lang="es-ES" sz="1800" dirty="0" err="1" smtClean="0">
                <a:solidFill>
                  <a:schemeClr val="tx1"/>
                </a:solidFill>
              </a:rPr>
              <a:t>els</a:t>
            </a:r>
            <a:r>
              <a:rPr lang="es-ES" sz="1800" dirty="0" smtClean="0">
                <a:solidFill>
                  <a:schemeClr val="tx1"/>
                </a:solidFill>
              </a:rPr>
              <a:t> </a:t>
            </a:r>
            <a:r>
              <a:rPr lang="es-ES" sz="1800" dirty="0" err="1" smtClean="0">
                <a:solidFill>
                  <a:schemeClr val="tx1"/>
                </a:solidFill>
              </a:rPr>
              <a:t>moviments</a:t>
            </a:r>
            <a:r>
              <a:rPr lang="es-ES" sz="1800" dirty="0" smtClean="0">
                <a:solidFill>
                  <a:schemeClr val="tx1"/>
                </a:solidFill>
              </a:rPr>
              <a:t> de </a:t>
            </a:r>
            <a:r>
              <a:rPr lang="es-ES" sz="1800" dirty="0" err="1" smtClean="0">
                <a:solidFill>
                  <a:schemeClr val="tx1"/>
                </a:solidFill>
              </a:rPr>
              <a:t>precisió</a:t>
            </a:r>
            <a:r>
              <a:rPr lang="es-ES" sz="1800" dirty="0" smtClean="0">
                <a:solidFill>
                  <a:schemeClr val="tx1"/>
                </a:solidFill>
              </a:rPr>
              <a:t>.</a:t>
            </a:r>
          </a:p>
          <a:p>
            <a:pPr lvl="1">
              <a:buFont typeface="Arial" panose="020B0604020202020204" pitchFamily="34" charset="0"/>
              <a:buChar char="•"/>
            </a:pPr>
            <a:endParaRPr lang="es-ES" sz="1800" dirty="0">
              <a:solidFill>
                <a:schemeClr val="tx1"/>
              </a:solidFill>
            </a:endParaRPr>
          </a:p>
          <a:p>
            <a:pPr>
              <a:buFont typeface="Wingdings" panose="05000000000000000000" pitchFamily="2" charset="2"/>
              <a:buChar char="Ø"/>
            </a:pPr>
            <a:r>
              <a:rPr lang="es-ES" sz="2000" b="1" dirty="0" err="1" smtClean="0"/>
              <a:t>Mielencèfal</a:t>
            </a:r>
            <a:endParaRPr lang="es-ES" sz="2000" b="1" dirty="0"/>
          </a:p>
          <a:p>
            <a:pPr lvl="1">
              <a:buFont typeface="Arial" panose="020B0604020202020204" pitchFamily="34" charset="0"/>
              <a:buChar char="•"/>
            </a:pPr>
            <a:r>
              <a:rPr lang="es-ES" sz="1800" dirty="0" err="1" smtClean="0"/>
              <a:t>Bulb</a:t>
            </a:r>
            <a:r>
              <a:rPr lang="es-ES" sz="1800" dirty="0" smtClean="0"/>
              <a:t> </a:t>
            </a:r>
            <a:r>
              <a:rPr lang="es-ES" sz="1800" dirty="0" err="1" smtClean="0"/>
              <a:t>raquidi</a:t>
            </a:r>
            <a:r>
              <a:rPr lang="es-ES" sz="1800" dirty="0" smtClean="0"/>
              <a:t>: </a:t>
            </a:r>
            <a:r>
              <a:rPr lang="es-ES" sz="1800" dirty="0" smtClean="0">
                <a:solidFill>
                  <a:schemeClr val="tx1"/>
                </a:solidFill>
              </a:rPr>
              <a:t>controla </a:t>
            </a:r>
            <a:r>
              <a:rPr lang="es-ES" sz="1800" dirty="0" err="1" smtClean="0">
                <a:solidFill>
                  <a:schemeClr val="tx1"/>
                </a:solidFill>
              </a:rPr>
              <a:t>l’activitat</a:t>
            </a:r>
            <a:r>
              <a:rPr lang="es-ES" sz="1800" dirty="0" smtClean="0">
                <a:solidFill>
                  <a:schemeClr val="tx1"/>
                </a:solidFill>
              </a:rPr>
              <a:t> </a:t>
            </a:r>
            <a:r>
              <a:rPr lang="es-ES" sz="1800" dirty="0" err="1" smtClean="0">
                <a:solidFill>
                  <a:schemeClr val="tx1"/>
                </a:solidFill>
              </a:rPr>
              <a:t>involuntària</a:t>
            </a:r>
            <a:r>
              <a:rPr lang="es-ES" sz="1800" dirty="0" smtClean="0">
                <a:solidFill>
                  <a:schemeClr val="tx1"/>
                </a:solidFill>
              </a:rPr>
              <a:t> (</a:t>
            </a:r>
            <a:r>
              <a:rPr lang="es-ES" sz="1800" dirty="0" err="1" smtClean="0">
                <a:solidFill>
                  <a:schemeClr val="tx1"/>
                </a:solidFill>
              </a:rPr>
              <a:t>batec</a:t>
            </a:r>
            <a:r>
              <a:rPr lang="es-ES" sz="1800" dirty="0" smtClean="0">
                <a:solidFill>
                  <a:schemeClr val="tx1"/>
                </a:solidFill>
              </a:rPr>
              <a:t> </a:t>
            </a:r>
            <a:r>
              <a:rPr lang="es-ES" sz="1800" dirty="0" err="1" smtClean="0">
                <a:solidFill>
                  <a:schemeClr val="tx1"/>
                </a:solidFill>
              </a:rPr>
              <a:t>cardíac</a:t>
            </a:r>
            <a:r>
              <a:rPr lang="es-ES" sz="1800" dirty="0" smtClean="0">
                <a:solidFill>
                  <a:schemeClr val="tx1"/>
                </a:solidFill>
              </a:rPr>
              <a:t>, </a:t>
            </a:r>
            <a:r>
              <a:rPr lang="es-ES" sz="1800" dirty="0" err="1" smtClean="0">
                <a:solidFill>
                  <a:schemeClr val="tx1"/>
                </a:solidFill>
              </a:rPr>
              <a:t>respiració</a:t>
            </a:r>
            <a:r>
              <a:rPr lang="es-ES" sz="1800" dirty="0" smtClean="0">
                <a:solidFill>
                  <a:schemeClr val="tx1"/>
                </a:solidFill>
              </a:rPr>
              <a:t>, tos, </a:t>
            </a:r>
            <a:r>
              <a:rPr lang="es-ES" sz="1800" dirty="0" err="1" smtClean="0">
                <a:solidFill>
                  <a:schemeClr val="tx1"/>
                </a:solidFill>
              </a:rPr>
              <a:t>secreció</a:t>
            </a:r>
            <a:r>
              <a:rPr lang="es-ES" sz="1800" dirty="0" smtClean="0">
                <a:solidFill>
                  <a:schemeClr val="tx1"/>
                </a:solidFill>
              </a:rPr>
              <a:t> salival, </a:t>
            </a:r>
            <a:r>
              <a:rPr lang="ca-ES" sz="1800" dirty="0" smtClean="0">
                <a:solidFill>
                  <a:schemeClr val="tx1"/>
                </a:solidFill>
              </a:rPr>
              <a:t>vasoconstricció i vasodilatació...).</a:t>
            </a:r>
            <a:endParaRPr lang="es-ES" sz="1800" dirty="0">
              <a:solidFill>
                <a:schemeClr val="tx1"/>
              </a:solidFill>
            </a:endParaRPr>
          </a:p>
        </p:txBody>
      </p:sp>
      <p:pic>
        <p:nvPicPr>
          <p:cNvPr id="8194" name="Picture 2" descr="El cerebelo, un pequeño gran cerebro | Mente y Cerebro | Investigación y  Ciencia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5708"/>
          <a:stretch/>
        </p:blipFill>
        <p:spPr bwMode="auto">
          <a:xfrm>
            <a:off x="460375" y="5041921"/>
            <a:ext cx="3344986" cy="181607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6" name="Picture 4" descr="Bulbo raquídeo - Wikipedia, la enciclopedia libre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01095" y="3861048"/>
            <a:ext cx="4642905" cy="2640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AutoShape 6" descr="▷ El cerebelo: funciones y alteraciones principales"/>
          <p:cNvSpPr>
            <a:spLocks noChangeAspect="1" noChangeArrowheads="1"/>
          </p:cNvSpPr>
          <p:nvPr/>
        </p:nvSpPr>
        <p:spPr bwMode="auto">
          <a:xfrm>
            <a:off x="155575" y="-144463"/>
            <a:ext cx="304800" cy="304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s-ES"/>
          </a:p>
        </p:txBody>
      </p:sp>
      <p:pic>
        <p:nvPicPr>
          <p:cNvPr id="8200" name="Picture 8" descr="cerebelo características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5877" y="3453882"/>
            <a:ext cx="2779068" cy="158803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307975" y="4812042"/>
            <a:ext cx="20162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err="1" smtClean="0"/>
              <a:t>cerebel</a:t>
            </a:r>
            <a:endParaRPr lang="es-ES" sz="1600" dirty="0"/>
          </a:p>
        </p:txBody>
      </p:sp>
      <p:sp>
        <p:nvSpPr>
          <p:cNvPr id="9" name="8 CuadroTexto"/>
          <p:cNvSpPr txBox="1"/>
          <p:nvPr/>
        </p:nvSpPr>
        <p:spPr>
          <a:xfrm>
            <a:off x="6444208" y="6359580"/>
            <a:ext cx="2016224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err="1"/>
              <a:t>b</a:t>
            </a:r>
            <a:r>
              <a:rPr lang="es-ES" sz="1600" dirty="0" err="1" smtClean="0"/>
              <a:t>ulb</a:t>
            </a:r>
            <a:r>
              <a:rPr lang="es-ES" sz="1600" dirty="0" smtClean="0"/>
              <a:t> </a:t>
            </a:r>
            <a:r>
              <a:rPr lang="es-ES" sz="1600" dirty="0" err="1" smtClean="0"/>
              <a:t>raquidi</a:t>
            </a: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11585331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2" descr="Ilustración De Arco Reflejo Espinal. Sistema Nervioso Central Stock de  ilustración - Ilustración de célula, capilar: 193790512"/>
          <p:cNvPicPr>
            <a:picLocks noChangeAspect="1" noChangeArrowheads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4317"/>
          <a:stretch/>
        </p:blipFill>
        <p:spPr bwMode="auto">
          <a:xfrm>
            <a:off x="4441551" y="3903971"/>
            <a:ext cx="4716093" cy="227300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066800"/>
          </a:xfrm>
        </p:spPr>
        <p:txBody>
          <a:bodyPr>
            <a:normAutofit/>
          </a:bodyPr>
          <a:lstStyle/>
          <a:p>
            <a:r>
              <a:rPr lang="es-ES" sz="3200" b="1" u="sng" dirty="0" smtClean="0">
                <a:solidFill>
                  <a:schemeClr val="accent2"/>
                </a:solidFill>
              </a:rPr>
              <a:t>La </a:t>
            </a:r>
            <a:r>
              <a:rPr lang="es-ES" sz="3200" b="1" u="sng" dirty="0" err="1" smtClean="0">
                <a:solidFill>
                  <a:schemeClr val="accent2"/>
                </a:solidFill>
              </a:rPr>
              <a:t>medul·la</a:t>
            </a:r>
            <a:r>
              <a:rPr lang="es-ES" sz="3200" b="1" u="sng" dirty="0" smtClean="0">
                <a:solidFill>
                  <a:schemeClr val="accent2"/>
                </a:solidFill>
              </a:rPr>
              <a:t> espinal</a:t>
            </a:r>
            <a:endParaRPr lang="es-ES" sz="3200" b="1" u="sng" dirty="0">
              <a:solidFill>
                <a:schemeClr val="accent2"/>
              </a:solidFill>
            </a:endParaRPr>
          </a:p>
        </p:txBody>
      </p:sp>
      <p:sp>
        <p:nvSpPr>
          <p:cNvPr id="12" name="2 Marcador de contenido"/>
          <p:cNvSpPr>
            <a:spLocks noGrp="1"/>
          </p:cNvSpPr>
          <p:nvPr>
            <p:ph idx="1"/>
          </p:nvPr>
        </p:nvSpPr>
        <p:spPr>
          <a:xfrm>
            <a:off x="467544" y="1412776"/>
            <a:ext cx="8280920" cy="4325112"/>
          </a:xfrm>
        </p:spPr>
        <p:txBody>
          <a:bodyPr>
            <a:normAutofit/>
          </a:bodyPr>
          <a:lstStyle/>
          <a:p>
            <a:pPr marL="109728" indent="0">
              <a:buNone/>
            </a:pPr>
            <a:r>
              <a:rPr lang="es-ES" sz="1800" b="1" dirty="0" smtClean="0"/>
              <a:t>FUNCIÓ: </a:t>
            </a:r>
            <a:r>
              <a:rPr lang="es-ES" sz="1800" dirty="0" err="1" smtClean="0"/>
              <a:t>transmet</a:t>
            </a:r>
            <a:r>
              <a:rPr lang="es-ES" sz="1800" dirty="0" smtClean="0"/>
              <a:t> la </a:t>
            </a:r>
            <a:r>
              <a:rPr lang="es-ES" sz="1800" dirty="0" err="1" smtClean="0"/>
              <a:t>informació</a:t>
            </a:r>
            <a:r>
              <a:rPr lang="es-ES" sz="1800" dirty="0" smtClean="0"/>
              <a:t> entre el </a:t>
            </a:r>
            <a:r>
              <a:rPr lang="es-ES" sz="1800" dirty="0" err="1" smtClean="0"/>
              <a:t>cos</a:t>
            </a:r>
            <a:r>
              <a:rPr lang="es-ES" sz="1800" dirty="0" smtClean="0"/>
              <a:t> i </a:t>
            </a:r>
            <a:r>
              <a:rPr lang="es-ES" sz="1800" dirty="0" err="1" smtClean="0"/>
              <a:t>l’encèfal</a:t>
            </a:r>
            <a:r>
              <a:rPr lang="es-ES" sz="1800" dirty="0"/>
              <a:t> </a:t>
            </a:r>
            <a:r>
              <a:rPr lang="es-ES" sz="1800" dirty="0" smtClean="0"/>
              <a:t>i elabora les </a:t>
            </a:r>
            <a:r>
              <a:rPr lang="es-ES" sz="1800" dirty="0" err="1" smtClean="0"/>
              <a:t>respostes</a:t>
            </a:r>
            <a:r>
              <a:rPr lang="es-ES" sz="1800" dirty="0" smtClean="0"/>
              <a:t> </a:t>
            </a:r>
            <a:r>
              <a:rPr lang="es-ES" sz="1800" dirty="0" err="1" smtClean="0"/>
              <a:t>dels</a:t>
            </a:r>
            <a:r>
              <a:rPr lang="es-ES" sz="1800" dirty="0" smtClean="0"/>
              <a:t> </a:t>
            </a:r>
            <a:r>
              <a:rPr lang="es-ES" sz="1800" dirty="0" err="1" smtClean="0"/>
              <a:t>actes</a:t>
            </a:r>
            <a:r>
              <a:rPr lang="es-ES" sz="1800" dirty="0" smtClean="0"/>
              <a:t> </a:t>
            </a:r>
            <a:r>
              <a:rPr lang="es-ES" sz="1800" dirty="0" err="1" smtClean="0"/>
              <a:t>reflexes</a:t>
            </a:r>
            <a:r>
              <a:rPr lang="es-ES" sz="1800" dirty="0" smtClean="0"/>
              <a:t>.</a:t>
            </a:r>
          </a:p>
          <a:p>
            <a:pPr marL="109728" indent="0">
              <a:buNone/>
            </a:pPr>
            <a:endParaRPr lang="es-ES" sz="1800" b="1" dirty="0"/>
          </a:p>
          <a:p>
            <a:pPr marL="109728" indent="0">
              <a:buNone/>
            </a:pPr>
            <a:endParaRPr lang="es-ES" sz="1800" b="1" dirty="0" smtClean="0"/>
          </a:p>
          <a:p>
            <a:pPr marL="109728" indent="0">
              <a:buNone/>
            </a:pPr>
            <a:endParaRPr lang="es-ES" sz="1800" b="1" dirty="0" smtClean="0"/>
          </a:p>
          <a:p>
            <a:pPr>
              <a:buFont typeface="Arial" panose="020B0604020202020204" pitchFamily="34" charset="0"/>
              <a:buChar char="•"/>
            </a:pPr>
            <a:r>
              <a:rPr lang="es-ES" sz="1800" dirty="0" err="1" smtClean="0">
                <a:solidFill>
                  <a:schemeClr val="accent2"/>
                </a:solidFill>
              </a:rPr>
              <a:t>Banyes</a:t>
            </a:r>
            <a:r>
              <a:rPr lang="es-ES" sz="1800" dirty="0" smtClean="0">
                <a:solidFill>
                  <a:schemeClr val="accent2"/>
                </a:solidFill>
              </a:rPr>
              <a:t> </a:t>
            </a:r>
            <a:r>
              <a:rPr lang="es-ES" sz="1800" dirty="0" err="1" smtClean="0">
                <a:solidFill>
                  <a:schemeClr val="accent2"/>
                </a:solidFill>
              </a:rPr>
              <a:t>anteriors</a:t>
            </a:r>
            <a:r>
              <a:rPr lang="es-ES" sz="1800" dirty="0" smtClean="0">
                <a:solidFill>
                  <a:schemeClr val="accent2"/>
                </a:solidFill>
              </a:rPr>
              <a:t> o motores:</a:t>
            </a:r>
          </a:p>
          <a:p>
            <a:pPr marL="109728" indent="0">
              <a:buNone/>
            </a:pPr>
            <a:r>
              <a:rPr lang="es-ES" sz="1800" dirty="0" err="1" smtClean="0"/>
              <a:t>Contenen</a:t>
            </a:r>
            <a:r>
              <a:rPr lang="es-ES" sz="1800" dirty="0" smtClean="0"/>
              <a:t> </a:t>
            </a:r>
            <a:r>
              <a:rPr lang="es-ES" sz="1800" dirty="0" err="1" smtClean="0"/>
              <a:t>els</a:t>
            </a:r>
            <a:r>
              <a:rPr lang="es-ES" sz="1800" dirty="0" smtClean="0"/>
              <a:t> </a:t>
            </a:r>
            <a:r>
              <a:rPr lang="es-ES" sz="1800" dirty="0" err="1" smtClean="0"/>
              <a:t>cossos</a:t>
            </a:r>
            <a:r>
              <a:rPr lang="es-ES" sz="1800" dirty="0" smtClean="0"/>
              <a:t> </a:t>
            </a:r>
            <a:r>
              <a:rPr lang="es-ES" sz="1800" dirty="0" err="1" smtClean="0"/>
              <a:t>cel·lulars</a:t>
            </a:r>
            <a:r>
              <a:rPr lang="es-ES" sz="1800" dirty="0" smtClean="0"/>
              <a:t> de les</a:t>
            </a:r>
            <a:br>
              <a:rPr lang="es-ES" sz="1800" dirty="0" smtClean="0"/>
            </a:br>
            <a:r>
              <a:rPr lang="es-ES" sz="1800" dirty="0" err="1" smtClean="0"/>
              <a:t>neurones</a:t>
            </a:r>
            <a:r>
              <a:rPr lang="es-ES" sz="1800" dirty="0" smtClean="0"/>
              <a:t> que </a:t>
            </a:r>
            <a:r>
              <a:rPr lang="es-ES" sz="1800" dirty="0" err="1" smtClean="0"/>
              <a:t>innerven</a:t>
            </a:r>
            <a:r>
              <a:rPr lang="es-ES" sz="1800" dirty="0" smtClean="0"/>
              <a:t> </a:t>
            </a:r>
            <a:r>
              <a:rPr lang="es-ES" sz="1800" dirty="0" err="1" smtClean="0"/>
              <a:t>els</a:t>
            </a:r>
            <a:r>
              <a:rPr lang="es-ES" sz="1800" dirty="0" smtClean="0"/>
              <a:t> </a:t>
            </a:r>
            <a:r>
              <a:rPr lang="es-ES" sz="1800" dirty="0" err="1" smtClean="0"/>
              <a:t>músculs</a:t>
            </a:r>
            <a:r>
              <a:rPr lang="es-ES" sz="1800" dirty="0" smtClean="0"/>
              <a:t>.</a:t>
            </a:r>
          </a:p>
          <a:p>
            <a:pPr marL="109728" indent="0">
              <a:buNone/>
            </a:pPr>
            <a:endParaRPr lang="es-ES" sz="1800" dirty="0"/>
          </a:p>
          <a:p>
            <a:pPr>
              <a:buFont typeface="Arial" panose="020B0604020202020204" pitchFamily="34" charset="0"/>
              <a:buChar char="•"/>
            </a:pPr>
            <a:r>
              <a:rPr lang="es-ES" sz="1800" dirty="0" err="1">
                <a:solidFill>
                  <a:schemeClr val="accent2"/>
                </a:solidFill>
              </a:rPr>
              <a:t>Banyes</a:t>
            </a:r>
            <a:r>
              <a:rPr lang="es-ES" sz="1800" dirty="0">
                <a:solidFill>
                  <a:schemeClr val="accent2"/>
                </a:solidFill>
              </a:rPr>
              <a:t> </a:t>
            </a:r>
            <a:r>
              <a:rPr lang="es-ES" sz="1800" dirty="0" err="1" smtClean="0">
                <a:solidFill>
                  <a:schemeClr val="accent2"/>
                </a:solidFill>
              </a:rPr>
              <a:t>posteriors</a:t>
            </a:r>
            <a:r>
              <a:rPr lang="es-ES" sz="1800" dirty="0" smtClean="0">
                <a:solidFill>
                  <a:schemeClr val="accent2"/>
                </a:solidFill>
              </a:rPr>
              <a:t> o </a:t>
            </a:r>
            <a:r>
              <a:rPr lang="es-ES" sz="1800" dirty="0" err="1" smtClean="0">
                <a:solidFill>
                  <a:schemeClr val="accent2"/>
                </a:solidFill>
              </a:rPr>
              <a:t>sensitives</a:t>
            </a:r>
            <a:r>
              <a:rPr lang="es-ES" sz="1800" dirty="0" smtClean="0">
                <a:solidFill>
                  <a:schemeClr val="accent2"/>
                </a:solidFill>
              </a:rPr>
              <a:t>:</a:t>
            </a:r>
            <a:endParaRPr lang="es-ES" sz="1800" dirty="0">
              <a:solidFill>
                <a:schemeClr val="accent2"/>
              </a:solidFill>
            </a:endParaRPr>
          </a:p>
          <a:p>
            <a:pPr marL="109728" indent="0">
              <a:buNone/>
            </a:pPr>
            <a:r>
              <a:rPr lang="es-ES" sz="1800" dirty="0" err="1"/>
              <a:t>Contenen</a:t>
            </a:r>
            <a:r>
              <a:rPr lang="es-ES" sz="1800" dirty="0"/>
              <a:t> </a:t>
            </a:r>
            <a:r>
              <a:rPr lang="es-ES" sz="1800" dirty="0" err="1"/>
              <a:t>els</a:t>
            </a:r>
            <a:r>
              <a:rPr lang="es-ES" sz="1800" dirty="0"/>
              <a:t> </a:t>
            </a:r>
            <a:r>
              <a:rPr lang="es-ES" sz="1800" dirty="0" err="1"/>
              <a:t>cossos</a:t>
            </a:r>
            <a:r>
              <a:rPr lang="es-ES" sz="1800" dirty="0"/>
              <a:t> </a:t>
            </a:r>
            <a:r>
              <a:rPr lang="es-ES" sz="1800" dirty="0" err="1"/>
              <a:t>cel·lulars</a:t>
            </a:r>
            <a:r>
              <a:rPr lang="es-ES" sz="1800" dirty="0"/>
              <a:t> de les</a:t>
            </a:r>
            <a:br>
              <a:rPr lang="es-ES" sz="1800" dirty="0"/>
            </a:br>
            <a:r>
              <a:rPr lang="es-ES" sz="1800" dirty="0" err="1"/>
              <a:t>neurones</a:t>
            </a:r>
            <a:r>
              <a:rPr lang="es-ES" sz="1800" dirty="0"/>
              <a:t> </a:t>
            </a:r>
            <a:r>
              <a:rPr lang="es-ES" sz="1800" dirty="0" err="1" smtClean="0"/>
              <a:t>procedents</a:t>
            </a:r>
            <a:r>
              <a:rPr lang="es-ES" sz="1800" dirty="0" smtClean="0"/>
              <a:t> </a:t>
            </a:r>
            <a:r>
              <a:rPr lang="es-ES" sz="1800" dirty="0" err="1" smtClean="0"/>
              <a:t>dels</a:t>
            </a:r>
            <a:r>
              <a:rPr lang="es-ES" sz="1800" dirty="0" smtClean="0"/>
              <a:t> </a:t>
            </a:r>
            <a:r>
              <a:rPr lang="es-ES" sz="1800" dirty="0" err="1" smtClean="0"/>
              <a:t>receptors</a:t>
            </a:r>
            <a:r>
              <a:rPr lang="es-ES" sz="1800" dirty="0" smtClean="0"/>
              <a:t>.</a:t>
            </a:r>
            <a:endParaRPr lang="es-ES" sz="1800" dirty="0"/>
          </a:p>
        </p:txBody>
      </p:sp>
      <p:sp>
        <p:nvSpPr>
          <p:cNvPr id="2" name="1 Rectángulo"/>
          <p:cNvSpPr/>
          <p:nvPr/>
        </p:nvSpPr>
        <p:spPr>
          <a:xfrm>
            <a:off x="5220072" y="2492896"/>
            <a:ext cx="209519" cy="216024"/>
          </a:xfrm>
          <a:prstGeom prst="rect">
            <a:avLst/>
          </a:prstGeom>
          <a:solidFill>
            <a:srgbClr val="8A7E6E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8" name="7 Rectángulo"/>
          <p:cNvSpPr/>
          <p:nvPr/>
        </p:nvSpPr>
        <p:spPr>
          <a:xfrm>
            <a:off x="5220071" y="2914967"/>
            <a:ext cx="209519" cy="216024"/>
          </a:xfrm>
          <a:prstGeom prst="rect">
            <a:avLst/>
          </a:prstGeom>
          <a:solidFill>
            <a:srgbClr val="DFC7AF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3" name="2 CuadroTexto"/>
          <p:cNvSpPr txBox="1"/>
          <p:nvPr/>
        </p:nvSpPr>
        <p:spPr>
          <a:xfrm>
            <a:off x="5580112" y="2431631"/>
            <a:ext cx="172819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err="1" smtClean="0"/>
              <a:t>Substància</a:t>
            </a:r>
            <a:r>
              <a:rPr lang="es-ES" sz="1600" dirty="0" smtClean="0"/>
              <a:t> gris</a:t>
            </a:r>
          </a:p>
        </p:txBody>
      </p:sp>
      <p:sp>
        <p:nvSpPr>
          <p:cNvPr id="11" name="10 CuadroTexto"/>
          <p:cNvSpPr txBox="1"/>
          <p:nvPr/>
        </p:nvSpPr>
        <p:spPr>
          <a:xfrm>
            <a:off x="5580112" y="2853702"/>
            <a:ext cx="20123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err="1" smtClean="0"/>
              <a:t>Substància</a:t>
            </a:r>
            <a:r>
              <a:rPr lang="es-ES" sz="1600" dirty="0" smtClean="0"/>
              <a:t> blanca</a:t>
            </a:r>
          </a:p>
        </p:txBody>
      </p:sp>
      <p:sp>
        <p:nvSpPr>
          <p:cNvPr id="13" name="12 CuadroTexto"/>
          <p:cNvSpPr txBox="1"/>
          <p:nvPr/>
        </p:nvSpPr>
        <p:spPr>
          <a:xfrm>
            <a:off x="4669949" y="3795028"/>
            <a:ext cx="20123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err="1" smtClean="0"/>
              <a:t>Banyes</a:t>
            </a:r>
            <a:r>
              <a:rPr lang="es-ES" sz="1600" dirty="0" smtClean="0"/>
              <a:t> </a:t>
            </a:r>
            <a:r>
              <a:rPr lang="es-ES" sz="1600" dirty="0" err="1" smtClean="0"/>
              <a:t>posteriors</a:t>
            </a:r>
            <a:endParaRPr lang="es-ES" sz="1600" dirty="0" smtClean="0"/>
          </a:p>
        </p:txBody>
      </p:sp>
      <p:cxnSp>
        <p:nvCxnSpPr>
          <p:cNvPr id="7" name="6 Conector recto de flecha"/>
          <p:cNvCxnSpPr/>
          <p:nvPr/>
        </p:nvCxnSpPr>
        <p:spPr>
          <a:xfrm flipH="1">
            <a:off x="5004048" y="4123086"/>
            <a:ext cx="510561" cy="74607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15" name="14 Conector recto de flecha"/>
          <p:cNvCxnSpPr/>
          <p:nvPr/>
        </p:nvCxnSpPr>
        <p:spPr>
          <a:xfrm>
            <a:off x="5514609" y="4123086"/>
            <a:ext cx="323079" cy="674066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19" name="18 CuadroTexto"/>
          <p:cNvSpPr txBox="1"/>
          <p:nvPr/>
        </p:nvSpPr>
        <p:spPr>
          <a:xfrm>
            <a:off x="4716016" y="6042774"/>
            <a:ext cx="20123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err="1" smtClean="0"/>
              <a:t>Banyes</a:t>
            </a:r>
            <a:r>
              <a:rPr lang="es-ES" sz="1600" dirty="0" smtClean="0"/>
              <a:t> </a:t>
            </a:r>
            <a:r>
              <a:rPr lang="es-ES" sz="1600" dirty="0" err="1" smtClean="0"/>
              <a:t>anteriors</a:t>
            </a:r>
            <a:endParaRPr lang="es-ES" sz="1600" dirty="0" smtClean="0"/>
          </a:p>
        </p:txBody>
      </p:sp>
      <p:cxnSp>
        <p:nvCxnSpPr>
          <p:cNvPr id="20" name="19 Conector recto de flecha"/>
          <p:cNvCxnSpPr/>
          <p:nvPr/>
        </p:nvCxnSpPr>
        <p:spPr>
          <a:xfrm flipH="1" flipV="1">
            <a:off x="5079413" y="5562081"/>
            <a:ext cx="414506" cy="5648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6" name="25 Conector recto de flecha"/>
          <p:cNvCxnSpPr/>
          <p:nvPr/>
        </p:nvCxnSpPr>
        <p:spPr>
          <a:xfrm flipH="1" flipV="1">
            <a:off x="6682347" y="5471410"/>
            <a:ext cx="539333" cy="36004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28" name="27 CuadroTexto"/>
          <p:cNvSpPr txBox="1"/>
          <p:nvPr/>
        </p:nvSpPr>
        <p:spPr>
          <a:xfrm>
            <a:off x="6664058" y="5805264"/>
            <a:ext cx="20123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err="1" smtClean="0"/>
              <a:t>Arrel</a:t>
            </a:r>
            <a:r>
              <a:rPr lang="es-ES" sz="1600" dirty="0" smtClean="0"/>
              <a:t> anterior</a:t>
            </a:r>
          </a:p>
        </p:txBody>
      </p:sp>
      <p:sp>
        <p:nvSpPr>
          <p:cNvPr id="29" name="28 CuadroTexto"/>
          <p:cNvSpPr txBox="1"/>
          <p:nvPr/>
        </p:nvSpPr>
        <p:spPr>
          <a:xfrm>
            <a:off x="6516216" y="4097825"/>
            <a:ext cx="20123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err="1" smtClean="0"/>
              <a:t>Arrel</a:t>
            </a:r>
            <a:r>
              <a:rPr lang="es-ES" sz="1600" dirty="0" smtClean="0"/>
              <a:t> posterior</a:t>
            </a:r>
          </a:p>
        </p:txBody>
      </p:sp>
      <p:cxnSp>
        <p:nvCxnSpPr>
          <p:cNvPr id="30" name="29 Conector recto de flecha"/>
          <p:cNvCxnSpPr/>
          <p:nvPr/>
        </p:nvCxnSpPr>
        <p:spPr>
          <a:xfrm flipH="1">
            <a:off x="6643060" y="4436379"/>
            <a:ext cx="432048" cy="360773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sp>
        <p:nvSpPr>
          <p:cNvPr id="33" name="32 CuadroTexto"/>
          <p:cNvSpPr txBox="1"/>
          <p:nvPr/>
        </p:nvSpPr>
        <p:spPr>
          <a:xfrm>
            <a:off x="3067015" y="5705960"/>
            <a:ext cx="2012398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1600" dirty="0" err="1" smtClean="0"/>
              <a:t>Epèndima</a:t>
            </a:r>
            <a:endParaRPr lang="es-ES" sz="1600" dirty="0" smtClean="0"/>
          </a:p>
        </p:txBody>
      </p:sp>
      <p:cxnSp>
        <p:nvCxnSpPr>
          <p:cNvPr id="34" name="33 Conector recto de flecha"/>
          <p:cNvCxnSpPr/>
          <p:nvPr/>
        </p:nvCxnSpPr>
        <p:spPr>
          <a:xfrm flipV="1">
            <a:off x="4114158" y="5157192"/>
            <a:ext cx="1348681" cy="756084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23" name="22 Conector recto de flecha"/>
          <p:cNvCxnSpPr/>
          <p:nvPr/>
        </p:nvCxnSpPr>
        <p:spPr>
          <a:xfrm flipV="1">
            <a:off x="5493918" y="5562081"/>
            <a:ext cx="343770" cy="564870"/>
          </a:xfrm>
          <a:prstGeom prst="straightConnector1">
            <a:avLst/>
          </a:prstGeom>
          <a:ln>
            <a:tailEnd type="arrow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9849517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6" name="Picture 2" descr="EL SISTEMA NERVIOS. QUARTA PART – El racó de la Biologi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27584" y="1340768"/>
            <a:ext cx="7578630" cy="453650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Rectángulo"/>
          <p:cNvSpPr/>
          <p:nvPr/>
        </p:nvSpPr>
        <p:spPr>
          <a:xfrm>
            <a:off x="3845694" y="6021288"/>
            <a:ext cx="126989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ES" dirty="0" err="1" smtClean="0"/>
              <a:t>Acte</a:t>
            </a:r>
            <a:r>
              <a:rPr lang="es-ES" dirty="0" smtClean="0"/>
              <a:t> </a:t>
            </a:r>
            <a:r>
              <a:rPr lang="es-ES" dirty="0" err="1" smtClean="0"/>
              <a:t>reflex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7417173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4 CuadroTexto"/>
          <p:cNvSpPr txBox="1"/>
          <p:nvPr/>
        </p:nvSpPr>
        <p:spPr>
          <a:xfrm>
            <a:off x="467544" y="692696"/>
            <a:ext cx="842493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err="1" smtClean="0">
                <a:solidFill>
                  <a:schemeClr val="accent2"/>
                </a:solidFill>
              </a:rPr>
              <a:t>Activitat</a:t>
            </a:r>
            <a:r>
              <a:rPr lang="es-ES" b="1" dirty="0" smtClean="0">
                <a:solidFill>
                  <a:schemeClr val="accent2"/>
                </a:solidFill>
              </a:rPr>
              <a:t> 6.</a:t>
            </a:r>
          </a:p>
          <a:p>
            <a:r>
              <a:rPr lang="es-ES" dirty="0" smtClean="0"/>
              <a:t>Fes un </a:t>
            </a:r>
            <a:r>
              <a:rPr lang="es-ES" dirty="0" err="1" smtClean="0"/>
              <a:t>dibuix</a:t>
            </a:r>
            <a:r>
              <a:rPr lang="es-ES" dirty="0" smtClean="0"/>
              <a:t> </a:t>
            </a:r>
            <a:r>
              <a:rPr lang="es-ES" dirty="0" err="1" smtClean="0"/>
              <a:t>esquemàtic</a:t>
            </a:r>
            <a:r>
              <a:rPr lang="es-ES" dirty="0" smtClean="0"/>
              <a:t> del SNC i </a:t>
            </a:r>
            <a:r>
              <a:rPr lang="es-ES" dirty="0" err="1" smtClean="0"/>
              <a:t>indica’n</a:t>
            </a:r>
            <a:r>
              <a:rPr lang="es-ES" dirty="0" smtClean="0"/>
              <a:t> totes les </a:t>
            </a:r>
            <a:r>
              <a:rPr lang="es-ES" dirty="0" err="1" smtClean="0"/>
              <a:t>parts</a:t>
            </a:r>
            <a:r>
              <a:rPr lang="es-ES" dirty="0" smtClean="0"/>
              <a:t> que </a:t>
            </a:r>
            <a:r>
              <a:rPr lang="es-ES" dirty="0" err="1" smtClean="0"/>
              <a:t>hem</a:t>
            </a:r>
            <a:r>
              <a:rPr lang="es-ES" dirty="0" smtClean="0"/>
              <a:t> </a:t>
            </a:r>
            <a:r>
              <a:rPr lang="es-ES" dirty="0" err="1" smtClean="0"/>
              <a:t>estudiat</a:t>
            </a:r>
            <a:r>
              <a:rPr lang="es-ES" dirty="0" smtClean="0"/>
              <a:t>.</a:t>
            </a:r>
          </a:p>
        </p:txBody>
      </p:sp>
      <p:pic>
        <p:nvPicPr>
          <p:cNvPr id="2050" name="Picture 2" descr="Sistema Nervioso Central (SNC): Estructura, Funciones y Enfermedade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34085" y="2492896"/>
            <a:ext cx="6291854" cy="367549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723969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Sistema Nervioso PERIFÉRICO: Funciones y Partes ¡con IMÁGENES!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93389" y="1844824"/>
            <a:ext cx="5715000" cy="48006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5292081" y="1687488"/>
            <a:ext cx="3672408" cy="45243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dirty="0" err="1" smtClean="0"/>
              <a:t>Format</a:t>
            </a:r>
            <a:r>
              <a:rPr lang="es-ES" dirty="0" smtClean="0"/>
              <a:t> </a:t>
            </a:r>
            <a:r>
              <a:rPr lang="es-ES" dirty="0" err="1" smtClean="0"/>
              <a:t>pels</a:t>
            </a:r>
            <a:r>
              <a:rPr lang="es-ES" dirty="0" smtClean="0"/>
              <a:t> </a:t>
            </a:r>
            <a:r>
              <a:rPr lang="es-ES" b="1" dirty="0" err="1" smtClean="0"/>
              <a:t>axons</a:t>
            </a:r>
            <a:r>
              <a:rPr lang="es-ES" dirty="0" smtClean="0"/>
              <a:t> de les </a:t>
            </a:r>
            <a:r>
              <a:rPr lang="es-ES" dirty="0" err="1" smtClean="0"/>
              <a:t>neurones</a:t>
            </a:r>
            <a:r>
              <a:rPr lang="es-ES" dirty="0" smtClean="0"/>
              <a:t> del SNC.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b="1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 err="1" smtClean="0"/>
              <a:t>Nervis</a:t>
            </a:r>
            <a:r>
              <a:rPr lang="es-ES" b="1" dirty="0" smtClean="0"/>
              <a:t> </a:t>
            </a:r>
            <a:r>
              <a:rPr lang="es-ES" b="1" dirty="0" err="1" smtClean="0"/>
              <a:t>cranials</a:t>
            </a:r>
            <a:endParaRPr lang="es-ES" b="1" dirty="0" smtClean="0"/>
          </a:p>
          <a:p>
            <a:endParaRPr lang="es-ES" dirty="0" smtClean="0"/>
          </a:p>
          <a:p>
            <a:endParaRPr lang="es-ES" dirty="0"/>
          </a:p>
          <a:p>
            <a:r>
              <a:rPr lang="es-ES" dirty="0" err="1" smtClean="0"/>
              <a:t>Neixen</a:t>
            </a:r>
            <a:r>
              <a:rPr lang="es-ES" dirty="0" smtClean="0"/>
              <a:t> a </a:t>
            </a:r>
            <a:r>
              <a:rPr lang="es-ES" dirty="0" err="1" smtClean="0"/>
              <a:t>l’encèfal</a:t>
            </a:r>
            <a:r>
              <a:rPr lang="es-ES" dirty="0" smtClean="0"/>
              <a:t>, </a:t>
            </a:r>
            <a:r>
              <a:rPr lang="es-ES" dirty="0" err="1" smtClean="0"/>
              <a:t>s’encarreguen</a:t>
            </a:r>
            <a:r>
              <a:rPr lang="es-ES" dirty="0" smtClean="0"/>
              <a:t> de les </a:t>
            </a:r>
            <a:r>
              <a:rPr lang="es-ES" dirty="0" err="1" smtClean="0"/>
              <a:t>funcions</a:t>
            </a:r>
            <a:r>
              <a:rPr lang="es-ES" dirty="0" smtClean="0"/>
              <a:t> del </a:t>
            </a:r>
            <a:r>
              <a:rPr lang="es-ES" dirty="0" err="1" smtClean="0"/>
              <a:t>cap</a:t>
            </a:r>
            <a:r>
              <a:rPr lang="es-ES" dirty="0" smtClean="0"/>
              <a:t> i </a:t>
            </a:r>
            <a:r>
              <a:rPr lang="es-ES" dirty="0" err="1" smtClean="0"/>
              <a:t>part</a:t>
            </a:r>
            <a:r>
              <a:rPr lang="es-ES" dirty="0" smtClean="0"/>
              <a:t> del </a:t>
            </a:r>
            <a:r>
              <a:rPr lang="es-ES" dirty="0" err="1" smtClean="0"/>
              <a:t>coll</a:t>
            </a:r>
            <a:r>
              <a:rPr lang="es-ES" dirty="0" smtClean="0"/>
              <a:t>.</a:t>
            </a:r>
          </a:p>
          <a:p>
            <a:endParaRPr lang="es-ES" dirty="0" smtClean="0"/>
          </a:p>
          <a:p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b="1" dirty="0" err="1" smtClean="0"/>
              <a:t>Nervis</a:t>
            </a:r>
            <a:r>
              <a:rPr lang="es-ES" b="1" dirty="0" smtClean="0"/>
              <a:t> </a:t>
            </a:r>
            <a:r>
              <a:rPr lang="es-ES" b="1" dirty="0" err="1" smtClean="0"/>
              <a:t>espinals</a:t>
            </a:r>
            <a:r>
              <a:rPr lang="es-ES" b="1" dirty="0" smtClean="0"/>
              <a:t> o </a:t>
            </a:r>
            <a:r>
              <a:rPr lang="es-ES" b="1" dirty="0" err="1" smtClean="0"/>
              <a:t>raquidis</a:t>
            </a:r>
            <a:endParaRPr lang="es-ES" b="1" dirty="0" smtClean="0"/>
          </a:p>
          <a:p>
            <a:endParaRPr lang="es-ES" dirty="0"/>
          </a:p>
          <a:p>
            <a:endParaRPr lang="es-ES" dirty="0" smtClean="0"/>
          </a:p>
          <a:p>
            <a:r>
              <a:rPr lang="es-ES" dirty="0" err="1" smtClean="0"/>
              <a:t>Neixen</a:t>
            </a:r>
            <a:r>
              <a:rPr lang="es-ES" dirty="0" smtClean="0"/>
              <a:t> a la </a:t>
            </a:r>
            <a:r>
              <a:rPr lang="es-ES" dirty="0" err="1" smtClean="0"/>
              <a:t>medul·la</a:t>
            </a:r>
            <a:r>
              <a:rPr lang="es-ES" dirty="0" smtClean="0"/>
              <a:t> i es </a:t>
            </a:r>
            <a:r>
              <a:rPr lang="es-ES" dirty="0" err="1" smtClean="0"/>
              <a:t>distribueixen</a:t>
            </a:r>
            <a:r>
              <a:rPr lang="es-ES" dirty="0" smtClean="0"/>
              <a:t> per </a:t>
            </a:r>
            <a:r>
              <a:rPr lang="es-ES" dirty="0" err="1" smtClean="0"/>
              <a:t>tot</a:t>
            </a:r>
            <a:r>
              <a:rPr lang="es-ES" dirty="0" smtClean="0"/>
              <a:t> el </a:t>
            </a:r>
            <a:r>
              <a:rPr lang="es-ES" dirty="0" err="1" smtClean="0"/>
              <a:t>cos</a:t>
            </a:r>
            <a:r>
              <a:rPr lang="es-ES" dirty="0" smtClean="0"/>
              <a:t>.</a:t>
            </a:r>
            <a:endParaRPr lang="es-ES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457200" y="620688"/>
            <a:ext cx="8229600" cy="1066800"/>
          </a:xfrm>
          <a:prstGeom prst="rect">
            <a:avLst/>
          </a:prstGeom>
        </p:spPr>
        <p:txBody>
          <a:bodyPr vert="horz" anchor="ctr">
            <a:normAutofit fontScale="92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 smtClean="0"/>
              <a:t>1.4. Sistema </a:t>
            </a:r>
            <a:r>
              <a:rPr lang="es-ES" dirty="0" err="1" smtClean="0"/>
              <a:t>Nerviós</a:t>
            </a:r>
            <a:r>
              <a:rPr lang="es-ES" dirty="0" smtClean="0"/>
              <a:t> </a:t>
            </a:r>
            <a:r>
              <a:rPr lang="es-ES" dirty="0" err="1" smtClean="0"/>
              <a:t>Perifèric</a:t>
            </a:r>
            <a:r>
              <a:rPr lang="es-ES" dirty="0" smtClean="0"/>
              <a:t> (SNP)</a:t>
            </a:r>
            <a:endParaRPr lang="es-ES" dirty="0"/>
          </a:p>
        </p:txBody>
      </p:sp>
      <p:sp>
        <p:nvSpPr>
          <p:cNvPr id="3" name="2 Flecha abajo"/>
          <p:cNvSpPr/>
          <p:nvPr/>
        </p:nvSpPr>
        <p:spPr>
          <a:xfrm>
            <a:off x="6516216" y="2924944"/>
            <a:ext cx="468052" cy="432048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9" name="8 Flecha abajo"/>
          <p:cNvSpPr/>
          <p:nvPr/>
        </p:nvSpPr>
        <p:spPr>
          <a:xfrm>
            <a:off x="6516216" y="5129896"/>
            <a:ext cx="468052" cy="432048"/>
          </a:xfrm>
          <a:prstGeom prst="downArrow">
            <a:avLst/>
          </a:prstGeom>
          <a:solidFill>
            <a:schemeClr val="accent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</p:spTree>
    <p:extLst>
      <p:ext uri="{BB962C8B-B14F-4D97-AF65-F5344CB8AC3E}">
        <p14:creationId xmlns:p14="http://schemas.microsoft.com/office/powerpoint/2010/main" val="38053025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4" name="Picture 2" descr="11 SNERVIOS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3416" y="620688"/>
            <a:ext cx="5687076" cy="60932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297338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8" name="Picture 2" descr="Sistema Nervioso Autónomo | El Sistema Nervioso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9612" y="2794612"/>
            <a:ext cx="6984776" cy="412051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827584" y="1399456"/>
            <a:ext cx="813690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Centres </a:t>
            </a:r>
            <a:r>
              <a:rPr lang="es-ES" dirty="0" err="1" smtClean="0"/>
              <a:t>localitzats</a:t>
            </a:r>
            <a:r>
              <a:rPr lang="es-ES" dirty="0" smtClean="0"/>
              <a:t> al SNC (</a:t>
            </a:r>
            <a:r>
              <a:rPr lang="es-ES" b="1" dirty="0" err="1" smtClean="0"/>
              <a:t>hipotàlem</a:t>
            </a:r>
            <a:r>
              <a:rPr lang="es-ES" dirty="0" smtClean="0"/>
              <a:t> i </a:t>
            </a:r>
            <a:r>
              <a:rPr lang="es-ES" b="1" dirty="0" err="1" smtClean="0"/>
              <a:t>medul·la</a:t>
            </a:r>
            <a:r>
              <a:rPr lang="es-ES" b="1" dirty="0" smtClean="0"/>
              <a:t> espinal</a:t>
            </a:r>
            <a:r>
              <a:rPr lang="es-ES" dirty="0" smtClean="0"/>
              <a:t>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Regula </a:t>
            </a:r>
            <a:r>
              <a:rPr lang="es-ES" b="1" dirty="0" err="1" smtClean="0"/>
              <a:t>activitats</a:t>
            </a:r>
            <a:r>
              <a:rPr lang="es-ES" b="1" dirty="0" smtClean="0"/>
              <a:t> no </a:t>
            </a:r>
            <a:r>
              <a:rPr lang="es-ES" b="1" dirty="0" err="1" smtClean="0"/>
              <a:t>controlades</a:t>
            </a:r>
            <a:r>
              <a:rPr lang="es-ES" b="1" dirty="0" smtClean="0"/>
              <a:t> </a:t>
            </a:r>
            <a:r>
              <a:rPr lang="es-ES" dirty="0" err="1" smtClean="0"/>
              <a:t>voluntàriament</a:t>
            </a:r>
            <a:r>
              <a:rPr lang="es-ES" dirty="0" smtClean="0"/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 smtClean="0"/>
              <a:t>Format</a:t>
            </a:r>
            <a:r>
              <a:rPr lang="es-ES" dirty="0" smtClean="0"/>
              <a:t> per </a:t>
            </a:r>
            <a:r>
              <a:rPr lang="es-ES" b="1" dirty="0" smtClean="0"/>
              <a:t>dos </a:t>
            </a:r>
            <a:r>
              <a:rPr lang="es-ES" b="1" dirty="0" err="1" smtClean="0"/>
              <a:t>sistemes</a:t>
            </a:r>
            <a:r>
              <a:rPr lang="es-ES" b="1" dirty="0" smtClean="0"/>
              <a:t> </a:t>
            </a:r>
            <a:r>
              <a:rPr lang="es-ES" dirty="0" err="1" smtClean="0"/>
              <a:t>amb</a:t>
            </a:r>
            <a:r>
              <a:rPr lang="es-ES" dirty="0" smtClean="0"/>
              <a:t> </a:t>
            </a:r>
            <a:r>
              <a:rPr lang="es-ES" dirty="0" err="1" smtClean="0"/>
              <a:t>funcions</a:t>
            </a:r>
            <a:r>
              <a:rPr lang="es-ES" dirty="0" smtClean="0"/>
              <a:t> </a:t>
            </a:r>
            <a:r>
              <a:rPr lang="es-ES" dirty="0" err="1" smtClean="0"/>
              <a:t>antagòniques</a:t>
            </a:r>
            <a:r>
              <a:rPr lang="es-ES" dirty="0" smtClean="0"/>
              <a:t>.</a:t>
            </a:r>
            <a:endParaRPr lang="es-ES" sz="1600" dirty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457200" y="332656"/>
            <a:ext cx="8229600" cy="1066800"/>
          </a:xfrm>
          <a:prstGeom prst="rect">
            <a:avLst/>
          </a:prstGeom>
        </p:spPr>
        <p:txBody>
          <a:bodyPr vert="horz" anchor="ctr">
            <a:normAutofit fontScale="92500"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 smtClean="0"/>
              <a:t>1.5. Sistema </a:t>
            </a:r>
            <a:r>
              <a:rPr lang="es-ES" dirty="0" err="1" smtClean="0"/>
              <a:t>nerviós</a:t>
            </a:r>
            <a:r>
              <a:rPr lang="es-ES" dirty="0" smtClean="0"/>
              <a:t> </a:t>
            </a:r>
            <a:r>
              <a:rPr lang="es-ES" dirty="0" err="1" smtClean="0"/>
              <a:t>autònom</a:t>
            </a:r>
            <a:r>
              <a:rPr lang="es-ES" dirty="0" smtClean="0"/>
              <a:t> (SNA)</a:t>
            </a:r>
            <a:endParaRPr lang="es-ES" dirty="0"/>
          </a:p>
        </p:txBody>
      </p:sp>
    </p:spTree>
    <p:extLst>
      <p:ext uri="{BB962C8B-B14F-4D97-AF65-F5344CB8AC3E}">
        <p14:creationId xmlns:p14="http://schemas.microsoft.com/office/powerpoint/2010/main" val="12763769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124" name="Picture 4" descr="Sistema nervioso simpático - Wikipedia, la enciclopedia libre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19464" y="980728"/>
            <a:ext cx="4824536" cy="60306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066800"/>
          </a:xfrm>
        </p:spPr>
        <p:txBody>
          <a:bodyPr>
            <a:normAutofit/>
          </a:bodyPr>
          <a:lstStyle/>
          <a:p>
            <a:r>
              <a:rPr lang="es-ES" sz="3200" b="1" u="sng" dirty="0" smtClean="0">
                <a:solidFill>
                  <a:schemeClr val="accent2"/>
                </a:solidFill>
              </a:rPr>
              <a:t>Sistema </a:t>
            </a:r>
            <a:r>
              <a:rPr lang="es-ES" sz="3200" b="1" u="sng" dirty="0" err="1" smtClean="0">
                <a:solidFill>
                  <a:schemeClr val="accent2"/>
                </a:solidFill>
              </a:rPr>
              <a:t>simpàtic</a:t>
            </a:r>
            <a:endParaRPr lang="es-ES" sz="3200" b="1" u="sng" dirty="0">
              <a:solidFill>
                <a:schemeClr val="accent2"/>
              </a:solidFill>
            </a:endParaRPr>
          </a:p>
        </p:txBody>
      </p:sp>
      <p:sp>
        <p:nvSpPr>
          <p:cNvPr id="12" name="2 Marcador de contenido"/>
          <p:cNvSpPr>
            <a:spLocks noGrp="1"/>
          </p:cNvSpPr>
          <p:nvPr>
            <p:ph idx="1"/>
          </p:nvPr>
        </p:nvSpPr>
        <p:spPr>
          <a:xfrm>
            <a:off x="467544" y="1552160"/>
            <a:ext cx="8280920" cy="4325112"/>
          </a:xfrm>
        </p:spPr>
        <p:txBody>
          <a:bodyPr>
            <a:normAutofit/>
          </a:bodyPr>
          <a:lstStyle/>
          <a:p>
            <a:r>
              <a:rPr lang="es-ES" sz="1800" dirty="0" err="1" smtClean="0"/>
              <a:t>S’activa</a:t>
            </a:r>
            <a:r>
              <a:rPr lang="es-ES" sz="1800" dirty="0" smtClean="0"/>
              <a:t> en </a:t>
            </a:r>
            <a:r>
              <a:rPr lang="es-ES" sz="1800" dirty="0" err="1" smtClean="0"/>
              <a:t>situacions</a:t>
            </a:r>
            <a:r>
              <a:rPr lang="es-ES" sz="1800" dirty="0" smtClean="0"/>
              <a:t> </a:t>
            </a:r>
            <a:r>
              <a:rPr lang="es-ES" sz="1800" dirty="0" err="1" smtClean="0"/>
              <a:t>d’</a:t>
            </a:r>
            <a:r>
              <a:rPr lang="es-ES" sz="1800" b="1" dirty="0" err="1" smtClean="0"/>
              <a:t>estrès</a:t>
            </a:r>
            <a:r>
              <a:rPr lang="es-ES" sz="1800" dirty="0" smtClean="0"/>
              <a:t>.</a:t>
            </a:r>
          </a:p>
          <a:p>
            <a:endParaRPr lang="es-ES" sz="1800" dirty="0" smtClean="0"/>
          </a:p>
          <a:p>
            <a:r>
              <a:rPr lang="es-ES" sz="1800" dirty="0" err="1" smtClean="0"/>
              <a:t>Suposa</a:t>
            </a:r>
            <a:r>
              <a:rPr lang="es-ES" sz="1800" dirty="0" smtClean="0"/>
              <a:t> una </a:t>
            </a:r>
            <a:r>
              <a:rPr lang="es-ES" sz="1800" b="1" dirty="0" err="1" smtClean="0"/>
              <a:t>despesa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energètica</a:t>
            </a:r>
            <a:r>
              <a:rPr lang="es-ES" sz="1800" dirty="0" smtClean="0"/>
              <a:t>.</a:t>
            </a:r>
          </a:p>
          <a:p>
            <a:endParaRPr lang="es-ES" sz="1800" dirty="0" smtClean="0"/>
          </a:p>
          <a:p>
            <a:r>
              <a:rPr lang="es-ES" sz="1800" dirty="0" err="1" smtClean="0"/>
              <a:t>Neurotransmissors</a:t>
            </a:r>
            <a:r>
              <a:rPr lang="es-ES" sz="1800" dirty="0" smtClean="0"/>
              <a:t>:</a:t>
            </a:r>
          </a:p>
          <a:p>
            <a:pPr lvl="1"/>
            <a:r>
              <a:rPr lang="es-ES" sz="1600" dirty="0" smtClean="0"/>
              <a:t>Acetilcolina</a:t>
            </a:r>
          </a:p>
          <a:p>
            <a:pPr lvl="1"/>
            <a:r>
              <a:rPr lang="es-ES" sz="1600" dirty="0" smtClean="0"/>
              <a:t>Noradrenalina</a:t>
            </a:r>
          </a:p>
          <a:p>
            <a:pPr marL="109728" indent="0">
              <a:buNone/>
            </a:pPr>
            <a:endParaRPr lang="es-ES" sz="1800" dirty="0"/>
          </a:p>
          <a:p>
            <a:r>
              <a:rPr lang="es-ES" sz="1800" dirty="0" err="1" smtClean="0"/>
              <a:t>Vàries</a:t>
            </a:r>
            <a:r>
              <a:rPr lang="es-ES" sz="1800" dirty="0" smtClean="0"/>
              <a:t> </a:t>
            </a:r>
            <a:r>
              <a:rPr lang="es-ES" sz="1800" dirty="0" err="1" smtClean="0"/>
              <a:t>neurones</a:t>
            </a:r>
            <a:r>
              <a:rPr lang="es-ES" sz="1800" dirty="0" smtClean="0"/>
              <a:t> des </a:t>
            </a:r>
            <a:r>
              <a:rPr lang="es-ES" sz="1800" dirty="0" err="1" smtClean="0"/>
              <a:t>dels</a:t>
            </a:r>
            <a:r>
              <a:rPr lang="es-ES" sz="1800" dirty="0" smtClean="0"/>
              <a:t> </a:t>
            </a:r>
            <a:r>
              <a:rPr lang="es-ES" sz="1800" dirty="0" err="1" smtClean="0"/>
              <a:t>ganglis</a:t>
            </a:r>
            <a:r>
              <a:rPr lang="es-ES" sz="1800" dirty="0"/>
              <a:t/>
            </a:r>
            <a:br>
              <a:rPr lang="es-ES" sz="1800" dirty="0"/>
            </a:br>
            <a:r>
              <a:rPr lang="es-ES" sz="1800" dirty="0" smtClean="0"/>
              <a:t>nerviosos (al </a:t>
            </a:r>
            <a:r>
              <a:rPr lang="es-ES" sz="1800" dirty="0" err="1" smtClean="0"/>
              <a:t>costat</a:t>
            </a:r>
            <a:r>
              <a:rPr lang="es-ES" sz="1800" dirty="0" smtClean="0"/>
              <a:t> de la </a:t>
            </a:r>
            <a:r>
              <a:rPr lang="es-ES" sz="1800" dirty="0" err="1" smtClean="0"/>
              <a:t>medul·la</a:t>
            </a:r>
            <a:r>
              <a:rPr lang="es-ES" sz="1800" dirty="0" smtClean="0"/>
              <a:t>)</a:t>
            </a:r>
            <a:br>
              <a:rPr lang="es-ES" sz="1800" dirty="0" smtClean="0"/>
            </a:br>
            <a:r>
              <a:rPr lang="es-ES" sz="1800" dirty="0" err="1" smtClean="0"/>
              <a:t>fins</a:t>
            </a:r>
            <a:r>
              <a:rPr lang="es-ES" sz="1800" dirty="0" smtClean="0"/>
              <a:t> </a:t>
            </a:r>
            <a:r>
              <a:rPr lang="es-ES" sz="1800" dirty="0" err="1" smtClean="0"/>
              <a:t>als</a:t>
            </a:r>
            <a:r>
              <a:rPr lang="es-ES" sz="1800" dirty="0" smtClean="0"/>
              <a:t> </a:t>
            </a:r>
            <a:r>
              <a:rPr lang="es-ES" sz="1800" dirty="0" err="1" smtClean="0"/>
              <a:t>òrgans</a:t>
            </a:r>
            <a:endParaRPr lang="es-ES" sz="1800" dirty="0"/>
          </a:p>
          <a:p>
            <a:endParaRPr lang="es-ES" sz="1800" dirty="0"/>
          </a:p>
          <a:p>
            <a:pPr lvl="1"/>
            <a:endParaRPr lang="es-ES" sz="1600" dirty="0" smtClean="0"/>
          </a:p>
          <a:p>
            <a:pPr marL="411480" lvl="1" indent="0">
              <a:buNone/>
            </a:pP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25888392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2" descr="Sistema nervioso simpático: estructura, funciones, efectos - Lifeder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6839"/>
          <a:stretch/>
        </p:blipFill>
        <p:spPr bwMode="auto">
          <a:xfrm>
            <a:off x="1331639" y="620688"/>
            <a:ext cx="6859301" cy="623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23538191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70" name="Picture 2" descr="Sistema nervioso parasimpático - Wikipedia, la enciclopedia libre"/>
          <p:cNvPicPr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8974"/>
          <a:stretch/>
        </p:blipFill>
        <p:spPr bwMode="auto">
          <a:xfrm>
            <a:off x="4283967" y="1124744"/>
            <a:ext cx="4845991" cy="551388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1 Título"/>
          <p:cNvSpPr>
            <a:spLocks noGrp="1"/>
          </p:cNvSpPr>
          <p:nvPr>
            <p:ph type="title"/>
          </p:nvPr>
        </p:nvSpPr>
        <p:spPr>
          <a:xfrm>
            <a:off x="395536" y="548680"/>
            <a:ext cx="8229600" cy="1066800"/>
          </a:xfrm>
        </p:spPr>
        <p:txBody>
          <a:bodyPr>
            <a:normAutofit/>
          </a:bodyPr>
          <a:lstStyle/>
          <a:p>
            <a:r>
              <a:rPr lang="es-ES" sz="3200" b="1" u="sng" dirty="0" smtClean="0">
                <a:solidFill>
                  <a:schemeClr val="accent2"/>
                </a:solidFill>
              </a:rPr>
              <a:t>Sistema </a:t>
            </a:r>
            <a:r>
              <a:rPr lang="es-ES" sz="3200" b="1" u="sng" dirty="0" err="1" smtClean="0">
                <a:solidFill>
                  <a:schemeClr val="accent2"/>
                </a:solidFill>
              </a:rPr>
              <a:t>parasimpàtic</a:t>
            </a:r>
            <a:endParaRPr lang="es-ES" sz="3200" b="1" u="sng" dirty="0">
              <a:solidFill>
                <a:schemeClr val="accent2"/>
              </a:solidFill>
            </a:endParaRPr>
          </a:p>
        </p:txBody>
      </p:sp>
      <p:sp>
        <p:nvSpPr>
          <p:cNvPr id="12" name="2 Marcador de contenido"/>
          <p:cNvSpPr>
            <a:spLocks noGrp="1"/>
          </p:cNvSpPr>
          <p:nvPr>
            <p:ph idx="1"/>
          </p:nvPr>
        </p:nvSpPr>
        <p:spPr>
          <a:xfrm>
            <a:off x="467544" y="1552160"/>
            <a:ext cx="8280920" cy="4325112"/>
          </a:xfrm>
        </p:spPr>
        <p:txBody>
          <a:bodyPr>
            <a:normAutofit/>
          </a:bodyPr>
          <a:lstStyle/>
          <a:p>
            <a:r>
              <a:rPr lang="ca-ES" sz="1800" dirty="0" smtClean="0"/>
              <a:t>S’activa per tornar a l’</a:t>
            </a:r>
            <a:r>
              <a:rPr lang="ca-ES" sz="1800" b="1" dirty="0" smtClean="0"/>
              <a:t>estat de</a:t>
            </a:r>
            <a:br>
              <a:rPr lang="ca-ES" sz="1800" b="1" dirty="0" smtClean="0"/>
            </a:br>
            <a:r>
              <a:rPr lang="ca-ES" sz="1800" b="1" dirty="0" smtClean="0"/>
              <a:t>repòs</a:t>
            </a:r>
            <a:r>
              <a:rPr lang="ca-ES" sz="1800" dirty="0" smtClean="0"/>
              <a:t>. </a:t>
            </a:r>
          </a:p>
          <a:p>
            <a:endParaRPr lang="es-ES" sz="1800" dirty="0"/>
          </a:p>
          <a:p>
            <a:r>
              <a:rPr lang="es-ES" sz="1800" dirty="0" err="1" smtClean="0"/>
              <a:t>Suposa</a:t>
            </a:r>
            <a:r>
              <a:rPr lang="es-ES" sz="1800" dirty="0" smtClean="0"/>
              <a:t> un </a:t>
            </a:r>
            <a:r>
              <a:rPr lang="es-ES" sz="1800" b="1" dirty="0" err="1" smtClean="0"/>
              <a:t>estalvi</a:t>
            </a:r>
            <a:r>
              <a:rPr lang="es-ES" sz="1800" b="1" dirty="0" smtClean="0"/>
              <a:t> </a:t>
            </a:r>
            <a:r>
              <a:rPr lang="es-ES" sz="1800" b="1" dirty="0" err="1" smtClean="0"/>
              <a:t>energètic</a:t>
            </a:r>
            <a:r>
              <a:rPr lang="es-ES" sz="1800" dirty="0" smtClean="0"/>
              <a:t>.</a:t>
            </a:r>
          </a:p>
          <a:p>
            <a:endParaRPr lang="es-ES" sz="1800" b="1" dirty="0" smtClean="0"/>
          </a:p>
          <a:p>
            <a:r>
              <a:rPr lang="es-ES" sz="1800" dirty="0" err="1" smtClean="0"/>
              <a:t>Neurotransmissor</a:t>
            </a:r>
            <a:r>
              <a:rPr lang="es-ES" sz="1800" dirty="0" smtClean="0"/>
              <a:t>:</a:t>
            </a:r>
          </a:p>
          <a:p>
            <a:pPr lvl="1"/>
            <a:r>
              <a:rPr lang="es-ES" sz="1600" dirty="0" smtClean="0"/>
              <a:t>Acetilcolina</a:t>
            </a:r>
          </a:p>
          <a:p>
            <a:pPr marL="109728" indent="0">
              <a:buNone/>
            </a:pPr>
            <a:endParaRPr lang="es-ES" sz="1800" dirty="0"/>
          </a:p>
          <a:p>
            <a:r>
              <a:rPr lang="es-ES" sz="1800" dirty="0" err="1" smtClean="0"/>
              <a:t>Els</a:t>
            </a:r>
            <a:r>
              <a:rPr lang="es-ES" sz="1800" dirty="0" smtClean="0"/>
              <a:t> </a:t>
            </a:r>
            <a:r>
              <a:rPr lang="es-ES" sz="1800" dirty="0" err="1" smtClean="0"/>
              <a:t>ganglis</a:t>
            </a:r>
            <a:r>
              <a:rPr lang="es-ES" sz="1800" dirty="0" smtClean="0"/>
              <a:t> nerviosos (</a:t>
            </a:r>
            <a:r>
              <a:rPr lang="es-ES" sz="1800" dirty="0" err="1" smtClean="0"/>
              <a:t>zones</a:t>
            </a:r>
            <a:r>
              <a:rPr lang="es-ES" sz="1800" dirty="0"/>
              <a:t/>
            </a:r>
            <a:br>
              <a:rPr lang="es-ES" sz="1800" dirty="0"/>
            </a:br>
            <a:r>
              <a:rPr lang="es-ES" sz="1800" dirty="0" err="1" smtClean="0"/>
              <a:t>cranial</a:t>
            </a:r>
            <a:r>
              <a:rPr lang="es-ES" sz="1800" dirty="0" smtClean="0"/>
              <a:t> i pelviana de la </a:t>
            </a:r>
            <a:r>
              <a:rPr lang="es-ES" sz="1800" dirty="0" err="1" smtClean="0"/>
              <a:t>medul·la</a:t>
            </a:r>
            <a:r>
              <a:rPr lang="es-ES" sz="1800" dirty="0" smtClean="0"/>
              <a:t>)</a:t>
            </a:r>
            <a:br>
              <a:rPr lang="es-ES" sz="1800" dirty="0" smtClean="0"/>
            </a:br>
            <a:r>
              <a:rPr lang="es-ES" sz="1800" dirty="0" err="1" smtClean="0"/>
              <a:t>estan</a:t>
            </a:r>
            <a:r>
              <a:rPr lang="es-ES" sz="1800" dirty="0" smtClean="0"/>
              <a:t> </a:t>
            </a:r>
            <a:r>
              <a:rPr lang="es-ES" sz="1800" dirty="0" err="1" smtClean="0"/>
              <a:t>molt</a:t>
            </a:r>
            <a:r>
              <a:rPr lang="es-ES" sz="1800" dirty="0" smtClean="0"/>
              <a:t> </a:t>
            </a:r>
            <a:r>
              <a:rPr lang="es-ES" sz="1800" dirty="0" err="1" smtClean="0"/>
              <a:t>aprop</a:t>
            </a:r>
            <a:r>
              <a:rPr lang="es-ES" sz="1800" dirty="0" smtClean="0"/>
              <a:t> de </a:t>
            </a:r>
            <a:r>
              <a:rPr lang="es-ES" sz="1800" dirty="0" err="1" smtClean="0"/>
              <a:t>l’òrgan</a:t>
            </a:r>
            <a:endParaRPr lang="es-ES" sz="1800" dirty="0"/>
          </a:p>
          <a:p>
            <a:endParaRPr lang="es-ES" sz="1800" dirty="0"/>
          </a:p>
          <a:p>
            <a:pPr lvl="1"/>
            <a:endParaRPr lang="es-ES" sz="1600" dirty="0" smtClean="0"/>
          </a:p>
          <a:p>
            <a:pPr marL="411480" lvl="1" indent="0">
              <a:buNone/>
            </a:pPr>
            <a:endParaRPr lang="es-ES" sz="1600" dirty="0"/>
          </a:p>
        </p:txBody>
      </p:sp>
    </p:spTree>
    <p:extLst>
      <p:ext uri="{BB962C8B-B14F-4D97-AF65-F5344CB8AC3E}">
        <p14:creationId xmlns:p14="http://schemas.microsoft.com/office/powerpoint/2010/main" val="3697268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194" name="Picture 2" descr="Sistema nervioso parasimpático: funciones, neuronas, divisiones - Lifeder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684"/>
          <a:stretch/>
        </p:blipFill>
        <p:spPr bwMode="auto">
          <a:xfrm>
            <a:off x="1259632" y="620688"/>
            <a:ext cx="6756472" cy="623731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7522881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429780" y="1399456"/>
            <a:ext cx="4068452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b="1" dirty="0" smtClean="0">
                <a:solidFill>
                  <a:schemeClr val="accent2"/>
                </a:solidFill>
              </a:rPr>
              <a:t>Fatiga nerviosa</a:t>
            </a:r>
            <a:endParaRPr lang="es-ES" b="1" dirty="0">
              <a:solidFill>
                <a:schemeClr val="accent2"/>
              </a:solidFill>
            </a:endParaRPr>
          </a:p>
          <a:p>
            <a:endParaRPr lang="es-ES" dirty="0" smtClean="0"/>
          </a:p>
          <a:p>
            <a:r>
              <a:rPr lang="es-ES" dirty="0" smtClean="0">
                <a:solidFill>
                  <a:srgbClr val="FF0000"/>
                </a:solidFill>
              </a:rPr>
              <a:t>Causes: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 smtClean="0"/>
              <a:t>Esforços</a:t>
            </a:r>
            <a:r>
              <a:rPr lang="es-ES" dirty="0" smtClean="0"/>
              <a:t> </a:t>
            </a:r>
            <a:r>
              <a:rPr lang="es-ES" dirty="0" err="1" smtClean="0"/>
              <a:t>intel·lectuals</a:t>
            </a:r>
            <a:r>
              <a:rPr lang="es-ES" dirty="0" smtClean="0"/>
              <a:t> </a:t>
            </a:r>
            <a:r>
              <a:rPr lang="es-ES" dirty="0" err="1" smtClean="0"/>
              <a:t>massa</a:t>
            </a:r>
            <a:r>
              <a:rPr lang="es-ES" dirty="0" smtClean="0"/>
              <a:t> </a:t>
            </a:r>
            <a:r>
              <a:rPr lang="es-ES" dirty="0" err="1" smtClean="0"/>
              <a:t>grans</a:t>
            </a:r>
            <a:endParaRPr lang="es-E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 smtClean="0"/>
              <a:t>Tristesa</a:t>
            </a:r>
            <a:r>
              <a:rPr lang="es-ES" dirty="0" smtClean="0"/>
              <a:t> i </a:t>
            </a:r>
            <a:r>
              <a:rPr lang="es-ES" dirty="0" err="1" smtClean="0"/>
              <a:t>estats</a:t>
            </a:r>
            <a:r>
              <a:rPr lang="es-ES" dirty="0" smtClean="0"/>
              <a:t> </a:t>
            </a:r>
            <a:r>
              <a:rPr lang="es-ES" dirty="0" err="1" smtClean="0"/>
              <a:t>d’ànim</a:t>
            </a:r>
            <a:r>
              <a:rPr lang="es-ES" dirty="0" smtClean="0"/>
              <a:t> </a:t>
            </a:r>
            <a:r>
              <a:rPr lang="es-ES" dirty="0" err="1" smtClean="0"/>
              <a:t>negatius</a:t>
            </a:r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 smtClean="0"/>
              <a:t>Tenir</a:t>
            </a:r>
            <a:r>
              <a:rPr lang="es-ES" dirty="0" smtClean="0"/>
              <a:t> </a:t>
            </a:r>
            <a:r>
              <a:rPr lang="es-ES" dirty="0" err="1" smtClean="0"/>
              <a:t>masses</a:t>
            </a:r>
            <a:r>
              <a:rPr lang="es-ES" dirty="0" smtClean="0"/>
              <a:t> </a:t>
            </a:r>
            <a:r>
              <a:rPr lang="es-ES" dirty="0" err="1" smtClean="0"/>
              <a:t>preocupacions</a:t>
            </a:r>
            <a:r>
              <a:rPr lang="es-ES" dirty="0" smtClean="0"/>
              <a:t>  i un</a:t>
            </a:r>
            <a:br>
              <a:rPr lang="es-ES" dirty="0" smtClean="0"/>
            </a:br>
            <a:r>
              <a:rPr lang="es-ES" dirty="0" smtClean="0"/>
              <a:t>ritme </a:t>
            </a:r>
            <a:r>
              <a:rPr lang="es-ES" dirty="0" err="1" smtClean="0"/>
              <a:t>massa</a:t>
            </a:r>
            <a:r>
              <a:rPr lang="es-ES" dirty="0" smtClean="0"/>
              <a:t> </a:t>
            </a:r>
            <a:r>
              <a:rPr lang="es-ES" dirty="0" err="1" smtClean="0"/>
              <a:t>agitat</a:t>
            </a:r>
            <a:endParaRPr lang="es-E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Un </a:t>
            </a:r>
            <a:r>
              <a:rPr lang="es-ES" dirty="0" err="1" smtClean="0"/>
              <a:t>entorn</a:t>
            </a:r>
            <a:r>
              <a:rPr lang="es-ES" dirty="0" smtClean="0"/>
              <a:t> </a:t>
            </a:r>
            <a:r>
              <a:rPr lang="es-ES" dirty="0" err="1" smtClean="0"/>
              <a:t>incòmode</a:t>
            </a:r>
            <a:r>
              <a:rPr lang="es-ES" dirty="0" smtClean="0"/>
              <a:t> i desfavorable</a:t>
            </a:r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457200" y="332656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 smtClean="0"/>
              <a:t>1.6. </a:t>
            </a:r>
            <a:r>
              <a:rPr lang="es-ES" dirty="0" err="1" smtClean="0"/>
              <a:t>Manteniment</a:t>
            </a:r>
            <a:r>
              <a:rPr lang="es-ES" dirty="0" smtClean="0"/>
              <a:t> del SN</a:t>
            </a:r>
          </a:p>
        </p:txBody>
      </p:sp>
      <p:sp>
        <p:nvSpPr>
          <p:cNvPr id="5" name="4 CuadroTexto"/>
          <p:cNvSpPr txBox="1"/>
          <p:nvPr/>
        </p:nvSpPr>
        <p:spPr>
          <a:xfrm>
            <a:off x="4824518" y="1399456"/>
            <a:ext cx="4068452" cy="286232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ES" b="1" dirty="0" smtClean="0">
              <a:solidFill>
                <a:schemeClr val="accent2"/>
              </a:solidFill>
            </a:endParaRPr>
          </a:p>
          <a:p>
            <a:endParaRPr lang="es-ES" dirty="0" smtClean="0"/>
          </a:p>
          <a:p>
            <a:r>
              <a:rPr lang="es-ES" dirty="0" err="1" smtClean="0">
                <a:solidFill>
                  <a:srgbClr val="00B050"/>
                </a:solidFill>
              </a:rPr>
              <a:t>Solucions</a:t>
            </a:r>
            <a:r>
              <a:rPr lang="es-ES" dirty="0" smtClean="0">
                <a:solidFill>
                  <a:srgbClr val="00B050"/>
                </a:solidFill>
              </a:rPr>
              <a:t>: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 smtClean="0"/>
              <a:t>Distreure’s</a:t>
            </a:r>
            <a:r>
              <a:rPr lang="es-ES" dirty="0"/>
              <a:t> </a:t>
            </a:r>
            <a:r>
              <a:rPr lang="es-ES" dirty="0" smtClean="0"/>
              <a:t>i </a:t>
            </a:r>
            <a:r>
              <a:rPr lang="es-ES" dirty="0" err="1" smtClean="0"/>
              <a:t>tenir</a:t>
            </a:r>
            <a:r>
              <a:rPr lang="es-ES" dirty="0" smtClean="0"/>
              <a:t> </a:t>
            </a:r>
            <a:r>
              <a:rPr lang="es-ES" dirty="0" err="1" smtClean="0"/>
              <a:t>temps</a:t>
            </a:r>
            <a:r>
              <a:rPr lang="es-ES" dirty="0" smtClean="0"/>
              <a:t> per a tu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Evitar la </a:t>
            </a:r>
            <a:r>
              <a:rPr lang="es-ES" dirty="0" err="1" smtClean="0"/>
              <a:t>monotonia</a:t>
            </a:r>
            <a:endParaRPr lang="es-E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Descansar </a:t>
            </a:r>
            <a:r>
              <a:rPr lang="es-ES" dirty="0" err="1" smtClean="0"/>
              <a:t>suficients</a:t>
            </a:r>
            <a:r>
              <a:rPr lang="es-ES" dirty="0" smtClean="0"/>
              <a:t> </a:t>
            </a:r>
            <a:r>
              <a:rPr lang="es-ES" dirty="0" err="1" smtClean="0"/>
              <a:t>hores</a:t>
            </a:r>
            <a:endParaRPr lang="es-E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Una bona </a:t>
            </a:r>
            <a:r>
              <a:rPr lang="es-ES" dirty="0" err="1" smtClean="0"/>
              <a:t>alimentació</a:t>
            </a:r>
            <a:r>
              <a:rPr lang="es-ES" dirty="0" smtClean="0"/>
              <a:t> (rica en vitamina B i </a:t>
            </a:r>
            <a:r>
              <a:rPr lang="es-ES" dirty="0" err="1" smtClean="0"/>
              <a:t>fòsfor</a:t>
            </a:r>
            <a:r>
              <a:rPr lang="es-ES" dirty="0" smtClean="0"/>
              <a:t>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/>
              <a:t>No consumir drogues ni </a:t>
            </a:r>
            <a:r>
              <a:rPr lang="es-ES" dirty="0" err="1" smtClean="0"/>
              <a:t>medicaments</a:t>
            </a:r>
            <a:r>
              <a:rPr lang="es-ES" dirty="0" smtClean="0"/>
              <a:t> </a:t>
            </a:r>
            <a:r>
              <a:rPr lang="es-ES" dirty="0" err="1" smtClean="0"/>
              <a:t>sense</a:t>
            </a:r>
            <a:r>
              <a:rPr lang="es-ES" dirty="0" smtClean="0"/>
              <a:t> </a:t>
            </a:r>
            <a:r>
              <a:rPr lang="es-ES" dirty="0" err="1" smtClean="0"/>
              <a:t>prescripció</a:t>
            </a:r>
            <a:endParaRPr lang="es-ES" dirty="0" smtClean="0"/>
          </a:p>
        </p:txBody>
      </p:sp>
      <p:pic>
        <p:nvPicPr>
          <p:cNvPr id="1026" name="Picture 2" descr="Las diferentes caras de la fatiga laboral - La Mente es Maravillos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4609" y="4113083"/>
            <a:ext cx="3756364" cy="25092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No todo son buenos consejos: 'gadgets' que te ayudarán a dormir (y descansar)  mejor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4185" y="4560197"/>
            <a:ext cx="3656112" cy="20621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6695523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CuadroTexto"/>
          <p:cNvSpPr txBox="1"/>
          <p:nvPr/>
        </p:nvSpPr>
        <p:spPr>
          <a:xfrm>
            <a:off x="268641" y="1427339"/>
            <a:ext cx="8606717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err="1" smtClean="0">
                <a:solidFill>
                  <a:schemeClr val="accent2"/>
                </a:solidFill>
              </a:rPr>
              <a:t>Memòria</a:t>
            </a:r>
            <a:endParaRPr lang="es-ES" b="1" dirty="0">
              <a:solidFill>
                <a:schemeClr val="accent2"/>
              </a:solidFill>
            </a:endParaRPr>
          </a:p>
          <a:p>
            <a:endParaRPr lang="es-ES" dirty="0" smtClean="0">
              <a:solidFill>
                <a:srgbClr val="FF0000"/>
              </a:solidFill>
            </a:endParaRPr>
          </a:p>
          <a:p>
            <a:r>
              <a:rPr lang="es-ES" b="1" dirty="0" err="1" smtClean="0"/>
              <a:t>Fixar</a:t>
            </a:r>
            <a:r>
              <a:rPr lang="es-ES" b="1" dirty="0" smtClean="0"/>
              <a:t> </a:t>
            </a:r>
            <a:r>
              <a:rPr lang="es-ES" b="1" dirty="0" err="1" smtClean="0"/>
              <a:t>experiències</a:t>
            </a:r>
            <a:r>
              <a:rPr lang="es-ES" b="1" dirty="0" smtClean="0"/>
              <a:t> </a:t>
            </a:r>
            <a:r>
              <a:rPr lang="es-ES" dirty="0" smtClean="0"/>
              <a:t>al </a:t>
            </a:r>
            <a:r>
              <a:rPr lang="es-ES" dirty="0" err="1" smtClean="0"/>
              <a:t>llarg</a:t>
            </a:r>
            <a:r>
              <a:rPr lang="es-ES" dirty="0" smtClean="0"/>
              <a:t> de la vida i </a:t>
            </a:r>
            <a:r>
              <a:rPr lang="es-ES" b="1" dirty="0" smtClean="0"/>
              <a:t>recordar-les </a:t>
            </a:r>
            <a:r>
              <a:rPr lang="es-ES" dirty="0" smtClean="0"/>
              <a:t>en un </a:t>
            </a:r>
            <a:r>
              <a:rPr lang="es-ES" dirty="0" err="1" smtClean="0"/>
              <a:t>moment</a:t>
            </a:r>
            <a:r>
              <a:rPr lang="es-ES" dirty="0" smtClean="0"/>
              <a:t> </a:t>
            </a:r>
            <a:r>
              <a:rPr lang="es-ES" dirty="0" err="1" smtClean="0"/>
              <a:t>determinat</a:t>
            </a:r>
            <a:r>
              <a:rPr lang="es-ES" dirty="0" smtClean="0"/>
              <a:t>.</a:t>
            </a:r>
          </a:p>
          <a:p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 smtClean="0"/>
              <a:t>Circuit</a:t>
            </a:r>
            <a:r>
              <a:rPr lang="es-ES" dirty="0" smtClean="0"/>
              <a:t> neuronal que </a:t>
            </a:r>
            <a:r>
              <a:rPr lang="es-ES" dirty="0" err="1" smtClean="0"/>
              <a:t>uneix</a:t>
            </a:r>
            <a:r>
              <a:rPr lang="es-ES" dirty="0" smtClean="0"/>
              <a:t>: </a:t>
            </a:r>
            <a:r>
              <a:rPr lang="es-ES" dirty="0" err="1" smtClean="0"/>
              <a:t>lòbuls</a:t>
            </a:r>
            <a:r>
              <a:rPr lang="es-ES" dirty="0" smtClean="0"/>
              <a:t> </a:t>
            </a:r>
            <a:r>
              <a:rPr lang="es-ES" dirty="0" err="1" smtClean="0"/>
              <a:t>temporals</a:t>
            </a:r>
            <a:r>
              <a:rPr lang="es-ES" dirty="0" smtClean="0"/>
              <a:t> – </a:t>
            </a:r>
            <a:r>
              <a:rPr lang="es-ES" dirty="0" err="1" smtClean="0"/>
              <a:t>hipocamp</a:t>
            </a:r>
            <a:r>
              <a:rPr lang="es-ES" dirty="0" smtClean="0"/>
              <a:t> – </a:t>
            </a:r>
            <a:r>
              <a:rPr lang="es-ES" dirty="0" err="1" smtClean="0"/>
              <a:t>lòbuls</a:t>
            </a:r>
            <a:r>
              <a:rPr lang="es-ES" dirty="0" smtClean="0"/>
              <a:t> </a:t>
            </a:r>
            <a:r>
              <a:rPr lang="es-ES" dirty="0" err="1" smtClean="0"/>
              <a:t>frontals</a:t>
            </a:r>
            <a:endParaRPr lang="es-ES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 smtClean="0"/>
              <a:t>Connexions</a:t>
            </a:r>
            <a:r>
              <a:rPr lang="es-ES" dirty="0" smtClean="0"/>
              <a:t> entre </a:t>
            </a:r>
            <a:r>
              <a:rPr lang="es-ES" dirty="0" err="1" smtClean="0"/>
              <a:t>neurones</a:t>
            </a:r>
            <a:r>
              <a:rPr lang="es-ES" dirty="0" smtClean="0"/>
              <a:t> </a:t>
            </a:r>
            <a:r>
              <a:rPr lang="es-ES" dirty="0" err="1" smtClean="0"/>
              <a:t>específiques</a:t>
            </a:r>
            <a:r>
              <a:rPr lang="es-ES" dirty="0" smtClean="0"/>
              <a:t> </a:t>
            </a:r>
            <a:r>
              <a:rPr lang="es-ES" dirty="0" smtClean="0">
                <a:sym typeface="Wingdings" panose="05000000000000000000" pitchFamily="2" charset="2"/>
              </a:rPr>
              <a:t> </a:t>
            </a:r>
            <a:r>
              <a:rPr lang="es-ES" b="1" dirty="0" err="1" smtClean="0">
                <a:sym typeface="Wingdings" panose="05000000000000000000" pitchFamily="2" charset="2"/>
              </a:rPr>
              <a:t>memoritzar</a:t>
            </a:r>
            <a:r>
              <a:rPr lang="es-ES" b="1" dirty="0" smtClean="0">
                <a:sym typeface="Wingdings" panose="05000000000000000000" pitchFamily="2" charset="2"/>
              </a:rPr>
              <a:t> </a:t>
            </a:r>
            <a:r>
              <a:rPr lang="es-ES" dirty="0" err="1" smtClean="0">
                <a:sym typeface="Wingdings" panose="05000000000000000000" pitchFamily="2" charset="2"/>
              </a:rPr>
              <a:t>fets</a:t>
            </a:r>
            <a:r>
              <a:rPr lang="es-ES" dirty="0" smtClean="0">
                <a:sym typeface="Wingdings" panose="05000000000000000000" pitchFamily="2" charset="2"/>
              </a:rPr>
              <a:t> </a:t>
            </a:r>
            <a:r>
              <a:rPr lang="es-ES" dirty="0" err="1" smtClean="0">
                <a:sym typeface="Wingdings" panose="05000000000000000000" pitchFamily="2" charset="2"/>
              </a:rPr>
              <a:t>concrets</a:t>
            </a:r>
            <a:endParaRPr lang="es-ES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>
                <a:sym typeface="Wingdings" panose="05000000000000000000" pitchFamily="2" charset="2"/>
              </a:rPr>
              <a:t>Modificar sinapsis </a:t>
            </a:r>
            <a:r>
              <a:rPr lang="es-ES" dirty="0" err="1" smtClean="0">
                <a:sym typeface="Wingdings" panose="05000000000000000000" pitchFamily="2" charset="2"/>
              </a:rPr>
              <a:t>neuronals</a:t>
            </a:r>
            <a:r>
              <a:rPr lang="es-ES" dirty="0" smtClean="0">
                <a:sym typeface="Wingdings" panose="05000000000000000000" pitchFamily="2" charset="2"/>
              </a:rPr>
              <a:t>  </a:t>
            </a:r>
            <a:r>
              <a:rPr lang="es-ES" dirty="0" err="1" smtClean="0">
                <a:sym typeface="Wingdings" panose="05000000000000000000" pitchFamily="2" charset="2"/>
              </a:rPr>
              <a:t>diversitat</a:t>
            </a:r>
            <a:r>
              <a:rPr lang="es-ES" dirty="0" smtClean="0">
                <a:sym typeface="Wingdings" panose="05000000000000000000" pitchFamily="2" charset="2"/>
              </a:rPr>
              <a:t> de </a:t>
            </a:r>
            <a:r>
              <a:rPr lang="es-ES" dirty="0" err="1" smtClean="0">
                <a:sym typeface="Wingdings" panose="05000000000000000000" pitchFamily="2" charset="2"/>
              </a:rPr>
              <a:t>respostes</a:t>
            </a:r>
            <a:r>
              <a:rPr lang="es-ES" dirty="0" smtClean="0">
                <a:sym typeface="Wingdings" panose="05000000000000000000" pitchFamily="2" charset="2"/>
              </a:rPr>
              <a:t> </a:t>
            </a:r>
            <a:r>
              <a:rPr lang="es-ES" dirty="0" err="1" smtClean="0">
                <a:sym typeface="Wingdings" panose="05000000000000000000" pitchFamily="2" charset="2"/>
              </a:rPr>
              <a:t>davant</a:t>
            </a:r>
            <a:r>
              <a:rPr lang="es-ES" dirty="0" smtClean="0">
                <a:sym typeface="Wingdings" panose="05000000000000000000" pitchFamily="2" charset="2"/>
              </a:rPr>
              <a:t> </a:t>
            </a:r>
            <a:r>
              <a:rPr lang="es-ES" dirty="0" err="1" smtClean="0">
                <a:sym typeface="Wingdings" panose="05000000000000000000" pitchFamily="2" charset="2"/>
              </a:rPr>
              <a:t>d’estímuls</a:t>
            </a:r>
            <a:endParaRPr lang="es-ES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 smtClean="0">
              <a:sym typeface="Wingdings" panose="05000000000000000000" pitchFamily="2" charset="2"/>
            </a:endParaRPr>
          </a:p>
          <a:p>
            <a:r>
              <a:rPr lang="es-ES" dirty="0">
                <a:sym typeface="Wingdings" panose="05000000000000000000" pitchFamily="2" charset="2"/>
              </a:rPr>
              <a:t>	</a:t>
            </a:r>
            <a:r>
              <a:rPr lang="es-ES" dirty="0" smtClean="0">
                <a:sym typeface="Wingdings" panose="05000000000000000000" pitchFamily="2" charset="2"/>
              </a:rPr>
              <a:t>				</a:t>
            </a:r>
            <a:r>
              <a:rPr lang="es-ES" b="1" dirty="0" err="1" smtClean="0">
                <a:sym typeface="Wingdings" panose="05000000000000000000" pitchFamily="2" charset="2"/>
              </a:rPr>
              <a:t>aprenentatge</a:t>
            </a:r>
            <a:endParaRPr lang="es-ES" b="1" dirty="0" smtClean="0">
              <a:sym typeface="Wingdings" panose="05000000000000000000" pitchFamily="2" charset="2"/>
            </a:endParaRPr>
          </a:p>
          <a:p>
            <a:endParaRPr lang="es-ES" b="1" dirty="0"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b="1" dirty="0" err="1" smtClean="0">
                <a:sym typeface="Wingdings" panose="05000000000000000000" pitchFamily="2" charset="2"/>
              </a:rPr>
              <a:t>Memòria</a:t>
            </a:r>
            <a:r>
              <a:rPr lang="es-ES" b="1" dirty="0" smtClean="0">
                <a:sym typeface="Wingdings" panose="05000000000000000000" pitchFamily="2" charset="2"/>
              </a:rPr>
              <a:t> </a:t>
            </a:r>
            <a:r>
              <a:rPr lang="es-ES" b="1" dirty="0" err="1" smtClean="0">
                <a:sym typeface="Wingdings" panose="05000000000000000000" pitchFamily="2" charset="2"/>
              </a:rPr>
              <a:t>immediata</a:t>
            </a:r>
            <a:r>
              <a:rPr lang="es-ES" b="1" dirty="0" smtClean="0">
                <a:sym typeface="Wingdings" panose="05000000000000000000" pitchFamily="2" charset="2"/>
              </a:rPr>
              <a:t>: </a:t>
            </a:r>
            <a:r>
              <a:rPr lang="es-ES" dirty="0" smtClean="0">
                <a:sym typeface="Wingdings" panose="05000000000000000000" pitchFamily="2" charset="2"/>
              </a:rPr>
              <a:t>reté </a:t>
            </a:r>
            <a:r>
              <a:rPr lang="es-ES" dirty="0" err="1" smtClean="0">
                <a:sym typeface="Wingdings" panose="05000000000000000000" pitchFamily="2" charset="2"/>
              </a:rPr>
              <a:t>informació</a:t>
            </a:r>
            <a:r>
              <a:rPr lang="es-ES" dirty="0" smtClean="0">
                <a:sym typeface="Wingdings" panose="05000000000000000000" pitchFamily="2" charset="2"/>
              </a:rPr>
              <a:t> </a:t>
            </a:r>
            <a:r>
              <a:rPr lang="es-ES" dirty="0" err="1" smtClean="0">
                <a:sym typeface="Wingdings" panose="05000000000000000000" pitchFamily="2" charset="2"/>
              </a:rPr>
              <a:t>durant</a:t>
            </a:r>
            <a:r>
              <a:rPr lang="es-ES" dirty="0" smtClean="0">
                <a:sym typeface="Wingdings" panose="05000000000000000000" pitchFamily="2" charset="2"/>
              </a:rPr>
              <a:t> </a:t>
            </a:r>
            <a:r>
              <a:rPr lang="es-ES" dirty="0" err="1" smtClean="0">
                <a:sym typeface="Wingdings" panose="05000000000000000000" pitchFamily="2" charset="2"/>
              </a:rPr>
              <a:t>segons</a:t>
            </a:r>
            <a:r>
              <a:rPr lang="es-ES" dirty="0" smtClean="0">
                <a:sym typeface="Wingdings" panose="05000000000000000000" pitchFamily="2" charset="2"/>
              </a:rPr>
              <a:t> o </a:t>
            </a:r>
            <a:r>
              <a:rPr lang="es-ES" dirty="0" err="1" smtClean="0">
                <a:sym typeface="Wingdings" panose="05000000000000000000" pitchFamily="2" charset="2"/>
              </a:rPr>
              <a:t>minuts</a:t>
            </a:r>
            <a:r>
              <a:rPr lang="es-ES" dirty="0" smtClean="0">
                <a:sym typeface="Wingdings" panose="05000000000000000000" pitchFamily="2" charset="2"/>
              </a:rPr>
              <a:t>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b="1" dirty="0"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b="1" dirty="0" err="1" smtClean="0">
                <a:sym typeface="Wingdings" panose="05000000000000000000" pitchFamily="2" charset="2"/>
              </a:rPr>
              <a:t>Memòria</a:t>
            </a:r>
            <a:r>
              <a:rPr lang="es-ES" b="1" dirty="0" smtClean="0">
                <a:sym typeface="Wingdings" panose="05000000000000000000" pitchFamily="2" charset="2"/>
              </a:rPr>
              <a:t> a </a:t>
            </a:r>
            <a:r>
              <a:rPr lang="es-ES" b="1" dirty="0" err="1" smtClean="0">
                <a:sym typeface="Wingdings" panose="05000000000000000000" pitchFamily="2" charset="2"/>
              </a:rPr>
              <a:t>curt</a:t>
            </a:r>
            <a:r>
              <a:rPr lang="es-ES" b="1" dirty="0" smtClean="0">
                <a:sym typeface="Wingdings" panose="05000000000000000000" pitchFamily="2" charset="2"/>
              </a:rPr>
              <a:t> </a:t>
            </a:r>
            <a:r>
              <a:rPr lang="es-ES" b="1" dirty="0" err="1" smtClean="0">
                <a:sym typeface="Wingdings" panose="05000000000000000000" pitchFamily="2" charset="2"/>
              </a:rPr>
              <a:t>termini</a:t>
            </a:r>
            <a:r>
              <a:rPr lang="es-ES" b="1" dirty="0" smtClean="0">
                <a:sym typeface="Wingdings" panose="05000000000000000000" pitchFamily="2" charset="2"/>
              </a:rPr>
              <a:t>: </a:t>
            </a:r>
            <a:r>
              <a:rPr lang="es-ES" dirty="0" err="1" smtClean="0">
                <a:sym typeface="Wingdings" panose="05000000000000000000" pitchFamily="2" charset="2"/>
              </a:rPr>
              <a:t>durant</a:t>
            </a:r>
            <a:r>
              <a:rPr lang="es-ES" dirty="0" smtClean="0">
                <a:sym typeface="Wingdings" panose="05000000000000000000" pitchFamily="2" charset="2"/>
              </a:rPr>
              <a:t> </a:t>
            </a:r>
            <a:r>
              <a:rPr lang="es-ES" dirty="0" err="1" smtClean="0">
                <a:sym typeface="Wingdings" panose="05000000000000000000" pitchFamily="2" charset="2"/>
              </a:rPr>
              <a:t>uns</a:t>
            </a:r>
            <a:r>
              <a:rPr lang="es-ES" dirty="0" smtClean="0">
                <a:sym typeface="Wingdings" panose="05000000000000000000" pitchFamily="2" charset="2"/>
              </a:rPr>
              <a:t> </a:t>
            </a:r>
            <a:r>
              <a:rPr lang="es-ES" dirty="0" err="1" smtClean="0">
                <a:sym typeface="Wingdings" panose="05000000000000000000" pitchFamily="2" charset="2"/>
              </a:rPr>
              <a:t>quants</a:t>
            </a:r>
            <a:r>
              <a:rPr lang="es-ES" dirty="0" smtClean="0">
                <a:sym typeface="Wingdings" panose="05000000000000000000" pitchFamily="2" charset="2"/>
              </a:rPr>
              <a:t> </a:t>
            </a:r>
            <a:r>
              <a:rPr lang="es-ES" dirty="0" err="1" smtClean="0">
                <a:sym typeface="Wingdings" panose="05000000000000000000" pitchFamily="2" charset="2"/>
              </a:rPr>
              <a:t>dies</a:t>
            </a:r>
            <a:r>
              <a:rPr lang="es-ES" dirty="0" smtClean="0">
                <a:sym typeface="Wingdings" panose="05000000000000000000" pitchFamily="2" charset="2"/>
              </a:rPr>
              <a:t>.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ES" b="1" dirty="0"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s-ES" b="1" dirty="0" err="1" smtClean="0">
                <a:sym typeface="Wingdings" panose="05000000000000000000" pitchFamily="2" charset="2"/>
              </a:rPr>
              <a:t>Memòria</a:t>
            </a:r>
            <a:r>
              <a:rPr lang="es-ES" b="1" dirty="0" smtClean="0">
                <a:sym typeface="Wingdings" panose="05000000000000000000" pitchFamily="2" charset="2"/>
              </a:rPr>
              <a:t> a </a:t>
            </a:r>
            <a:r>
              <a:rPr lang="es-ES" b="1" dirty="0" err="1" smtClean="0">
                <a:sym typeface="Wingdings" panose="05000000000000000000" pitchFamily="2" charset="2"/>
              </a:rPr>
              <a:t>llarg</a:t>
            </a:r>
            <a:r>
              <a:rPr lang="es-ES" b="1" dirty="0" smtClean="0">
                <a:sym typeface="Wingdings" panose="05000000000000000000" pitchFamily="2" charset="2"/>
              </a:rPr>
              <a:t> </a:t>
            </a:r>
            <a:r>
              <a:rPr lang="es-ES" b="1" dirty="0" err="1" smtClean="0">
                <a:sym typeface="Wingdings" panose="05000000000000000000" pitchFamily="2" charset="2"/>
              </a:rPr>
              <a:t>termini</a:t>
            </a:r>
            <a:r>
              <a:rPr lang="es-ES" b="1" dirty="0" smtClean="0">
                <a:sym typeface="Wingdings" panose="05000000000000000000" pitchFamily="2" charset="2"/>
              </a:rPr>
              <a:t>: </a:t>
            </a:r>
            <a:r>
              <a:rPr lang="es-ES" dirty="0" err="1" smtClean="0">
                <a:sym typeface="Wingdings" panose="05000000000000000000" pitchFamily="2" charset="2"/>
              </a:rPr>
              <a:t>fixa</a:t>
            </a:r>
            <a:r>
              <a:rPr lang="es-ES" dirty="0" smtClean="0">
                <a:sym typeface="Wingdings" panose="05000000000000000000" pitchFamily="2" charset="2"/>
              </a:rPr>
              <a:t> </a:t>
            </a:r>
            <a:r>
              <a:rPr lang="es-ES" dirty="0" err="1" smtClean="0">
                <a:sym typeface="Wingdings" panose="05000000000000000000" pitchFamily="2" charset="2"/>
              </a:rPr>
              <a:t>fets</a:t>
            </a:r>
            <a:r>
              <a:rPr lang="es-ES" dirty="0" smtClean="0">
                <a:sym typeface="Wingdings" panose="05000000000000000000" pitchFamily="2" charset="2"/>
              </a:rPr>
              <a:t> </a:t>
            </a:r>
            <a:r>
              <a:rPr lang="es-ES" dirty="0" err="1" smtClean="0">
                <a:sym typeface="Wingdings" panose="05000000000000000000" pitchFamily="2" charset="2"/>
              </a:rPr>
              <a:t>durant</a:t>
            </a:r>
            <a:r>
              <a:rPr lang="es-ES" dirty="0" smtClean="0">
                <a:sym typeface="Wingdings" panose="05000000000000000000" pitchFamily="2" charset="2"/>
              </a:rPr>
              <a:t> </a:t>
            </a:r>
            <a:r>
              <a:rPr lang="es-ES" dirty="0" err="1" smtClean="0">
                <a:sym typeface="Wingdings" panose="05000000000000000000" pitchFamily="2" charset="2"/>
              </a:rPr>
              <a:t>anys</a:t>
            </a:r>
            <a:r>
              <a:rPr lang="es-ES" dirty="0" smtClean="0">
                <a:sym typeface="Wingdings" panose="05000000000000000000" pitchFamily="2" charset="2"/>
              </a:rPr>
              <a:t> o, </a:t>
            </a:r>
            <a:r>
              <a:rPr lang="es-ES" dirty="0" err="1" smtClean="0">
                <a:sym typeface="Wingdings" panose="05000000000000000000" pitchFamily="2" charset="2"/>
              </a:rPr>
              <a:t>fins</a:t>
            </a:r>
            <a:r>
              <a:rPr lang="es-ES" dirty="0" smtClean="0">
                <a:sym typeface="Wingdings" panose="05000000000000000000" pitchFamily="2" charset="2"/>
              </a:rPr>
              <a:t> i </a:t>
            </a:r>
            <a:r>
              <a:rPr lang="es-ES" dirty="0" err="1" smtClean="0">
                <a:sym typeface="Wingdings" panose="05000000000000000000" pitchFamily="2" charset="2"/>
              </a:rPr>
              <a:t>tot</a:t>
            </a:r>
            <a:r>
              <a:rPr lang="es-ES" dirty="0" smtClean="0">
                <a:sym typeface="Wingdings" panose="05000000000000000000" pitchFamily="2" charset="2"/>
              </a:rPr>
              <a:t>, tota la vida.</a:t>
            </a:r>
            <a:endParaRPr lang="es-ES" b="1" dirty="0" smtClean="0"/>
          </a:p>
        </p:txBody>
      </p:sp>
      <p:sp>
        <p:nvSpPr>
          <p:cNvPr id="4" name="1 Título"/>
          <p:cNvSpPr txBox="1">
            <a:spLocks/>
          </p:cNvSpPr>
          <p:nvPr/>
        </p:nvSpPr>
        <p:spPr>
          <a:xfrm>
            <a:off x="457200" y="332656"/>
            <a:ext cx="8229600" cy="1066800"/>
          </a:xfrm>
          <a:prstGeom prst="rect">
            <a:avLst/>
          </a:prstGeom>
        </p:spPr>
        <p:txBody>
          <a:bodyPr vert="horz" anchor="ctr">
            <a:normAutofit/>
          </a:bodyPr>
          <a:lstStyle>
            <a:lvl1pPr algn="l" rtl="0" eaLnBrk="1" latinLnBrk="0" hangingPunct="1">
              <a:spcBef>
                <a:spcPct val="0"/>
              </a:spcBef>
              <a:buNone/>
              <a:defRPr kumimoji="0" sz="4000" kern="1200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</a:lstStyle>
          <a:p>
            <a:r>
              <a:rPr lang="es-ES" dirty="0" smtClean="0"/>
              <a:t>1.7. </a:t>
            </a:r>
            <a:r>
              <a:rPr lang="es-ES" dirty="0" err="1" smtClean="0"/>
              <a:t>Capacitats</a:t>
            </a:r>
            <a:r>
              <a:rPr lang="es-ES" dirty="0" smtClean="0"/>
              <a:t> </a:t>
            </a:r>
            <a:r>
              <a:rPr lang="es-ES" dirty="0" err="1" smtClean="0"/>
              <a:t>psíquiques</a:t>
            </a:r>
            <a:r>
              <a:rPr lang="es-ES" dirty="0" smtClean="0"/>
              <a:t> del SN</a:t>
            </a:r>
          </a:p>
        </p:txBody>
      </p:sp>
      <p:sp>
        <p:nvSpPr>
          <p:cNvPr id="3" name="2 Flecha abajo"/>
          <p:cNvSpPr/>
          <p:nvPr/>
        </p:nvSpPr>
        <p:spPr>
          <a:xfrm>
            <a:off x="5508104" y="4005064"/>
            <a:ext cx="288032" cy="288032"/>
          </a:xfrm>
          <a:prstGeom prst="downArrow">
            <a:avLst/>
          </a:prstGeom>
          <a:solidFill>
            <a:schemeClr val="accent2"/>
          </a:solidFill>
          <a:ln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pic>
        <p:nvPicPr>
          <p:cNvPr id="3076" name="Picture 4" descr="En Educación Especial: Plasticidad Neuronal La Organización Mundial de ...  | Neuronas, Plasticidad neuronal, Neuronas sinapsis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1699" t="8390" r="19477"/>
          <a:stretch/>
        </p:blipFill>
        <p:spPr bwMode="auto">
          <a:xfrm>
            <a:off x="7328848" y="4019390"/>
            <a:ext cx="1815152" cy="18159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02847690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4" name="Picture 6" descr="http://2.bp.blogspot.com/_xmDvNp4BkBQ/StuvYU7bmZI/AAAAAAAAANQ/RV7l_J2XHJE/s1600/cerebro3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3384361"/>
            <a:ext cx="4355976" cy="3437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4 Rectángulo"/>
          <p:cNvSpPr/>
          <p:nvPr/>
        </p:nvSpPr>
        <p:spPr>
          <a:xfrm>
            <a:off x="5148064" y="3789040"/>
            <a:ext cx="1152128" cy="216024"/>
          </a:xfrm>
          <a:prstGeom prst="rect">
            <a:avLst/>
          </a:prstGeom>
          <a:ln>
            <a:solidFill>
              <a:schemeClr val="bg1"/>
            </a:solidFill>
          </a:ln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s-ES"/>
          </a:p>
        </p:txBody>
      </p:sp>
      <p:sp>
        <p:nvSpPr>
          <p:cNvPr id="2" name="1 CuadroTexto"/>
          <p:cNvSpPr txBox="1"/>
          <p:nvPr/>
        </p:nvSpPr>
        <p:spPr>
          <a:xfrm>
            <a:off x="268641" y="620688"/>
            <a:ext cx="8606717" cy="51398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err="1" smtClean="0">
                <a:solidFill>
                  <a:schemeClr val="accent2"/>
                </a:solidFill>
              </a:rPr>
              <a:t>Intel·ligència</a:t>
            </a:r>
            <a:endParaRPr lang="es-ES" dirty="0" smtClean="0">
              <a:solidFill>
                <a:srgbClr val="FF0000"/>
              </a:solidFill>
            </a:endParaRPr>
          </a:p>
          <a:p>
            <a:r>
              <a:rPr lang="es-ES" b="1" dirty="0" smtClean="0"/>
              <a:t>Actuar </a:t>
            </a:r>
            <a:r>
              <a:rPr lang="es-ES" b="1" dirty="0" err="1" smtClean="0"/>
              <a:t>eficaçment</a:t>
            </a:r>
            <a:r>
              <a:rPr lang="es-ES" b="1" dirty="0" smtClean="0"/>
              <a:t> </a:t>
            </a:r>
            <a:r>
              <a:rPr lang="es-ES" dirty="0" err="1" smtClean="0"/>
              <a:t>davant</a:t>
            </a:r>
            <a:r>
              <a:rPr lang="es-ES" dirty="0" smtClean="0"/>
              <a:t> </a:t>
            </a:r>
            <a:r>
              <a:rPr lang="es-ES" b="1" dirty="0" err="1" smtClean="0"/>
              <a:t>situacions</a:t>
            </a:r>
            <a:r>
              <a:rPr lang="es-ES" b="1" dirty="0" smtClean="0"/>
              <a:t> noves</a:t>
            </a:r>
            <a:r>
              <a:rPr lang="es-ES" dirty="0" smtClean="0"/>
              <a:t>, </a:t>
            </a:r>
            <a:r>
              <a:rPr lang="es-ES" dirty="0" err="1" smtClean="0"/>
              <a:t>sense</a:t>
            </a:r>
            <a:r>
              <a:rPr lang="es-ES" dirty="0" smtClean="0"/>
              <a:t> </a:t>
            </a:r>
            <a:r>
              <a:rPr lang="es-ES" dirty="0" err="1" smtClean="0"/>
              <a:t>aprenentatge</a:t>
            </a:r>
            <a:r>
              <a:rPr lang="es-ES" dirty="0" smtClean="0"/>
              <a:t> </a:t>
            </a:r>
            <a:r>
              <a:rPr lang="es-ES" dirty="0" err="1" smtClean="0"/>
              <a:t>previ</a:t>
            </a:r>
            <a:r>
              <a:rPr lang="es-ES" dirty="0" smtClean="0"/>
              <a:t>.</a:t>
            </a:r>
            <a:endParaRPr lang="es-ES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>
                <a:sym typeface="Wingdings" panose="05000000000000000000" pitchFamily="2" charset="2"/>
              </a:rPr>
              <a:t>No es </a:t>
            </a:r>
            <a:r>
              <a:rPr lang="es-ES" dirty="0" err="1" smtClean="0">
                <a:sym typeface="Wingdings" panose="05000000000000000000" pitchFamily="2" charset="2"/>
              </a:rPr>
              <a:t>troba</a:t>
            </a:r>
            <a:r>
              <a:rPr lang="es-ES" dirty="0" smtClean="0">
                <a:sym typeface="Wingdings" panose="05000000000000000000" pitchFamily="2" charset="2"/>
              </a:rPr>
              <a:t> en una zona concreta del </a:t>
            </a:r>
            <a:r>
              <a:rPr lang="es-ES" dirty="0" err="1" smtClean="0">
                <a:sym typeface="Wingdings" panose="05000000000000000000" pitchFamily="2" charset="2"/>
              </a:rPr>
              <a:t>cervell</a:t>
            </a:r>
            <a:endParaRPr lang="es-ES" dirty="0">
              <a:sym typeface="Wingdings" panose="05000000000000000000" pitchFamily="2" charset="2"/>
            </a:endParaRPr>
          </a:p>
          <a:p>
            <a:endParaRPr lang="es-ES" b="1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 smtClean="0">
                <a:sym typeface="Wingdings" panose="05000000000000000000" pitchFamily="2" charset="2"/>
              </a:rPr>
              <a:t>Coordinació</a:t>
            </a:r>
            <a:r>
              <a:rPr lang="es-ES" dirty="0" smtClean="0">
                <a:sym typeface="Wingdings" panose="05000000000000000000" pitchFamily="2" charset="2"/>
              </a:rPr>
              <a:t> </a:t>
            </a:r>
            <a:r>
              <a:rPr lang="es-ES" dirty="0" err="1" smtClean="0">
                <a:sym typeface="Wingdings" panose="05000000000000000000" pitchFamily="2" charset="2"/>
              </a:rPr>
              <a:t>d’altres</a:t>
            </a:r>
            <a:r>
              <a:rPr lang="es-ES" dirty="0" smtClean="0">
                <a:sym typeface="Wingdings" panose="05000000000000000000" pitchFamily="2" charset="2"/>
              </a:rPr>
              <a:t> </a:t>
            </a:r>
            <a:r>
              <a:rPr lang="es-ES" dirty="0" err="1" smtClean="0">
                <a:sym typeface="Wingdings" panose="05000000000000000000" pitchFamily="2" charset="2"/>
              </a:rPr>
              <a:t>capacitats</a:t>
            </a:r>
            <a:r>
              <a:rPr lang="es-ES" dirty="0" smtClean="0">
                <a:sym typeface="Wingdings" panose="05000000000000000000" pitchFamily="2" charset="2"/>
              </a:rPr>
              <a:t> </a:t>
            </a:r>
            <a:r>
              <a:rPr lang="es-ES" dirty="0" err="1" smtClean="0">
                <a:sym typeface="Wingdings" panose="05000000000000000000" pitchFamily="2" charset="2"/>
              </a:rPr>
              <a:t>inferiors</a:t>
            </a:r>
            <a:endParaRPr lang="es-ES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 smtClean="0">
                <a:sym typeface="Wingdings" panose="05000000000000000000" pitchFamily="2" charset="2"/>
              </a:rPr>
              <a:t>Permet</a:t>
            </a:r>
            <a:r>
              <a:rPr lang="es-ES" dirty="0" smtClean="0">
                <a:sym typeface="Wingdings" panose="05000000000000000000" pitchFamily="2" charset="2"/>
              </a:rPr>
              <a:t>: </a:t>
            </a:r>
            <a:r>
              <a:rPr lang="es-ES" dirty="0" err="1" smtClean="0">
                <a:sym typeface="Wingdings" panose="05000000000000000000" pitchFamily="2" charset="2"/>
              </a:rPr>
              <a:t>creació</a:t>
            </a:r>
            <a:r>
              <a:rPr lang="es-ES" dirty="0" smtClean="0">
                <a:sym typeface="Wingdings" panose="05000000000000000000" pitchFamily="2" charset="2"/>
              </a:rPr>
              <a:t> de </a:t>
            </a:r>
            <a:r>
              <a:rPr lang="es-ES" dirty="0" err="1" smtClean="0">
                <a:sym typeface="Wingdings" panose="05000000000000000000" pitchFamily="2" charset="2"/>
              </a:rPr>
              <a:t>conceptes</a:t>
            </a:r>
            <a:r>
              <a:rPr lang="es-ES" dirty="0" smtClean="0">
                <a:sym typeface="Wingdings" panose="05000000000000000000" pitchFamily="2" charset="2"/>
              </a:rPr>
              <a:t>, </a:t>
            </a:r>
            <a:r>
              <a:rPr lang="es-ES" dirty="0" err="1" smtClean="0">
                <a:sym typeface="Wingdings" panose="05000000000000000000" pitchFamily="2" charset="2"/>
              </a:rPr>
              <a:t>deducció</a:t>
            </a:r>
            <a:r>
              <a:rPr lang="es-ES" dirty="0" smtClean="0">
                <a:sym typeface="Wingdings" panose="05000000000000000000" pitchFamily="2" charset="2"/>
              </a:rPr>
              <a:t>, </a:t>
            </a:r>
            <a:r>
              <a:rPr lang="es-ES" dirty="0" err="1" smtClean="0">
                <a:sym typeface="Wingdings" panose="05000000000000000000" pitchFamily="2" charset="2"/>
              </a:rPr>
              <a:t>raonament</a:t>
            </a:r>
            <a:r>
              <a:rPr lang="es-ES" dirty="0" smtClean="0">
                <a:sym typeface="Wingdings" panose="05000000000000000000" pitchFamily="2" charset="2"/>
              </a:rPr>
              <a:t>, </a:t>
            </a:r>
            <a:r>
              <a:rPr lang="es-ES" dirty="0" err="1" smtClean="0">
                <a:sym typeface="Wingdings" panose="05000000000000000000" pitchFamily="2" charset="2"/>
              </a:rPr>
              <a:t>percepció</a:t>
            </a:r>
            <a:r>
              <a:rPr lang="es-ES" dirty="0" smtClean="0">
                <a:sym typeface="Wingdings" panose="05000000000000000000" pitchFamily="2" charset="2"/>
              </a:rPr>
              <a:t>, </a:t>
            </a:r>
            <a:r>
              <a:rPr lang="es-ES" dirty="0" err="1" smtClean="0">
                <a:sym typeface="Wingdings" panose="05000000000000000000" pitchFamily="2" charset="2"/>
              </a:rPr>
              <a:t>anàlisi</a:t>
            </a:r>
            <a:r>
              <a:rPr lang="es-ES" dirty="0" smtClean="0">
                <a:sym typeface="Wingdings" panose="05000000000000000000" pitchFamily="2" charset="2"/>
              </a:rPr>
              <a:t>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sym typeface="Wingdings" panose="05000000000000000000" pitchFamily="2" charset="2"/>
            </a:endParaRPr>
          </a:p>
          <a:p>
            <a:endParaRPr lang="es-ES" dirty="0">
              <a:sym typeface="Wingdings" panose="05000000000000000000" pitchFamily="2" charset="2"/>
            </a:endParaRPr>
          </a:p>
          <a:p>
            <a:r>
              <a:rPr lang="es-ES" sz="2000" b="1" dirty="0" err="1" smtClean="0">
                <a:solidFill>
                  <a:schemeClr val="accent2"/>
                </a:solidFill>
              </a:rPr>
              <a:t>Llenguatge</a:t>
            </a:r>
            <a:endParaRPr lang="es-ES" dirty="0">
              <a:solidFill>
                <a:srgbClr val="FF0000"/>
              </a:solidFill>
            </a:endParaRPr>
          </a:p>
          <a:p>
            <a:r>
              <a:rPr lang="es-ES" b="1" dirty="0" err="1" smtClean="0"/>
              <a:t>Comunicació</a:t>
            </a:r>
            <a:r>
              <a:rPr lang="es-ES" b="1" dirty="0" smtClean="0"/>
              <a:t> </a:t>
            </a:r>
            <a:r>
              <a:rPr lang="es-ES" dirty="0" err="1" smtClean="0"/>
              <a:t>mitjançant</a:t>
            </a:r>
            <a:r>
              <a:rPr lang="es-ES" dirty="0" smtClean="0"/>
              <a:t> un </a:t>
            </a:r>
            <a:r>
              <a:rPr lang="es-ES" b="1" dirty="0" err="1" smtClean="0"/>
              <a:t>codi</a:t>
            </a:r>
            <a:r>
              <a:rPr lang="es-ES" b="1" dirty="0" smtClean="0"/>
              <a:t> </a:t>
            </a:r>
            <a:r>
              <a:rPr lang="es-ES" b="1" dirty="0" err="1" smtClean="0"/>
              <a:t>lingüístic</a:t>
            </a:r>
            <a:r>
              <a:rPr lang="es-ES" b="1" dirty="0" smtClean="0"/>
              <a:t> </a:t>
            </a:r>
            <a:r>
              <a:rPr lang="es-ES" dirty="0" err="1"/>
              <a:t>compartit</a:t>
            </a:r>
            <a:r>
              <a:rPr lang="es-ES" dirty="0"/>
              <a:t>.</a:t>
            </a:r>
            <a:endParaRPr lang="es-ES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 smtClean="0">
                <a:sym typeface="Wingdings" panose="05000000000000000000" pitchFamily="2" charset="2"/>
              </a:rPr>
              <a:t>Intervenen</a:t>
            </a:r>
            <a:r>
              <a:rPr lang="es-ES" dirty="0" smtClean="0">
                <a:sym typeface="Wingdings" panose="05000000000000000000" pitchFamily="2" charset="2"/>
              </a:rPr>
              <a:t> </a:t>
            </a:r>
            <a:r>
              <a:rPr lang="es-ES" dirty="0" err="1" smtClean="0">
                <a:sym typeface="Wingdings" panose="05000000000000000000" pitchFamily="2" charset="2"/>
              </a:rPr>
              <a:t>l’àrea</a:t>
            </a:r>
            <a:r>
              <a:rPr lang="es-ES" dirty="0" smtClean="0">
                <a:sym typeface="Wingdings" panose="05000000000000000000" pitchFamily="2" charset="2"/>
              </a:rPr>
              <a:t> temporal i frontal:</a:t>
            </a:r>
            <a:endParaRPr lang="es-ES" dirty="0">
              <a:sym typeface="Wingdings" panose="05000000000000000000" pitchFamily="2" charset="2"/>
            </a:endParaRPr>
          </a:p>
          <a:p>
            <a:endParaRPr lang="es-ES" b="1" dirty="0" smtClean="0">
              <a:sym typeface="Wingdings" panose="05000000000000000000" pitchFamily="2" charset="2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s-ES" dirty="0" err="1" smtClean="0">
                <a:sym typeface="Wingdings" panose="05000000000000000000" pitchFamily="2" charset="2"/>
              </a:rPr>
              <a:t>Comprensió</a:t>
            </a:r>
            <a:r>
              <a:rPr lang="es-ES" dirty="0" smtClean="0">
                <a:sym typeface="Wingdings" panose="05000000000000000000" pitchFamily="2" charset="2"/>
              </a:rPr>
              <a:t> parla i </a:t>
            </a:r>
            <a:r>
              <a:rPr lang="es-ES" dirty="0" err="1" smtClean="0">
                <a:sym typeface="Wingdings" panose="05000000000000000000" pitchFamily="2" charset="2"/>
              </a:rPr>
              <a:t>escriptura</a:t>
            </a:r>
            <a:endParaRPr lang="es-ES" dirty="0" smtClean="0">
              <a:sym typeface="Wingdings" panose="05000000000000000000" pitchFamily="2" charset="2"/>
            </a:endParaRPr>
          </a:p>
          <a:p>
            <a:pPr marL="285750" indent="-285750">
              <a:buFont typeface="Wingdings" panose="05000000000000000000" pitchFamily="2" charset="2"/>
              <a:buChar char="Ø"/>
            </a:pPr>
            <a:endParaRPr lang="es-ES" dirty="0">
              <a:sym typeface="Wingdings" panose="05000000000000000000" pitchFamily="2" charset="2"/>
            </a:endParaRPr>
          </a:p>
          <a:p>
            <a:pPr marL="742950" lvl="1" indent="-285750">
              <a:buFont typeface="Wingdings" panose="05000000000000000000" pitchFamily="2" charset="2"/>
              <a:buChar char="Ø"/>
            </a:pPr>
            <a:r>
              <a:rPr lang="es-ES" dirty="0" err="1" smtClean="0">
                <a:sym typeface="Wingdings" panose="05000000000000000000" pitchFamily="2" charset="2"/>
              </a:rPr>
              <a:t>Elaboració</a:t>
            </a:r>
            <a:r>
              <a:rPr lang="es-ES" dirty="0" smtClean="0">
                <a:sym typeface="Wingdings" panose="05000000000000000000" pitchFamily="2" charset="2"/>
              </a:rPr>
              <a:t> parla i </a:t>
            </a:r>
            <a:r>
              <a:rPr lang="es-ES" dirty="0" err="1" smtClean="0">
                <a:sym typeface="Wingdings" panose="05000000000000000000" pitchFamily="2" charset="2"/>
              </a:rPr>
              <a:t>escriptura</a:t>
            </a:r>
            <a:endParaRPr lang="es-ES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294041000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Els gens i la condició humana - Més enllà dels gens, la naturalesa a través  del creixement i l'epigenètica | NutricioBlog - Diari de l'Albert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11120" y="2231392"/>
            <a:ext cx="4486343" cy="457571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1 CuadroTexto"/>
          <p:cNvSpPr txBox="1"/>
          <p:nvPr/>
        </p:nvSpPr>
        <p:spPr>
          <a:xfrm>
            <a:off x="205772" y="548680"/>
            <a:ext cx="8606717" cy="427809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ES" sz="2000" b="1" dirty="0" err="1" smtClean="0">
                <a:solidFill>
                  <a:schemeClr val="accent2"/>
                </a:solidFill>
              </a:rPr>
              <a:t>Emocions</a:t>
            </a:r>
            <a:endParaRPr lang="es-ES" dirty="0" smtClean="0">
              <a:solidFill>
                <a:srgbClr val="FF0000"/>
              </a:solidFill>
            </a:endParaRPr>
          </a:p>
          <a:p>
            <a:r>
              <a:rPr lang="es-ES" b="1" dirty="0" err="1" smtClean="0"/>
              <a:t>Senyals</a:t>
            </a:r>
            <a:r>
              <a:rPr lang="es-ES" b="1" dirty="0" smtClean="0"/>
              <a:t> internes </a:t>
            </a:r>
            <a:r>
              <a:rPr lang="es-ES" dirty="0" smtClean="0"/>
              <a:t>que </a:t>
            </a:r>
            <a:r>
              <a:rPr lang="es-ES" dirty="0" err="1" smtClean="0"/>
              <a:t>dirigeixen</a:t>
            </a:r>
            <a:r>
              <a:rPr lang="es-ES" dirty="0" smtClean="0"/>
              <a:t> la </a:t>
            </a:r>
            <a:r>
              <a:rPr lang="es-ES" dirty="0" err="1" smtClean="0"/>
              <a:t>nostra</a:t>
            </a:r>
            <a:r>
              <a:rPr lang="es-ES" dirty="0" smtClean="0"/>
              <a:t> </a:t>
            </a:r>
            <a:r>
              <a:rPr lang="es-ES" b="1" dirty="0" err="1" smtClean="0"/>
              <a:t>supervivència</a:t>
            </a:r>
            <a:r>
              <a:rPr lang="es-ES" dirty="0" smtClean="0"/>
              <a:t>.</a:t>
            </a:r>
            <a:endParaRPr lang="es-ES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 smtClean="0">
                <a:sym typeface="Wingdings" panose="05000000000000000000" pitchFamily="2" charset="2"/>
              </a:rPr>
              <a:t>Controlades</a:t>
            </a:r>
            <a:r>
              <a:rPr lang="es-ES" dirty="0" smtClean="0">
                <a:sym typeface="Wingdings" panose="05000000000000000000" pitchFamily="2" charset="2"/>
              </a:rPr>
              <a:t> </a:t>
            </a:r>
            <a:r>
              <a:rPr lang="es-ES" dirty="0" err="1" smtClean="0">
                <a:sym typeface="Wingdings" panose="05000000000000000000" pitchFamily="2" charset="2"/>
              </a:rPr>
              <a:t>pel</a:t>
            </a:r>
            <a:r>
              <a:rPr lang="es-ES" dirty="0" smtClean="0">
                <a:sym typeface="Wingdings" panose="05000000000000000000" pitchFamily="2" charset="2"/>
              </a:rPr>
              <a:t> sistema </a:t>
            </a:r>
            <a:r>
              <a:rPr lang="es-ES" dirty="0" err="1" smtClean="0">
                <a:sym typeface="Wingdings" panose="05000000000000000000" pitchFamily="2" charset="2"/>
              </a:rPr>
              <a:t>límbic</a:t>
            </a:r>
            <a:r>
              <a:rPr lang="es-ES" dirty="0" smtClean="0">
                <a:sym typeface="Wingdings" panose="05000000000000000000" pitchFamily="2" charset="2"/>
              </a:rPr>
              <a:t>.</a:t>
            </a:r>
            <a:endParaRPr lang="es-ES" dirty="0">
              <a:sym typeface="Wingdings" panose="05000000000000000000" pitchFamily="2" charset="2"/>
            </a:endParaRPr>
          </a:p>
          <a:p>
            <a:endParaRPr lang="es-ES" b="1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smtClean="0">
                <a:sym typeface="Wingdings" panose="05000000000000000000" pitchFamily="2" charset="2"/>
              </a:rPr>
              <a:t>Amígdala  centre de control de les </a:t>
            </a:r>
            <a:r>
              <a:rPr lang="es-ES" dirty="0" err="1" smtClean="0">
                <a:sym typeface="Wingdings" panose="05000000000000000000" pitchFamily="2" charset="2"/>
              </a:rPr>
              <a:t>emocions</a:t>
            </a:r>
            <a:endParaRPr lang="es-ES" dirty="0" smtClean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 smtClean="0">
                <a:sym typeface="Wingdings" panose="05000000000000000000" pitchFamily="2" charset="2"/>
              </a:rPr>
              <a:t>Relacionades</a:t>
            </a:r>
            <a:r>
              <a:rPr lang="es-ES" dirty="0" smtClean="0">
                <a:sym typeface="Wingdings" panose="05000000000000000000" pitchFamily="2" charset="2"/>
              </a:rPr>
              <a:t> </a:t>
            </a:r>
            <a:r>
              <a:rPr lang="es-ES" dirty="0" err="1" smtClean="0">
                <a:sym typeface="Wingdings" panose="05000000000000000000" pitchFamily="2" charset="2"/>
              </a:rPr>
              <a:t>amb</a:t>
            </a:r>
            <a:r>
              <a:rPr lang="es-ES" dirty="0" smtClean="0">
                <a:sym typeface="Wingdings" panose="05000000000000000000" pitchFamily="2" charset="2"/>
              </a:rPr>
              <a:t> </a:t>
            </a:r>
            <a:r>
              <a:rPr lang="es-ES" dirty="0" err="1" smtClean="0">
                <a:sym typeface="Wingdings" panose="05000000000000000000" pitchFamily="2" charset="2"/>
              </a:rPr>
              <a:t>alliberament</a:t>
            </a:r>
            <a:r>
              <a:rPr lang="es-ES" dirty="0" smtClean="0">
                <a:sym typeface="Wingdings" panose="05000000000000000000" pitchFamily="2" charset="2"/>
              </a:rPr>
              <a:t> de </a:t>
            </a:r>
            <a:br>
              <a:rPr lang="es-ES" dirty="0" smtClean="0">
                <a:sym typeface="Wingdings" panose="05000000000000000000" pitchFamily="2" charset="2"/>
              </a:rPr>
            </a:br>
            <a:r>
              <a:rPr lang="es-ES" dirty="0" smtClean="0">
                <a:solidFill>
                  <a:schemeClr val="accent2"/>
                </a:solidFill>
                <a:sym typeface="Wingdings" panose="05000000000000000000" pitchFamily="2" charset="2"/>
              </a:rPr>
              <a:t>dopamina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sym typeface="Wingdings" panose="05000000000000000000" pitchFamily="2" charset="2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ES" dirty="0" err="1" smtClean="0">
                <a:sym typeface="Wingdings" panose="05000000000000000000" pitchFamily="2" charset="2"/>
              </a:rPr>
              <a:t>Permeten</a:t>
            </a:r>
            <a:r>
              <a:rPr lang="es-ES" dirty="0" smtClean="0">
                <a:sym typeface="Wingdings" panose="05000000000000000000" pitchFamily="2" charset="2"/>
              </a:rPr>
              <a:t>: reaccionar </a:t>
            </a:r>
            <a:r>
              <a:rPr lang="es-ES" dirty="0" err="1" smtClean="0">
                <a:sym typeface="Wingdings" panose="05000000000000000000" pitchFamily="2" charset="2"/>
              </a:rPr>
              <a:t>ràpid</a:t>
            </a:r>
            <a:r>
              <a:rPr lang="es-ES" dirty="0" smtClean="0">
                <a:sym typeface="Wingdings" panose="05000000000000000000" pitchFamily="2" charset="2"/>
              </a:rPr>
              <a:t> </a:t>
            </a:r>
            <a:r>
              <a:rPr lang="es-ES" dirty="0" err="1" smtClean="0">
                <a:sym typeface="Wingdings" panose="05000000000000000000" pitchFamily="2" charset="2"/>
              </a:rPr>
              <a:t>davant</a:t>
            </a:r>
            <a:r>
              <a:rPr lang="es-ES" dirty="0">
                <a:sym typeface="Wingdings" panose="05000000000000000000" pitchFamily="2" charset="2"/>
              </a:rPr>
              <a:t/>
            </a:r>
            <a:br>
              <a:rPr lang="es-ES" dirty="0">
                <a:sym typeface="Wingdings" panose="05000000000000000000" pitchFamily="2" charset="2"/>
              </a:rPr>
            </a:br>
            <a:r>
              <a:rPr lang="es-ES" dirty="0" err="1" smtClean="0">
                <a:sym typeface="Wingdings" panose="05000000000000000000" pitchFamily="2" charset="2"/>
              </a:rPr>
              <a:t>estímuls</a:t>
            </a:r>
            <a:r>
              <a:rPr lang="es-ES" dirty="0" smtClean="0">
                <a:sym typeface="Wingdings" panose="05000000000000000000" pitchFamily="2" charset="2"/>
              </a:rPr>
              <a:t>, amplificar la </a:t>
            </a:r>
            <a:r>
              <a:rPr lang="es-ES" dirty="0" err="1" smtClean="0">
                <a:sym typeface="Wingdings" panose="05000000000000000000" pitchFamily="2" charset="2"/>
              </a:rPr>
              <a:t>memòria</a:t>
            </a:r>
            <a:r>
              <a:rPr lang="es-ES" dirty="0" smtClean="0">
                <a:sym typeface="Wingdings" panose="05000000000000000000" pitchFamily="2" charset="2"/>
              </a:rPr>
              <a:t>, </a:t>
            </a:r>
            <a:r>
              <a:rPr lang="es-ES" dirty="0" err="1" smtClean="0">
                <a:sym typeface="Wingdings" panose="05000000000000000000" pitchFamily="2" charset="2"/>
              </a:rPr>
              <a:t>canviar</a:t>
            </a:r>
            <a:r>
              <a:rPr lang="es-ES" dirty="0">
                <a:sym typeface="Wingdings" panose="05000000000000000000" pitchFamily="2" charset="2"/>
              </a:rPr>
              <a:t/>
            </a:r>
            <a:br>
              <a:rPr lang="es-ES" dirty="0">
                <a:sym typeface="Wingdings" panose="05000000000000000000" pitchFamily="2" charset="2"/>
              </a:rPr>
            </a:br>
            <a:r>
              <a:rPr lang="es-ES" dirty="0" err="1" smtClean="0">
                <a:sym typeface="Wingdings" panose="05000000000000000000" pitchFamily="2" charset="2"/>
              </a:rPr>
              <a:t>l’estat</a:t>
            </a:r>
            <a:r>
              <a:rPr lang="es-ES" dirty="0" smtClean="0">
                <a:sym typeface="Wingdings" panose="05000000000000000000" pitchFamily="2" charset="2"/>
              </a:rPr>
              <a:t> </a:t>
            </a:r>
            <a:r>
              <a:rPr lang="es-ES" dirty="0" err="1" smtClean="0">
                <a:sym typeface="Wingdings" panose="05000000000000000000" pitchFamily="2" charset="2"/>
              </a:rPr>
              <a:t>d’alerta</a:t>
            </a:r>
            <a:r>
              <a:rPr lang="es-ES" dirty="0" smtClean="0">
                <a:sym typeface="Wingdings" panose="05000000000000000000" pitchFamily="2" charset="2"/>
              </a:rPr>
              <a:t>, </a:t>
            </a:r>
            <a:r>
              <a:rPr lang="es-ES" dirty="0" err="1" smtClean="0">
                <a:sym typeface="Wingdings" panose="05000000000000000000" pitchFamily="2" charset="2"/>
              </a:rPr>
              <a:t>ajudar</a:t>
            </a:r>
            <a:r>
              <a:rPr lang="es-ES" dirty="0" smtClean="0">
                <a:sym typeface="Wingdings" panose="05000000000000000000" pitchFamily="2" charset="2"/>
              </a:rPr>
              <a:t> en la </a:t>
            </a:r>
            <a:r>
              <a:rPr lang="es-ES" dirty="0" err="1" smtClean="0">
                <a:sym typeface="Wingdings" panose="05000000000000000000" pitchFamily="2" charset="2"/>
              </a:rPr>
              <a:t>comprensió</a:t>
            </a:r>
            <a:r>
              <a:rPr lang="es-ES" dirty="0">
                <a:sym typeface="Wingdings" panose="05000000000000000000" pitchFamily="2" charset="2"/>
              </a:rPr>
              <a:t/>
            </a:r>
            <a:br>
              <a:rPr lang="es-ES" dirty="0">
                <a:sym typeface="Wingdings" panose="05000000000000000000" pitchFamily="2" charset="2"/>
              </a:rPr>
            </a:br>
            <a:r>
              <a:rPr lang="es-ES" dirty="0" smtClean="0">
                <a:sym typeface="Wingdings" panose="05000000000000000000" pitchFamily="2" charset="2"/>
              </a:rPr>
              <a:t>social…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ES" dirty="0">
              <a:sym typeface="Wingdings" panose="05000000000000000000" pitchFamily="2" charset="2"/>
            </a:endParaRPr>
          </a:p>
        </p:txBody>
      </p:sp>
    </p:spTree>
    <p:extLst>
      <p:ext uri="{BB962C8B-B14F-4D97-AF65-F5344CB8AC3E}">
        <p14:creationId xmlns:p14="http://schemas.microsoft.com/office/powerpoint/2010/main" val="4427112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Urbano">
  <a:themeElements>
    <a:clrScheme name="Ángulos">
      <a:dk1>
        <a:srgbClr val="000000"/>
      </a:dk1>
      <a:lt1>
        <a:srgbClr val="FFFFFF"/>
      </a:lt1>
      <a:dk2>
        <a:srgbClr val="434342"/>
      </a:dk2>
      <a:lt2>
        <a:srgbClr val="CDD7D9"/>
      </a:lt2>
      <a:accent1>
        <a:srgbClr val="797B7E"/>
      </a:accent1>
      <a:accent2>
        <a:srgbClr val="F96A1B"/>
      </a:accent2>
      <a:accent3>
        <a:srgbClr val="08A1D9"/>
      </a:accent3>
      <a:accent4>
        <a:srgbClr val="7C984A"/>
      </a:accent4>
      <a:accent5>
        <a:srgbClr val="C2AD8D"/>
      </a:accent5>
      <a:accent6>
        <a:srgbClr val="506E94"/>
      </a:accent6>
      <a:hlink>
        <a:srgbClr val="5F5F5F"/>
      </a:hlink>
      <a:folHlink>
        <a:srgbClr val="969696"/>
      </a:folHlink>
    </a:clrScheme>
    <a:fontScheme name="Urbano">
      <a:majorFont>
        <a:latin typeface="Trebuchet MS"/>
        <a:ea typeface=""/>
        <a:cs typeface=""/>
        <a:font script="Jpan" typeface="HGｺﾞｼｯｸM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Georgia"/>
        <a:ea typeface=""/>
        <a:cs typeface=""/>
        <a:font script="Jpan" typeface="HG明朝B"/>
        <a:font script="Hang" typeface="맑은 고딕"/>
        <a:font script="Hans" typeface="宋体"/>
        <a:font script="Hant" typeface="新細明體"/>
        <a:font script="Arab" typeface="Arial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Urbano">
      <a:fillStyleLst>
        <a:solidFill>
          <a:schemeClr val="phClr"/>
        </a:solidFill>
        <a:gradFill rotWithShape="1">
          <a:gsLst>
            <a:gs pos="0">
              <a:schemeClr val="phClr">
                <a:tint val="1000"/>
                <a:satMod val="255000"/>
              </a:schemeClr>
            </a:gs>
            <a:gs pos="55000">
              <a:schemeClr val="phClr">
                <a:tint val="12000"/>
                <a:satMod val="255000"/>
              </a:schemeClr>
            </a:gs>
            <a:gs pos="100000">
              <a:schemeClr val="phClr">
                <a:tint val="45000"/>
                <a:satMod val="250000"/>
              </a:schemeClr>
            </a:gs>
          </a:gsLst>
          <a:path path="circle">
            <a:fillToRect l="-40000" t="-90000" r="140000" b="190000"/>
          </a:path>
        </a:gradFill>
        <a:gradFill rotWithShape="1">
          <a:gsLst>
            <a:gs pos="0">
              <a:schemeClr val="phClr">
                <a:tint val="43000"/>
                <a:satMod val="165000"/>
              </a:schemeClr>
            </a:gs>
            <a:gs pos="55000">
              <a:schemeClr val="phClr">
                <a:tint val="83000"/>
                <a:satMod val="155000"/>
              </a:schemeClr>
            </a:gs>
            <a:gs pos="100000">
              <a:schemeClr val="phClr">
                <a:shade val="85000"/>
              </a:schemeClr>
            </a:gs>
          </a:gsLst>
          <a:path path="circle">
            <a:fillToRect l="-40000" t="-90000" r="140000" b="190000"/>
          </a:path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3175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1500" dist="25400" dir="5400000" rotWithShape="0">
              <a:srgbClr val="000000">
                <a:alpha val="40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</a:effectStyle>
        <a:effectStyle>
          <a:effectLst>
            <a:outerShdw blurRad="50800" dist="254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flat" dir="t">
              <a:rot lat="0" lon="0" rev="20040000"/>
            </a:lightRig>
          </a:scene3d>
          <a:sp3d contourW="12700" prstMaterial="dkEdge">
            <a:bevelT w="25400" h="38100" prst="convex"/>
            <a:contourClr>
              <a:schemeClr val="phClr">
                <a:satMod val="115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100000">
              <a:schemeClr val="phClr">
                <a:tint val="80000"/>
                <a:satMod val="250000"/>
              </a:schemeClr>
            </a:gs>
            <a:gs pos="60000">
              <a:schemeClr val="phClr">
                <a:shade val="38000"/>
                <a:satMod val="175000"/>
              </a:schemeClr>
            </a:gs>
            <a:gs pos="0">
              <a:schemeClr val="phClr">
                <a:shade val="30000"/>
                <a:satMod val="175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48000"/>
              </a:schemeClr>
              <a:schemeClr val="phClr">
                <a:tint val="96000"/>
                <a:satMod val="150000"/>
              </a:schemeClr>
            </a:duotone>
          </a:blip>
          <a:tile tx="0" ty="0" sx="80000" sy="8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Urban</Template>
  <TotalTime>3208</TotalTime>
  <Words>1424</Words>
  <Application>Microsoft Office PowerPoint</Application>
  <PresentationFormat>Presentación en pantalla (4:3)</PresentationFormat>
  <Paragraphs>270</Paragraphs>
  <Slides>43</Slides>
  <Notes>1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Títulos de diapositiva</vt:lpstr>
      </vt:variant>
      <vt:variant>
        <vt:i4>43</vt:i4>
      </vt:variant>
    </vt:vector>
  </HeadingPairs>
  <TitlesOfParts>
    <vt:vector size="44" baseType="lpstr">
      <vt:lpstr>Urbano</vt:lpstr>
      <vt:lpstr>UNITAT 2: COMUNICACIÓ EN L’ORGANISME</vt:lpstr>
      <vt:lpstr>1. EL SISTEMA NERVIÓS</vt:lpstr>
      <vt:lpstr>1.1. Neurona</vt:lpstr>
      <vt:lpstr>L’impuls elèctric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La sinapsi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Protecció SNC</vt:lpstr>
      <vt:lpstr>L’encèfal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La medul·la espinal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  <vt:lpstr>Sistema simpàtic</vt:lpstr>
      <vt:lpstr>Presentación de PowerPoint</vt:lpstr>
      <vt:lpstr>Sistema parasimpàtic</vt:lpstr>
      <vt:lpstr>Presentación de PowerPoint</vt:lpstr>
      <vt:lpstr>Presentación de PowerPoint</vt:lpstr>
      <vt:lpstr>Presentación de PowerPoint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UNITAT 1: CONEIXEMENT DEL COS</dc:title>
  <dc:creator>profe</dc:creator>
  <cp:lastModifiedBy>profe</cp:lastModifiedBy>
  <cp:revision>174</cp:revision>
  <dcterms:created xsi:type="dcterms:W3CDTF">2020-11-06T07:00:57Z</dcterms:created>
  <dcterms:modified xsi:type="dcterms:W3CDTF">2021-12-02T17:54:41Z</dcterms:modified>
</cp:coreProperties>
</file>