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2" r:id="rId3"/>
    <p:sldId id="258" r:id="rId4"/>
    <p:sldId id="269" r:id="rId5"/>
    <p:sldId id="274" r:id="rId6"/>
    <p:sldId id="268" r:id="rId7"/>
    <p:sldId id="266" r:id="rId8"/>
    <p:sldId id="270" r:id="rId9"/>
    <p:sldId id="265" r:id="rId10"/>
    <p:sldId id="275" r:id="rId11"/>
    <p:sldId id="276" r:id="rId12"/>
    <p:sldId id="267" r:id="rId13"/>
    <p:sldId id="277" r:id="rId14"/>
    <p:sldId id="271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50">
          <p15:clr>
            <a:srgbClr val="A4A3A4"/>
          </p15:clr>
        </p15:guide>
        <p15:guide id="2" orient="horz" pos="3431">
          <p15:clr>
            <a:srgbClr val="A4A3A4"/>
          </p15:clr>
        </p15:guide>
        <p15:guide id="3" pos="1222">
          <p15:clr>
            <a:srgbClr val="A4A3A4"/>
          </p15:clr>
        </p15:guide>
        <p15:guide id="4" pos="37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rd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663399"/>
    <a:srgbClr val="6600CC"/>
    <a:srgbClr val="3399CC"/>
    <a:srgbClr val="6699CC"/>
    <a:srgbClr val="669900"/>
    <a:srgbClr val="99CC00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10" autoAdjust="0"/>
    <p:restoredTop sz="94660"/>
  </p:normalViewPr>
  <p:slideViewPr>
    <p:cSldViewPr snapToObjects="1">
      <p:cViewPr>
        <p:scale>
          <a:sx n="80" d="100"/>
          <a:sy n="80" d="100"/>
        </p:scale>
        <p:origin x="-1428" y="108"/>
      </p:cViewPr>
      <p:guideLst>
        <p:guide orient="horz" pos="2950"/>
        <p:guide orient="horz" pos="3431"/>
        <p:guide pos="1222"/>
        <p:guide pos="3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E925BE9-DE8B-0649-B4E0-069FED6FE408}" type="slidenum">
              <a:rPr lang="ca-ES" altLang="es-ES_tradnl"/>
              <a:pPr/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640520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noProof="0" smtClean="0"/>
              <a:t>Feu clic aquí per editar els estils de text del patró</a:t>
            </a:r>
          </a:p>
          <a:p>
            <a:pPr lvl="1"/>
            <a:r>
              <a:rPr lang="ca-ES" noProof="0" smtClean="0"/>
              <a:t>Segon nivell</a:t>
            </a:r>
          </a:p>
          <a:p>
            <a:pPr lvl="2"/>
            <a:r>
              <a:rPr lang="ca-ES" noProof="0" smtClean="0"/>
              <a:t>Tercer nivell</a:t>
            </a:r>
          </a:p>
          <a:p>
            <a:pPr lvl="3"/>
            <a:r>
              <a:rPr lang="ca-ES" noProof="0" smtClean="0"/>
              <a:t>Quart nivell</a:t>
            </a:r>
          </a:p>
          <a:p>
            <a:pPr lvl="4"/>
            <a:r>
              <a:rPr lang="ca-ES" noProof="0" smtClean="0"/>
              <a:t>Cinquè nivell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41BE1CD-9883-5F4B-8A41-7B62E0813E44}" type="slidenum">
              <a:rPr lang="ca-ES" altLang="es-ES_tradnl"/>
              <a:pPr/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52041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300D8B1F-3B2A-7642-B142-CD4F9C21F211}" type="slidenum">
              <a:rPr lang="ca-ES" altLang="es-ES_tradnl" sz="1200">
                <a:latin typeface="Arial" charset="0"/>
              </a:rPr>
              <a:pPr eaLnBrk="1" hangingPunct="1"/>
              <a:t>1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979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25654E35-8490-A042-B562-D9FD3DE6EB4C}" type="slidenum">
              <a:rPr lang="ca-ES" altLang="es-ES_tradnl" sz="1200">
                <a:latin typeface="Arial" charset="0"/>
              </a:rPr>
              <a:pPr eaLnBrk="1" hangingPunct="1"/>
              <a:t>3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93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1749D7A5-BD9D-2D48-BE4A-225FF5A83DB7}" type="slidenum">
              <a:rPr lang="ca-ES" altLang="es-ES_tradnl" sz="1200">
                <a:latin typeface="Arial" charset="0"/>
              </a:rPr>
              <a:pPr eaLnBrk="1" hangingPunct="1"/>
              <a:t>4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283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4776BD39-5209-E141-9E2C-2AC6A431BE81}" type="slidenum">
              <a:rPr lang="ca-ES" altLang="es-ES_tradnl" sz="1200">
                <a:latin typeface="Arial" charset="0"/>
              </a:rPr>
              <a:pPr eaLnBrk="1" hangingPunct="1"/>
              <a:t>6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079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AC1BDED2-9CE0-C042-AD7C-DBF965796004}" type="slidenum">
              <a:rPr lang="ca-ES" altLang="es-ES_tradnl" sz="1200">
                <a:latin typeface="Arial" charset="0"/>
              </a:rPr>
              <a:pPr eaLnBrk="1" hangingPunct="1"/>
              <a:t>7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433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C84E3272-73A9-EE45-835E-68419C5C631B}" type="slidenum">
              <a:rPr lang="ca-ES" altLang="es-ES_tradnl" sz="1200">
                <a:latin typeface="Arial" charset="0"/>
              </a:rPr>
              <a:pPr eaLnBrk="1" hangingPunct="1"/>
              <a:t>8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8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7AEC79FE-982C-FB40-8355-6AB9CFD7A8C5}" type="slidenum">
              <a:rPr lang="ca-ES" altLang="es-ES_tradnl" sz="1200">
                <a:latin typeface="Arial" charset="0"/>
              </a:rPr>
              <a:pPr eaLnBrk="1" hangingPunct="1"/>
              <a:t>9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306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F4E2835B-1F56-724A-90D4-53D66FC932FC}" type="slidenum">
              <a:rPr lang="ca-ES" altLang="es-ES_tradnl" sz="1200">
                <a:latin typeface="Arial" charset="0"/>
              </a:rPr>
              <a:pPr eaLnBrk="1" hangingPunct="1"/>
              <a:t>12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387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fld id="{F77CEEE8-57B1-0E47-BDA6-5AEA8346951E}" type="slidenum">
              <a:rPr lang="ca-ES" altLang="es-ES_tradnl" sz="1200">
                <a:latin typeface="Arial" charset="0"/>
              </a:rPr>
              <a:pPr eaLnBrk="1" hangingPunct="1"/>
              <a:t>14</a:t>
            </a:fld>
            <a:endParaRPr lang="ca-ES" altLang="es-ES_tradnl" sz="1200">
              <a:latin typeface="Arial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82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25B8A-2664-F54A-9D9E-B4E8ACC68B4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8819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C72F95-0F37-CC42-B181-E15AFC582A6B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47762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DC24A-08FF-764C-AD9D-C306BC50A731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67353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444C6D-F102-E245-8607-66743F6765A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83790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CDEB9F-C107-E448-9784-BE2F279028D0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654504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B9F875-622E-EB42-90F3-CAB6EB9C8E66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48212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CF7F3A-6CA4-EC46-951B-F25E4A52574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39523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5536D9-1341-D046-B08A-7275B9EDA1F9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107944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3B98F8-262F-4748-82FF-64D75AF671C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85162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A93C8-A145-1047-B1A4-8827DFC85FA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62719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209750-7AF5-1549-B91F-40F9AE4243A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48312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text styles</a:t>
            </a:r>
          </a:p>
          <a:p>
            <a:pPr lvl="1"/>
            <a:r>
              <a:rPr lang="es-ES" altLang="es-ES_tradnl"/>
              <a:t>Second level</a:t>
            </a:r>
          </a:p>
          <a:p>
            <a:pPr lvl="2"/>
            <a:r>
              <a:rPr lang="es-ES" altLang="es-ES_tradnl"/>
              <a:t>Third level</a:t>
            </a:r>
          </a:p>
          <a:p>
            <a:pPr lvl="3"/>
            <a:r>
              <a:rPr lang="es-ES" altLang="es-ES_tradnl"/>
              <a:t>Fourth level</a:t>
            </a:r>
          </a:p>
          <a:p>
            <a:pPr lvl="4"/>
            <a:r>
              <a:rPr lang="es-ES" altLang="es-ES_tradnl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charset="0"/>
              </a:defRPr>
            </a:lvl1pPr>
          </a:lstStyle>
          <a:p>
            <a:fld id="{D943BAB6-6E55-2A45-A758-56042893B362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to 1"/>
          <p:cNvGraphicFramePr>
            <a:graphicFrameLocks noChangeAspect="1"/>
          </p:cNvGraphicFramePr>
          <p:nvPr/>
        </p:nvGraphicFramePr>
        <p:xfrm>
          <a:off x="5791200" y="41656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cuación" r:id="rId4" imgW="114300" imgH="165100" progId="Equation.3">
                  <p:embed/>
                </p:oleObj>
              </mc:Choice>
              <mc:Fallback>
                <p:oleObj name="Ecuación" r:id="rId4" imgW="114300" imgH="165100" progId="Equation.3">
                  <p:embed/>
                  <p:pic>
                    <p:nvPicPr>
                      <p:cNvPr id="0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1656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3860800"/>
            <a:ext cx="8793162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2"/>
          <p:cNvSpPr>
            <a:spLocks noChangeArrowheads="1"/>
          </p:cNvSpPr>
          <p:nvPr/>
        </p:nvSpPr>
        <p:spPr bwMode="auto">
          <a:xfrm>
            <a:off x="2447925" y="4598988"/>
            <a:ext cx="66865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ca-ES" altLang="ca-ES" sz="1200" dirty="0">
              <a:latin typeface="Verdana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>
                <a:latin typeface="Verdana" pitchFamily="34" charset="0"/>
              </a:rPr>
              <a:t>Unitat </a:t>
            </a:r>
            <a:r>
              <a:rPr lang="ca-ES" altLang="ca-ES" sz="2000" b="1" dirty="0" smtClean="0">
                <a:latin typeface="Verdana" pitchFamily="34" charset="0"/>
              </a:rPr>
              <a:t>9. </a:t>
            </a:r>
            <a:endParaRPr lang="ca-ES" altLang="ca-ES" sz="2000" b="1" dirty="0">
              <a:latin typeface="Verdana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 smtClean="0">
                <a:latin typeface="Verdana" pitchFamily="34" charset="0"/>
              </a:rPr>
              <a:t>L’aprovisionament i les existències </a:t>
            </a:r>
            <a:endParaRPr lang="ca-ES" altLang="ca-ES" sz="2000" b="1" dirty="0">
              <a:latin typeface="Verdana" pitchFamily="34" charset="0"/>
            </a:endParaRPr>
          </a:p>
        </p:txBody>
      </p:sp>
      <p:pic>
        <p:nvPicPr>
          <p:cNvPr id="9" name="Imagen 8" descr="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460375"/>
            <a:ext cx="121285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18" y="829390"/>
            <a:ext cx="5093123" cy="2692400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1163350"/>
            <a:ext cx="52151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s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L’aprovisionament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/>
            <a:r>
              <a:rPr lang="ca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1.1</a:t>
            </a:r>
            <a:r>
              <a:rPr lang="ca-ES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Les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existències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concepte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i </a:t>
            </a:r>
            <a:r>
              <a:rPr lang="es-ES" sz="18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tipologia</a:t>
            </a:r>
            <a:endParaRPr lang="es-ES_tradnl" sz="18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/>
            <a:r>
              <a:rPr lang="ca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1.2</a:t>
            </a:r>
            <a:r>
              <a:rPr lang="ca-ES" sz="1800" dirty="0">
                <a:latin typeface="Verdana" panose="020B0604030504040204" pitchFamily="34" charset="0"/>
                <a:ea typeface="Verdana" panose="020B0604030504040204" pitchFamily="34" charset="0"/>
              </a:rPr>
              <a:t>. L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gestió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d’inventaris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0" hangingPunct="0">
              <a:tabLst>
                <a:tab pos="270510" algn="l"/>
              </a:tabLst>
            </a:pPr>
            <a:r>
              <a:rPr lang="ca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es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costos de la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gestió</a:t>
            </a:r>
            <a:r>
              <a:rPr lang="es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d’existències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2.1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Classificació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dels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costos de les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existències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_tradnl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2.2</a:t>
            </a:r>
            <a:r>
              <a:rPr lang="es-ES_tradnl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determinació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nivell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d’existències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0" hangingPunct="0">
              <a:tabLst>
                <a:tab pos="270510" algn="l"/>
              </a:tabLst>
            </a:pPr>
            <a:r>
              <a:rPr lang="ca-ES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Com</a:t>
            </a:r>
            <a:r>
              <a:rPr lang="es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es gestionen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es-ES" sz="18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b="1" dirty="0" err="1">
                <a:latin typeface="Verdana" panose="020B0604030504040204" pitchFamily="34" charset="0"/>
                <a:ea typeface="Verdana" panose="020B0604030504040204" pitchFamily="34" charset="0"/>
              </a:rPr>
              <a:t>inventaris</a:t>
            </a:r>
            <a:endParaRPr lang="es-ES_tradnl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3.1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L’administració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dels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inventaris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3.2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. El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model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de comanda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òptima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3.3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. El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Model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ABC de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gestió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d’inventaris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1" eaLnBrk="0" hangingPunct="0">
              <a:tabLst>
                <a:tab pos="270510" algn="l"/>
              </a:tabLst>
            </a:pP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3.4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. El sistema JIT (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just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-in-time) de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gestió</a:t>
            </a: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err="1">
                <a:latin typeface="Verdana" panose="020B0604030504040204" pitchFamily="34" charset="0"/>
                <a:ea typeface="Verdana" panose="020B0604030504040204" pitchFamily="34" charset="0"/>
              </a:rPr>
              <a:t>d’inventaris</a:t>
            </a:r>
            <a:endParaRPr lang="es-ES_tradnl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134938"/>
            <a:ext cx="266382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2"/>
          <p:cNvSpPr>
            <a:spLocks noChangeArrowheads="1"/>
          </p:cNvSpPr>
          <p:nvPr/>
        </p:nvSpPr>
        <p:spPr bwMode="auto">
          <a:xfrm>
            <a:off x="6305550" y="307975"/>
            <a:ext cx="2806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1600" b="1" dirty="0">
                <a:latin typeface="Verdana" pitchFamily="34" charset="0"/>
              </a:rPr>
              <a:t>Índex de la unitat 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119813"/>
            <a:ext cx="4826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688" y="3425507"/>
            <a:ext cx="2975782" cy="194778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815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3075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307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CuadroTexto 1"/>
          <p:cNvSpPr txBox="1">
            <a:spLocks noChangeArrowheads="1"/>
          </p:cNvSpPr>
          <p:nvPr/>
        </p:nvSpPr>
        <p:spPr bwMode="auto">
          <a:xfrm>
            <a:off x="350837" y="337147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ca-ES" altLang="ca-ES" sz="24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aprovisionament</a:t>
            </a:r>
            <a:endParaRPr lang="ca-ES" altLang="es-ES_tradnl" sz="1800" b="1" u="sng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78" name="Rectángulo 1"/>
          <p:cNvSpPr>
            <a:spLocks noChangeArrowheads="1"/>
          </p:cNvSpPr>
          <p:nvPr/>
        </p:nvSpPr>
        <p:spPr bwMode="auto">
          <a:xfrm>
            <a:off x="369898" y="908720"/>
            <a:ext cx="8396864" cy="1274195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funció d’aprovisionament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consisteix en la compra, l’emmagatzematge dels materials necessaris per a l’activitat de l’empresa i la gestió d’inventaris.</a:t>
            </a:r>
          </a:p>
          <a:p>
            <a:pPr marL="285750" indent="-285750" eaLnBrk="1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El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cicle d</a:t>
            </a:r>
            <a:r>
              <a:rPr lang="ca-ES" alt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aprovisionament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és el període que transcorre des del moment de la compra del producte fins a la seva venda.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79" name="Rectángulo 1"/>
          <p:cNvSpPr>
            <a:spLocks noChangeArrowheads="1"/>
          </p:cNvSpPr>
          <p:nvPr/>
        </p:nvSpPr>
        <p:spPr bwMode="auto">
          <a:xfrm>
            <a:off x="428625" y="2539052"/>
            <a:ext cx="61229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Cicle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aprovisionament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una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 productora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</p:txBody>
      </p:sp>
      <p:sp>
        <p:nvSpPr>
          <p:cNvPr id="3080" name="Rectángulo 2"/>
          <p:cNvSpPr>
            <a:spLocks noChangeArrowheads="1"/>
          </p:cNvSpPr>
          <p:nvPr/>
        </p:nvSpPr>
        <p:spPr bwMode="auto">
          <a:xfrm>
            <a:off x="534988" y="4708525"/>
            <a:ext cx="55580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defTabSz="4572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 Cicle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aprovisionament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una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 comercial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ca-ES" altLang="es-ES_tradnl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081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3221038"/>
            <a:ext cx="66849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25" y="5094288"/>
            <a:ext cx="4924425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4099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410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CuadroTexto 1"/>
          <p:cNvSpPr txBox="1">
            <a:spLocks noChangeArrowheads="1"/>
          </p:cNvSpPr>
          <p:nvPr/>
        </p:nvSpPr>
        <p:spPr bwMode="auto">
          <a:xfrm>
            <a:off x="464160" y="336550"/>
            <a:ext cx="855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 existències		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02" name="Rectángulo 1"/>
          <p:cNvSpPr>
            <a:spLocks noChangeArrowheads="1"/>
          </p:cNvSpPr>
          <p:nvPr/>
        </p:nvSpPr>
        <p:spPr bwMode="auto">
          <a:xfrm>
            <a:off x="555838" y="908720"/>
            <a:ext cx="8197850" cy="969962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Les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existències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 estocs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o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 inventaris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són tots aquells materials que una empresa té dipositats en els seus magatzems i que compleixen una sèrie de funcions específiques dins de la gestió de l’aprovisionament.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078850"/>
            <a:ext cx="5670630" cy="3948371"/>
          </a:xfrm>
          <a:prstGeom prst="rect">
            <a:avLst/>
          </a:prstGeom>
          <a:ln>
            <a:solidFill>
              <a:srgbClr val="FF33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46433"/>
            <a:ext cx="2488873" cy="3280787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5"/>
          <p:cNvSpPr>
            <a:spLocks noChangeArrowheads="1"/>
          </p:cNvSpPr>
          <p:nvPr/>
        </p:nvSpPr>
        <p:spPr bwMode="auto">
          <a:xfrm>
            <a:off x="679232" y="4949827"/>
            <a:ext cx="4410490" cy="978729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b="1" dirty="0">
                <a:solidFill>
                  <a:srgbClr val="FF3399"/>
                </a:solidFill>
                <a:latin typeface="Arial" charset="0"/>
              </a:rPr>
              <a:t>Ruptura d</a:t>
            </a:r>
            <a:r>
              <a:rPr lang="ca-ES" altLang="ca-ES" sz="1600" b="1" dirty="0">
                <a:solidFill>
                  <a:srgbClr val="FF3399"/>
                </a:solidFill>
                <a:latin typeface="Arial" charset="0"/>
              </a:rPr>
              <a:t>’</a:t>
            </a:r>
            <a:r>
              <a:rPr lang="ca-ES" altLang="es-ES_tradnl" sz="1600" b="1" dirty="0">
                <a:solidFill>
                  <a:srgbClr val="FF3399"/>
                </a:solidFill>
                <a:latin typeface="Arial" charset="0"/>
              </a:rPr>
              <a:t>estocs</a:t>
            </a:r>
            <a:r>
              <a:rPr lang="ca-ES" altLang="es-ES_tradnl" sz="1600" dirty="0">
                <a:solidFill>
                  <a:srgbClr val="000000"/>
                </a:solidFill>
                <a:latin typeface="Arial" charset="0"/>
              </a:rPr>
              <a:t>: s’esdevé quan no es disposa de prou existències </a:t>
            </a:r>
          </a:p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solidFill>
                  <a:srgbClr val="000000"/>
                </a:solidFill>
                <a:latin typeface="Arial" charset="0"/>
              </a:rPr>
              <a:t>per realitzar una venda o per produir. </a:t>
            </a:r>
            <a:endParaRPr lang="ca-ES" altLang="es-ES_tradnl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225449"/>
              </p:ext>
            </p:extLst>
          </p:nvPr>
        </p:nvGraphicFramePr>
        <p:xfrm>
          <a:off x="669925" y="2303875"/>
          <a:ext cx="7862515" cy="2274198"/>
        </p:xfrm>
        <a:graphic>
          <a:graphicData uri="http://schemas.openxmlformats.org/drawingml/2006/table">
            <a:tbl>
              <a:tblPr/>
              <a:tblGrid>
                <a:gridCol w="7862515"/>
              </a:tblGrid>
              <a:tr h="32914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Funcions de les existències</a:t>
                      </a:r>
                    </a:p>
                  </a:txBody>
                  <a:tcPr marL="91428" marR="91428" marT="45737" marB="45737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99"/>
                    </a:solidFill>
                  </a:tcPr>
                </a:tc>
              </a:tr>
              <a:tr h="1921104"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Donar seguretat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davant la incertesa en les vendes i l</a:t>
                      </a:r>
                      <a:r>
                        <a:rPr kumimoji="0" lang="ca-ES" alt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aprovisionament. 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Diferenciar la producció i la distribució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 els casos de demanda molt estacional.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Aprofitar economies d</a:t>
                      </a:r>
                      <a:r>
                        <a:rPr kumimoji="0" lang="ca-ES" alt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escala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amb la compra de materials en grans quantitats.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Donar protecció </a:t>
                      </a:r>
                      <a:r>
                        <a:rPr kumimoji="0" lang="ca-E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contra la inflació i la variabilitat dels preus.</a:t>
                      </a:r>
                    </a:p>
                  </a:txBody>
                  <a:tcPr marL="91428" marR="91428" marT="45737" marB="45737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476250" y="278650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gesti</a:t>
            </a:r>
            <a:r>
              <a:rPr lang="es-ES" altLang="es-ES_tradnl" sz="2400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</a:t>
            </a:r>
            <a:r>
              <a:rPr lang="es-ES" altLang="es-ES_tradnl" sz="24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altLang="es-ES_tradnl" sz="2400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d’inventaris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66555" y="863715"/>
            <a:ext cx="8100899" cy="1274195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Clr>
                <a:schemeClr val="bg1"/>
              </a:buClr>
            </a:pP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gesti</a:t>
            </a:r>
            <a:r>
              <a:rPr lang="es-ES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ó</a:t>
            </a:r>
            <a:r>
              <a:rPr 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 d’inventaris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planificació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, l'</a:t>
            </a:r>
            <a:r>
              <a:rPr 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administració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 i el </a:t>
            </a:r>
            <a:r>
              <a:rPr 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control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 que l’empresa realitza de les seves existències. L’objectiu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 tenir, en tot moment, les existències necessàries per satisfer les necessitats de producció o venda amb el mínim cost possible.</a:t>
            </a:r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809" y="4920487"/>
            <a:ext cx="2796868" cy="1751847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467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5123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512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CuadroTexto 1"/>
          <p:cNvSpPr txBox="1">
            <a:spLocks noChangeArrowheads="1"/>
          </p:cNvSpPr>
          <p:nvPr/>
        </p:nvSpPr>
        <p:spPr bwMode="auto">
          <a:xfrm>
            <a:off x="337343" y="274770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Els costos de la gestió d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existències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5128" name="Agrupar 7"/>
          <p:cNvGrpSpPr>
            <a:grpSpLocks/>
          </p:cNvGrpSpPr>
          <p:nvPr/>
        </p:nvGrpSpPr>
        <p:grpSpPr bwMode="auto">
          <a:xfrm>
            <a:off x="251520" y="998730"/>
            <a:ext cx="8538534" cy="3194721"/>
            <a:chOff x="763625" y="3699076"/>
            <a:chExt cx="7992738" cy="3102248"/>
          </a:xfrm>
        </p:grpSpPr>
        <p:sp>
          <p:nvSpPr>
            <p:cNvPr id="10" name="Abrir llave 9"/>
            <p:cNvSpPr/>
            <p:nvPr/>
          </p:nvSpPr>
          <p:spPr>
            <a:xfrm>
              <a:off x="2276932" y="3702006"/>
              <a:ext cx="179374" cy="3018840"/>
            </a:xfrm>
            <a:prstGeom prst="leftBrace">
              <a:avLst/>
            </a:prstGeom>
            <a:ln>
              <a:solidFill>
                <a:srgbClr val="FF33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ca-ES">
                <a:solidFill>
                  <a:srgbClr val="FF3399"/>
                </a:solidFill>
              </a:endParaRPr>
            </a:p>
          </p:txBody>
        </p:sp>
        <p:sp>
          <p:nvSpPr>
            <p:cNvPr id="5132" name="Rectángulo 15"/>
            <p:cNvSpPr>
              <a:spLocks noChangeArrowheads="1"/>
            </p:cNvSpPr>
            <p:nvPr/>
          </p:nvSpPr>
          <p:spPr bwMode="auto">
            <a:xfrm>
              <a:off x="763625" y="4901278"/>
              <a:ext cx="1566889" cy="584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ca-ES" altLang="es-ES_tradnl" sz="1600" b="1" dirty="0">
                  <a:solidFill>
                    <a:srgbClr val="FF3399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Classificació </a:t>
              </a:r>
            </a:p>
            <a:p>
              <a:pPr eaLnBrk="1" hangingPunct="1"/>
              <a:r>
                <a:rPr lang="ca-ES" altLang="es-ES_tradnl" sz="1600" b="1" dirty="0">
                  <a:solidFill>
                    <a:srgbClr val="FF3399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dels costos</a:t>
              </a:r>
            </a:p>
          </p:txBody>
        </p:sp>
        <p:sp>
          <p:nvSpPr>
            <p:cNvPr id="5133" name="Rectángulo 16"/>
            <p:cNvSpPr>
              <a:spLocks noChangeArrowheads="1"/>
            </p:cNvSpPr>
            <p:nvPr/>
          </p:nvSpPr>
          <p:spPr bwMode="auto">
            <a:xfrm>
              <a:off x="2456308" y="3699076"/>
              <a:ext cx="6300055" cy="310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defTabSz="4572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1pPr>
              <a:lvl2pPr defTabSz="4572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2pPr>
              <a:lvl3pPr marL="1143000" indent="-228600" defTabSz="4572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3pPr>
              <a:lvl4pPr marL="1600200" indent="-228600" defTabSz="4572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4pPr>
              <a:lvl5pPr marL="2057400" indent="-228600" defTabSz="457200" eaLnBrk="0" hangingPunct="0"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Myriad Pro Light" charset="0"/>
                  <a:ea typeface="ＭＳ Ｐゴシック" charset="-128"/>
                </a:defRPr>
              </a:lvl9pPr>
            </a:lstStyle>
            <a:p>
              <a:pPr marL="0" lvl="1" eaLnBrk="1" hangingPunct="1">
                <a:lnSpc>
                  <a:spcPct val="120000"/>
                </a:lnSpc>
                <a:buClr>
                  <a:srgbClr val="FF3399"/>
                </a:buClr>
                <a:buFont typeface="Wingdings" charset="2"/>
                <a:buChar char="§"/>
              </a:pPr>
              <a:r>
                <a:rPr lang="ca-ES" altLang="es-ES_tradnl" dirty="0">
                  <a:solidFill>
                    <a:srgbClr val="FF3399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Costos de comanda: cost d’efectuar i gestionar les comandes als proveïdors.</a:t>
              </a:r>
            </a:p>
            <a:p>
              <a:pPr marL="0" lvl="1" eaLnBrk="1" hangingPunct="1">
                <a:lnSpc>
                  <a:spcPct val="120000"/>
                </a:lnSpc>
                <a:buClr>
                  <a:srgbClr val="FF3399"/>
                </a:buClr>
                <a:buFont typeface="Wingdings" charset="2"/>
                <a:buChar char="§"/>
              </a:pPr>
              <a:r>
                <a:rPr lang="ca-ES" altLang="es-ES_tradnl" dirty="0" smtClean="0">
                  <a:solidFill>
                    <a:srgbClr val="FF3399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Costos de manteniment d</a:t>
              </a:r>
              <a:r>
                <a:rPr lang="ca-ES" altLang="ca-ES" dirty="0">
                  <a:latin typeface="Verdana" panose="020B0604030504040204" pitchFamily="34" charset="0"/>
                  <a:ea typeface="Verdana" panose="020B0604030504040204" pitchFamily="34" charset="0"/>
                </a:rPr>
                <a:t>’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inventaris: </a:t>
              </a:r>
              <a:r>
                <a:rPr lang="ca-ES" altLang="es-ES_tradnl" dirty="0" smtClean="0">
                  <a:latin typeface="Verdana" panose="020B0604030504040204" pitchFamily="34" charset="0"/>
                  <a:ea typeface="Verdana" panose="020B0604030504040204" pitchFamily="34" charset="0"/>
                </a:rPr>
                <a:t>cost 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de mantenir el magatzem.</a:t>
              </a: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es-ES" altLang="es-ES_tradnl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es-ES" altLang="es-ES_tradnl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</a:pPr>
              <a:endParaRPr lang="ca-ES" altLang="es-ES_tradnl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0" lvl="1" eaLnBrk="1" hangingPunct="1">
                <a:lnSpc>
                  <a:spcPct val="120000"/>
                </a:lnSpc>
                <a:buClr>
                  <a:srgbClr val="663399"/>
                </a:buClr>
                <a:buFont typeface="Wingdings" charset="2"/>
                <a:buChar char="§"/>
              </a:pPr>
              <a:r>
                <a:rPr lang="ca-ES" altLang="es-ES_tradnl" dirty="0">
                  <a:solidFill>
                    <a:srgbClr val="FF3399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Costos de ruptura d</a:t>
              </a:r>
              <a:r>
                <a:rPr lang="ca-ES" altLang="ca-ES" dirty="0">
                  <a:latin typeface="Verdana" panose="020B0604030504040204" pitchFamily="34" charset="0"/>
                  <a:ea typeface="Verdana" panose="020B0604030504040204" pitchFamily="34" charset="0"/>
                </a:rPr>
                <a:t>’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estocs: cost d’una ruptura d</a:t>
              </a:r>
              <a:r>
                <a:rPr lang="ca-ES" altLang="ca-ES" dirty="0">
                  <a:latin typeface="Verdana" panose="020B0604030504040204" pitchFamily="34" charset="0"/>
                  <a:ea typeface="Verdana" panose="020B0604030504040204" pitchFamily="34" charset="0"/>
                </a:rPr>
                <a:t>’</a:t>
              </a:r>
              <a:r>
                <a:rPr lang="ca-ES" altLang="es-ES_tradnl" dirty="0">
                  <a:latin typeface="Verdana" panose="020B0604030504040204" pitchFamily="34" charset="0"/>
                  <a:ea typeface="Verdana" panose="020B0604030504040204" pitchFamily="34" charset="0"/>
                </a:rPr>
                <a:t>estocs.</a:t>
              </a:r>
            </a:p>
          </p:txBody>
        </p:sp>
      </p:grpSp>
      <p:sp>
        <p:nvSpPr>
          <p:cNvPr id="5127" name="Rectángulo 15"/>
          <p:cNvSpPr>
            <a:spLocks noChangeArrowheads="1"/>
          </p:cNvSpPr>
          <p:nvPr/>
        </p:nvSpPr>
        <p:spPr bwMode="auto">
          <a:xfrm>
            <a:off x="522287" y="4327513"/>
            <a:ext cx="818991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</a:t>
            </a:r>
            <a:r>
              <a:rPr lang="ca-ES" altLang="es-ES_tradnl" sz="1600" dirty="0">
                <a:solidFill>
                  <a:srgbClr val="66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altLang="es-ES_tradnl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gestió de l</a:t>
            </a:r>
            <a:r>
              <a:rPr lang="ca-ES" altLang="ca-ES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aprovisionament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ha de permetre organitzar els magatzems i determinar la quantitat d’existències complint dos objectius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ca-ES" altLang="es-ES_tradnl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785" y="1961096"/>
            <a:ext cx="4698885" cy="175519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680" y="5071843"/>
            <a:ext cx="5410020" cy="1292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6147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6148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CuadroTexto 1"/>
          <p:cNvSpPr txBox="1">
            <a:spLocks noChangeArrowheads="1"/>
          </p:cNvSpPr>
          <p:nvPr/>
        </p:nvSpPr>
        <p:spPr bwMode="auto">
          <a:xfrm>
            <a:off x="276533" y="271760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gestió dels inventaris 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150" name="Rectángulo 1"/>
          <p:cNvSpPr>
            <a:spLocks noChangeArrowheads="1"/>
          </p:cNvSpPr>
          <p:nvPr/>
        </p:nvSpPr>
        <p:spPr bwMode="auto">
          <a:xfrm>
            <a:off x="604838" y="1179513"/>
            <a:ext cx="3584575" cy="1865312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r>
              <a:rPr lang="ca-ES" altLang="es-ES_tradnl" sz="1600" dirty="0">
                <a:latin typeface="Arial" charset="0"/>
              </a:rPr>
              <a:t>La </a:t>
            </a:r>
            <a:r>
              <a:rPr lang="ca-ES" altLang="ja-JP" sz="1600" b="1" dirty="0">
                <a:latin typeface="Arial" charset="0"/>
              </a:rPr>
              <a:t>gestió dels inventaris </a:t>
            </a:r>
            <a:r>
              <a:rPr lang="ca-ES" altLang="ja-JP" sz="1600" dirty="0">
                <a:latin typeface="Arial" charset="0"/>
              </a:rPr>
              <a:t>controla i determina la quantitat d’existències que hi ha al magatzem tenint en compte diversos indicadors: estoc màxim, estoc mínim o de seguretat i punt de comanda.</a:t>
            </a:r>
            <a:endParaRPr lang="ca-ES" altLang="es-ES_tradnl" dirty="0">
              <a:latin typeface="Arial" charset="0"/>
            </a:endParaRPr>
          </a:p>
        </p:txBody>
      </p:sp>
      <p:pic>
        <p:nvPicPr>
          <p:cNvPr id="6151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096" y="855992"/>
            <a:ext cx="3465617" cy="2512354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Rectángulo 2"/>
          <p:cNvSpPr>
            <a:spLocks noChangeArrowheads="1"/>
          </p:cNvSpPr>
          <p:nvPr/>
        </p:nvSpPr>
        <p:spPr bwMode="auto">
          <a:xfrm>
            <a:off x="513691" y="3368346"/>
            <a:ext cx="35830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ja-JP" sz="18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 de comanda òptima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153" name="Rectángulo 1"/>
          <p:cNvSpPr>
            <a:spLocks noChangeArrowheads="1"/>
          </p:cNvSpPr>
          <p:nvPr/>
        </p:nvSpPr>
        <p:spPr bwMode="auto">
          <a:xfrm>
            <a:off x="513691" y="3834045"/>
            <a:ext cx="3598863" cy="1857375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model de comanda òptima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o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model de Wilson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té com a objectiu determinar el volum o la quantitat de la comanda que es vol realitzar per optimitzar el sistema de gestió d’inventaris.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15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38" y="3698875"/>
            <a:ext cx="4373562" cy="2395538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7173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717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CuadroTexto 1"/>
          <p:cNvSpPr txBox="1">
            <a:spLocks noChangeArrowheads="1"/>
          </p:cNvSpPr>
          <p:nvPr/>
        </p:nvSpPr>
        <p:spPr bwMode="auto">
          <a:xfrm>
            <a:off x="296525" y="274770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Cost de gestió dels inventaris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297" y="886920"/>
            <a:ext cx="3873345" cy="28329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811" y="3842870"/>
            <a:ext cx="6062315" cy="25532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8195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819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CuadroTexto 1"/>
          <p:cNvSpPr txBox="1">
            <a:spLocks noChangeArrowheads="1"/>
          </p:cNvSpPr>
          <p:nvPr/>
        </p:nvSpPr>
        <p:spPr bwMode="auto">
          <a:xfrm>
            <a:off x="245403" y="271760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Comanda òptima i cadència òptima			</a:t>
            </a:r>
          </a:p>
        </p:txBody>
      </p:sp>
      <p:sp>
        <p:nvSpPr>
          <p:cNvPr id="8198" name="Rectángulo 1"/>
          <p:cNvSpPr>
            <a:spLocks noChangeArrowheads="1"/>
          </p:cNvSpPr>
          <p:nvPr/>
        </p:nvSpPr>
        <p:spPr bwMode="auto">
          <a:xfrm>
            <a:off x="428625" y="905874"/>
            <a:ext cx="3846513" cy="1865126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comanda òptima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Q*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) és el volum de comanda pel qual el cost total de la gestió d’inventaris és mínim.</a:t>
            </a:r>
          </a:p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endParaRPr lang="ca-ES" altLang="ja-JP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endParaRPr lang="ca-ES" altLang="ja-JP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199" name="Imagen 11" descr="Eqn57.pic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50" y="1936750"/>
            <a:ext cx="208756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Rectángulo 1"/>
          <p:cNvSpPr>
            <a:spLocks noChangeArrowheads="1"/>
          </p:cNvSpPr>
          <p:nvPr/>
        </p:nvSpPr>
        <p:spPr bwMode="auto">
          <a:xfrm>
            <a:off x="4525304" y="908719"/>
            <a:ext cx="4412182" cy="1857375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cadència òptima de les comandes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T*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) és el temps òptim entre comandes que minimitza el cost total de gestió d’inventaris.</a:t>
            </a:r>
          </a:p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endParaRPr lang="ca-ES" altLang="ja-JP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  <a:buClr>
                <a:schemeClr val="bg1"/>
              </a:buClr>
            </a:pPr>
            <a:endParaRPr lang="ca-ES" altLang="ja-JP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201" name="Imagen 13" descr="Eqn58.pic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205" y="2073920"/>
            <a:ext cx="9652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62" y="3023955"/>
            <a:ext cx="5800997" cy="229525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Rectángulo 15"/>
          <p:cNvSpPr>
            <a:spLocks noChangeArrowheads="1"/>
          </p:cNvSpPr>
          <p:nvPr/>
        </p:nvSpPr>
        <p:spPr bwMode="auto">
          <a:xfrm>
            <a:off x="6731394" y="3239019"/>
            <a:ext cx="2329719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b="1" dirty="0">
                <a:solidFill>
                  <a:srgbClr val="FF3399"/>
                </a:solidFill>
                <a:latin typeface="Arial" charset="0"/>
              </a:rPr>
              <a:t>Punt de comanda </a:t>
            </a:r>
            <a:r>
              <a:rPr lang="ca-ES" altLang="es-ES_tradnl" sz="1600" dirty="0">
                <a:latin typeface="Arial" charset="0"/>
              </a:rPr>
              <a:t>(</a:t>
            </a:r>
            <a:r>
              <a:rPr lang="ca-ES" altLang="es-ES_tradnl" sz="1600" b="1" dirty="0">
                <a:solidFill>
                  <a:srgbClr val="FF3399"/>
                </a:solidFill>
                <a:latin typeface="Arial" charset="0"/>
              </a:rPr>
              <a:t>PC</a:t>
            </a:r>
            <a:r>
              <a:rPr lang="ca-ES" altLang="es-ES_tradnl" sz="1600" dirty="0">
                <a:solidFill>
                  <a:srgbClr val="000000"/>
                </a:solidFill>
                <a:latin typeface="Arial" charset="0"/>
              </a:rPr>
              <a:t>): nivell de les existències que obliga a realitzar una comanda d</a:t>
            </a:r>
            <a:r>
              <a:rPr lang="ca-ES" altLang="ca-ES" sz="1600" dirty="0">
                <a:solidFill>
                  <a:srgbClr val="000000"/>
                </a:solidFill>
                <a:latin typeface="Arial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Arial" charset="0"/>
              </a:rPr>
              <a:t>aprovisionament. </a:t>
            </a:r>
            <a:endParaRPr lang="ca-ES" altLang="es-ES_tradnl" dirty="0"/>
          </a:p>
        </p:txBody>
      </p:sp>
      <p:pic>
        <p:nvPicPr>
          <p:cNvPr id="8204" name="Imagen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850" y="5721350"/>
            <a:ext cx="585152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50" y="1493785"/>
            <a:ext cx="8450628" cy="400544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6535" y="597867"/>
            <a:ext cx="4851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 model comanda </a:t>
            </a:r>
            <a:r>
              <a:rPr lang="es-ES" sz="1800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òptima</a:t>
            </a:r>
            <a:r>
              <a:rPr lang="es-ES" sz="18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(I)</a:t>
            </a:r>
            <a:endParaRPr lang="ca-ES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50" y="6100917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728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25" y="863715"/>
            <a:ext cx="5400600" cy="3195355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96525" y="368660"/>
            <a:ext cx="5389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</a:t>
            </a:r>
            <a:r>
              <a:rPr lang="ca-ES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model comanda </a:t>
            </a:r>
            <a:r>
              <a:rPr lang="es-ES" sz="20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òptima</a:t>
            </a:r>
            <a:r>
              <a:rPr lang="es-ES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s-ES" sz="20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II)</a:t>
            </a:r>
            <a:endParaRPr lang="ca-ES" sz="20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015" y="1518953"/>
            <a:ext cx="4324019" cy="28803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710" y="4599640"/>
            <a:ext cx="4815535" cy="1937077"/>
          </a:xfrm>
          <a:prstGeom prst="rect">
            <a:avLst/>
          </a:prstGeom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5" y="6077929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71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9219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922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5" y="6084295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CuadroTexto 1"/>
          <p:cNvSpPr txBox="1">
            <a:spLocks noChangeArrowheads="1"/>
          </p:cNvSpPr>
          <p:nvPr/>
        </p:nvSpPr>
        <p:spPr bwMode="auto">
          <a:xfrm>
            <a:off x="353306" y="337147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model ABC de gestió d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inventaris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222" name="Rectángulo 1"/>
          <p:cNvSpPr>
            <a:spLocks noChangeArrowheads="1"/>
          </p:cNvSpPr>
          <p:nvPr/>
        </p:nvSpPr>
        <p:spPr bwMode="auto">
          <a:xfrm>
            <a:off x="448381" y="877682"/>
            <a:ext cx="8188325" cy="978729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model ABC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s’utilitza per classificar, per importància relativa, les diverses </a:t>
            </a:r>
            <a:r>
              <a:rPr lang="ca-ES" altLang="ja-JP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existències d’una 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empresa quan té uns inventaris amb molta varietat de productes.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11" y="2213865"/>
            <a:ext cx="8196841" cy="33303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71" y="935244"/>
            <a:ext cx="8446637" cy="472552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08854" y="419342"/>
            <a:ext cx="2763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18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 model </a:t>
            </a:r>
            <a:r>
              <a:rPr lang="es-ES" sz="18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ABC</a:t>
            </a:r>
            <a:endParaRPr lang="ca-ES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75" y="6084295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862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 sz="2000">
              <a:latin typeface="Arial" charset="0"/>
            </a:endParaRPr>
          </a:p>
        </p:txBody>
      </p:sp>
      <p:sp>
        <p:nvSpPr>
          <p:cNvPr id="10243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endParaRPr lang="ca-ES" altLang="es-ES_tradnl">
              <a:latin typeface="Arial" charset="0"/>
            </a:endParaRPr>
          </a:p>
        </p:txBody>
      </p:sp>
      <p:pic>
        <p:nvPicPr>
          <p:cNvPr id="1024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CuadroTexto 1"/>
          <p:cNvSpPr txBox="1">
            <a:spLocks noChangeArrowheads="1"/>
          </p:cNvSpPr>
          <p:nvPr/>
        </p:nvSpPr>
        <p:spPr bwMode="auto">
          <a:xfrm>
            <a:off x="396875" y="270679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/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sistema JIT de gestió d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inventaris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46" name="Rectángulo 1"/>
          <p:cNvSpPr>
            <a:spLocks noChangeArrowheads="1"/>
          </p:cNvSpPr>
          <p:nvPr/>
        </p:nvSpPr>
        <p:spPr bwMode="auto">
          <a:xfrm>
            <a:off x="428625" y="768608"/>
            <a:ext cx="8188325" cy="1265237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sistema JIT (just-in-</a:t>
            </a:r>
            <a:r>
              <a:rPr lang="ca-ES" altLang="ja-JP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time</a:t>
            </a:r>
            <a:r>
              <a:rPr lang="ca-ES" altLang="ja-JP" sz="1600" b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 és un sistema integrat de gestió de producció</a:t>
            </a:r>
          </a:p>
          <a:p>
            <a:pPr eaLnBrk="1" hangingPunct="1">
              <a:lnSpc>
                <a:spcPct val="120000"/>
              </a:lnSpc>
            </a:pPr>
            <a:r>
              <a:rPr lang="ca-ES" altLang="ja-JP" sz="1600" dirty="0">
                <a:latin typeface="Verdana" panose="020B0604030504040204" pitchFamily="34" charset="0"/>
                <a:ea typeface="Verdana" panose="020B0604030504040204" pitchFamily="34" charset="0"/>
              </a:rPr>
              <a:t>i gestió d’aprovisionament que intenta minimitzar els costos de mantenir inventaris mitjançant una eficient planificació de la producció i del procés d’aprovisionament en general.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204419"/>
              </p:ext>
            </p:extLst>
          </p:nvPr>
        </p:nvGraphicFramePr>
        <p:xfrm>
          <a:off x="428625" y="2189706"/>
          <a:ext cx="4863455" cy="1776035"/>
        </p:xfrm>
        <a:graphic>
          <a:graphicData uri="http://schemas.openxmlformats.org/drawingml/2006/table">
            <a:tbl>
              <a:tblPr/>
              <a:tblGrid>
                <a:gridCol w="4863455"/>
              </a:tblGrid>
              <a:tr h="47652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Requeriments per implantar 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el sistema JIT</a:t>
                      </a:r>
                    </a:p>
                  </a:txBody>
                  <a:tcPr marL="91401" marR="91401" marT="45746" marB="457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99"/>
                    </a:solidFill>
                  </a:tcPr>
                </a:tc>
              </a:tr>
              <a:tr h="1257823">
                <a:tc>
                  <a:txBody>
                    <a:bodyPr/>
                    <a:lstStyle>
                      <a:lvl1pPr marL="342900" indent="-342900"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Gran participació del personal.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Desenvolupament i disposició d</a:t>
                      </a:r>
                      <a:r>
                        <a:rPr kumimoji="0" lang="ca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aplicacions importants d</a:t>
                      </a:r>
                      <a:r>
                        <a:rPr kumimoji="0" lang="ca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enginyeria industrial. 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Aplicació d’un sistema de control de qualitat total.</a:t>
                      </a:r>
                      <a:endParaRPr kumimoji="0" lang="ca-ES" altLang="es-ES_tradnl" sz="6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01" marR="91401" marT="45746" marB="45746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238794"/>
              </p:ext>
            </p:extLst>
          </p:nvPr>
        </p:nvGraphicFramePr>
        <p:xfrm>
          <a:off x="452161" y="4149080"/>
          <a:ext cx="4593425" cy="1755195"/>
        </p:xfrm>
        <a:graphic>
          <a:graphicData uri="http://schemas.openxmlformats.org/drawingml/2006/table">
            <a:tbl>
              <a:tblPr/>
              <a:tblGrid>
                <a:gridCol w="4593425"/>
              </a:tblGrid>
              <a:tr h="56099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Millores operatives que introdueix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el sistema JIT</a:t>
                      </a:r>
                    </a:p>
                  </a:txBody>
                  <a:tcPr marL="91401" marR="91401" marT="45746" marB="4574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99"/>
                    </a:solidFill>
                  </a:tcPr>
                </a:tc>
              </a:tr>
              <a:tr h="1194205">
                <a:tc>
                  <a:txBody>
                    <a:bodyPr/>
                    <a:lstStyle>
                      <a:lvl1pPr marL="342900" indent="-342900"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Agilita la producció.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Millora la qualitat.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Aconsegueix una reducció dels costos.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FF3399"/>
                        </a:buClr>
                        <a:buSzTx/>
                        <a:buFont typeface="Wingdings" charset="2"/>
                        <a:buChar char="§"/>
                        <a:tabLst/>
                      </a:pP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Millora la productivitat de la mà d</a:t>
                      </a:r>
                      <a:r>
                        <a:rPr kumimoji="0" lang="ca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’</a:t>
                      </a:r>
                      <a:r>
                        <a:rPr kumimoji="0" lang="ca-ES" altLang="es-ES_tradn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obra.</a:t>
                      </a:r>
                      <a:endParaRPr kumimoji="0" lang="ca-ES" altLang="es-ES_tradnl" sz="8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1401" marR="91401" marT="45746" marB="45746" horzOverflow="overflow">
                    <a:lnL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3" name="Conector recto de flecha 2"/>
          <p:cNvCxnSpPr>
            <a:cxnSpLocks noChangeShapeType="1"/>
          </p:cNvCxnSpPr>
          <p:nvPr/>
        </p:nvCxnSpPr>
        <p:spPr bwMode="auto">
          <a:xfrm>
            <a:off x="5167855" y="5488776"/>
            <a:ext cx="698499" cy="0"/>
          </a:xfrm>
          <a:prstGeom prst="straightConnector1">
            <a:avLst/>
          </a:prstGeom>
          <a:noFill/>
          <a:ln w="25400">
            <a:solidFill>
              <a:srgbClr val="FF3399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0262" name="Rectángulo 3"/>
          <p:cNvSpPr>
            <a:spLocks noChangeArrowheads="1"/>
          </p:cNvSpPr>
          <p:nvPr/>
        </p:nvSpPr>
        <p:spPr bwMode="auto">
          <a:xfrm>
            <a:off x="6112976" y="5196388"/>
            <a:ext cx="2514780" cy="58477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Myriad Pro Light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Avantatge competitiu </a:t>
            </a:r>
          </a:p>
          <a:p>
            <a:pPr algn="ctr" eaLnBrk="1" hangingPunct="1"/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 a l</a:t>
            </a:r>
            <a:r>
              <a:rPr lang="ca-ES" altLang="ca-ES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096" y="2189706"/>
            <a:ext cx="1918972" cy="265748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701</Words>
  <Application>Microsoft Office PowerPoint</Application>
  <PresentationFormat>Presentación en pantalla (4:3)</PresentationFormat>
  <Paragraphs>85</Paragraphs>
  <Slides>14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6" baseType="lpstr">
      <vt:lpstr>Default Design</vt:lpstr>
      <vt:lpstr>Ecuación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The McGraw-Hill Companies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Rosa Comabella</dc:creator>
  <cp:lastModifiedBy>Oriol G Tura </cp:lastModifiedBy>
  <cp:revision>473</cp:revision>
  <dcterms:created xsi:type="dcterms:W3CDTF">2008-04-10T07:15:11Z</dcterms:created>
  <dcterms:modified xsi:type="dcterms:W3CDTF">2018-07-10T14:58:48Z</dcterms:modified>
</cp:coreProperties>
</file>