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PT Sans Narrow"/>
      <p:regular r:id="rId13"/>
      <p:bold r:id="rId14"/>
    </p:embeddedFont>
    <p:embeddedFont>
      <p:font typeface="Open Sans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79A54D7-81A6-432D-B705-560150F9A72B}">
  <a:tblStyle styleId="{E79A54D7-81A6-432D-B705-560150F9A72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PTSansNarrow-regular.fntdata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OpenSans-regular.fntdata"/><Relationship Id="rId14" Type="http://schemas.openxmlformats.org/officeDocument/2006/relationships/font" Target="fonts/PTSansNarrow-bold.fntdata"/><Relationship Id="rId17" Type="http://schemas.openxmlformats.org/officeDocument/2006/relationships/font" Target="fonts/OpenSans-italic.fntdata"/><Relationship Id="rId16" Type="http://schemas.openxmlformats.org/officeDocument/2006/relationships/font" Target="fonts/Open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0313a5b6a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0313a5b6a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fdf05a39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fdf05a39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0313a5b6a8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0313a5b6a8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313a5b6a8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0313a5b6a8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cfdf05a3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cfdf05a3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perfect-english-grammar.com/second-conditional-exercise-1.html" TargetMode="External"/><Relationship Id="rId4" Type="http://schemas.openxmlformats.org/officeDocument/2006/relationships/hyperlink" Target="https://test-english.com/grammar-points/a2/second-conditional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perfect-english-grammar.com/third-conditional-exercise-1.html" TargetMode="External"/><Relationship Id="rId4" Type="http://schemas.openxmlformats.org/officeDocument/2006/relationships/hyperlink" Target="https://test-english.com/grammar-points/b1/third-conditional-past-unreal-situatio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2nd and 3rd Conditionals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2nd Conditional - Unlikely or hypothetical situations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748"/>
              <a:t>We use the 2nd Conditional to talk about unlikely or hypothetical situations.</a:t>
            </a:r>
            <a:endParaRPr sz="1748"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748"/>
              <a:t>If</a:t>
            </a:r>
            <a:r>
              <a:rPr lang="ca" sz="1748"/>
              <a:t> you </a:t>
            </a:r>
            <a:r>
              <a:rPr b="1" lang="ca" sz="1748"/>
              <a:t>ate</a:t>
            </a:r>
            <a:r>
              <a:rPr lang="ca" sz="1748"/>
              <a:t> more healthily, you </a:t>
            </a:r>
            <a:r>
              <a:rPr b="1" lang="ca" sz="1748"/>
              <a:t>would have</a:t>
            </a:r>
            <a:r>
              <a:rPr lang="ca" sz="1748"/>
              <a:t> lower blood pressure.</a:t>
            </a:r>
            <a:endParaRPr sz="1748"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 sz="1748"/>
              <a:t>If</a:t>
            </a:r>
            <a:r>
              <a:rPr lang="ca" sz="1748"/>
              <a:t> you </a:t>
            </a:r>
            <a:r>
              <a:rPr b="1" lang="ca" sz="1748"/>
              <a:t>cut</a:t>
            </a:r>
            <a:r>
              <a:rPr lang="ca" sz="1748"/>
              <a:t> down on fatty food, you </a:t>
            </a:r>
            <a:r>
              <a:rPr b="1" lang="ca" sz="1748"/>
              <a:t>might lose</a:t>
            </a:r>
            <a:r>
              <a:rPr lang="ca" sz="1748"/>
              <a:t> some weight.</a:t>
            </a:r>
            <a:endParaRPr sz="174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ca">
                <a:highlight>
                  <a:schemeClr val="lt1"/>
                </a:highlight>
              </a:rPr>
              <a:t>              </a:t>
            </a:r>
            <a:r>
              <a:rPr b="1" lang="ca" sz="2187">
                <a:highlight>
                  <a:schemeClr val="lt1"/>
                </a:highlight>
              </a:rPr>
              <a:t> 		</a:t>
            </a:r>
            <a:r>
              <a:rPr b="1" lang="ca" sz="2848">
                <a:highlight>
                  <a:schemeClr val="lt1"/>
                </a:highlight>
              </a:rPr>
              <a:t> </a:t>
            </a:r>
            <a:endParaRPr/>
          </a:p>
        </p:txBody>
      </p:sp>
      <p:sp>
        <p:nvSpPr>
          <p:cNvPr id="74" name="Google Shape;74;p14"/>
          <p:cNvSpPr txBox="1"/>
          <p:nvPr/>
        </p:nvSpPr>
        <p:spPr>
          <a:xfrm>
            <a:off x="5634475" y="3470250"/>
            <a:ext cx="156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75" name="Google Shape;75;p14"/>
          <p:cNvGraphicFramePr/>
          <p:nvPr/>
        </p:nvGraphicFramePr>
        <p:xfrm>
          <a:off x="1300475" y="30364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{E79A54D7-81A6-432D-B705-560150F9A72B}</a:tableStyleId>
              </a:tblPr>
              <a:tblGrid>
                <a:gridCol w="6122175"/>
              </a:tblGrid>
              <a:tr h="11640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a" sz="25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If + Simple Past, would+infinitive</a:t>
                      </a:r>
                      <a:endParaRPr b="1" sz="25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ca" sz="25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If + Simple Past, might+infinitive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2nd Conditional - Unlikely or hypothetical situations</a:t>
            </a:r>
            <a:endParaRPr/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748"/>
              <a:t>See the use in the following sentence:</a:t>
            </a:r>
            <a:endParaRPr sz="174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4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ca">
                <a:highlight>
                  <a:schemeClr val="lt1"/>
                </a:highlight>
              </a:rPr>
              <a:t>              </a:t>
            </a:r>
            <a:r>
              <a:rPr b="1" lang="ca" sz="2187">
                <a:highlight>
                  <a:schemeClr val="lt1"/>
                </a:highlight>
              </a:rPr>
              <a:t> 		</a:t>
            </a:r>
            <a:r>
              <a:rPr b="1" lang="ca" sz="2848">
                <a:highlight>
                  <a:schemeClr val="lt1"/>
                </a:highlight>
              </a:rPr>
              <a:t> </a:t>
            </a:r>
            <a:endParaRPr/>
          </a:p>
        </p:txBody>
      </p:sp>
      <p:sp>
        <p:nvSpPr>
          <p:cNvPr id="82" name="Google Shape;82;p15"/>
          <p:cNvSpPr txBox="1"/>
          <p:nvPr/>
        </p:nvSpPr>
        <p:spPr>
          <a:xfrm>
            <a:off x="5634475" y="3470250"/>
            <a:ext cx="156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83" name="Google Shape;83;p15"/>
          <p:cNvGraphicFramePr/>
          <p:nvPr/>
        </p:nvGraphicFramePr>
        <p:xfrm>
          <a:off x="1096150" y="22103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{E79A54D7-81A6-432D-B705-560150F9A72B}</a:tableStyleId>
              </a:tblPr>
              <a:tblGrid>
                <a:gridCol w="7103800"/>
              </a:tblGrid>
              <a:tr h="1164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a" sz="25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If I WERE you, I would turn down the offer.</a:t>
                      </a:r>
                      <a:endParaRPr b="1" sz="25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ca" sz="25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If Linda WERE here, I’m sure she would help us.</a:t>
                      </a:r>
                      <a:endParaRPr b="1" sz="25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Some practice on 2nd Conditional</a:t>
            </a:r>
            <a:endParaRPr/>
          </a:p>
        </p:txBody>
      </p:sp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ca" sz="1700" u="sng">
                <a:solidFill>
                  <a:schemeClr val="hlink"/>
                </a:solidFill>
                <a:hlinkClick r:id="rId3"/>
              </a:rPr>
              <a:t>https://www.perfect-english-grammar.com/second-conditional-exercise-1.html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ca" sz="1700"/>
              <a:t>3 exercises in the following page</a:t>
            </a:r>
            <a:endParaRPr sz="17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sz="1700" u="sng">
                <a:solidFill>
                  <a:schemeClr val="hlink"/>
                </a:solidFill>
                <a:hlinkClick r:id="rId4"/>
              </a:rPr>
              <a:t>https://test-english.com/grammar-points/a2/second-conditional/</a:t>
            </a:r>
            <a:endParaRPr sz="17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3rd Conditional - Hypothetical situations in the past</a:t>
            </a:r>
            <a:endParaRPr/>
          </a:p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We use the 3rd Conditional to talk about a hypothetical situation in the past. We also call them </a:t>
            </a:r>
            <a:r>
              <a:rPr b="1" lang="ca">
                <a:solidFill>
                  <a:srgbClr val="FF0000"/>
                </a:solidFill>
              </a:rPr>
              <a:t>impossible situations now</a:t>
            </a:r>
            <a:r>
              <a:rPr lang="ca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/>
              <a:t>If </a:t>
            </a:r>
            <a:r>
              <a:rPr lang="ca"/>
              <a:t>you </a:t>
            </a:r>
            <a:r>
              <a:rPr b="1" lang="ca"/>
              <a:t>had eaten</a:t>
            </a:r>
            <a:r>
              <a:rPr lang="ca"/>
              <a:t> healthily in the past, you </a:t>
            </a:r>
            <a:r>
              <a:rPr b="1" lang="ca"/>
              <a:t>wouldn’t have had</a:t>
            </a:r>
            <a:r>
              <a:rPr lang="ca"/>
              <a:t> high pressure.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ca"/>
              <a:t>If</a:t>
            </a:r>
            <a:r>
              <a:rPr lang="ca"/>
              <a:t> you </a:t>
            </a:r>
            <a:r>
              <a:rPr b="1" lang="ca"/>
              <a:t>had cut down</a:t>
            </a:r>
            <a:r>
              <a:rPr lang="ca"/>
              <a:t> on fatty food when you were younger</a:t>
            </a:r>
            <a:r>
              <a:rPr b="1" lang="ca"/>
              <a:t>,</a:t>
            </a:r>
            <a:r>
              <a:rPr lang="ca"/>
              <a:t> you </a:t>
            </a:r>
            <a:r>
              <a:rPr b="1" lang="ca"/>
              <a:t>might have been</a:t>
            </a:r>
            <a:r>
              <a:rPr lang="ca"/>
              <a:t> healthier now.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96" name="Google Shape;96;p17"/>
          <p:cNvGraphicFramePr/>
          <p:nvPr/>
        </p:nvGraphicFramePr>
        <p:xfrm>
          <a:off x="665950" y="3442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{E79A54D7-81A6-432D-B705-560150F9A72B}</a:tableStyleId>
              </a:tblPr>
              <a:tblGrid>
                <a:gridCol w="7924075"/>
              </a:tblGrid>
              <a:tr h="1327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a" sz="25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If + Past perfect, would have + past participle</a:t>
                      </a:r>
                      <a:endParaRPr b="1" sz="25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a" sz="2500">
                          <a:solidFill>
                            <a:schemeClr val="dk2"/>
                          </a:solidFill>
                          <a:highlight>
                            <a:schemeClr val="lt1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If + Past perfect, might have + past participle</a:t>
                      </a:r>
                      <a:endParaRPr b="1" sz="2500">
                        <a:solidFill>
                          <a:schemeClr val="dk2"/>
                        </a:solidFill>
                        <a:highlight>
                          <a:schemeClr val="lt1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Some practice on 3rd Conditional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ca" u="sng">
                <a:solidFill>
                  <a:schemeClr val="hlink"/>
                </a:solidFill>
                <a:hlinkClick r:id="rId3"/>
              </a:rPr>
              <a:t>https://www.perfect-english-grammar.com/third-conditional-exercise-1.html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ca"/>
              <a:t>3 exercises in the following link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ca" u="sng">
                <a:solidFill>
                  <a:schemeClr val="hlink"/>
                </a:solidFill>
                <a:hlinkClick r:id="rId4"/>
              </a:rPr>
              <a:t>https://test-english.com/grammar-points/b1/third-conditional-past-unreal-situations/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