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5143500" cx="9144000"/>
  <p:notesSz cx="6858000" cy="9144000"/>
  <p:embeddedFontLst>
    <p:embeddedFont>
      <p:font typeface="Nunito"/>
      <p:regular r:id="rId42"/>
      <p:bold r:id="rId43"/>
      <p:italic r:id="rId44"/>
      <p:boldItalic r:id="rId45"/>
    </p:embeddedFont>
    <p:embeddedFont>
      <p:font typeface="Maven Pro"/>
      <p:regular r:id="rId46"/>
      <p:bold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48" roundtripDataSignature="AMtx7mhOxUVNrcybZDFtxY+PXDSTiGL+a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B8472E8-A940-46FF-AAB0-EA72A7DCBDF1}">
  <a:tblStyle styleId="{3B8472E8-A940-46FF-AAB0-EA72A7DCBDF1}"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6B4865E0-E9E3-4D3D-9084-1E8C05F0A07D}" styleName="Table_1">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font" Target="fonts/Nunito-regular.fntdata"/><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font" Target="fonts/Nunito-italic.fntdata"/><Relationship Id="rId21" Type="http://schemas.openxmlformats.org/officeDocument/2006/relationships/slide" Target="slides/slide15.xml"/><Relationship Id="rId43" Type="http://schemas.openxmlformats.org/officeDocument/2006/relationships/font" Target="fonts/Nunito-bold.fntdata"/><Relationship Id="rId24" Type="http://schemas.openxmlformats.org/officeDocument/2006/relationships/slide" Target="slides/slide18.xml"/><Relationship Id="rId46" Type="http://schemas.openxmlformats.org/officeDocument/2006/relationships/font" Target="fonts/MavenPro-regular.fntdata"/><Relationship Id="rId23" Type="http://schemas.openxmlformats.org/officeDocument/2006/relationships/slide" Target="slides/slide17.xml"/><Relationship Id="rId45" Type="http://schemas.openxmlformats.org/officeDocument/2006/relationships/font" Target="fonts/Nuni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48" Type="http://customschemas.google.com/relationships/presentationmetadata" Target="metadata"/><Relationship Id="rId25" Type="http://schemas.openxmlformats.org/officeDocument/2006/relationships/slide" Target="slides/slide19.xml"/><Relationship Id="rId47" Type="http://schemas.openxmlformats.org/officeDocument/2006/relationships/font" Target="fonts/MavenPro-bold.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5" name="Google Shape;27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8" name="Google Shape;28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6" name="Google Shape;29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1" name="Google Shape;31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i="1" lang="ca" sz="1350">
                <a:solidFill>
                  <a:srgbClr val="8B4513"/>
                </a:solidFill>
                <a:highlight>
                  <a:srgbClr val="FFFFFF"/>
                </a:highlight>
              </a:rPr>
              <a:t>Solució:</a:t>
            </a:r>
            <a:r>
              <a:rPr lang="ca" sz="1350">
                <a:solidFill>
                  <a:srgbClr val="414141"/>
                </a:solidFill>
                <a:highlight>
                  <a:srgbClr val="FFFFFF"/>
                </a:highlight>
              </a:rPr>
              <a:t> La tecnologia Z no és eficient, ja que per produir 1.000 parells de sabatilles empra les mateixes màquines que la tecnologia B, però necessita més hores de treball.</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8" name="Google Shape;31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5" name="Google Shape;32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1" name="Google Shape;33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9" name="Google Shape;33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5" name="Google Shape;34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lang="ca">
                <a:solidFill>
                  <a:schemeClr val="dk1"/>
                </a:solidFill>
                <a:highlight>
                  <a:srgbClr val="FFFFFF"/>
                </a:highlight>
              </a:rPr>
              <a:t>En relació amb la quantitat que es produeixi, els costos poden classificar-se en:</a:t>
            </a:r>
            <a:endParaRPr>
              <a:solidFill>
                <a:schemeClr val="dk1"/>
              </a:solidFill>
              <a:highlight>
                <a:srgbClr val="FFFFFF"/>
              </a:highlight>
            </a:endParaRPr>
          </a:p>
          <a:p>
            <a:pPr indent="0" lvl="0" marL="0" rtl="0" algn="just">
              <a:lnSpc>
                <a:spcPct val="115000"/>
              </a:lnSpc>
              <a:spcBef>
                <a:spcPts val="0"/>
              </a:spcBef>
              <a:spcAft>
                <a:spcPts val="0"/>
              </a:spcAft>
              <a:buClr>
                <a:schemeClr val="dk1"/>
              </a:buClr>
              <a:buSzPts val="1100"/>
              <a:buFont typeface="Arial"/>
              <a:buNone/>
            </a:pPr>
            <a:r>
              <a:rPr lang="ca">
                <a:solidFill>
                  <a:schemeClr val="dk1"/>
                </a:solidFill>
                <a:highlight>
                  <a:srgbClr val="FFFFFF"/>
                </a:highlight>
              </a:rPr>
              <a:t> </a:t>
            </a:r>
            <a:endParaRPr>
              <a:solidFill>
                <a:schemeClr val="dk1"/>
              </a:solidFill>
              <a:highlight>
                <a:srgbClr val="FFFFFF"/>
              </a:highlight>
            </a:endParaRPr>
          </a:p>
          <a:p>
            <a:pPr indent="-298450" lvl="0" marL="457200" rtl="0" algn="l">
              <a:lnSpc>
                <a:spcPct val="115000"/>
              </a:lnSpc>
              <a:spcBef>
                <a:spcPts val="0"/>
              </a:spcBef>
              <a:spcAft>
                <a:spcPts val="0"/>
              </a:spcAft>
              <a:buClr>
                <a:schemeClr val="dk1"/>
              </a:buClr>
              <a:buSzPts val="1100"/>
              <a:buChar char="●"/>
            </a:pPr>
            <a:r>
              <a:rPr b="1" lang="ca">
                <a:solidFill>
                  <a:schemeClr val="dk1"/>
                </a:solidFill>
                <a:highlight>
                  <a:srgbClr val="FFFFFF"/>
                </a:highlight>
              </a:rPr>
              <a:t>Costos fixos </a:t>
            </a:r>
            <a:r>
              <a:rPr b="1" i="1" lang="ca">
                <a:solidFill>
                  <a:schemeClr val="dk1"/>
                </a:solidFill>
                <a:highlight>
                  <a:srgbClr val="FFFFFF"/>
                </a:highlight>
              </a:rPr>
              <a:t>(CF).</a:t>
            </a:r>
            <a:r>
              <a:rPr b="1" lang="ca">
                <a:solidFill>
                  <a:schemeClr val="dk1"/>
                </a:solidFill>
                <a:highlight>
                  <a:srgbClr val="FFFFFF"/>
                </a:highlight>
              </a:rPr>
              <a:t> </a:t>
            </a:r>
            <a:r>
              <a:rPr lang="ca">
                <a:solidFill>
                  <a:schemeClr val="dk1"/>
                </a:solidFill>
                <a:highlight>
                  <a:srgbClr val="FFFFFF"/>
                </a:highlight>
              </a:rPr>
              <a:t>Són els costos que no varien encara que canviï la quantitat produïda, per exemple el lloguer del local o les despeses de manteniment de les instal·lacions productives..</a:t>
            </a:r>
            <a:endParaRPr>
              <a:solidFill>
                <a:schemeClr val="dk1"/>
              </a:solidFill>
              <a:highlight>
                <a:srgbClr val="FFFFFF"/>
              </a:highlight>
            </a:endParaRPr>
          </a:p>
          <a:p>
            <a:pPr indent="-298450" lvl="0" marL="457200" rtl="0" algn="l">
              <a:lnSpc>
                <a:spcPct val="115000"/>
              </a:lnSpc>
              <a:spcBef>
                <a:spcPts val="0"/>
              </a:spcBef>
              <a:spcAft>
                <a:spcPts val="0"/>
              </a:spcAft>
              <a:buClr>
                <a:schemeClr val="dk1"/>
              </a:buClr>
              <a:buSzPts val="1100"/>
              <a:buChar char="●"/>
            </a:pPr>
            <a:r>
              <a:rPr b="1" lang="ca">
                <a:solidFill>
                  <a:schemeClr val="dk1"/>
                </a:solidFill>
                <a:highlight>
                  <a:srgbClr val="FFFFFF"/>
                </a:highlight>
              </a:rPr>
              <a:t>Costos variables </a:t>
            </a:r>
            <a:r>
              <a:rPr b="1" i="1" lang="ca">
                <a:solidFill>
                  <a:schemeClr val="dk1"/>
                </a:solidFill>
                <a:highlight>
                  <a:srgbClr val="FFFFFF"/>
                </a:highlight>
              </a:rPr>
              <a:t>(CV).</a:t>
            </a:r>
            <a:r>
              <a:rPr lang="ca">
                <a:solidFill>
                  <a:schemeClr val="dk1"/>
                </a:solidFill>
                <a:highlight>
                  <a:srgbClr val="FFFFFF"/>
                </a:highlight>
              </a:rPr>
              <a:t> Són els costos proporcionals al nombre d'unitats que es produeixen, per exemple les matèries primeres o el consum d'energia.</a:t>
            </a:r>
            <a:endParaRPr>
              <a:solidFill>
                <a:schemeClr val="dk1"/>
              </a:solidFill>
              <a:highlight>
                <a:srgbClr val="FFFFFF"/>
              </a:highlight>
            </a:endParaRPr>
          </a:p>
          <a:p>
            <a:pPr indent="-298450" lvl="0" marL="457200" rtl="0" algn="l">
              <a:lnSpc>
                <a:spcPct val="115000"/>
              </a:lnSpc>
              <a:spcBef>
                <a:spcPts val="0"/>
              </a:spcBef>
              <a:spcAft>
                <a:spcPts val="0"/>
              </a:spcAft>
              <a:buClr>
                <a:schemeClr val="dk1"/>
              </a:buClr>
              <a:buSzPts val="1100"/>
              <a:buChar char="●"/>
            </a:pPr>
            <a:r>
              <a:rPr b="1" lang="ca">
                <a:solidFill>
                  <a:schemeClr val="dk1"/>
                </a:solidFill>
                <a:highlight>
                  <a:srgbClr val="FFFFFF"/>
                </a:highlight>
              </a:rPr>
              <a:t>Costos totals </a:t>
            </a:r>
            <a:r>
              <a:rPr b="1" i="1" lang="ca">
                <a:solidFill>
                  <a:schemeClr val="dk1"/>
                </a:solidFill>
                <a:highlight>
                  <a:srgbClr val="FFFFFF"/>
                </a:highlight>
              </a:rPr>
              <a:t>(CT).</a:t>
            </a:r>
            <a:r>
              <a:rPr b="1" lang="ca">
                <a:solidFill>
                  <a:schemeClr val="dk1"/>
                </a:solidFill>
                <a:highlight>
                  <a:srgbClr val="FFFFFF"/>
                </a:highlight>
              </a:rPr>
              <a:t> </a:t>
            </a:r>
            <a:r>
              <a:rPr lang="ca">
                <a:solidFill>
                  <a:schemeClr val="dk1"/>
                </a:solidFill>
                <a:highlight>
                  <a:srgbClr val="FFFFFF"/>
                </a:highlight>
              </a:rPr>
              <a:t>Són la suma dels costos fixos i els costos variables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8" name="Google Shape;35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4" name="Google Shape;36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0" name="Google Shape;37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6" name="Google Shape;37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3" name="Google Shape;38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0" name="Google Shape;390;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lang="ca" u="sng"/>
              <a:t>UN MERCADO</a:t>
            </a:r>
            <a:r>
              <a:rPr lang="ca"/>
              <a:t> es conjunto de compradores y vendedores que se intercambian un bien o servicio mediante un pago. Podemos hablar del mercado de la vivienda, café, verduras, gasolina etc. porque en todos ellos se intercambia ese bien en concreto a cambio de un pago.</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4" name="Google Shape;40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2" name="Google Shape;41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0" name="Google Shape;420;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lang="ca"/>
              <a:t>Un </a:t>
            </a:r>
            <a:r>
              <a:rPr b="1" lang="ca" u="sng"/>
              <a:t>mercado competitivo</a:t>
            </a:r>
            <a:r>
              <a:rPr lang="ca"/>
              <a:t> es aquel con muchos vendedores y compradores en dónde estos no pueden influir en el precio. De esta manera, los precios no suben o bajan por caprichos de una empresa sino por la oferta y la demanda.</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9" name="Google Shape;459;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b="1" lang="ca"/>
              <a:t>Importat: </a:t>
            </a:r>
            <a:r>
              <a:rPr lang="ca"/>
              <a:t>Malgrat que hi ha altres factors, el </a:t>
            </a:r>
            <a:r>
              <a:rPr b="1" lang="ca"/>
              <a:t>preu</a:t>
            </a:r>
            <a:r>
              <a:rPr lang="ca"/>
              <a:t> és el principal element que tenen en compte consumidors i empreses per prendre una decisió pel que fa a les quantitats que es demanen i que s’ofereixen com per exemple el preu d’altres béns o serveis substituts o complementaris,  el nombre de consumidors...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8" name="Google Shape;468;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b="1" lang="ca"/>
              <a:t>Importat: </a:t>
            </a:r>
            <a:r>
              <a:rPr lang="ca"/>
              <a:t>El preu en el qual s'estabilitza el mercat, que és el punt on coincideixen els plans dels consumidors i les empreses, s'anomena </a:t>
            </a:r>
            <a:r>
              <a:rPr b="1" lang="ca"/>
              <a:t>preu d'equilibri.</a:t>
            </a:r>
            <a:endParaRPr b="1"/>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5" name="Google Shape;475;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b="1" lang="ca"/>
              <a:t>Importat: </a:t>
            </a:r>
            <a:r>
              <a:rPr lang="ca"/>
              <a:t>El preu en el qual s'estabilitza el mercat, que és el punt on coincideixen els plans dels consumidors i les empreses, s'anomena </a:t>
            </a:r>
            <a:r>
              <a:rPr b="1" lang="ca"/>
              <a:t>preu d'equilibri.</a:t>
            </a:r>
            <a:endParaRPr b="1"/>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1" name="Google Shape;481;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0" name="Google Shape;490;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1" name="Google Shape;511;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9" name="Google Shape;519;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8" name="Google Shape;528;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grpSp>
        <p:nvGrpSpPr>
          <p:cNvPr id="10" name="Google Shape;10;p37"/>
          <p:cNvGrpSpPr/>
          <p:nvPr/>
        </p:nvGrpSpPr>
        <p:grpSpPr>
          <a:xfrm>
            <a:off x="7343003" y="3409675"/>
            <a:ext cx="1691422" cy="1732548"/>
            <a:chOff x="7343003" y="3409675"/>
            <a:chExt cx="1691422" cy="1732548"/>
          </a:xfrm>
        </p:grpSpPr>
        <p:grpSp>
          <p:nvGrpSpPr>
            <p:cNvPr id="11" name="Google Shape;11;p37"/>
            <p:cNvGrpSpPr/>
            <p:nvPr/>
          </p:nvGrpSpPr>
          <p:grpSpPr>
            <a:xfrm>
              <a:off x="7343003" y="4453711"/>
              <a:ext cx="316800" cy="688512"/>
              <a:chOff x="7343003" y="4453711"/>
              <a:chExt cx="316800" cy="688512"/>
            </a:xfrm>
          </p:grpSpPr>
          <p:sp>
            <p:nvSpPr>
              <p:cNvPr id="12" name="Google Shape;12;p37"/>
              <p:cNvSpPr/>
              <p:nvPr/>
            </p:nvSpPr>
            <p:spPr>
              <a:xfrm>
                <a:off x="7343003" y="4453711"/>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37"/>
              <p:cNvSpPr/>
              <p:nvPr/>
            </p:nvSpPr>
            <p:spPr>
              <a:xfrm>
                <a:off x="7343003" y="4801723"/>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4" name="Google Shape;14;p37"/>
            <p:cNvGrpSpPr/>
            <p:nvPr/>
          </p:nvGrpSpPr>
          <p:grpSpPr>
            <a:xfrm>
              <a:off x="7801210" y="4105700"/>
              <a:ext cx="316800" cy="1036523"/>
              <a:chOff x="7801210" y="4105700"/>
              <a:chExt cx="316800" cy="1036523"/>
            </a:xfrm>
          </p:grpSpPr>
          <p:sp>
            <p:nvSpPr>
              <p:cNvPr id="15" name="Google Shape;15;p37"/>
              <p:cNvSpPr/>
              <p:nvPr/>
            </p:nvSpPr>
            <p:spPr>
              <a:xfrm>
                <a:off x="7801210" y="4453711"/>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37"/>
              <p:cNvSpPr/>
              <p:nvPr/>
            </p:nvSpPr>
            <p:spPr>
              <a:xfrm>
                <a:off x="7801210" y="4105700"/>
                <a:ext cx="316800" cy="1036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37"/>
              <p:cNvSpPr/>
              <p:nvPr/>
            </p:nvSpPr>
            <p:spPr>
              <a:xfrm>
                <a:off x="7801210" y="4801723"/>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8" name="Google Shape;18;p37"/>
            <p:cNvGrpSpPr/>
            <p:nvPr/>
          </p:nvGrpSpPr>
          <p:grpSpPr>
            <a:xfrm>
              <a:off x="8259418" y="3757688"/>
              <a:ext cx="316800" cy="1384535"/>
              <a:chOff x="8259418" y="3757688"/>
              <a:chExt cx="316800" cy="1384535"/>
            </a:xfrm>
          </p:grpSpPr>
          <p:sp>
            <p:nvSpPr>
              <p:cNvPr id="19" name="Google Shape;19;p37"/>
              <p:cNvSpPr/>
              <p:nvPr/>
            </p:nvSpPr>
            <p:spPr>
              <a:xfrm>
                <a:off x="8259418" y="4453711"/>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37"/>
              <p:cNvSpPr/>
              <p:nvPr/>
            </p:nvSpPr>
            <p:spPr>
              <a:xfrm>
                <a:off x="8259418" y="3757688"/>
                <a:ext cx="316800" cy="1384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37"/>
              <p:cNvSpPr/>
              <p:nvPr/>
            </p:nvSpPr>
            <p:spPr>
              <a:xfrm>
                <a:off x="8259418" y="4105700"/>
                <a:ext cx="316800" cy="1036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37"/>
              <p:cNvSpPr/>
              <p:nvPr/>
            </p:nvSpPr>
            <p:spPr>
              <a:xfrm>
                <a:off x="8259418" y="4801723"/>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3" name="Google Shape;23;p37"/>
            <p:cNvGrpSpPr/>
            <p:nvPr/>
          </p:nvGrpSpPr>
          <p:grpSpPr>
            <a:xfrm>
              <a:off x="8717625" y="3409675"/>
              <a:ext cx="316800" cy="1732548"/>
              <a:chOff x="8717625" y="3409675"/>
              <a:chExt cx="316800" cy="1732548"/>
            </a:xfrm>
          </p:grpSpPr>
          <p:sp>
            <p:nvSpPr>
              <p:cNvPr id="24" name="Google Shape;24;p37"/>
              <p:cNvSpPr/>
              <p:nvPr/>
            </p:nvSpPr>
            <p:spPr>
              <a:xfrm>
                <a:off x="8717625" y="4453711"/>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37"/>
              <p:cNvSpPr/>
              <p:nvPr/>
            </p:nvSpPr>
            <p:spPr>
              <a:xfrm>
                <a:off x="8717625" y="3757688"/>
                <a:ext cx="316800" cy="1384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37"/>
              <p:cNvSpPr/>
              <p:nvPr/>
            </p:nvSpPr>
            <p:spPr>
              <a:xfrm>
                <a:off x="8717625" y="4105700"/>
                <a:ext cx="316800" cy="1036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37"/>
              <p:cNvSpPr/>
              <p:nvPr/>
            </p:nvSpPr>
            <p:spPr>
              <a:xfrm>
                <a:off x="8717625" y="3409675"/>
                <a:ext cx="316800" cy="1732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37"/>
              <p:cNvSpPr/>
              <p:nvPr/>
            </p:nvSpPr>
            <p:spPr>
              <a:xfrm>
                <a:off x="8717625" y="4801723"/>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29" name="Google Shape;29;p37"/>
          <p:cNvGrpSpPr/>
          <p:nvPr/>
        </p:nvGrpSpPr>
        <p:grpSpPr>
          <a:xfrm>
            <a:off x="5043503" y="0"/>
            <a:ext cx="3814072" cy="3839102"/>
            <a:chOff x="5043503" y="0"/>
            <a:chExt cx="3814072" cy="3839102"/>
          </a:xfrm>
        </p:grpSpPr>
        <p:sp>
          <p:nvSpPr>
            <p:cNvPr id="30" name="Google Shape;30;p37"/>
            <p:cNvSpPr/>
            <p:nvPr/>
          </p:nvSpPr>
          <p:spPr>
            <a:xfrm>
              <a:off x="8460975" y="1817775"/>
              <a:ext cx="396600" cy="396600"/>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37"/>
            <p:cNvSpPr/>
            <p:nvPr/>
          </p:nvSpPr>
          <p:spPr>
            <a:xfrm rot="-9830444">
              <a:off x="6469759" y="3480728"/>
              <a:ext cx="320148" cy="320148"/>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2" name="Google Shape;32;p37"/>
            <p:cNvGrpSpPr/>
            <p:nvPr/>
          </p:nvGrpSpPr>
          <p:grpSpPr>
            <a:xfrm>
              <a:off x="7647812" y="2704283"/>
              <a:ext cx="635219" cy="635219"/>
              <a:chOff x="6725724" y="2701260"/>
              <a:chExt cx="1208101" cy="1208100"/>
            </a:xfrm>
          </p:grpSpPr>
          <p:sp>
            <p:nvSpPr>
              <p:cNvPr id="33" name="Google Shape;33;p37"/>
              <p:cNvSpPr/>
              <p:nvPr/>
            </p:nvSpPr>
            <p:spPr>
              <a:xfrm rot="5400000">
                <a:off x="6725725" y="2701260"/>
                <a:ext cx="1208100" cy="1208100"/>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37"/>
              <p:cNvSpPr/>
              <p:nvPr/>
            </p:nvSpPr>
            <p:spPr>
              <a:xfrm rot="5400000">
                <a:off x="6725724" y="2701260"/>
                <a:ext cx="1208100" cy="1208100"/>
              </a:xfrm>
              <a:prstGeom prst="pie">
                <a:avLst>
                  <a:gd fmla="val 8244818" name="adj1"/>
                  <a:gd fmla="val 16246175"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37"/>
              <p:cNvSpPr/>
              <p:nvPr/>
            </p:nvSpPr>
            <p:spPr>
              <a:xfrm rot="5400000">
                <a:off x="6954988" y="2930398"/>
                <a:ext cx="749700" cy="749700"/>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6" name="Google Shape;36;p37"/>
            <p:cNvSpPr/>
            <p:nvPr/>
          </p:nvSpPr>
          <p:spPr>
            <a:xfrm>
              <a:off x="8460975" y="1817775"/>
              <a:ext cx="396600" cy="396600"/>
            </a:xfrm>
            <a:prstGeom prst="pie">
              <a:avLst>
                <a:gd fmla="val 19376841" name="adj1"/>
                <a:gd fmla="val 1620000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7" name="Google Shape;37;p37"/>
            <p:cNvGrpSpPr/>
            <p:nvPr/>
          </p:nvGrpSpPr>
          <p:grpSpPr>
            <a:xfrm>
              <a:off x="7952720" y="179238"/>
              <a:ext cx="873165" cy="873003"/>
              <a:chOff x="7754428" y="208725"/>
              <a:chExt cx="541800" cy="541800"/>
            </a:xfrm>
          </p:grpSpPr>
          <p:sp>
            <p:nvSpPr>
              <p:cNvPr id="38" name="Google Shape;38;p37"/>
              <p:cNvSpPr/>
              <p:nvPr/>
            </p:nvSpPr>
            <p:spPr>
              <a:xfrm rot="-8647347">
                <a:off x="7831319" y="285616"/>
                <a:ext cx="388018" cy="388018"/>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37"/>
              <p:cNvSpPr/>
              <p:nvPr/>
            </p:nvSpPr>
            <p:spPr>
              <a:xfrm rot="-8647347">
                <a:off x="7831319" y="285616"/>
                <a:ext cx="388018" cy="388018"/>
              </a:xfrm>
              <a:prstGeom prst="pie">
                <a:avLst>
                  <a:gd fmla="val 19376841" name="adj1"/>
                  <a:gd fmla="val 12313574"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0" name="Google Shape;40;p37"/>
            <p:cNvSpPr/>
            <p:nvPr/>
          </p:nvSpPr>
          <p:spPr>
            <a:xfrm>
              <a:off x="5399840" y="356365"/>
              <a:ext cx="2577000" cy="2577000"/>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37"/>
            <p:cNvSpPr/>
            <p:nvPr/>
          </p:nvSpPr>
          <p:spPr>
            <a:xfrm rot="2043858">
              <a:off x="5503813" y="460310"/>
              <a:ext cx="2369480" cy="2369480"/>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37"/>
            <p:cNvSpPr/>
            <p:nvPr/>
          </p:nvSpPr>
          <p:spPr>
            <a:xfrm>
              <a:off x="5399795" y="360281"/>
              <a:ext cx="2577000" cy="2577000"/>
            </a:xfrm>
            <a:prstGeom prst="pie">
              <a:avLst>
                <a:gd fmla="val 8801158" name="adj1"/>
                <a:gd fmla="val 1620000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37"/>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37"/>
            <p:cNvSpPr/>
            <p:nvPr/>
          </p:nvSpPr>
          <p:spPr>
            <a:xfrm>
              <a:off x="5399795" y="356358"/>
              <a:ext cx="2577000" cy="2577000"/>
            </a:xfrm>
            <a:prstGeom prst="pie">
              <a:avLst>
                <a:gd fmla="val 12554101" name="adj1"/>
                <a:gd fmla="val 1620000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37"/>
            <p:cNvSpPr/>
            <p:nvPr/>
          </p:nvSpPr>
          <p:spPr>
            <a:xfrm rot="-9830444">
              <a:off x="6469759" y="3480727"/>
              <a:ext cx="320148" cy="320148"/>
            </a:xfrm>
            <a:prstGeom prst="pie">
              <a:avLst>
                <a:gd fmla="val 19376841" name="adj1"/>
                <a:gd fmla="val 1620000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6" name="Google Shape;46;p37"/>
          <p:cNvSpPr txBox="1"/>
          <p:nvPr>
            <p:ph type="ctrTitle"/>
          </p:nvPr>
        </p:nvSpPr>
        <p:spPr>
          <a:xfrm>
            <a:off x="824000" y="1613813"/>
            <a:ext cx="4255500" cy="18729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p:txBody>
      </p:sp>
      <p:sp>
        <p:nvSpPr>
          <p:cNvPr id="47" name="Google Shape;47;p37"/>
          <p:cNvSpPr txBox="1"/>
          <p:nvPr>
            <p:ph idx="1" type="subTitle"/>
          </p:nvPr>
        </p:nvSpPr>
        <p:spPr>
          <a:xfrm>
            <a:off x="824000" y="3596300"/>
            <a:ext cx="4255500" cy="695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1600"/>
              <a:buNone/>
              <a:defRPr sz="1600">
                <a:solidFill>
                  <a:schemeClr val="lt1"/>
                </a:solidFill>
              </a:defRPr>
            </a:lvl1pPr>
            <a:lvl2pPr lvl="1" algn="l">
              <a:lnSpc>
                <a:spcPct val="100000"/>
              </a:lnSpc>
              <a:spcBef>
                <a:spcPts val="0"/>
              </a:spcBef>
              <a:spcAft>
                <a:spcPts val="0"/>
              </a:spcAft>
              <a:buClr>
                <a:schemeClr val="lt1"/>
              </a:buClr>
              <a:buSzPts val="1600"/>
              <a:buNone/>
              <a:defRPr sz="1600">
                <a:solidFill>
                  <a:schemeClr val="lt1"/>
                </a:solidFill>
              </a:defRPr>
            </a:lvl2pPr>
            <a:lvl3pPr lvl="2" algn="l">
              <a:lnSpc>
                <a:spcPct val="100000"/>
              </a:lnSpc>
              <a:spcBef>
                <a:spcPts val="0"/>
              </a:spcBef>
              <a:spcAft>
                <a:spcPts val="0"/>
              </a:spcAft>
              <a:buClr>
                <a:schemeClr val="lt1"/>
              </a:buClr>
              <a:buSzPts val="1600"/>
              <a:buNone/>
              <a:defRPr sz="1600">
                <a:solidFill>
                  <a:schemeClr val="lt1"/>
                </a:solidFill>
              </a:defRPr>
            </a:lvl3pPr>
            <a:lvl4pPr lvl="3" algn="l">
              <a:lnSpc>
                <a:spcPct val="100000"/>
              </a:lnSpc>
              <a:spcBef>
                <a:spcPts val="0"/>
              </a:spcBef>
              <a:spcAft>
                <a:spcPts val="0"/>
              </a:spcAft>
              <a:buClr>
                <a:schemeClr val="lt1"/>
              </a:buClr>
              <a:buSzPts val="1600"/>
              <a:buNone/>
              <a:defRPr sz="1600">
                <a:solidFill>
                  <a:schemeClr val="lt1"/>
                </a:solidFill>
              </a:defRPr>
            </a:lvl4pPr>
            <a:lvl5pPr lvl="4" algn="l">
              <a:lnSpc>
                <a:spcPct val="100000"/>
              </a:lnSpc>
              <a:spcBef>
                <a:spcPts val="0"/>
              </a:spcBef>
              <a:spcAft>
                <a:spcPts val="0"/>
              </a:spcAft>
              <a:buClr>
                <a:schemeClr val="lt1"/>
              </a:buClr>
              <a:buSzPts val="1600"/>
              <a:buNone/>
              <a:defRPr sz="1600">
                <a:solidFill>
                  <a:schemeClr val="lt1"/>
                </a:solidFill>
              </a:defRPr>
            </a:lvl5pPr>
            <a:lvl6pPr lvl="5" algn="l">
              <a:lnSpc>
                <a:spcPct val="100000"/>
              </a:lnSpc>
              <a:spcBef>
                <a:spcPts val="0"/>
              </a:spcBef>
              <a:spcAft>
                <a:spcPts val="0"/>
              </a:spcAft>
              <a:buClr>
                <a:schemeClr val="lt1"/>
              </a:buClr>
              <a:buSzPts val="1600"/>
              <a:buNone/>
              <a:defRPr sz="1600">
                <a:solidFill>
                  <a:schemeClr val="lt1"/>
                </a:solidFill>
              </a:defRPr>
            </a:lvl6pPr>
            <a:lvl7pPr lvl="6" algn="l">
              <a:lnSpc>
                <a:spcPct val="100000"/>
              </a:lnSpc>
              <a:spcBef>
                <a:spcPts val="0"/>
              </a:spcBef>
              <a:spcAft>
                <a:spcPts val="0"/>
              </a:spcAft>
              <a:buClr>
                <a:schemeClr val="lt1"/>
              </a:buClr>
              <a:buSzPts val="1600"/>
              <a:buNone/>
              <a:defRPr sz="1600">
                <a:solidFill>
                  <a:schemeClr val="lt1"/>
                </a:solidFill>
              </a:defRPr>
            </a:lvl7pPr>
            <a:lvl8pPr lvl="7" algn="l">
              <a:lnSpc>
                <a:spcPct val="100000"/>
              </a:lnSpc>
              <a:spcBef>
                <a:spcPts val="0"/>
              </a:spcBef>
              <a:spcAft>
                <a:spcPts val="0"/>
              </a:spcAft>
              <a:buClr>
                <a:schemeClr val="lt1"/>
              </a:buClr>
              <a:buSzPts val="1600"/>
              <a:buNone/>
              <a:defRPr sz="1600">
                <a:solidFill>
                  <a:schemeClr val="lt1"/>
                </a:solidFill>
              </a:defRPr>
            </a:lvl8pPr>
            <a:lvl9pPr lvl="8" algn="l">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37"/>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9" name="Shape 49"/>
        <p:cNvGrpSpPr/>
        <p:nvPr/>
      </p:nvGrpSpPr>
      <p:grpSpPr>
        <a:xfrm>
          <a:off x="0" y="0"/>
          <a:ext cx="0" cy="0"/>
          <a:chOff x="0" y="0"/>
          <a:chExt cx="0" cy="0"/>
        </a:xfrm>
      </p:grpSpPr>
      <p:grpSp>
        <p:nvGrpSpPr>
          <p:cNvPr id="50" name="Google Shape;50;p38"/>
          <p:cNvGrpSpPr/>
          <p:nvPr/>
        </p:nvGrpSpPr>
        <p:grpSpPr>
          <a:xfrm>
            <a:off x="625966" y="299376"/>
            <a:ext cx="999312" cy="999312"/>
            <a:chOff x="348199" y="179450"/>
            <a:chExt cx="1116300" cy="1116300"/>
          </a:xfrm>
        </p:grpSpPr>
        <p:sp>
          <p:nvSpPr>
            <p:cNvPr id="51" name="Google Shape;51;p38"/>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38"/>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3" name="Google Shape;53;p38"/>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4" name="Google Shape;54;p38"/>
          <p:cNvSpPr txBox="1"/>
          <p:nvPr>
            <p:ph idx="1" type="body"/>
          </p:nvPr>
        </p:nvSpPr>
        <p:spPr>
          <a:xfrm>
            <a:off x="1303800" y="1990050"/>
            <a:ext cx="7030500" cy="25416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55" name="Google Shape;55;p38"/>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56" name="Shape 56"/>
        <p:cNvGrpSpPr/>
        <p:nvPr/>
      </p:nvGrpSpPr>
      <p:grpSpPr>
        <a:xfrm>
          <a:off x="0" y="0"/>
          <a:ext cx="0" cy="0"/>
          <a:chOff x="0" y="0"/>
          <a:chExt cx="0" cy="0"/>
        </a:xfrm>
      </p:grpSpPr>
      <p:grpSp>
        <p:nvGrpSpPr>
          <p:cNvPr id="57" name="Google Shape;57;p39"/>
          <p:cNvGrpSpPr/>
          <p:nvPr/>
        </p:nvGrpSpPr>
        <p:grpSpPr>
          <a:xfrm>
            <a:off x="146769" y="3406"/>
            <a:ext cx="1233214" cy="1384535"/>
            <a:chOff x="146769" y="3406"/>
            <a:chExt cx="1233214" cy="1384535"/>
          </a:xfrm>
        </p:grpSpPr>
        <p:grpSp>
          <p:nvGrpSpPr>
            <p:cNvPr id="58" name="Google Shape;58;p39"/>
            <p:cNvGrpSpPr/>
            <p:nvPr/>
          </p:nvGrpSpPr>
          <p:grpSpPr>
            <a:xfrm>
              <a:off x="1063183" y="3406"/>
              <a:ext cx="316800" cy="688513"/>
              <a:chOff x="1063183" y="3406"/>
              <a:chExt cx="316800" cy="688513"/>
            </a:xfrm>
          </p:grpSpPr>
          <p:sp>
            <p:nvSpPr>
              <p:cNvPr id="59" name="Google Shape;59;p39"/>
              <p:cNvSpPr/>
              <p:nvPr/>
            </p:nvSpPr>
            <p:spPr>
              <a:xfrm rot="10800000">
                <a:off x="1063183" y="3419"/>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39"/>
              <p:cNvSpPr/>
              <p:nvPr/>
            </p:nvSpPr>
            <p:spPr>
              <a:xfrm rot="10800000">
                <a:off x="1063183" y="3406"/>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1" name="Google Shape;61;p39"/>
            <p:cNvGrpSpPr/>
            <p:nvPr/>
          </p:nvGrpSpPr>
          <p:grpSpPr>
            <a:xfrm>
              <a:off x="604976" y="3406"/>
              <a:ext cx="316800" cy="1036524"/>
              <a:chOff x="604976" y="3406"/>
              <a:chExt cx="316800" cy="1036524"/>
            </a:xfrm>
          </p:grpSpPr>
          <p:sp>
            <p:nvSpPr>
              <p:cNvPr id="62" name="Google Shape;62;p39"/>
              <p:cNvSpPr/>
              <p:nvPr/>
            </p:nvSpPr>
            <p:spPr>
              <a:xfrm rot="10800000">
                <a:off x="604976" y="3419"/>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39"/>
              <p:cNvSpPr/>
              <p:nvPr/>
            </p:nvSpPr>
            <p:spPr>
              <a:xfrm rot="10800000">
                <a:off x="604976" y="3430"/>
                <a:ext cx="316800" cy="1036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39"/>
              <p:cNvSpPr/>
              <p:nvPr/>
            </p:nvSpPr>
            <p:spPr>
              <a:xfrm rot="10800000">
                <a:off x="604976" y="3406"/>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5" name="Google Shape;65;p39"/>
            <p:cNvGrpSpPr/>
            <p:nvPr/>
          </p:nvGrpSpPr>
          <p:grpSpPr>
            <a:xfrm>
              <a:off x="146769" y="3406"/>
              <a:ext cx="316800" cy="1384535"/>
              <a:chOff x="146769" y="3406"/>
              <a:chExt cx="316800" cy="1384535"/>
            </a:xfrm>
          </p:grpSpPr>
          <p:sp>
            <p:nvSpPr>
              <p:cNvPr id="66" name="Google Shape;66;p39"/>
              <p:cNvSpPr/>
              <p:nvPr/>
            </p:nvSpPr>
            <p:spPr>
              <a:xfrm rot="10800000">
                <a:off x="146769" y="3419"/>
                <a:ext cx="316800" cy="688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39"/>
              <p:cNvSpPr/>
              <p:nvPr/>
            </p:nvSpPr>
            <p:spPr>
              <a:xfrm rot="10800000">
                <a:off x="146769" y="3441"/>
                <a:ext cx="316800" cy="1384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39"/>
              <p:cNvSpPr/>
              <p:nvPr/>
            </p:nvSpPr>
            <p:spPr>
              <a:xfrm rot="10800000">
                <a:off x="146769" y="3430"/>
                <a:ext cx="316800" cy="1036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39"/>
              <p:cNvSpPr/>
              <p:nvPr/>
            </p:nvSpPr>
            <p:spPr>
              <a:xfrm rot="10800000">
                <a:off x="146769" y="3406"/>
                <a:ext cx="316800" cy="340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70" name="Google Shape;70;p39"/>
          <p:cNvGrpSpPr/>
          <p:nvPr/>
        </p:nvGrpSpPr>
        <p:grpSpPr>
          <a:xfrm>
            <a:off x="6775084" y="2904008"/>
            <a:ext cx="2186147" cy="2239500"/>
            <a:chOff x="6775084" y="2904008"/>
            <a:chExt cx="2186147" cy="2239500"/>
          </a:xfrm>
        </p:grpSpPr>
        <p:grpSp>
          <p:nvGrpSpPr>
            <p:cNvPr id="71" name="Google Shape;71;p39"/>
            <p:cNvGrpSpPr/>
            <p:nvPr/>
          </p:nvGrpSpPr>
          <p:grpSpPr>
            <a:xfrm>
              <a:off x="6775084" y="4253708"/>
              <a:ext cx="409500" cy="889800"/>
              <a:chOff x="6775084" y="4253708"/>
              <a:chExt cx="409500" cy="889800"/>
            </a:xfrm>
          </p:grpSpPr>
          <p:sp>
            <p:nvSpPr>
              <p:cNvPr id="72" name="Google Shape;72;p39"/>
              <p:cNvSpPr/>
              <p:nvPr/>
            </p:nvSpPr>
            <p:spPr>
              <a:xfrm>
                <a:off x="6775084" y="4253708"/>
                <a:ext cx="409500" cy="8898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39"/>
              <p:cNvSpPr/>
              <p:nvPr/>
            </p:nvSpPr>
            <p:spPr>
              <a:xfrm>
                <a:off x="6775084" y="4703408"/>
                <a:ext cx="409500" cy="4401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74" name="Google Shape;74;p39"/>
            <p:cNvGrpSpPr/>
            <p:nvPr/>
          </p:nvGrpSpPr>
          <p:grpSpPr>
            <a:xfrm>
              <a:off x="7367299" y="3804008"/>
              <a:ext cx="409500" cy="1339500"/>
              <a:chOff x="7367299" y="3804008"/>
              <a:chExt cx="409500" cy="1339500"/>
            </a:xfrm>
          </p:grpSpPr>
          <p:sp>
            <p:nvSpPr>
              <p:cNvPr id="75" name="Google Shape;75;p39"/>
              <p:cNvSpPr/>
              <p:nvPr/>
            </p:nvSpPr>
            <p:spPr>
              <a:xfrm>
                <a:off x="7367299" y="4253708"/>
                <a:ext cx="409500" cy="8898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39"/>
              <p:cNvSpPr/>
              <p:nvPr/>
            </p:nvSpPr>
            <p:spPr>
              <a:xfrm>
                <a:off x="7367299" y="3804008"/>
                <a:ext cx="409500" cy="133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39"/>
              <p:cNvSpPr/>
              <p:nvPr/>
            </p:nvSpPr>
            <p:spPr>
              <a:xfrm>
                <a:off x="7367299" y="4703408"/>
                <a:ext cx="409500" cy="4401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78" name="Google Shape;78;p39"/>
            <p:cNvGrpSpPr/>
            <p:nvPr/>
          </p:nvGrpSpPr>
          <p:grpSpPr>
            <a:xfrm>
              <a:off x="7959516" y="3354008"/>
              <a:ext cx="409500" cy="1789500"/>
              <a:chOff x="7959516" y="3354008"/>
              <a:chExt cx="409500" cy="1789500"/>
            </a:xfrm>
          </p:grpSpPr>
          <p:sp>
            <p:nvSpPr>
              <p:cNvPr id="79" name="Google Shape;79;p39"/>
              <p:cNvSpPr/>
              <p:nvPr/>
            </p:nvSpPr>
            <p:spPr>
              <a:xfrm>
                <a:off x="7959516" y="4253708"/>
                <a:ext cx="409500" cy="8898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39"/>
              <p:cNvSpPr/>
              <p:nvPr/>
            </p:nvSpPr>
            <p:spPr>
              <a:xfrm>
                <a:off x="7959516" y="3354008"/>
                <a:ext cx="409500" cy="178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39"/>
              <p:cNvSpPr/>
              <p:nvPr/>
            </p:nvSpPr>
            <p:spPr>
              <a:xfrm>
                <a:off x="7959516" y="3804008"/>
                <a:ext cx="409500" cy="133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39"/>
              <p:cNvSpPr/>
              <p:nvPr/>
            </p:nvSpPr>
            <p:spPr>
              <a:xfrm>
                <a:off x="7959516" y="4703408"/>
                <a:ext cx="409500" cy="4401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3" name="Google Shape;83;p39"/>
            <p:cNvGrpSpPr/>
            <p:nvPr/>
          </p:nvGrpSpPr>
          <p:grpSpPr>
            <a:xfrm>
              <a:off x="8551731" y="2904008"/>
              <a:ext cx="409500" cy="2239500"/>
              <a:chOff x="8551731" y="2904008"/>
              <a:chExt cx="409500" cy="2239500"/>
            </a:xfrm>
          </p:grpSpPr>
          <p:sp>
            <p:nvSpPr>
              <p:cNvPr id="84" name="Google Shape;84;p39"/>
              <p:cNvSpPr/>
              <p:nvPr/>
            </p:nvSpPr>
            <p:spPr>
              <a:xfrm>
                <a:off x="8551731" y="4253708"/>
                <a:ext cx="409500" cy="8898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39"/>
              <p:cNvSpPr/>
              <p:nvPr/>
            </p:nvSpPr>
            <p:spPr>
              <a:xfrm>
                <a:off x="8551731" y="3354008"/>
                <a:ext cx="409500" cy="178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39"/>
              <p:cNvSpPr/>
              <p:nvPr/>
            </p:nvSpPr>
            <p:spPr>
              <a:xfrm>
                <a:off x="8551731" y="3804008"/>
                <a:ext cx="409500" cy="133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39"/>
              <p:cNvSpPr/>
              <p:nvPr/>
            </p:nvSpPr>
            <p:spPr>
              <a:xfrm>
                <a:off x="8551731" y="2904008"/>
                <a:ext cx="409500" cy="22395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39"/>
              <p:cNvSpPr/>
              <p:nvPr/>
            </p:nvSpPr>
            <p:spPr>
              <a:xfrm>
                <a:off x="8551731" y="4703408"/>
                <a:ext cx="409500" cy="4401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89" name="Google Shape;89;p39"/>
          <p:cNvSpPr txBox="1"/>
          <p:nvPr>
            <p:ph type="title"/>
          </p:nvPr>
        </p:nvSpPr>
        <p:spPr>
          <a:xfrm>
            <a:off x="824000" y="1613825"/>
            <a:ext cx="5857800" cy="18729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p:txBody>
      </p:sp>
      <p:sp>
        <p:nvSpPr>
          <p:cNvPr id="90" name="Google Shape;90;p39"/>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p40"/>
          <p:cNvGrpSpPr/>
          <p:nvPr/>
        </p:nvGrpSpPr>
        <p:grpSpPr>
          <a:xfrm>
            <a:off x="625966" y="299376"/>
            <a:ext cx="999312" cy="999312"/>
            <a:chOff x="348199" y="179450"/>
            <a:chExt cx="1116300" cy="1116300"/>
          </a:xfrm>
        </p:grpSpPr>
        <p:sp>
          <p:nvSpPr>
            <p:cNvPr id="93" name="Google Shape;93;p40"/>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40"/>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5" name="Google Shape;95;p40"/>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6" name="Google Shape;96;p40"/>
          <p:cNvSpPr txBox="1"/>
          <p:nvPr>
            <p:ph idx="1" type="body"/>
          </p:nvPr>
        </p:nvSpPr>
        <p:spPr>
          <a:xfrm>
            <a:off x="1303800" y="1990050"/>
            <a:ext cx="3430500" cy="25416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97" name="Google Shape;97;p40"/>
          <p:cNvSpPr txBox="1"/>
          <p:nvPr>
            <p:ph idx="2" type="body"/>
          </p:nvPr>
        </p:nvSpPr>
        <p:spPr>
          <a:xfrm>
            <a:off x="4903650" y="1990050"/>
            <a:ext cx="3430500" cy="25416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98" name="Google Shape;98;p40"/>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p41"/>
          <p:cNvGrpSpPr/>
          <p:nvPr/>
        </p:nvGrpSpPr>
        <p:grpSpPr>
          <a:xfrm>
            <a:off x="625966" y="299376"/>
            <a:ext cx="999312" cy="999312"/>
            <a:chOff x="348199" y="179450"/>
            <a:chExt cx="1116300" cy="1116300"/>
          </a:xfrm>
        </p:grpSpPr>
        <p:sp>
          <p:nvSpPr>
            <p:cNvPr id="101" name="Google Shape;101;p41"/>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41"/>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3" name="Google Shape;103;p41"/>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4" name="Google Shape;104;p4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p42"/>
          <p:cNvGrpSpPr/>
          <p:nvPr/>
        </p:nvGrpSpPr>
        <p:grpSpPr>
          <a:xfrm>
            <a:off x="625966" y="299376"/>
            <a:ext cx="999312" cy="999312"/>
            <a:chOff x="348199" y="179450"/>
            <a:chExt cx="1116300" cy="1116300"/>
          </a:xfrm>
        </p:grpSpPr>
        <p:sp>
          <p:nvSpPr>
            <p:cNvPr id="107" name="Google Shape;107;p42"/>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42"/>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9" name="Google Shape;109;p42"/>
          <p:cNvSpPr txBox="1"/>
          <p:nvPr>
            <p:ph type="title"/>
          </p:nvPr>
        </p:nvSpPr>
        <p:spPr>
          <a:xfrm>
            <a:off x="1303800" y="598575"/>
            <a:ext cx="3312000" cy="15900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0" name="Google Shape;110;p42"/>
          <p:cNvSpPr txBox="1"/>
          <p:nvPr>
            <p:ph idx="1" type="body"/>
          </p:nvPr>
        </p:nvSpPr>
        <p:spPr>
          <a:xfrm>
            <a:off x="1303800" y="2309675"/>
            <a:ext cx="3312000" cy="22218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111" name="Google Shape;111;p42"/>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112" name="Shape 112"/>
        <p:cNvGrpSpPr/>
        <p:nvPr/>
      </p:nvGrpSpPr>
      <p:grpSpPr>
        <a:xfrm>
          <a:off x="0" y="0"/>
          <a:ext cx="0" cy="0"/>
          <a:chOff x="0" y="0"/>
          <a:chExt cx="0" cy="0"/>
        </a:xfrm>
      </p:grpSpPr>
      <p:grpSp>
        <p:nvGrpSpPr>
          <p:cNvPr id="113" name="Google Shape;113;p43"/>
          <p:cNvGrpSpPr/>
          <p:nvPr/>
        </p:nvGrpSpPr>
        <p:grpSpPr>
          <a:xfrm>
            <a:off x="6866714" y="1255"/>
            <a:ext cx="2267380" cy="2601741"/>
            <a:chOff x="6790514" y="1255"/>
            <a:chExt cx="2267380" cy="2601741"/>
          </a:xfrm>
        </p:grpSpPr>
        <p:grpSp>
          <p:nvGrpSpPr>
            <p:cNvPr id="114" name="Google Shape;114;p43"/>
            <p:cNvGrpSpPr/>
            <p:nvPr/>
          </p:nvGrpSpPr>
          <p:grpSpPr>
            <a:xfrm>
              <a:off x="7067536" y="1255"/>
              <a:ext cx="1990358" cy="1990303"/>
              <a:chOff x="7067536" y="1255"/>
              <a:chExt cx="1990358" cy="1990303"/>
            </a:xfrm>
          </p:grpSpPr>
          <p:sp>
            <p:nvSpPr>
              <p:cNvPr id="115" name="Google Shape;115;p43"/>
              <p:cNvSpPr/>
              <p:nvPr/>
            </p:nvSpPr>
            <p:spPr>
              <a:xfrm rot="-8648551">
                <a:off x="7594313" y="527721"/>
                <a:ext cx="937226" cy="937226"/>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43"/>
              <p:cNvSpPr/>
              <p:nvPr/>
            </p:nvSpPr>
            <p:spPr>
              <a:xfrm rot="-8648551">
                <a:off x="7594313" y="527721"/>
                <a:ext cx="937226" cy="937226"/>
              </a:xfrm>
              <a:prstGeom prst="pie">
                <a:avLst>
                  <a:gd fmla="val 19376841" name="adj1"/>
                  <a:gd fmla="val 12313574"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43"/>
              <p:cNvSpPr/>
              <p:nvPr/>
            </p:nvSpPr>
            <p:spPr>
              <a:xfrm rot="-8649154">
                <a:off x="7349891" y="283705"/>
                <a:ext cx="1425647" cy="1425404"/>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18" name="Google Shape;118;p43"/>
            <p:cNvGrpSpPr/>
            <p:nvPr/>
          </p:nvGrpSpPr>
          <p:grpSpPr>
            <a:xfrm>
              <a:off x="8207126" y="1807997"/>
              <a:ext cx="795000" cy="795000"/>
              <a:chOff x="8207126" y="1807997"/>
              <a:chExt cx="795000" cy="795000"/>
            </a:xfrm>
          </p:grpSpPr>
          <p:sp>
            <p:nvSpPr>
              <p:cNvPr id="119" name="Google Shape;119;p43"/>
              <p:cNvSpPr/>
              <p:nvPr/>
            </p:nvSpPr>
            <p:spPr>
              <a:xfrm rot="2152054">
                <a:off x="8319942" y="1920813"/>
                <a:ext cx="569367" cy="569367"/>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43"/>
              <p:cNvSpPr/>
              <p:nvPr/>
            </p:nvSpPr>
            <p:spPr>
              <a:xfrm rot="2150259">
                <a:off x="8408218" y="2008610"/>
                <a:ext cx="393004" cy="393004"/>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43"/>
              <p:cNvSpPr/>
              <p:nvPr/>
            </p:nvSpPr>
            <p:spPr>
              <a:xfrm rot="2150259">
                <a:off x="8408218" y="2008610"/>
                <a:ext cx="393004" cy="393004"/>
              </a:xfrm>
              <a:prstGeom prst="pie">
                <a:avLst>
                  <a:gd fmla="val 5699893" name="adj1"/>
                  <a:gd fmla="val 12313574"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2" name="Google Shape;122;p43"/>
            <p:cNvGrpSpPr/>
            <p:nvPr/>
          </p:nvGrpSpPr>
          <p:grpSpPr>
            <a:xfrm>
              <a:off x="6790514" y="118857"/>
              <a:ext cx="548700" cy="548700"/>
              <a:chOff x="6790514" y="118857"/>
              <a:chExt cx="548700" cy="548700"/>
            </a:xfrm>
          </p:grpSpPr>
          <p:sp>
            <p:nvSpPr>
              <p:cNvPr id="123" name="Google Shape;123;p43"/>
              <p:cNvSpPr/>
              <p:nvPr/>
            </p:nvSpPr>
            <p:spPr>
              <a:xfrm rot="2150259">
                <a:off x="6868362" y="196705"/>
                <a:ext cx="393004" cy="393004"/>
              </a:xfrm>
              <a:prstGeom prst="ellipse">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43"/>
              <p:cNvSpPr/>
              <p:nvPr/>
            </p:nvSpPr>
            <p:spPr>
              <a:xfrm rot="2150259">
                <a:off x="6868362" y="196705"/>
                <a:ext cx="393004" cy="393004"/>
              </a:xfrm>
              <a:prstGeom prst="pie">
                <a:avLst>
                  <a:gd fmla="val 5699893" name="adj1"/>
                  <a:gd fmla="val 12313574"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25" name="Google Shape;125;p43"/>
          <p:cNvSpPr txBox="1"/>
          <p:nvPr>
            <p:ph type="title"/>
          </p:nvPr>
        </p:nvSpPr>
        <p:spPr>
          <a:xfrm>
            <a:off x="824000" y="763600"/>
            <a:ext cx="5857800" cy="35733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p:txBody>
      </p:sp>
      <p:sp>
        <p:nvSpPr>
          <p:cNvPr id="126" name="Google Shape;126;p43"/>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p44"/>
          <p:cNvGrpSpPr/>
          <p:nvPr/>
        </p:nvGrpSpPr>
        <p:grpSpPr>
          <a:xfrm>
            <a:off x="625966" y="299376"/>
            <a:ext cx="999312" cy="999312"/>
            <a:chOff x="348199" y="179450"/>
            <a:chExt cx="1116300" cy="1116300"/>
          </a:xfrm>
        </p:grpSpPr>
        <p:sp>
          <p:nvSpPr>
            <p:cNvPr id="129" name="Google Shape;129;p44"/>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44"/>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1" name="Google Shape;131;p44"/>
          <p:cNvSpPr txBox="1"/>
          <p:nvPr>
            <p:ph type="title"/>
          </p:nvPr>
        </p:nvSpPr>
        <p:spPr>
          <a:xfrm>
            <a:off x="1303800" y="598575"/>
            <a:ext cx="3430500" cy="1990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2" name="Google Shape;132;p44"/>
          <p:cNvSpPr txBox="1"/>
          <p:nvPr>
            <p:ph idx="1" type="subTitle"/>
          </p:nvPr>
        </p:nvSpPr>
        <p:spPr>
          <a:xfrm>
            <a:off x="1303800" y="2743203"/>
            <a:ext cx="3430500" cy="726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lgn="l">
              <a:lnSpc>
                <a:spcPct val="100000"/>
              </a:lnSpc>
              <a:spcBef>
                <a:spcPts val="0"/>
              </a:spcBef>
              <a:spcAft>
                <a:spcPts val="0"/>
              </a:spcAft>
              <a:buSzPts val="1600"/>
              <a:buNone/>
              <a:defRPr sz="1600"/>
            </a:lvl1pPr>
            <a:lvl2pPr lvl="1" algn="l">
              <a:lnSpc>
                <a:spcPct val="100000"/>
              </a:lnSpc>
              <a:spcBef>
                <a:spcPts val="0"/>
              </a:spcBef>
              <a:spcAft>
                <a:spcPts val="0"/>
              </a:spcAft>
              <a:buSzPts val="1600"/>
              <a:buNone/>
              <a:defRPr sz="1600"/>
            </a:lvl2pPr>
            <a:lvl3pPr lvl="2" algn="l">
              <a:lnSpc>
                <a:spcPct val="100000"/>
              </a:lnSpc>
              <a:spcBef>
                <a:spcPts val="0"/>
              </a:spcBef>
              <a:spcAft>
                <a:spcPts val="0"/>
              </a:spcAft>
              <a:buSzPts val="1600"/>
              <a:buNone/>
              <a:defRPr sz="1600"/>
            </a:lvl3pPr>
            <a:lvl4pPr lvl="3" algn="l">
              <a:lnSpc>
                <a:spcPct val="100000"/>
              </a:lnSpc>
              <a:spcBef>
                <a:spcPts val="0"/>
              </a:spcBef>
              <a:spcAft>
                <a:spcPts val="0"/>
              </a:spcAft>
              <a:buSzPts val="1600"/>
              <a:buNone/>
              <a:defRPr sz="1600"/>
            </a:lvl4pPr>
            <a:lvl5pPr lvl="4" algn="l">
              <a:lnSpc>
                <a:spcPct val="100000"/>
              </a:lnSpc>
              <a:spcBef>
                <a:spcPts val="0"/>
              </a:spcBef>
              <a:spcAft>
                <a:spcPts val="0"/>
              </a:spcAft>
              <a:buSzPts val="1600"/>
              <a:buNone/>
              <a:defRPr sz="1600"/>
            </a:lvl5pPr>
            <a:lvl6pPr lvl="5" algn="l">
              <a:lnSpc>
                <a:spcPct val="100000"/>
              </a:lnSpc>
              <a:spcBef>
                <a:spcPts val="0"/>
              </a:spcBef>
              <a:spcAft>
                <a:spcPts val="0"/>
              </a:spcAft>
              <a:buSzPts val="1600"/>
              <a:buNone/>
              <a:defRPr sz="1600"/>
            </a:lvl6pPr>
            <a:lvl7pPr lvl="6" algn="l">
              <a:lnSpc>
                <a:spcPct val="100000"/>
              </a:lnSpc>
              <a:spcBef>
                <a:spcPts val="0"/>
              </a:spcBef>
              <a:spcAft>
                <a:spcPts val="0"/>
              </a:spcAft>
              <a:buSzPts val="1600"/>
              <a:buNone/>
              <a:defRPr sz="1600"/>
            </a:lvl7pPr>
            <a:lvl8pPr lvl="7" algn="l">
              <a:lnSpc>
                <a:spcPct val="100000"/>
              </a:lnSpc>
              <a:spcBef>
                <a:spcPts val="0"/>
              </a:spcBef>
              <a:spcAft>
                <a:spcPts val="0"/>
              </a:spcAft>
              <a:buSzPts val="1600"/>
              <a:buNone/>
              <a:defRPr sz="1600"/>
            </a:lvl8pPr>
            <a:lvl9pPr lvl="8" algn="l">
              <a:lnSpc>
                <a:spcPct val="100000"/>
              </a:lnSpc>
              <a:spcBef>
                <a:spcPts val="0"/>
              </a:spcBef>
              <a:spcAft>
                <a:spcPts val="0"/>
              </a:spcAft>
              <a:buSzPts val="1600"/>
              <a:buNone/>
              <a:defRPr sz="1600"/>
            </a:lvl9pPr>
          </a:lstStyle>
          <a:p/>
        </p:txBody>
      </p:sp>
      <p:sp>
        <p:nvSpPr>
          <p:cNvPr id="133" name="Google Shape;133;p44"/>
          <p:cNvSpPr txBox="1"/>
          <p:nvPr>
            <p:ph idx="2" type="body"/>
          </p:nvPr>
        </p:nvSpPr>
        <p:spPr>
          <a:xfrm>
            <a:off x="4903700" y="661000"/>
            <a:ext cx="3430500" cy="38706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134" name="Google Shape;134;p44"/>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p45"/>
          <p:cNvGrpSpPr/>
          <p:nvPr/>
        </p:nvGrpSpPr>
        <p:grpSpPr>
          <a:xfrm>
            <a:off x="713373" y="3847119"/>
            <a:ext cx="825392" cy="825392"/>
            <a:chOff x="348199" y="179450"/>
            <a:chExt cx="1116300" cy="1116300"/>
          </a:xfrm>
        </p:grpSpPr>
        <p:sp>
          <p:nvSpPr>
            <p:cNvPr id="137" name="Google Shape;137;p45"/>
            <p:cNvSpPr/>
            <p:nvPr/>
          </p:nvSpPr>
          <p:spPr>
            <a:xfrm rot="-5400000">
              <a:off x="574557" y="405788"/>
              <a:ext cx="663600" cy="6636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45"/>
            <p:cNvSpPr/>
            <p:nvPr/>
          </p:nvSpPr>
          <p:spPr>
            <a:xfrm rot="-5400000">
              <a:off x="348199" y="179450"/>
              <a:ext cx="1116300" cy="1116300"/>
            </a:xfrm>
            <a:prstGeom prst="pie">
              <a:avLst>
                <a:gd fmla="val 10792838" name="adj1"/>
                <a:gd fmla="val 16200000" name="adj2"/>
              </a:avLst>
            </a:prstGeom>
            <a:solidFill>
              <a:schemeClr val="dk2">
                <a:alpha val="1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9" name="Google Shape;139;p45"/>
          <p:cNvSpPr txBox="1"/>
          <p:nvPr>
            <p:ph idx="1" type="body"/>
          </p:nvPr>
        </p:nvSpPr>
        <p:spPr>
          <a:xfrm>
            <a:off x="1303800" y="4138975"/>
            <a:ext cx="5843100" cy="534900"/>
          </a:xfrm>
          <a:prstGeom prst="rect">
            <a:avLst/>
          </a:prstGeom>
          <a:noFill/>
          <a:ln>
            <a:noFill/>
          </a:ln>
        </p:spPr>
        <p:txBody>
          <a:bodyPr anchorCtr="0" anchor="t" bIns="91425" lIns="91425" spcFirstLastPara="1" rIns="91425" wrap="square" tIns="91425">
            <a:normAutofit/>
          </a:bodyPr>
          <a:lstStyle>
            <a:lvl1pPr indent="-228600" lvl="0" marL="457200" algn="l">
              <a:lnSpc>
                <a:spcPct val="100000"/>
              </a:lnSpc>
              <a:spcBef>
                <a:spcPts val="0"/>
              </a:spcBef>
              <a:spcAft>
                <a:spcPts val="0"/>
              </a:spcAft>
              <a:buSzPts val="1300"/>
              <a:buNone/>
              <a:defRPr/>
            </a:lvl1pPr>
          </a:lstStyle>
          <a:p/>
        </p:txBody>
      </p:sp>
      <p:sp>
        <p:nvSpPr>
          <p:cNvPr id="140" name="Google Shape;140;p45"/>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41" name="Shape 141"/>
        <p:cNvGrpSpPr/>
        <p:nvPr/>
      </p:nvGrpSpPr>
      <p:grpSpPr>
        <a:xfrm>
          <a:off x="0" y="0"/>
          <a:ext cx="0" cy="0"/>
          <a:chOff x="0" y="0"/>
          <a:chExt cx="0" cy="0"/>
        </a:xfrm>
      </p:grpSpPr>
      <p:grpSp>
        <p:nvGrpSpPr>
          <p:cNvPr id="142" name="Google Shape;142;p46"/>
          <p:cNvGrpSpPr/>
          <p:nvPr/>
        </p:nvGrpSpPr>
        <p:grpSpPr>
          <a:xfrm>
            <a:off x="52" y="4099200"/>
            <a:ext cx="9144036" cy="1044300"/>
            <a:chOff x="52" y="4099200"/>
            <a:chExt cx="9144036" cy="1044300"/>
          </a:xfrm>
        </p:grpSpPr>
        <p:grpSp>
          <p:nvGrpSpPr>
            <p:cNvPr id="143" name="Google Shape;143;p46"/>
            <p:cNvGrpSpPr/>
            <p:nvPr/>
          </p:nvGrpSpPr>
          <p:grpSpPr>
            <a:xfrm>
              <a:off x="52" y="4309200"/>
              <a:ext cx="231622" cy="834300"/>
              <a:chOff x="2688737" y="4301380"/>
              <a:chExt cx="231900" cy="834300"/>
            </a:xfrm>
          </p:grpSpPr>
          <p:sp>
            <p:nvSpPr>
              <p:cNvPr id="144" name="Google Shape;144;p46"/>
              <p:cNvSpPr/>
              <p:nvPr/>
            </p:nvSpPr>
            <p:spPr>
              <a:xfrm flipH="1">
                <a:off x="2688737" y="4720780"/>
                <a:ext cx="2319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46"/>
              <p:cNvSpPr/>
              <p:nvPr/>
            </p:nvSpPr>
            <p:spPr>
              <a:xfrm flipH="1">
                <a:off x="2688737" y="4301380"/>
                <a:ext cx="2319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46"/>
              <p:cNvSpPr/>
              <p:nvPr/>
            </p:nvSpPr>
            <p:spPr>
              <a:xfrm flipH="1">
                <a:off x="2688737" y="4511080"/>
                <a:ext cx="2319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46"/>
              <p:cNvSpPr/>
              <p:nvPr/>
            </p:nvSpPr>
            <p:spPr>
              <a:xfrm flipH="1">
                <a:off x="2688737" y="4930480"/>
                <a:ext cx="2319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48" name="Google Shape;148;p46"/>
            <p:cNvGrpSpPr/>
            <p:nvPr/>
          </p:nvGrpSpPr>
          <p:grpSpPr>
            <a:xfrm>
              <a:off x="371406" y="4099200"/>
              <a:ext cx="231622" cy="1044300"/>
              <a:chOff x="2688737" y="4091380"/>
              <a:chExt cx="231900" cy="1044300"/>
            </a:xfrm>
          </p:grpSpPr>
          <p:sp>
            <p:nvSpPr>
              <p:cNvPr id="149" name="Google Shape;149;p46"/>
              <p:cNvSpPr/>
              <p:nvPr/>
            </p:nvSpPr>
            <p:spPr>
              <a:xfrm flipH="1">
                <a:off x="2688737" y="4720780"/>
                <a:ext cx="2319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46"/>
              <p:cNvSpPr/>
              <p:nvPr/>
            </p:nvSpPr>
            <p:spPr>
              <a:xfrm flipH="1">
                <a:off x="2688737" y="4301380"/>
                <a:ext cx="2319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46"/>
              <p:cNvSpPr/>
              <p:nvPr/>
            </p:nvSpPr>
            <p:spPr>
              <a:xfrm flipH="1">
                <a:off x="2688737" y="4511080"/>
                <a:ext cx="2319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46"/>
              <p:cNvSpPr/>
              <p:nvPr/>
            </p:nvSpPr>
            <p:spPr>
              <a:xfrm flipH="1">
                <a:off x="2688737" y="4091380"/>
                <a:ext cx="2319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46"/>
              <p:cNvSpPr/>
              <p:nvPr/>
            </p:nvSpPr>
            <p:spPr>
              <a:xfrm flipH="1">
                <a:off x="2688737" y="4930480"/>
                <a:ext cx="2319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54" name="Google Shape;154;p46"/>
            <p:cNvGrpSpPr/>
            <p:nvPr/>
          </p:nvGrpSpPr>
          <p:grpSpPr>
            <a:xfrm>
              <a:off x="742761" y="4309200"/>
              <a:ext cx="231622" cy="834300"/>
              <a:chOff x="2688737" y="4301380"/>
              <a:chExt cx="231900" cy="834300"/>
            </a:xfrm>
          </p:grpSpPr>
          <p:sp>
            <p:nvSpPr>
              <p:cNvPr id="155" name="Google Shape;155;p46"/>
              <p:cNvSpPr/>
              <p:nvPr/>
            </p:nvSpPr>
            <p:spPr>
              <a:xfrm flipH="1">
                <a:off x="2688737" y="4720780"/>
                <a:ext cx="2319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46"/>
              <p:cNvSpPr/>
              <p:nvPr/>
            </p:nvSpPr>
            <p:spPr>
              <a:xfrm flipH="1">
                <a:off x="2688737" y="4301380"/>
                <a:ext cx="2319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46"/>
              <p:cNvSpPr/>
              <p:nvPr/>
            </p:nvSpPr>
            <p:spPr>
              <a:xfrm flipH="1">
                <a:off x="2688737" y="4511080"/>
                <a:ext cx="2319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46"/>
              <p:cNvSpPr/>
              <p:nvPr/>
            </p:nvSpPr>
            <p:spPr>
              <a:xfrm flipH="1">
                <a:off x="2688737" y="4930480"/>
                <a:ext cx="2319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59" name="Google Shape;159;p46"/>
            <p:cNvGrpSpPr/>
            <p:nvPr/>
          </p:nvGrpSpPr>
          <p:grpSpPr>
            <a:xfrm>
              <a:off x="1114115" y="4518900"/>
              <a:ext cx="231622" cy="624600"/>
              <a:chOff x="2688737" y="4511080"/>
              <a:chExt cx="231900" cy="624600"/>
            </a:xfrm>
          </p:grpSpPr>
          <p:sp>
            <p:nvSpPr>
              <p:cNvPr id="160" name="Google Shape;160;p46"/>
              <p:cNvSpPr/>
              <p:nvPr/>
            </p:nvSpPr>
            <p:spPr>
              <a:xfrm flipH="1">
                <a:off x="2688737" y="4720780"/>
                <a:ext cx="2319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46"/>
              <p:cNvSpPr/>
              <p:nvPr/>
            </p:nvSpPr>
            <p:spPr>
              <a:xfrm flipH="1">
                <a:off x="2688737" y="4511080"/>
                <a:ext cx="2319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46"/>
              <p:cNvSpPr/>
              <p:nvPr/>
            </p:nvSpPr>
            <p:spPr>
              <a:xfrm flipH="1">
                <a:off x="2688737" y="4930480"/>
                <a:ext cx="2319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63" name="Google Shape;163;p46"/>
            <p:cNvGrpSpPr/>
            <p:nvPr/>
          </p:nvGrpSpPr>
          <p:grpSpPr>
            <a:xfrm>
              <a:off x="1856753" y="4099200"/>
              <a:ext cx="231600" cy="1044300"/>
              <a:chOff x="1856753" y="4099200"/>
              <a:chExt cx="231600" cy="1044300"/>
            </a:xfrm>
          </p:grpSpPr>
          <p:sp>
            <p:nvSpPr>
              <p:cNvPr id="164" name="Google Shape;164;p46"/>
              <p:cNvSpPr/>
              <p:nvPr/>
            </p:nvSpPr>
            <p:spPr>
              <a:xfrm flipH="1">
                <a:off x="1856753"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46"/>
              <p:cNvSpPr/>
              <p:nvPr/>
            </p:nvSpPr>
            <p:spPr>
              <a:xfrm flipH="1">
                <a:off x="1856753"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46"/>
              <p:cNvSpPr/>
              <p:nvPr/>
            </p:nvSpPr>
            <p:spPr>
              <a:xfrm flipH="1">
                <a:off x="1856753"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46"/>
              <p:cNvSpPr/>
              <p:nvPr/>
            </p:nvSpPr>
            <p:spPr>
              <a:xfrm flipH="1">
                <a:off x="1856753" y="4099200"/>
                <a:ext cx="2316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46"/>
              <p:cNvSpPr/>
              <p:nvPr/>
            </p:nvSpPr>
            <p:spPr>
              <a:xfrm flipH="1">
                <a:off x="1856753"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69" name="Google Shape;169;p46"/>
            <p:cNvGrpSpPr/>
            <p:nvPr/>
          </p:nvGrpSpPr>
          <p:grpSpPr>
            <a:xfrm>
              <a:off x="2228107" y="4309200"/>
              <a:ext cx="231600" cy="834300"/>
              <a:chOff x="2228107" y="4309200"/>
              <a:chExt cx="231600" cy="834300"/>
            </a:xfrm>
          </p:grpSpPr>
          <p:sp>
            <p:nvSpPr>
              <p:cNvPr id="170" name="Google Shape;170;p46"/>
              <p:cNvSpPr/>
              <p:nvPr/>
            </p:nvSpPr>
            <p:spPr>
              <a:xfrm flipH="1">
                <a:off x="2228107"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46"/>
              <p:cNvSpPr/>
              <p:nvPr/>
            </p:nvSpPr>
            <p:spPr>
              <a:xfrm flipH="1">
                <a:off x="2228107"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46"/>
              <p:cNvSpPr/>
              <p:nvPr/>
            </p:nvSpPr>
            <p:spPr>
              <a:xfrm flipH="1">
                <a:off x="2228107"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46"/>
              <p:cNvSpPr/>
              <p:nvPr/>
            </p:nvSpPr>
            <p:spPr>
              <a:xfrm flipH="1">
                <a:off x="2228107"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74" name="Google Shape;174;p46"/>
            <p:cNvGrpSpPr/>
            <p:nvPr/>
          </p:nvGrpSpPr>
          <p:grpSpPr>
            <a:xfrm>
              <a:off x="2599462" y="4518900"/>
              <a:ext cx="231600" cy="624600"/>
              <a:chOff x="2599462" y="4518900"/>
              <a:chExt cx="231600" cy="624600"/>
            </a:xfrm>
          </p:grpSpPr>
          <p:sp>
            <p:nvSpPr>
              <p:cNvPr id="175" name="Google Shape;175;p46"/>
              <p:cNvSpPr/>
              <p:nvPr/>
            </p:nvSpPr>
            <p:spPr>
              <a:xfrm flipH="1">
                <a:off x="2599462"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46"/>
              <p:cNvSpPr/>
              <p:nvPr/>
            </p:nvSpPr>
            <p:spPr>
              <a:xfrm flipH="1">
                <a:off x="2599462"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46"/>
              <p:cNvSpPr/>
              <p:nvPr/>
            </p:nvSpPr>
            <p:spPr>
              <a:xfrm flipH="1">
                <a:off x="2599462"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78" name="Google Shape;178;p46"/>
            <p:cNvGrpSpPr/>
            <p:nvPr/>
          </p:nvGrpSpPr>
          <p:grpSpPr>
            <a:xfrm>
              <a:off x="3342171" y="4099200"/>
              <a:ext cx="231600" cy="1044300"/>
              <a:chOff x="3342171" y="4099200"/>
              <a:chExt cx="231600" cy="1044300"/>
            </a:xfrm>
          </p:grpSpPr>
          <p:sp>
            <p:nvSpPr>
              <p:cNvPr id="179" name="Google Shape;179;p46"/>
              <p:cNvSpPr/>
              <p:nvPr/>
            </p:nvSpPr>
            <p:spPr>
              <a:xfrm flipH="1">
                <a:off x="3342171"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46"/>
              <p:cNvSpPr/>
              <p:nvPr/>
            </p:nvSpPr>
            <p:spPr>
              <a:xfrm flipH="1">
                <a:off x="3342171"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46"/>
              <p:cNvSpPr/>
              <p:nvPr/>
            </p:nvSpPr>
            <p:spPr>
              <a:xfrm flipH="1">
                <a:off x="3342171"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46"/>
              <p:cNvSpPr/>
              <p:nvPr/>
            </p:nvSpPr>
            <p:spPr>
              <a:xfrm flipH="1">
                <a:off x="3342171" y="4099200"/>
                <a:ext cx="2316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46"/>
              <p:cNvSpPr/>
              <p:nvPr/>
            </p:nvSpPr>
            <p:spPr>
              <a:xfrm flipH="1">
                <a:off x="3342171"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84" name="Google Shape;184;p46"/>
            <p:cNvGrpSpPr/>
            <p:nvPr/>
          </p:nvGrpSpPr>
          <p:grpSpPr>
            <a:xfrm>
              <a:off x="3713525" y="4309200"/>
              <a:ext cx="231600" cy="834300"/>
              <a:chOff x="3713525" y="4309200"/>
              <a:chExt cx="231600" cy="834300"/>
            </a:xfrm>
          </p:grpSpPr>
          <p:sp>
            <p:nvSpPr>
              <p:cNvPr id="185" name="Google Shape;185;p46"/>
              <p:cNvSpPr/>
              <p:nvPr/>
            </p:nvSpPr>
            <p:spPr>
              <a:xfrm flipH="1">
                <a:off x="3713525"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46"/>
              <p:cNvSpPr/>
              <p:nvPr/>
            </p:nvSpPr>
            <p:spPr>
              <a:xfrm flipH="1">
                <a:off x="3713525"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46"/>
              <p:cNvSpPr/>
              <p:nvPr/>
            </p:nvSpPr>
            <p:spPr>
              <a:xfrm flipH="1">
                <a:off x="3713525"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46"/>
              <p:cNvSpPr/>
              <p:nvPr/>
            </p:nvSpPr>
            <p:spPr>
              <a:xfrm flipH="1">
                <a:off x="3713525"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89" name="Google Shape;189;p46"/>
            <p:cNvGrpSpPr/>
            <p:nvPr/>
          </p:nvGrpSpPr>
          <p:grpSpPr>
            <a:xfrm>
              <a:off x="1485398" y="4309200"/>
              <a:ext cx="231600" cy="834300"/>
              <a:chOff x="1485398" y="4309200"/>
              <a:chExt cx="231600" cy="834300"/>
            </a:xfrm>
          </p:grpSpPr>
          <p:sp>
            <p:nvSpPr>
              <p:cNvPr id="190" name="Google Shape;190;p46"/>
              <p:cNvSpPr/>
              <p:nvPr/>
            </p:nvSpPr>
            <p:spPr>
              <a:xfrm flipH="1">
                <a:off x="1485398"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46"/>
              <p:cNvSpPr/>
              <p:nvPr/>
            </p:nvSpPr>
            <p:spPr>
              <a:xfrm flipH="1">
                <a:off x="1485398"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46"/>
              <p:cNvSpPr/>
              <p:nvPr/>
            </p:nvSpPr>
            <p:spPr>
              <a:xfrm flipH="1">
                <a:off x="1485398"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46"/>
              <p:cNvSpPr/>
              <p:nvPr/>
            </p:nvSpPr>
            <p:spPr>
              <a:xfrm flipH="1">
                <a:off x="1485398"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94" name="Google Shape;194;p46"/>
            <p:cNvGrpSpPr/>
            <p:nvPr/>
          </p:nvGrpSpPr>
          <p:grpSpPr>
            <a:xfrm>
              <a:off x="4084879" y="4518900"/>
              <a:ext cx="231600" cy="624600"/>
              <a:chOff x="4084879" y="4518900"/>
              <a:chExt cx="231600" cy="624600"/>
            </a:xfrm>
          </p:grpSpPr>
          <p:sp>
            <p:nvSpPr>
              <p:cNvPr id="195" name="Google Shape;195;p46"/>
              <p:cNvSpPr/>
              <p:nvPr/>
            </p:nvSpPr>
            <p:spPr>
              <a:xfrm flipH="1">
                <a:off x="4084879"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46"/>
              <p:cNvSpPr/>
              <p:nvPr/>
            </p:nvSpPr>
            <p:spPr>
              <a:xfrm flipH="1">
                <a:off x="4084879"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46"/>
              <p:cNvSpPr/>
              <p:nvPr/>
            </p:nvSpPr>
            <p:spPr>
              <a:xfrm flipH="1">
                <a:off x="4084879"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98" name="Google Shape;198;p46"/>
            <p:cNvGrpSpPr/>
            <p:nvPr/>
          </p:nvGrpSpPr>
          <p:grpSpPr>
            <a:xfrm>
              <a:off x="2970816" y="4309200"/>
              <a:ext cx="231600" cy="834300"/>
              <a:chOff x="2970816" y="4309200"/>
              <a:chExt cx="231600" cy="834300"/>
            </a:xfrm>
          </p:grpSpPr>
          <p:sp>
            <p:nvSpPr>
              <p:cNvPr id="199" name="Google Shape;199;p46"/>
              <p:cNvSpPr/>
              <p:nvPr/>
            </p:nvSpPr>
            <p:spPr>
              <a:xfrm flipH="1">
                <a:off x="2970816"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46"/>
              <p:cNvSpPr/>
              <p:nvPr/>
            </p:nvSpPr>
            <p:spPr>
              <a:xfrm flipH="1">
                <a:off x="2970816"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46"/>
              <p:cNvSpPr/>
              <p:nvPr/>
            </p:nvSpPr>
            <p:spPr>
              <a:xfrm flipH="1">
                <a:off x="2970816"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46"/>
              <p:cNvSpPr/>
              <p:nvPr/>
            </p:nvSpPr>
            <p:spPr>
              <a:xfrm flipH="1">
                <a:off x="2970816"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03" name="Google Shape;203;p46"/>
            <p:cNvGrpSpPr/>
            <p:nvPr/>
          </p:nvGrpSpPr>
          <p:grpSpPr>
            <a:xfrm>
              <a:off x="4456234" y="4309200"/>
              <a:ext cx="231600" cy="834300"/>
              <a:chOff x="4456234" y="4309200"/>
              <a:chExt cx="231600" cy="834300"/>
            </a:xfrm>
          </p:grpSpPr>
          <p:sp>
            <p:nvSpPr>
              <p:cNvPr id="204" name="Google Shape;204;p46"/>
              <p:cNvSpPr/>
              <p:nvPr/>
            </p:nvSpPr>
            <p:spPr>
              <a:xfrm flipH="1">
                <a:off x="4456234"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46"/>
              <p:cNvSpPr/>
              <p:nvPr/>
            </p:nvSpPr>
            <p:spPr>
              <a:xfrm flipH="1">
                <a:off x="4456234"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46"/>
              <p:cNvSpPr/>
              <p:nvPr/>
            </p:nvSpPr>
            <p:spPr>
              <a:xfrm flipH="1">
                <a:off x="4456234"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46"/>
              <p:cNvSpPr/>
              <p:nvPr/>
            </p:nvSpPr>
            <p:spPr>
              <a:xfrm flipH="1">
                <a:off x="4456234"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08" name="Google Shape;208;p46"/>
            <p:cNvGrpSpPr/>
            <p:nvPr/>
          </p:nvGrpSpPr>
          <p:grpSpPr>
            <a:xfrm>
              <a:off x="4827588" y="4099200"/>
              <a:ext cx="231600" cy="1044300"/>
              <a:chOff x="4827588" y="4099200"/>
              <a:chExt cx="231600" cy="1044300"/>
            </a:xfrm>
          </p:grpSpPr>
          <p:sp>
            <p:nvSpPr>
              <p:cNvPr id="209" name="Google Shape;209;p46"/>
              <p:cNvSpPr/>
              <p:nvPr/>
            </p:nvSpPr>
            <p:spPr>
              <a:xfrm flipH="1">
                <a:off x="4827588"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46"/>
              <p:cNvSpPr/>
              <p:nvPr/>
            </p:nvSpPr>
            <p:spPr>
              <a:xfrm flipH="1">
                <a:off x="4827588"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46"/>
              <p:cNvSpPr/>
              <p:nvPr/>
            </p:nvSpPr>
            <p:spPr>
              <a:xfrm flipH="1">
                <a:off x="4827588"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46"/>
              <p:cNvSpPr/>
              <p:nvPr/>
            </p:nvSpPr>
            <p:spPr>
              <a:xfrm flipH="1">
                <a:off x="4827588" y="4099200"/>
                <a:ext cx="2316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46"/>
              <p:cNvSpPr/>
              <p:nvPr/>
            </p:nvSpPr>
            <p:spPr>
              <a:xfrm flipH="1">
                <a:off x="4827588"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14" name="Google Shape;214;p46"/>
            <p:cNvGrpSpPr/>
            <p:nvPr/>
          </p:nvGrpSpPr>
          <p:grpSpPr>
            <a:xfrm>
              <a:off x="5198943" y="4309200"/>
              <a:ext cx="231600" cy="834300"/>
              <a:chOff x="5198943" y="4309200"/>
              <a:chExt cx="231600" cy="834300"/>
            </a:xfrm>
          </p:grpSpPr>
          <p:sp>
            <p:nvSpPr>
              <p:cNvPr id="215" name="Google Shape;215;p46"/>
              <p:cNvSpPr/>
              <p:nvPr/>
            </p:nvSpPr>
            <p:spPr>
              <a:xfrm flipH="1">
                <a:off x="5198943"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46"/>
              <p:cNvSpPr/>
              <p:nvPr/>
            </p:nvSpPr>
            <p:spPr>
              <a:xfrm flipH="1">
                <a:off x="5198943"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46"/>
              <p:cNvSpPr/>
              <p:nvPr/>
            </p:nvSpPr>
            <p:spPr>
              <a:xfrm flipH="1">
                <a:off x="5198943"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46"/>
              <p:cNvSpPr/>
              <p:nvPr/>
            </p:nvSpPr>
            <p:spPr>
              <a:xfrm flipH="1">
                <a:off x="5198943"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19" name="Google Shape;219;p46"/>
            <p:cNvGrpSpPr/>
            <p:nvPr/>
          </p:nvGrpSpPr>
          <p:grpSpPr>
            <a:xfrm>
              <a:off x="5570297" y="4518900"/>
              <a:ext cx="231600" cy="624600"/>
              <a:chOff x="5570297" y="4518900"/>
              <a:chExt cx="231600" cy="624600"/>
            </a:xfrm>
          </p:grpSpPr>
          <p:sp>
            <p:nvSpPr>
              <p:cNvPr id="220" name="Google Shape;220;p46"/>
              <p:cNvSpPr/>
              <p:nvPr/>
            </p:nvSpPr>
            <p:spPr>
              <a:xfrm flipH="1">
                <a:off x="5570297"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46"/>
              <p:cNvSpPr/>
              <p:nvPr/>
            </p:nvSpPr>
            <p:spPr>
              <a:xfrm flipH="1">
                <a:off x="5570297"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46"/>
              <p:cNvSpPr/>
              <p:nvPr/>
            </p:nvSpPr>
            <p:spPr>
              <a:xfrm flipH="1">
                <a:off x="5570297"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23" name="Google Shape;223;p46"/>
            <p:cNvGrpSpPr/>
            <p:nvPr/>
          </p:nvGrpSpPr>
          <p:grpSpPr>
            <a:xfrm>
              <a:off x="5941652" y="4309200"/>
              <a:ext cx="231600" cy="834300"/>
              <a:chOff x="5941652" y="4309200"/>
              <a:chExt cx="231600" cy="834300"/>
            </a:xfrm>
          </p:grpSpPr>
          <p:sp>
            <p:nvSpPr>
              <p:cNvPr id="224" name="Google Shape;224;p46"/>
              <p:cNvSpPr/>
              <p:nvPr/>
            </p:nvSpPr>
            <p:spPr>
              <a:xfrm flipH="1">
                <a:off x="5941652"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46"/>
              <p:cNvSpPr/>
              <p:nvPr/>
            </p:nvSpPr>
            <p:spPr>
              <a:xfrm flipH="1">
                <a:off x="5941652"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 name="Google Shape;226;p46"/>
              <p:cNvSpPr/>
              <p:nvPr/>
            </p:nvSpPr>
            <p:spPr>
              <a:xfrm flipH="1">
                <a:off x="5941652"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46"/>
              <p:cNvSpPr/>
              <p:nvPr/>
            </p:nvSpPr>
            <p:spPr>
              <a:xfrm flipH="1">
                <a:off x="5941652"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28" name="Google Shape;228;p46"/>
            <p:cNvGrpSpPr/>
            <p:nvPr/>
          </p:nvGrpSpPr>
          <p:grpSpPr>
            <a:xfrm>
              <a:off x="6313006" y="4099200"/>
              <a:ext cx="231600" cy="1044300"/>
              <a:chOff x="6313006" y="4099200"/>
              <a:chExt cx="231600" cy="1044300"/>
            </a:xfrm>
          </p:grpSpPr>
          <p:sp>
            <p:nvSpPr>
              <p:cNvPr id="229" name="Google Shape;229;p46"/>
              <p:cNvSpPr/>
              <p:nvPr/>
            </p:nvSpPr>
            <p:spPr>
              <a:xfrm flipH="1">
                <a:off x="6313006"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46"/>
              <p:cNvSpPr/>
              <p:nvPr/>
            </p:nvSpPr>
            <p:spPr>
              <a:xfrm flipH="1">
                <a:off x="6313006"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46"/>
              <p:cNvSpPr/>
              <p:nvPr/>
            </p:nvSpPr>
            <p:spPr>
              <a:xfrm flipH="1">
                <a:off x="6313006"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46"/>
              <p:cNvSpPr/>
              <p:nvPr/>
            </p:nvSpPr>
            <p:spPr>
              <a:xfrm flipH="1">
                <a:off x="6313006" y="4099200"/>
                <a:ext cx="2316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46"/>
              <p:cNvSpPr/>
              <p:nvPr/>
            </p:nvSpPr>
            <p:spPr>
              <a:xfrm flipH="1">
                <a:off x="6313006"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34" name="Google Shape;234;p46"/>
            <p:cNvGrpSpPr/>
            <p:nvPr/>
          </p:nvGrpSpPr>
          <p:grpSpPr>
            <a:xfrm>
              <a:off x="6684361" y="4309200"/>
              <a:ext cx="231600" cy="834300"/>
              <a:chOff x="6684361" y="4309200"/>
              <a:chExt cx="231600" cy="834300"/>
            </a:xfrm>
          </p:grpSpPr>
          <p:sp>
            <p:nvSpPr>
              <p:cNvPr id="235" name="Google Shape;235;p46"/>
              <p:cNvSpPr/>
              <p:nvPr/>
            </p:nvSpPr>
            <p:spPr>
              <a:xfrm flipH="1">
                <a:off x="6684361"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46"/>
              <p:cNvSpPr/>
              <p:nvPr/>
            </p:nvSpPr>
            <p:spPr>
              <a:xfrm flipH="1">
                <a:off x="6684361"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46"/>
              <p:cNvSpPr/>
              <p:nvPr/>
            </p:nvSpPr>
            <p:spPr>
              <a:xfrm flipH="1">
                <a:off x="6684361"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46"/>
              <p:cNvSpPr/>
              <p:nvPr/>
            </p:nvSpPr>
            <p:spPr>
              <a:xfrm flipH="1">
                <a:off x="6684361"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39" name="Google Shape;239;p46"/>
            <p:cNvGrpSpPr/>
            <p:nvPr/>
          </p:nvGrpSpPr>
          <p:grpSpPr>
            <a:xfrm>
              <a:off x="7055715" y="4518900"/>
              <a:ext cx="231600" cy="624600"/>
              <a:chOff x="7055715" y="4518900"/>
              <a:chExt cx="231600" cy="624600"/>
            </a:xfrm>
          </p:grpSpPr>
          <p:sp>
            <p:nvSpPr>
              <p:cNvPr id="240" name="Google Shape;240;p46"/>
              <p:cNvSpPr/>
              <p:nvPr/>
            </p:nvSpPr>
            <p:spPr>
              <a:xfrm flipH="1">
                <a:off x="7055715"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46"/>
              <p:cNvSpPr/>
              <p:nvPr/>
            </p:nvSpPr>
            <p:spPr>
              <a:xfrm flipH="1">
                <a:off x="7055715"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46"/>
              <p:cNvSpPr/>
              <p:nvPr/>
            </p:nvSpPr>
            <p:spPr>
              <a:xfrm flipH="1">
                <a:off x="7055715"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43" name="Google Shape;243;p46"/>
            <p:cNvGrpSpPr/>
            <p:nvPr/>
          </p:nvGrpSpPr>
          <p:grpSpPr>
            <a:xfrm>
              <a:off x="7798424" y="4099200"/>
              <a:ext cx="231600" cy="1044300"/>
              <a:chOff x="7798424" y="4099200"/>
              <a:chExt cx="231600" cy="1044300"/>
            </a:xfrm>
          </p:grpSpPr>
          <p:sp>
            <p:nvSpPr>
              <p:cNvPr id="244" name="Google Shape;244;p46"/>
              <p:cNvSpPr/>
              <p:nvPr/>
            </p:nvSpPr>
            <p:spPr>
              <a:xfrm flipH="1">
                <a:off x="7798424"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46"/>
              <p:cNvSpPr/>
              <p:nvPr/>
            </p:nvSpPr>
            <p:spPr>
              <a:xfrm flipH="1">
                <a:off x="7798424"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46"/>
              <p:cNvSpPr/>
              <p:nvPr/>
            </p:nvSpPr>
            <p:spPr>
              <a:xfrm flipH="1">
                <a:off x="7798424"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46"/>
              <p:cNvSpPr/>
              <p:nvPr/>
            </p:nvSpPr>
            <p:spPr>
              <a:xfrm flipH="1">
                <a:off x="7798424" y="4099200"/>
                <a:ext cx="231600" cy="104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46"/>
              <p:cNvSpPr/>
              <p:nvPr/>
            </p:nvSpPr>
            <p:spPr>
              <a:xfrm flipH="1">
                <a:off x="7798424"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49" name="Google Shape;249;p46"/>
            <p:cNvGrpSpPr/>
            <p:nvPr/>
          </p:nvGrpSpPr>
          <p:grpSpPr>
            <a:xfrm>
              <a:off x="8169779" y="4309200"/>
              <a:ext cx="231600" cy="834300"/>
              <a:chOff x="8169779" y="4309200"/>
              <a:chExt cx="231600" cy="834300"/>
            </a:xfrm>
          </p:grpSpPr>
          <p:sp>
            <p:nvSpPr>
              <p:cNvPr id="250" name="Google Shape;250;p46"/>
              <p:cNvSpPr/>
              <p:nvPr/>
            </p:nvSpPr>
            <p:spPr>
              <a:xfrm flipH="1">
                <a:off x="8169779"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46"/>
              <p:cNvSpPr/>
              <p:nvPr/>
            </p:nvSpPr>
            <p:spPr>
              <a:xfrm flipH="1">
                <a:off x="8169779"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46"/>
              <p:cNvSpPr/>
              <p:nvPr/>
            </p:nvSpPr>
            <p:spPr>
              <a:xfrm flipH="1">
                <a:off x="8169779"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46"/>
              <p:cNvSpPr/>
              <p:nvPr/>
            </p:nvSpPr>
            <p:spPr>
              <a:xfrm flipH="1">
                <a:off x="8169779"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54" name="Google Shape;254;p46"/>
            <p:cNvGrpSpPr/>
            <p:nvPr/>
          </p:nvGrpSpPr>
          <p:grpSpPr>
            <a:xfrm>
              <a:off x="7427070" y="4309200"/>
              <a:ext cx="231600" cy="834300"/>
              <a:chOff x="7427070" y="4309200"/>
              <a:chExt cx="231600" cy="834300"/>
            </a:xfrm>
          </p:grpSpPr>
          <p:sp>
            <p:nvSpPr>
              <p:cNvPr id="255" name="Google Shape;255;p46"/>
              <p:cNvSpPr/>
              <p:nvPr/>
            </p:nvSpPr>
            <p:spPr>
              <a:xfrm flipH="1">
                <a:off x="7427070"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46"/>
              <p:cNvSpPr/>
              <p:nvPr/>
            </p:nvSpPr>
            <p:spPr>
              <a:xfrm flipH="1">
                <a:off x="7427070"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46"/>
              <p:cNvSpPr/>
              <p:nvPr/>
            </p:nvSpPr>
            <p:spPr>
              <a:xfrm flipH="1">
                <a:off x="7427070"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p46"/>
              <p:cNvSpPr/>
              <p:nvPr/>
            </p:nvSpPr>
            <p:spPr>
              <a:xfrm flipH="1">
                <a:off x="7427070"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59" name="Google Shape;259;p46"/>
            <p:cNvGrpSpPr/>
            <p:nvPr/>
          </p:nvGrpSpPr>
          <p:grpSpPr>
            <a:xfrm>
              <a:off x="8541133" y="4518900"/>
              <a:ext cx="231600" cy="624600"/>
              <a:chOff x="8541133" y="4518900"/>
              <a:chExt cx="231600" cy="624600"/>
            </a:xfrm>
          </p:grpSpPr>
          <p:sp>
            <p:nvSpPr>
              <p:cNvPr id="260" name="Google Shape;260;p46"/>
              <p:cNvSpPr/>
              <p:nvPr/>
            </p:nvSpPr>
            <p:spPr>
              <a:xfrm flipH="1">
                <a:off x="8541133"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46"/>
              <p:cNvSpPr/>
              <p:nvPr/>
            </p:nvSpPr>
            <p:spPr>
              <a:xfrm flipH="1">
                <a:off x="8541133"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46"/>
              <p:cNvSpPr/>
              <p:nvPr/>
            </p:nvSpPr>
            <p:spPr>
              <a:xfrm flipH="1">
                <a:off x="8541133"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63" name="Google Shape;263;p46"/>
            <p:cNvGrpSpPr/>
            <p:nvPr/>
          </p:nvGrpSpPr>
          <p:grpSpPr>
            <a:xfrm>
              <a:off x="8912488" y="4309200"/>
              <a:ext cx="231600" cy="834300"/>
              <a:chOff x="8912488" y="4309200"/>
              <a:chExt cx="231600" cy="834300"/>
            </a:xfrm>
          </p:grpSpPr>
          <p:sp>
            <p:nvSpPr>
              <p:cNvPr id="264" name="Google Shape;264;p46"/>
              <p:cNvSpPr/>
              <p:nvPr/>
            </p:nvSpPr>
            <p:spPr>
              <a:xfrm flipH="1">
                <a:off x="8912488" y="4728600"/>
                <a:ext cx="231600" cy="4149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46"/>
              <p:cNvSpPr/>
              <p:nvPr/>
            </p:nvSpPr>
            <p:spPr>
              <a:xfrm flipH="1">
                <a:off x="8912488" y="4309200"/>
                <a:ext cx="231600" cy="8343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46"/>
              <p:cNvSpPr/>
              <p:nvPr/>
            </p:nvSpPr>
            <p:spPr>
              <a:xfrm flipH="1">
                <a:off x="8912488" y="4518900"/>
                <a:ext cx="231600" cy="6246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46"/>
              <p:cNvSpPr/>
              <p:nvPr/>
            </p:nvSpPr>
            <p:spPr>
              <a:xfrm flipH="1">
                <a:off x="8912488" y="4938300"/>
                <a:ext cx="231600" cy="205200"/>
              </a:xfrm>
              <a:prstGeom prst="round2SameRect">
                <a:avLst>
                  <a:gd fmla="val 50000" name="adj1"/>
                  <a:gd fmla="val 0" name="adj2"/>
                </a:avLst>
              </a:prstGeom>
              <a:solidFill>
                <a:schemeClr val="lt1">
                  <a:alpha val="9019"/>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68" name="Google Shape;268;p46"/>
          <p:cNvSpPr txBox="1"/>
          <p:nvPr>
            <p:ph hasCustomPrompt="1" type="title"/>
          </p:nvPr>
        </p:nvSpPr>
        <p:spPr>
          <a:xfrm>
            <a:off x="1388625" y="772725"/>
            <a:ext cx="6366900" cy="18633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8000"/>
              <a:buNone/>
              <a:defRPr sz="8000">
                <a:solidFill>
                  <a:schemeClr val="lt1"/>
                </a:solidFill>
              </a:defRPr>
            </a:lvl1pPr>
            <a:lvl2pPr lvl="1" algn="ctr">
              <a:lnSpc>
                <a:spcPct val="100000"/>
              </a:lnSpc>
              <a:spcBef>
                <a:spcPts val="0"/>
              </a:spcBef>
              <a:spcAft>
                <a:spcPts val="0"/>
              </a:spcAft>
              <a:buClr>
                <a:schemeClr val="lt1"/>
              </a:buClr>
              <a:buSzPts val="8000"/>
              <a:buNone/>
              <a:defRPr sz="8000">
                <a:solidFill>
                  <a:schemeClr val="lt1"/>
                </a:solidFill>
              </a:defRPr>
            </a:lvl2pPr>
            <a:lvl3pPr lvl="2" algn="ctr">
              <a:lnSpc>
                <a:spcPct val="100000"/>
              </a:lnSpc>
              <a:spcBef>
                <a:spcPts val="0"/>
              </a:spcBef>
              <a:spcAft>
                <a:spcPts val="0"/>
              </a:spcAft>
              <a:buClr>
                <a:schemeClr val="lt1"/>
              </a:buClr>
              <a:buSzPts val="8000"/>
              <a:buNone/>
              <a:defRPr sz="8000">
                <a:solidFill>
                  <a:schemeClr val="lt1"/>
                </a:solidFill>
              </a:defRPr>
            </a:lvl3pPr>
            <a:lvl4pPr lvl="3" algn="ctr">
              <a:lnSpc>
                <a:spcPct val="100000"/>
              </a:lnSpc>
              <a:spcBef>
                <a:spcPts val="0"/>
              </a:spcBef>
              <a:spcAft>
                <a:spcPts val="0"/>
              </a:spcAft>
              <a:buClr>
                <a:schemeClr val="lt1"/>
              </a:buClr>
              <a:buSzPts val="8000"/>
              <a:buNone/>
              <a:defRPr sz="8000">
                <a:solidFill>
                  <a:schemeClr val="lt1"/>
                </a:solidFill>
              </a:defRPr>
            </a:lvl4pPr>
            <a:lvl5pPr lvl="4" algn="ctr">
              <a:lnSpc>
                <a:spcPct val="100000"/>
              </a:lnSpc>
              <a:spcBef>
                <a:spcPts val="0"/>
              </a:spcBef>
              <a:spcAft>
                <a:spcPts val="0"/>
              </a:spcAft>
              <a:buClr>
                <a:schemeClr val="lt1"/>
              </a:buClr>
              <a:buSzPts val="8000"/>
              <a:buNone/>
              <a:defRPr sz="8000">
                <a:solidFill>
                  <a:schemeClr val="lt1"/>
                </a:solidFill>
              </a:defRPr>
            </a:lvl5pPr>
            <a:lvl6pPr lvl="5" algn="ctr">
              <a:lnSpc>
                <a:spcPct val="100000"/>
              </a:lnSpc>
              <a:spcBef>
                <a:spcPts val="0"/>
              </a:spcBef>
              <a:spcAft>
                <a:spcPts val="0"/>
              </a:spcAft>
              <a:buClr>
                <a:schemeClr val="lt1"/>
              </a:buClr>
              <a:buSzPts val="8000"/>
              <a:buNone/>
              <a:defRPr sz="8000">
                <a:solidFill>
                  <a:schemeClr val="lt1"/>
                </a:solidFill>
              </a:defRPr>
            </a:lvl6pPr>
            <a:lvl7pPr lvl="6" algn="ctr">
              <a:lnSpc>
                <a:spcPct val="100000"/>
              </a:lnSpc>
              <a:spcBef>
                <a:spcPts val="0"/>
              </a:spcBef>
              <a:spcAft>
                <a:spcPts val="0"/>
              </a:spcAft>
              <a:buClr>
                <a:schemeClr val="lt1"/>
              </a:buClr>
              <a:buSzPts val="8000"/>
              <a:buNone/>
              <a:defRPr sz="8000">
                <a:solidFill>
                  <a:schemeClr val="lt1"/>
                </a:solidFill>
              </a:defRPr>
            </a:lvl7pPr>
            <a:lvl8pPr lvl="7" algn="ctr">
              <a:lnSpc>
                <a:spcPct val="100000"/>
              </a:lnSpc>
              <a:spcBef>
                <a:spcPts val="0"/>
              </a:spcBef>
              <a:spcAft>
                <a:spcPts val="0"/>
              </a:spcAft>
              <a:buClr>
                <a:schemeClr val="lt1"/>
              </a:buClr>
              <a:buSzPts val="8000"/>
              <a:buNone/>
              <a:defRPr sz="8000">
                <a:solidFill>
                  <a:schemeClr val="lt1"/>
                </a:solidFill>
              </a:defRPr>
            </a:lvl8pPr>
            <a:lvl9pPr lvl="8" algn="ctr">
              <a:lnSpc>
                <a:spcPct val="100000"/>
              </a:lnSpc>
              <a:spcBef>
                <a:spcPts val="0"/>
              </a:spcBef>
              <a:spcAft>
                <a:spcPts val="0"/>
              </a:spcAft>
              <a:buClr>
                <a:schemeClr val="lt1"/>
              </a:buClr>
              <a:buSzPts val="8000"/>
              <a:buNone/>
              <a:defRPr sz="8000">
                <a:solidFill>
                  <a:schemeClr val="lt1"/>
                </a:solidFill>
              </a:defRPr>
            </a:lvl9pPr>
          </a:lstStyle>
          <a:p>
            <a:r>
              <a:t>xx%</a:t>
            </a:r>
          </a:p>
        </p:txBody>
      </p:sp>
      <p:sp>
        <p:nvSpPr>
          <p:cNvPr id="269" name="Google Shape;269;p46"/>
          <p:cNvSpPr txBox="1"/>
          <p:nvPr>
            <p:ph idx="1" type="body"/>
          </p:nvPr>
        </p:nvSpPr>
        <p:spPr>
          <a:xfrm>
            <a:off x="1388625" y="2712300"/>
            <a:ext cx="6366900" cy="1111200"/>
          </a:xfrm>
          <a:prstGeom prst="rect">
            <a:avLst/>
          </a:prstGeom>
          <a:noFill/>
          <a:ln>
            <a:noFill/>
          </a:ln>
        </p:spPr>
        <p:txBody>
          <a:bodyPr anchorCtr="0" anchor="t" bIns="91425" lIns="91425" spcFirstLastPara="1" rIns="91425" wrap="square" tIns="91425">
            <a:normAutofit/>
          </a:bodyPr>
          <a:lstStyle>
            <a:lvl1pPr indent="-311150" lvl="0" marL="457200" algn="ctr">
              <a:lnSpc>
                <a:spcPct val="115000"/>
              </a:lnSpc>
              <a:spcBef>
                <a:spcPts val="0"/>
              </a:spcBef>
              <a:spcAft>
                <a:spcPts val="0"/>
              </a:spcAft>
              <a:buClr>
                <a:schemeClr val="lt1"/>
              </a:buClr>
              <a:buSzPts val="1300"/>
              <a:buChar char="●"/>
              <a:defRPr>
                <a:solidFill>
                  <a:schemeClr val="lt1"/>
                </a:solidFill>
              </a:defRPr>
            </a:lvl1pPr>
            <a:lvl2pPr indent="-298450" lvl="1" marL="914400" algn="ctr">
              <a:lnSpc>
                <a:spcPct val="115000"/>
              </a:lnSpc>
              <a:spcBef>
                <a:spcPts val="0"/>
              </a:spcBef>
              <a:spcAft>
                <a:spcPts val="0"/>
              </a:spcAft>
              <a:buClr>
                <a:schemeClr val="lt1"/>
              </a:buClr>
              <a:buSzPts val="1100"/>
              <a:buChar char="○"/>
              <a:defRPr>
                <a:solidFill>
                  <a:schemeClr val="lt1"/>
                </a:solidFill>
              </a:defRPr>
            </a:lvl2pPr>
            <a:lvl3pPr indent="-298450" lvl="2" marL="1371600" algn="ctr">
              <a:lnSpc>
                <a:spcPct val="115000"/>
              </a:lnSpc>
              <a:spcBef>
                <a:spcPts val="0"/>
              </a:spcBef>
              <a:spcAft>
                <a:spcPts val="0"/>
              </a:spcAft>
              <a:buClr>
                <a:schemeClr val="lt1"/>
              </a:buClr>
              <a:buSzPts val="1100"/>
              <a:buChar char="■"/>
              <a:defRPr>
                <a:solidFill>
                  <a:schemeClr val="lt1"/>
                </a:solidFill>
              </a:defRPr>
            </a:lvl3pPr>
            <a:lvl4pPr indent="-298450" lvl="3" marL="1828800" algn="ctr">
              <a:lnSpc>
                <a:spcPct val="115000"/>
              </a:lnSpc>
              <a:spcBef>
                <a:spcPts val="0"/>
              </a:spcBef>
              <a:spcAft>
                <a:spcPts val="0"/>
              </a:spcAft>
              <a:buClr>
                <a:schemeClr val="lt1"/>
              </a:buClr>
              <a:buSzPts val="1100"/>
              <a:buChar char="●"/>
              <a:defRPr>
                <a:solidFill>
                  <a:schemeClr val="lt1"/>
                </a:solidFill>
              </a:defRPr>
            </a:lvl4pPr>
            <a:lvl5pPr indent="-298450" lvl="4" marL="2286000" algn="ctr">
              <a:lnSpc>
                <a:spcPct val="115000"/>
              </a:lnSpc>
              <a:spcBef>
                <a:spcPts val="0"/>
              </a:spcBef>
              <a:spcAft>
                <a:spcPts val="0"/>
              </a:spcAft>
              <a:buClr>
                <a:schemeClr val="lt1"/>
              </a:buClr>
              <a:buSzPts val="1100"/>
              <a:buChar char="○"/>
              <a:defRPr>
                <a:solidFill>
                  <a:schemeClr val="lt1"/>
                </a:solidFill>
              </a:defRPr>
            </a:lvl5pPr>
            <a:lvl6pPr indent="-298450" lvl="5" marL="2743200" algn="ctr">
              <a:lnSpc>
                <a:spcPct val="115000"/>
              </a:lnSpc>
              <a:spcBef>
                <a:spcPts val="0"/>
              </a:spcBef>
              <a:spcAft>
                <a:spcPts val="0"/>
              </a:spcAft>
              <a:buClr>
                <a:schemeClr val="lt1"/>
              </a:buClr>
              <a:buSzPts val="1100"/>
              <a:buChar char="■"/>
              <a:defRPr>
                <a:solidFill>
                  <a:schemeClr val="lt1"/>
                </a:solidFill>
              </a:defRPr>
            </a:lvl6pPr>
            <a:lvl7pPr indent="-298450" lvl="6" marL="3200400" algn="ctr">
              <a:lnSpc>
                <a:spcPct val="115000"/>
              </a:lnSpc>
              <a:spcBef>
                <a:spcPts val="0"/>
              </a:spcBef>
              <a:spcAft>
                <a:spcPts val="0"/>
              </a:spcAft>
              <a:buClr>
                <a:schemeClr val="lt1"/>
              </a:buClr>
              <a:buSzPts val="1100"/>
              <a:buChar char="●"/>
              <a:defRPr>
                <a:solidFill>
                  <a:schemeClr val="lt1"/>
                </a:solidFill>
              </a:defRPr>
            </a:lvl7pPr>
            <a:lvl8pPr indent="-298450" lvl="7" marL="3657600" algn="ctr">
              <a:lnSpc>
                <a:spcPct val="115000"/>
              </a:lnSpc>
              <a:spcBef>
                <a:spcPts val="0"/>
              </a:spcBef>
              <a:spcAft>
                <a:spcPts val="0"/>
              </a:spcAft>
              <a:buClr>
                <a:schemeClr val="lt1"/>
              </a:buClr>
              <a:buSzPts val="1100"/>
              <a:buChar char="○"/>
              <a:defRPr>
                <a:solidFill>
                  <a:schemeClr val="lt1"/>
                </a:solidFill>
              </a:defRPr>
            </a:lvl8pPr>
            <a:lvl9pPr indent="-298450" lvl="8" marL="4114800" algn="ctr">
              <a:lnSpc>
                <a:spcPct val="115000"/>
              </a:lnSpc>
              <a:spcBef>
                <a:spcPts val="0"/>
              </a:spcBef>
              <a:spcAft>
                <a:spcPts val="0"/>
              </a:spcAft>
              <a:buClr>
                <a:schemeClr val="lt1"/>
              </a:buClr>
              <a:buSzPts val="1100"/>
              <a:buChar char="■"/>
              <a:defRPr>
                <a:solidFill>
                  <a:schemeClr val="lt1"/>
                </a:solidFill>
              </a:defRPr>
            </a:lvl9pPr>
          </a:lstStyle>
          <a:p/>
        </p:txBody>
      </p:sp>
      <p:sp>
        <p:nvSpPr>
          <p:cNvPr id="270" name="Google Shape;270;p46"/>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p47"/>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lt1"/>
        </a:solidFill>
      </p:bgPr>
    </p:bg>
    <p:spTree>
      <p:nvGrpSpPr>
        <p:cNvPr id="5" name="Shape 5"/>
        <p:cNvGrpSpPr/>
        <p:nvPr/>
      </p:nvGrpSpPr>
      <p:grpSpPr>
        <a:xfrm>
          <a:off x="0" y="0"/>
          <a:ext cx="0" cy="0"/>
          <a:chOff x="0" y="0"/>
          <a:chExt cx="0" cy="0"/>
        </a:xfrm>
      </p:grpSpPr>
      <p:sp>
        <p:nvSpPr>
          <p:cNvPr id="6" name="Google Shape;6;p3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1pPr>
            <a:lvl2pPr lvl="1"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2pPr>
            <a:lvl3pPr lvl="2"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3pPr>
            <a:lvl4pPr lvl="3"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4pPr>
            <a:lvl5pPr lvl="4"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5pPr>
            <a:lvl6pPr lvl="5"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6pPr>
            <a:lvl7pPr lvl="6"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7pPr>
            <a:lvl8pPr lvl="7"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8pPr>
            <a:lvl9pPr lvl="8" marR="0" rtl="0" algn="l">
              <a:lnSpc>
                <a:spcPct val="100000"/>
              </a:lnSpc>
              <a:spcBef>
                <a:spcPts val="0"/>
              </a:spcBef>
              <a:spcAft>
                <a:spcPts val="0"/>
              </a:spcAft>
              <a:buClr>
                <a:schemeClr val="dk2"/>
              </a:buClr>
              <a:buSzPts val="2800"/>
              <a:buFont typeface="Maven Pro"/>
              <a:buNone/>
              <a:defRPr b="1" i="0" sz="2800" u="none" cap="none" strike="noStrike">
                <a:solidFill>
                  <a:schemeClr val="dk2"/>
                </a:solidFill>
                <a:latin typeface="Maven Pro"/>
                <a:ea typeface="Maven Pro"/>
                <a:cs typeface="Maven Pro"/>
                <a:sym typeface="Maven Pro"/>
              </a:defRPr>
            </a:lvl9pPr>
          </a:lstStyle>
          <a:p/>
        </p:txBody>
      </p:sp>
      <p:sp>
        <p:nvSpPr>
          <p:cNvPr id="7" name="Google Shape;7;p3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marR="0" rtl="0" algn="l">
              <a:lnSpc>
                <a:spcPct val="115000"/>
              </a:lnSpc>
              <a:spcBef>
                <a:spcPts val="0"/>
              </a:spcBef>
              <a:spcAft>
                <a:spcPts val="0"/>
              </a:spcAft>
              <a:buClr>
                <a:schemeClr val="dk2"/>
              </a:buClr>
              <a:buSzPts val="1300"/>
              <a:buFont typeface="Nunito"/>
              <a:buChar char="●"/>
              <a:defRPr b="0" i="0" sz="1300" u="none" cap="none" strike="noStrike">
                <a:solidFill>
                  <a:schemeClr val="dk2"/>
                </a:solidFill>
                <a:latin typeface="Nunito"/>
                <a:ea typeface="Nunito"/>
                <a:cs typeface="Nunito"/>
                <a:sym typeface="Nunito"/>
              </a:defRPr>
            </a:lvl1pPr>
            <a:lvl2pPr indent="-298450" lvl="1" marL="914400" marR="0" rtl="0" algn="l">
              <a:lnSpc>
                <a:spcPct val="115000"/>
              </a:lnSpc>
              <a:spcBef>
                <a:spcPts val="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2pPr>
            <a:lvl3pPr indent="-298450" lvl="2" marL="1371600" marR="0" rtl="0" algn="l">
              <a:lnSpc>
                <a:spcPct val="115000"/>
              </a:lnSpc>
              <a:spcBef>
                <a:spcPts val="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3pPr>
            <a:lvl4pPr indent="-298450" lvl="3" marL="1828800" marR="0" rtl="0" algn="l">
              <a:lnSpc>
                <a:spcPct val="115000"/>
              </a:lnSpc>
              <a:spcBef>
                <a:spcPts val="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4pPr>
            <a:lvl5pPr indent="-298450" lvl="4" marL="2286000" marR="0" rtl="0" algn="l">
              <a:lnSpc>
                <a:spcPct val="115000"/>
              </a:lnSpc>
              <a:spcBef>
                <a:spcPts val="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5pPr>
            <a:lvl6pPr indent="-298450" lvl="5" marL="2743200" marR="0" rtl="0" algn="l">
              <a:lnSpc>
                <a:spcPct val="115000"/>
              </a:lnSpc>
              <a:spcBef>
                <a:spcPts val="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6pPr>
            <a:lvl7pPr indent="-298450" lvl="6" marL="3200400" marR="0" rtl="0" algn="l">
              <a:lnSpc>
                <a:spcPct val="115000"/>
              </a:lnSpc>
              <a:spcBef>
                <a:spcPts val="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7pPr>
            <a:lvl8pPr indent="-298450" lvl="7" marL="3657600" marR="0" rtl="0" algn="l">
              <a:lnSpc>
                <a:spcPct val="115000"/>
              </a:lnSpc>
              <a:spcBef>
                <a:spcPts val="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8pPr>
            <a:lvl9pPr indent="-298450" lvl="8" marL="4114800" marR="0" rtl="0" algn="l">
              <a:lnSpc>
                <a:spcPct val="115000"/>
              </a:lnSpc>
              <a:spcBef>
                <a:spcPts val="0"/>
              </a:spcBef>
              <a:spcAft>
                <a:spcPts val="0"/>
              </a:spcAft>
              <a:buClr>
                <a:schemeClr val="dk2"/>
              </a:buClr>
              <a:buSzPts val="1100"/>
              <a:buFont typeface="Nunito"/>
              <a:buChar char="■"/>
              <a:defRPr b="0" i="0" sz="1100" u="none" cap="none" strike="noStrike">
                <a:solidFill>
                  <a:schemeClr val="dk2"/>
                </a:solidFill>
                <a:latin typeface="Nunito"/>
                <a:ea typeface="Nunito"/>
                <a:cs typeface="Nunito"/>
                <a:sym typeface="Nunito"/>
              </a:defRPr>
            </a:lvl9pPr>
          </a:lstStyle>
          <a:p/>
        </p:txBody>
      </p:sp>
      <p:sp>
        <p:nvSpPr>
          <p:cNvPr id="8" name="Google Shape;8;p36"/>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8.png"/><Relationship Id="rId4" Type="http://schemas.openxmlformats.org/officeDocument/2006/relationships/image" Target="../media/image13.png"/><Relationship Id="rId5"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2.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1.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
          <p:cNvSpPr txBox="1"/>
          <p:nvPr>
            <p:ph type="ctrTitle"/>
          </p:nvPr>
        </p:nvSpPr>
        <p:spPr>
          <a:xfrm>
            <a:off x="868825" y="437188"/>
            <a:ext cx="4255500" cy="18729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3600"/>
              <a:buNone/>
            </a:pPr>
            <a:r>
              <a:rPr lang="ca"/>
              <a:t>UD3 MERCAT I ECONOMIA</a:t>
            </a:r>
            <a:endParaRPr/>
          </a:p>
        </p:txBody>
      </p:sp>
      <p:sp>
        <p:nvSpPr>
          <p:cNvPr id="278" name="Google Shape;278;p1"/>
          <p:cNvSpPr txBox="1"/>
          <p:nvPr>
            <p:ph idx="1" type="subTitle"/>
          </p:nvPr>
        </p:nvSpPr>
        <p:spPr>
          <a:xfrm>
            <a:off x="868825" y="2310100"/>
            <a:ext cx="7995000" cy="1211100"/>
          </a:xfrm>
          <a:prstGeom prst="rect">
            <a:avLst/>
          </a:prstGeom>
          <a:noFill/>
          <a:ln>
            <a:noFill/>
          </a:ln>
        </p:spPr>
        <p:txBody>
          <a:bodyPr anchorCtr="0" anchor="t" bIns="91425" lIns="91425" spcFirstLastPara="1" rIns="91425" wrap="square" tIns="91425">
            <a:normAutofit lnSpcReduction="20000"/>
          </a:bodyPr>
          <a:lstStyle/>
          <a:p>
            <a:pPr indent="-330200" lvl="0" marL="457200" rtl="0" algn="l">
              <a:lnSpc>
                <a:spcPct val="100000"/>
              </a:lnSpc>
              <a:spcBef>
                <a:spcPts val="0"/>
              </a:spcBef>
              <a:spcAft>
                <a:spcPts val="0"/>
              </a:spcAft>
              <a:buClr>
                <a:srgbClr val="FFFFFF"/>
              </a:buClr>
              <a:buSzPts val="1600"/>
              <a:buFont typeface="Arial"/>
              <a:buAutoNum type="arabicPeriod"/>
            </a:pPr>
            <a:r>
              <a:rPr lang="ca" sz="1350">
                <a:solidFill>
                  <a:srgbClr val="FFFFFF"/>
                </a:solidFill>
                <a:latin typeface="Arial"/>
                <a:ea typeface="Arial"/>
                <a:cs typeface="Arial"/>
                <a:sym typeface="Arial"/>
              </a:rPr>
              <a:t>Quina tecnologia fer servir? </a:t>
            </a:r>
            <a:endParaRPr sz="1350">
              <a:solidFill>
                <a:srgbClr val="FFFFFF"/>
              </a:solidFill>
              <a:latin typeface="Arial"/>
              <a:ea typeface="Arial"/>
              <a:cs typeface="Arial"/>
              <a:sym typeface="Arial"/>
            </a:endParaRPr>
          </a:p>
          <a:p>
            <a:pPr indent="-330200" lvl="0" marL="457200" rtl="0" algn="l">
              <a:lnSpc>
                <a:spcPct val="100000"/>
              </a:lnSpc>
              <a:spcBef>
                <a:spcPts val="0"/>
              </a:spcBef>
              <a:spcAft>
                <a:spcPts val="0"/>
              </a:spcAft>
              <a:buClr>
                <a:srgbClr val="FFFFFF"/>
              </a:buClr>
              <a:buSzPts val="1600"/>
              <a:buFont typeface="Arial"/>
              <a:buAutoNum type="arabicPeriod"/>
            </a:pPr>
            <a:r>
              <a:rPr lang="ca" sz="1350">
                <a:solidFill>
                  <a:srgbClr val="FFFFFF"/>
                </a:solidFill>
                <a:latin typeface="Arial"/>
                <a:ea typeface="Arial"/>
                <a:cs typeface="Arial"/>
                <a:sym typeface="Arial"/>
              </a:rPr>
              <a:t>Costos i ingressos: el benefici empresarial </a:t>
            </a:r>
            <a:endParaRPr sz="1350">
              <a:solidFill>
                <a:srgbClr val="FFFFFF"/>
              </a:solidFill>
              <a:latin typeface="Arial"/>
              <a:ea typeface="Arial"/>
              <a:cs typeface="Arial"/>
              <a:sym typeface="Arial"/>
            </a:endParaRPr>
          </a:p>
          <a:p>
            <a:pPr indent="-330200" lvl="0" marL="457200" rtl="0" algn="l">
              <a:lnSpc>
                <a:spcPct val="100000"/>
              </a:lnSpc>
              <a:spcBef>
                <a:spcPts val="0"/>
              </a:spcBef>
              <a:spcAft>
                <a:spcPts val="0"/>
              </a:spcAft>
              <a:buClr>
                <a:srgbClr val="FFFFFF"/>
              </a:buClr>
              <a:buSzPts val="1600"/>
              <a:buFont typeface="Arial"/>
              <a:buAutoNum type="arabicPeriod"/>
            </a:pPr>
            <a:r>
              <a:rPr lang="ca" sz="1350">
                <a:solidFill>
                  <a:srgbClr val="FFFFFF"/>
                </a:solidFill>
                <a:latin typeface="Arial"/>
                <a:ea typeface="Arial"/>
                <a:cs typeface="Arial"/>
                <a:sym typeface="Arial"/>
              </a:rPr>
              <a:t>Les funcions de les empreses </a:t>
            </a:r>
            <a:endParaRPr sz="1350">
              <a:solidFill>
                <a:srgbClr val="FFFFFF"/>
              </a:solidFill>
              <a:latin typeface="Arial"/>
              <a:ea typeface="Arial"/>
              <a:cs typeface="Arial"/>
              <a:sym typeface="Arial"/>
            </a:endParaRPr>
          </a:p>
          <a:p>
            <a:pPr indent="-330200" lvl="0" marL="457200" rtl="0" algn="l">
              <a:lnSpc>
                <a:spcPct val="100000"/>
              </a:lnSpc>
              <a:spcBef>
                <a:spcPts val="0"/>
              </a:spcBef>
              <a:spcAft>
                <a:spcPts val="0"/>
              </a:spcAft>
              <a:buClr>
                <a:srgbClr val="FFFFFF"/>
              </a:buClr>
              <a:buSzPts val="1600"/>
              <a:buFont typeface="Arial"/>
              <a:buAutoNum type="arabicPeriod"/>
            </a:pPr>
            <a:r>
              <a:rPr lang="ca" sz="1350">
                <a:solidFill>
                  <a:srgbClr val="FFFFFF"/>
                </a:solidFill>
                <a:latin typeface="Arial"/>
                <a:ea typeface="Arial"/>
                <a:cs typeface="Arial"/>
                <a:sym typeface="Arial"/>
              </a:rPr>
              <a:t>Mercats, empreses i famílies</a:t>
            </a:r>
            <a:endParaRPr/>
          </a:p>
          <a:p>
            <a:pPr indent="0" lvl="0" marL="0" rtl="0" algn="l">
              <a:lnSpc>
                <a:spcPct val="100000"/>
              </a:lnSpc>
              <a:spcBef>
                <a:spcPts val="0"/>
              </a:spcBef>
              <a:spcAft>
                <a:spcPts val="0"/>
              </a:spcAft>
              <a:buSzPts val="1600"/>
              <a:buNone/>
            </a:pPr>
            <a:r>
              <a:t/>
            </a:r>
            <a:endParaRPr/>
          </a:p>
        </p:txBody>
      </p:sp>
      <p:pic>
        <p:nvPicPr>
          <p:cNvPr id="279" name="Google Shape;279;p1"/>
          <p:cNvPicPr preferRelativeResize="0"/>
          <p:nvPr/>
        </p:nvPicPr>
        <p:blipFill rotWithShape="1">
          <a:blip r:embed="rId3">
            <a:alphaModFix/>
          </a:blip>
          <a:srcRect b="0" l="0" r="0" t="0"/>
          <a:stretch/>
        </p:blipFill>
        <p:spPr>
          <a:xfrm>
            <a:off x="6053224" y="551875"/>
            <a:ext cx="2251700" cy="43659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283" name="Shape 283"/>
        <p:cNvGrpSpPr/>
        <p:nvPr/>
      </p:nvGrpSpPr>
      <p:grpSpPr>
        <a:xfrm>
          <a:off x="0" y="0"/>
          <a:ext cx="0" cy="0"/>
          <a:chOff x="0" y="0"/>
          <a:chExt cx="0" cy="0"/>
        </a:xfrm>
      </p:grpSpPr>
      <p:sp>
        <p:nvSpPr>
          <p:cNvPr id="284" name="Google Shape;284;p2"/>
          <p:cNvSpPr txBox="1"/>
          <p:nvPr>
            <p:ph type="title"/>
          </p:nvPr>
        </p:nvSpPr>
        <p:spPr>
          <a:xfrm>
            <a:off x="1359825" y="452900"/>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ca">
                <a:solidFill>
                  <a:schemeClr val="lt1"/>
                </a:solidFill>
              </a:rPr>
              <a:t>Introducció </a:t>
            </a:r>
            <a:endParaRPr>
              <a:solidFill>
                <a:schemeClr val="lt1"/>
              </a:solidFill>
            </a:endParaRPr>
          </a:p>
        </p:txBody>
      </p:sp>
      <p:sp>
        <p:nvSpPr>
          <p:cNvPr id="285" name="Google Shape;285;p2"/>
          <p:cNvSpPr txBox="1"/>
          <p:nvPr>
            <p:ph idx="1" type="body"/>
          </p:nvPr>
        </p:nvSpPr>
        <p:spPr>
          <a:xfrm>
            <a:off x="441950" y="1255050"/>
            <a:ext cx="8519100" cy="322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300"/>
              <a:buNone/>
            </a:pPr>
            <a:r>
              <a:rPr lang="ca" sz="1650">
                <a:solidFill>
                  <a:srgbClr val="FFFFFF"/>
                </a:solidFill>
                <a:latin typeface="Arial"/>
                <a:ea typeface="Arial"/>
                <a:cs typeface="Arial"/>
                <a:sym typeface="Arial"/>
              </a:rPr>
              <a:t>L'empresa és la </a:t>
            </a:r>
            <a:r>
              <a:rPr b="1" i="1" lang="ca" sz="1650">
                <a:solidFill>
                  <a:srgbClr val="FFFFFF"/>
                </a:solidFill>
                <a:latin typeface="Arial"/>
                <a:ea typeface="Arial"/>
                <a:cs typeface="Arial"/>
                <a:sym typeface="Arial"/>
              </a:rPr>
              <a:t>unitat bàsica de producció</a:t>
            </a:r>
            <a:r>
              <a:rPr lang="ca" sz="1650">
                <a:solidFill>
                  <a:srgbClr val="FFFFFF"/>
                </a:solidFill>
                <a:latin typeface="Arial"/>
                <a:ea typeface="Arial"/>
                <a:cs typeface="Arial"/>
                <a:sym typeface="Arial"/>
              </a:rPr>
              <a:t>. En ella es prenen les decisions fonamentals, com ara què produir o a quins preus vendre. Existeixen diverses maneres de combinar recursos per obtenir béns o serveis. Les empreses escolliran aquella que els permeti reduir els seus costos al mínim i obtenir el màxim benefici. </a:t>
            </a:r>
            <a:endParaRPr sz="1650">
              <a:solidFill>
                <a:srgbClr val="FFFFFF"/>
              </a:solidFill>
              <a:latin typeface="Arial"/>
              <a:ea typeface="Arial"/>
              <a:cs typeface="Arial"/>
              <a:sym typeface="Arial"/>
            </a:endParaRPr>
          </a:p>
          <a:p>
            <a:pPr indent="0" lvl="0" marL="0" rtl="0" algn="l">
              <a:lnSpc>
                <a:spcPct val="115000"/>
              </a:lnSpc>
              <a:spcBef>
                <a:spcPts val="1200"/>
              </a:spcBef>
              <a:spcAft>
                <a:spcPts val="1200"/>
              </a:spcAft>
              <a:buSzPts val="1300"/>
              <a:buNone/>
            </a:pPr>
            <a:r>
              <a:rPr lang="ca" sz="1650">
                <a:solidFill>
                  <a:srgbClr val="FFFFFF"/>
                </a:solidFill>
                <a:latin typeface="Arial"/>
                <a:ea typeface="Arial"/>
                <a:cs typeface="Arial"/>
                <a:sym typeface="Arial"/>
              </a:rPr>
              <a:t>Mitjançant aquestes decisions, les empreses interaccionen amb les famílies als mercats on es vénen i compren els seus productes, en un procés continuat de tempteig a través del qual es van modificant les decisions de producció i els preus de venda. Al seu torn, les empreses negocien amb les famílies la contractació de recursos productius al mercat de factors de producció. Amb els diners que les famílies hi obtenen (salaris, interessos i lloguers), compraran a les empreses els seus productes. I tot recomença...</a:t>
            </a:r>
            <a:endParaRPr sz="19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289" name="Shape 289"/>
        <p:cNvGrpSpPr/>
        <p:nvPr/>
      </p:nvGrpSpPr>
      <p:grpSpPr>
        <a:xfrm>
          <a:off x="0" y="0"/>
          <a:ext cx="0" cy="0"/>
          <a:chOff x="0" y="0"/>
          <a:chExt cx="0" cy="0"/>
        </a:xfrm>
      </p:grpSpPr>
      <p:sp>
        <p:nvSpPr>
          <p:cNvPr id="290" name="Google Shape;290;p3"/>
          <p:cNvSpPr txBox="1"/>
          <p:nvPr>
            <p:ph type="title"/>
          </p:nvPr>
        </p:nvSpPr>
        <p:spPr>
          <a:xfrm>
            <a:off x="1359825" y="452900"/>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ca">
                <a:solidFill>
                  <a:schemeClr val="lt1"/>
                </a:solidFill>
              </a:rPr>
              <a:t>Quina tecnologia fer servir?</a:t>
            </a:r>
            <a:endParaRPr>
              <a:solidFill>
                <a:schemeClr val="lt1"/>
              </a:solidFill>
            </a:endParaRPr>
          </a:p>
        </p:txBody>
      </p:sp>
      <p:sp>
        <p:nvSpPr>
          <p:cNvPr id="291" name="Google Shape;291;p3"/>
          <p:cNvSpPr txBox="1"/>
          <p:nvPr/>
        </p:nvSpPr>
        <p:spPr>
          <a:xfrm>
            <a:off x="357325" y="1219700"/>
            <a:ext cx="8481600" cy="773700"/>
          </a:xfrm>
          <a:prstGeom prst="rect">
            <a:avLst/>
          </a:prstGeom>
          <a:noFill/>
          <a:ln>
            <a:noFill/>
          </a:ln>
        </p:spPr>
        <p:txBody>
          <a:bodyPr anchorCtr="0" anchor="t" bIns="91425" lIns="91425" spcFirstLastPara="1" rIns="91425" wrap="square" tIns="91425">
            <a:noAutofit/>
          </a:bodyPr>
          <a:lstStyle/>
          <a:p>
            <a:pPr indent="0" lvl="0" marL="0" marR="0" rtl="0" algn="just">
              <a:lnSpc>
                <a:spcPct val="115000"/>
              </a:lnSpc>
              <a:spcBef>
                <a:spcPts val="0"/>
              </a:spcBef>
              <a:spcAft>
                <a:spcPts val="0"/>
              </a:spcAft>
              <a:buClr>
                <a:srgbClr val="000000"/>
              </a:buClr>
              <a:buSzPts val="1350"/>
              <a:buFont typeface="Arial"/>
              <a:buNone/>
            </a:pPr>
            <a:r>
              <a:rPr b="0" i="0" lang="ca" sz="1350" u="none" cap="none" strike="noStrike">
                <a:solidFill>
                  <a:schemeClr val="lt1"/>
                </a:solidFill>
                <a:latin typeface="Arial"/>
                <a:ea typeface="Arial"/>
                <a:cs typeface="Arial"/>
                <a:sym typeface="Arial"/>
              </a:rPr>
              <a:t>El procés productiu és la transformació de recursos productius o factors de producció en béns o serveis mitjançant la </a:t>
            </a:r>
            <a:r>
              <a:rPr b="1" i="0" lang="ca" sz="1350" u="none" cap="none" strike="noStrike">
                <a:solidFill>
                  <a:schemeClr val="lt1"/>
                </a:solidFill>
                <a:latin typeface="Arial"/>
                <a:ea typeface="Arial"/>
                <a:cs typeface="Arial"/>
                <a:sym typeface="Arial"/>
              </a:rPr>
              <a:t>tecnologia</a:t>
            </a:r>
            <a:r>
              <a:rPr b="0" i="0" lang="ca" sz="1350" u="none" cap="none" strike="noStrike">
                <a:solidFill>
                  <a:schemeClr val="lt1"/>
                </a:solidFill>
                <a:latin typeface="Arial"/>
                <a:ea typeface="Arial"/>
                <a:cs typeface="Arial"/>
                <a:sym typeface="Arial"/>
              </a:rPr>
              <a:t>.</a:t>
            </a:r>
            <a:endParaRPr b="0" i="0" sz="1350" u="none" cap="none" strike="noStrike">
              <a:solidFill>
                <a:schemeClr val="lt1"/>
              </a:solidFill>
              <a:latin typeface="Arial"/>
              <a:ea typeface="Arial"/>
              <a:cs typeface="Arial"/>
              <a:sym typeface="Arial"/>
            </a:endParaRPr>
          </a:p>
          <a:p>
            <a:pPr indent="0" lvl="0" marL="0" marR="0" rtl="0" algn="l">
              <a:lnSpc>
                <a:spcPct val="115000"/>
              </a:lnSpc>
              <a:spcBef>
                <a:spcPts val="150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Nunito"/>
              <a:ea typeface="Nunito"/>
              <a:cs typeface="Nunito"/>
              <a:sym typeface="Nunito"/>
            </a:endParaRPr>
          </a:p>
        </p:txBody>
      </p:sp>
      <p:pic>
        <p:nvPicPr>
          <p:cNvPr id="292" name="Google Shape;292;p3"/>
          <p:cNvPicPr preferRelativeResize="0"/>
          <p:nvPr/>
        </p:nvPicPr>
        <p:blipFill rotWithShape="1">
          <a:blip r:embed="rId3">
            <a:alphaModFix/>
          </a:blip>
          <a:srcRect b="0" l="0" r="0" t="0"/>
          <a:stretch/>
        </p:blipFill>
        <p:spPr>
          <a:xfrm>
            <a:off x="178525" y="1927600"/>
            <a:ext cx="8839204" cy="1566714"/>
          </a:xfrm>
          <a:prstGeom prst="rect">
            <a:avLst/>
          </a:prstGeom>
          <a:noFill/>
          <a:ln>
            <a:noFill/>
          </a:ln>
        </p:spPr>
      </p:pic>
      <p:sp>
        <p:nvSpPr>
          <p:cNvPr id="293" name="Google Shape;293;p3"/>
          <p:cNvSpPr txBox="1"/>
          <p:nvPr/>
        </p:nvSpPr>
        <p:spPr>
          <a:xfrm>
            <a:off x="178525" y="3619225"/>
            <a:ext cx="8839200" cy="1494300"/>
          </a:xfrm>
          <a:prstGeom prst="rect">
            <a:avLst/>
          </a:prstGeom>
          <a:noFill/>
          <a:ln>
            <a:noFill/>
          </a:ln>
        </p:spPr>
        <p:txBody>
          <a:bodyPr anchorCtr="0" anchor="t" bIns="91425" lIns="91425" spcFirstLastPara="1" rIns="91425" wrap="square" tIns="91425">
            <a:spAutoFit/>
          </a:bodyPr>
          <a:lstStyle/>
          <a:p>
            <a:pPr indent="0" lvl="0" marL="0" marR="0" rtl="0" algn="just">
              <a:lnSpc>
                <a:spcPct val="115000"/>
              </a:lnSpc>
              <a:spcBef>
                <a:spcPts val="0"/>
              </a:spcBef>
              <a:spcAft>
                <a:spcPts val="0"/>
              </a:spcAft>
              <a:buClr>
                <a:srgbClr val="000000"/>
              </a:buClr>
              <a:buSzPts val="1350"/>
              <a:buFont typeface="Arial"/>
              <a:buNone/>
            </a:pPr>
            <a:r>
              <a:rPr b="0" i="0" lang="ca" sz="1350" u="none" cap="none" strike="noStrike">
                <a:solidFill>
                  <a:schemeClr val="lt1"/>
                </a:solidFill>
                <a:latin typeface="Arial"/>
                <a:ea typeface="Arial"/>
                <a:cs typeface="Arial"/>
                <a:sym typeface="Arial"/>
              </a:rPr>
              <a:t>Quan les empreses decideixen el bé o el servei que llançaran al mercat, han de determinar quina quantitat produir i quina tecnologia fer servir. Aquest procés consta de dos passos:</a:t>
            </a:r>
            <a:endParaRPr b="0" i="0" sz="1350" u="none" cap="none" strike="noStrike">
              <a:solidFill>
                <a:schemeClr val="lt1"/>
              </a:solidFill>
              <a:latin typeface="Arial"/>
              <a:ea typeface="Arial"/>
              <a:cs typeface="Arial"/>
              <a:sym typeface="Arial"/>
            </a:endParaRPr>
          </a:p>
          <a:p>
            <a:pPr indent="0" lvl="0" marL="0" marR="0" rtl="0" algn="just">
              <a:lnSpc>
                <a:spcPct val="115000"/>
              </a:lnSpc>
              <a:spcBef>
                <a:spcPts val="1500"/>
              </a:spcBef>
              <a:spcAft>
                <a:spcPts val="0"/>
              </a:spcAft>
              <a:buClr>
                <a:srgbClr val="000000"/>
              </a:buClr>
              <a:buSzPts val="1350"/>
              <a:buFont typeface="Arial"/>
              <a:buNone/>
            </a:pPr>
            <a:r>
              <a:rPr b="0" i="0" lang="ca" sz="1350" u="none" cap="none" strike="noStrike">
                <a:solidFill>
                  <a:schemeClr val="lt1"/>
                </a:solidFill>
                <a:latin typeface="Arial"/>
                <a:ea typeface="Arial"/>
                <a:cs typeface="Arial"/>
                <a:sym typeface="Arial"/>
              </a:rPr>
              <a:t>1r Escollir tecnologies eficients (Eficiència tècnica).</a:t>
            </a:r>
            <a:endParaRPr b="0" i="0" sz="1350" u="none" cap="none" strike="noStrike">
              <a:solidFill>
                <a:schemeClr val="lt1"/>
              </a:solidFill>
              <a:latin typeface="Arial"/>
              <a:ea typeface="Arial"/>
              <a:cs typeface="Arial"/>
              <a:sym typeface="Arial"/>
            </a:endParaRPr>
          </a:p>
          <a:p>
            <a:pPr indent="0" lvl="0" marL="0" marR="0" rtl="0" algn="just">
              <a:lnSpc>
                <a:spcPct val="115000"/>
              </a:lnSpc>
              <a:spcBef>
                <a:spcPts val="1500"/>
              </a:spcBef>
              <a:spcAft>
                <a:spcPts val="1500"/>
              </a:spcAft>
              <a:buClr>
                <a:srgbClr val="000000"/>
              </a:buClr>
              <a:buSzPts val="1350"/>
              <a:buFont typeface="Arial"/>
              <a:buNone/>
            </a:pPr>
            <a:r>
              <a:rPr b="0" i="0" lang="ca" sz="1350" u="none" cap="none" strike="noStrike">
                <a:solidFill>
                  <a:schemeClr val="lt1"/>
                </a:solidFill>
                <a:latin typeface="Arial"/>
                <a:ea typeface="Arial"/>
                <a:cs typeface="Arial"/>
                <a:sym typeface="Arial"/>
              </a:rPr>
              <a:t>2n Escollir la més barata de les tecnologies eficients (Eficiència econòmica)</a:t>
            </a:r>
            <a:endParaRPr b="0" i="0" sz="135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297" name="Shape 297"/>
        <p:cNvGrpSpPr/>
        <p:nvPr/>
      </p:nvGrpSpPr>
      <p:grpSpPr>
        <a:xfrm>
          <a:off x="0" y="0"/>
          <a:ext cx="0" cy="0"/>
          <a:chOff x="0" y="0"/>
          <a:chExt cx="0" cy="0"/>
        </a:xfrm>
      </p:grpSpPr>
      <p:sp>
        <p:nvSpPr>
          <p:cNvPr id="298" name="Google Shape;298;p4"/>
          <p:cNvSpPr txBox="1"/>
          <p:nvPr>
            <p:ph type="title"/>
          </p:nvPr>
        </p:nvSpPr>
        <p:spPr>
          <a:xfrm>
            <a:off x="1359825" y="452900"/>
            <a:ext cx="7030500" cy="9993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Quina tecnologia fer servir? (continuació)</a:t>
            </a:r>
            <a:endParaRPr>
              <a:solidFill>
                <a:schemeClr val="lt1"/>
              </a:solidFill>
            </a:endParaRPr>
          </a:p>
        </p:txBody>
      </p:sp>
      <p:sp>
        <p:nvSpPr>
          <p:cNvPr id="299" name="Google Shape;299;p4"/>
          <p:cNvSpPr txBox="1"/>
          <p:nvPr/>
        </p:nvSpPr>
        <p:spPr>
          <a:xfrm>
            <a:off x="1224925" y="1341950"/>
            <a:ext cx="75135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Nunito"/>
              <a:ea typeface="Nunito"/>
              <a:cs typeface="Nunito"/>
              <a:sym typeface="Nunito"/>
            </a:endParaRPr>
          </a:p>
        </p:txBody>
      </p:sp>
      <p:pic>
        <p:nvPicPr>
          <p:cNvPr id="300" name="Google Shape;300;p4"/>
          <p:cNvPicPr preferRelativeResize="0"/>
          <p:nvPr/>
        </p:nvPicPr>
        <p:blipFill rotWithShape="1">
          <a:blip r:embed="rId3">
            <a:alphaModFix/>
          </a:blip>
          <a:srcRect b="0" l="0" r="0" t="0"/>
          <a:stretch/>
        </p:blipFill>
        <p:spPr>
          <a:xfrm>
            <a:off x="526725" y="1520400"/>
            <a:ext cx="8509649" cy="2949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304" name="Shape 304"/>
        <p:cNvGrpSpPr/>
        <p:nvPr/>
      </p:nvGrpSpPr>
      <p:grpSpPr>
        <a:xfrm>
          <a:off x="0" y="0"/>
          <a:ext cx="0" cy="0"/>
          <a:chOff x="0" y="0"/>
          <a:chExt cx="0" cy="0"/>
        </a:xfrm>
      </p:grpSpPr>
      <p:sp>
        <p:nvSpPr>
          <p:cNvPr id="305" name="Google Shape;305;p5"/>
          <p:cNvSpPr txBox="1"/>
          <p:nvPr>
            <p:ph type="title"/>
          </p:nvPr>
        </p:nvSpPr>
        <p:spPr>
          <a:xfrm>
            <a:off x="1359825" y="452900"/>
            <a:ext cx="7030500" cy="9993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Quina tecnologia fer servir? (continuació)</a:t>
            </a:r>
            <a:endParaRPr>
              <a:solidFill>
                <a:schemeClr val="lt1"/>
              </a:solidFill>
            </a:endParaRPr>
          </a:p>
        </p:txBody>
      </p:sp>
      <p:sp>
        <p:nvSpPr>
          <p:cNvPr id="306" name="Google Shape;306;p5"/>
          <p:cNvSpPr txBox="1"/>
          <p:nvPr/>
        </p:nvSpPr>
        <p:spPr>
          <a:xfrm>
            <a:off x="1224925" y="1341950"/>
            <a:ext cx="75135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Nunito"/>
              <a:ea typeface="Nunito"/>
              <a:cs typeface="Nunito"/>
              <a:sym typeface="Nunito"/>
            </a:endParaRPr>
          </a:p>
        </p:txBody>
      </p:sp>
      <p:sp>
        <p:nvSpPr>
          <p:cNvPr id="307" name="Google Shape;307;p5"/>
          <p:cNvSpPr txBox="1"/>
          <p:nvPr/>
        </p:nvSpPr>
        <p:spPr>
          <a:xfrm>
            <a:off x="263275" y="3013875"/>
            <a:ext cx="8475000" cy="800400"/>
          </a:xfrm>
          <a:prstGeom prst="rect">
            <a:avLst/>
          </a:prstGeom>
          <a:solidFill>
            <a:srgbClr val="00FF0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ca" sz="2000" u="none" cap="none" strike="noStrike">
                <a:solidFill>
                  <a:srgbClr val="414141"/>
                </a:solidFill>
                <a:latin typeface="Arial"/>
                <a:ea typeface="Arial"/>
                <a:cs typeface="Arial"/>
                <a:sym typeface="Arial"/>
              </a:rPr>
              <a:t>Una </a:t>
            </a:r>
            <a:r>
              <a:rPr b="1" i="0" lang="ca" sz="2000" u="none" cap="none" strike="noStrike">
                <a:solidFill>
                  <a:srgbClr val="414141"/>
                </a:solidFill>
                <a:latin typeface="Arial"/>
                <a:ea typeface="Arial"/>
                <a:cs typeface="Arial"/>
                <a:sym typeface="Arial"/>
              </a:rPr>
              <a:t>tecnologia</a:t>
            </a:r>
            <a:r>
              <a:rPr b="0" i="0" lang="ca" sz="2000" u="none" cap="none" strike="noStrike">
                <a:solidFill>
                  <a:srgbClr val="414141"/>
                </a:solidFill>
                <a:latin typeface="Arial"/>
                <a:ea typeface="Arial"/>
                <a:cs typeface="Arial"/>
                <a:sym typeface="Arial"/>
              </a:rPr>
              <a:t> és </a:t>
            </a:r>
            <a:r>
              <a:rPr b="1" i="0" lang="ca" sz="2000" u="none" cap="none" strike="noStrike">
                <a:solidFill>
                  <a:srgbClr val="414141"/>
                </a:solidFill>
                <a:latin typeface="Arial"/>
                <a:ea typeface="Arial"/>
                <a:cs typeface="Arial"/>
                <a:sym typeface="Arial"/>
              </a:rPr>
              <a:t>eficient</a:t>
            </a:r>
            <a:r>
              <a:rPr b="0" i="0" lang="ca" sz="2000" u="none" cap="none" strike="noStrike">
                <a:solidFill>
                  <a:srgbClr val="414141"/>
                </a:solidFill>
                <a:latin typeface="Arial"/>
                <a:ea typeface="Arial"/>
                <a:cs typeface="Arial"/>
                <a:sym typeface="Arial"/>
              </a:rPr>
              <a:t> quan utilitza la menor quantitat possible de recursos productius per obtenir una determinada quantitat de producció.</a:t>
            </a:r>
            <a:endParaRPr b="0" i="0" sz="2000" u="none" cap="none" strike="noStrike">
              <a:solidFill>
                <a:srgbClr val="000000"/>
              </a:solidFill>
              <a:latin typeface="Nunito"/>
              <a:ea typeface="Nunito"/>
              <a:cs typeface="Nunito"/>
              <a:sym typeface="Nunito"/>
            </a:endParaRPr>
          </a:p>
        </p:txBody>
      </p:sp>
      <p:sp>
        <p:nvSpPr>
          <p:cNvPr id="308" name="Google Shape;308;p5"/>
          <p:cNvSpPr txBox="1"/>
          <p:nvPr/>
        </p:nvSpPr>
        <p:spPr>
          <a:xfrm>
            <a:off x="152400" y="1524000"/>
            <a:ext cx="8904900" cy="1260900"/>
          </a:xfrm>
          <a:prstGeom prst="rect">
            <a:avLst/>
          </a:prstGeom>
          <a:noFill/>
          <a:ln>
            <a:noFill/>
          </a:ln>
        </p:spPr>
        <p:txBody>
          <a:bodyPr anchorCtr="0" anchor="t" bIns="91425" lIns="91425" spcFirstLastPara="1" rIns="91425" wrap="square" tIns="91425">
            <a:spAutoFit/>
          </a:bodyPr>
          <a:lstStyle/>
          <a:p>
            <a:pPr indent="0" lvl="0" marL="0" marR="0" rtl="0" algn="just">
              <a:lnSpc>
                <a:spcPct val="110000"/>
              </a:lnSpc>
              <a:spcBef>
                <a:spcPts val="1500"/>
              </a:spcBef>
              <a:spcAft>
                <a:spcPts val="0"/>
              </a:spcAft>
              <a:buClr>
                <a:srgbClr val="000000"/>
              </a:buClr>
              <a:buSzPts val="1700"/>
              <a:buFont typeface="Arial"/>
              <a:buNone/>
            </a:pPr>
            <a:r>
              <a:rPr b="1" i="0" lang="ca" sz="1700" u="none" cap="none" strike="noStrike">
                <a:solidFill>
                  <a:schemeClr val="lt1"/>
                </a:solidFill>
                <a:latin typeface="Arial"/>
                <a:ea typeface="Arial"/>
                <a:cs typeface="Arial"/>
                <a:sym typeface="Arial"/>
              </a:rPr>
              <a:t>1.1. Escollir tecnologies eficients </a:t>
            </a:r>
            <a:r>
              <a:rPr b="0" i="0" lang="ca" sz="1350" u="none" cap="none" strike="noStrike">
                <a:solidFill>
                  <a:schemeClr val="lt1"/>
                </a:solidFill>
                <a:latin typeface="Arial"/>
                <a:ea typeface="Arial"/>
                <a:cs typeface="Arial"/>
                <a:sym typeface="Arial"/>
              </a:rPr>
              <a:t>(Eficiència tècnica).</a:t>
            </a:r>
            <a:endParaRPr b="1" i="0" sz="1700" u="none" cap="none" strike="noStrike">
              <a:solidFill>
                <a:schemeClr val="lt1"/>
              </a:solidFill>
              <a:latin typeface="Arial"/>
              <a:ea typeface="Arial"/>
              <a:cs typeface="Arial"/>
              <a:sym typeface="Arial"/>
            </a:endParaRPr>
          </a:p>
          <a:p>
            <a:pPr indent="0" lvl="0" marL="0" marR="0" rtl="0" algn="just">
              <a:lnSpc>
                <a:spcPct val="115000"/>
              </a:lnSpc>
              <a:spcBef>
                <a:spcPts val="800"/>
              </a:spcBef>
              <a:spcAft>
                <a:spcPts val="0"/>
              </a:spcAft>
              <a:buClr>
                <a:srgbClr val="000000"/>
              </a:buClr>
              <a:buSzPts val="1350"/>
              <a:buFont typeface="Arial"/>
              <a:buNone/>
            </a:pPr>
            <a:r>
              <a:rPr b="0" i="0" lang="ca" sz="1350" u="none" cap="none" strike="noStrike">
                <a:solidFill>
                  <a:schemeClr val="lt1"/>
                </a:solidFill>
                <a:latin typeface="Arial"/>
                <a:ea typeface="Arial"/>
                <a:cs typeface="Arial"/>
                <a:sym typeface="Arial"/>
              </a:rPr>
              <a:t>Des d'un punt de vista racional, si existeixen diverses tecnologies per produir un bé determinat, les empreses optaran per aquella que sigui eficient, és a dir, per aquella que empri menys recursos.</a:t>
            </a:r>
            <a:endParaRPr b="0" i="0" sz="1350" u="none" cap="none" strike="noStrike">
              <a:solidFill>
                <a:schemeClr val="lt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350"/>
              <a:buFont typeface="Arial"/>
              <a:buNone/>
            </a:pPr>
            <a:r>
              <a:rPr b="0" i="0" lang="ca" sz="1350" u="none" cap="none" strike="noStrike">
                <a:solidFill>
                  <a:srgbClr val="414141"/>
                </a:solidFill>
                <a:highlight>
                  <a:srgbClr val="FFFFFF"/>
                </a:highlight>
                <a:latin typeface="Arial"/>
                <a:ea typeface="Arial"/>
                <a:cs typeface="Arial"/>
                <a:sym typeface="Arial"/>
              </a:rPr>
              <a:t> </a:t>
            </a:r>
            <a:endParaRPr b="0" i="0" sz="1350" u="none" cap="none" strike="noStrike">
              <a:solidFill>
                <a:srgbClr val="414141"/>
              </a:solidFill>
              <a:highlight>
                <a:srgbClr val="FFFFFF"/>
              </a:highlight>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312" name="Shape 312"/>
        <p:cNvGrpSpPr/>
        <p:nvPr/>
      </p:nvGrpSpPr>
      <p:grpSpPr>
        <a:xfrm>
          <a:off x="0" y="0"/>
          <a:ext cx="0" cy="0"/>
          <a:chOff x="0" y="0"/>
          <a:chExt cx="0" cy="0"/>
        </a:xfrm>
      </p:grpSpPr>
      <p:sp>
        <p:nvSpPr>
          <p:cNvPr id="313" name="Google Shape;313;p6"/>
          <p:cNvSpPr txBox="1"/>
          <p:nvPr>
            <p:ph type="title"/>
          </p:nvPr>
        </p:nvSpPr>
        <p:spPr>
          <a:xfrm>
            <a:off x="1359825" y="452900"/>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ca">
                <a:solidFill>
                  <a:schemeClr val="lt1"/>
                </a:solidFill>
              </a:rPr>
              <a:t>Activitat 1</a:t>
            </a:r>
            <a:endParaRPr>
              <a:solidFill>
                <a:schemeClr val="lt1"/>
              </a:solidFill>
            </a:endParaRPr>
          </a:p>
        </p:txBody>
      </p:sp>
      <p:sp>
        <p:nvSpPr>
          <p:cNvPr id="314" name="Google Shape;314;p6"/>
          <p:cNvSpPr txBox="1"/>
          <p:nvPr/>
        </p:nvSpPr>
        <p:spPr>
          <a:xfrm>
            <a:off x="300900" y="1341950"/>
            <a:ext cx="8437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ca" sz="1600" u="none" cap="none" strike="noStrike">
                <a:solidFill>
                  <a:schemeClr val="lt1"/>
                </a:solidFill>
                <a:latin typeface="Nunito"/>
                <a:ea typeface="Nunito"/>
                <a:cs typeface="Nunito"/>
                <a:sym typeface="Nunito"/>
              </a:rPr>
              <a:t>Old Balance és una empresa que pot fabricar sabatilles esportives amb les tecnologies A, B i Z, segons veiem en la taula següent. Determina si hi ha alguna que no sigui eficient, en funció dels recursos productius emprats:</a:t>
            </a:r>
            <a:endParaRPr b="0" i="0" sz="1600" u="none" cap="none" strike="noStrike">
              <a:solidFill>
                <a:schemeClr val="lt1"/>
              </a:solidFill>
              <a:latin typeface="Nunito"/>
              <a:ea typeface="Nunito"/>
              <a:cs typeface="Nunito"/>
              <a:sym typeface="Nunito"/>
            </a:endParaRPr>
          </a:p>
        </p:txBody>
      </p:sp>
      <p:graphicFrame>
        <p:nvGraphicFramePr>
          <p:cNvPr id="315" name="Google Shape;315;p6"/>
          <p:cNvGraphicFramePr/>
          <p:nvPr/>
        </p:nvGraphicFramePr>
        <p:xfrm>
          <a:off x="377100" y="2462625"/>
          <a:ext cx="3000000" cy="3000000"/>
        </p:xfrm>
        <a:graphic>
          <a:graphicData uri="http://schemas.openxmlformats.org/drawingml/2006/table">
            <a:tbl>
              <a:tblPr>
                <a:solidFill>
                  <a:srgbClr val="FFFFFF"/>
                </a:solidFill>
                <a:tableStyleId>{3B8472E8-A940-46FF-AAB0-EA72A7DCBDF1}</a:tableStyleId>
              </a:tblPr>
              <a:tblGrid>
                <a:gridCol w="1697675"/>
                <a:gridCol w="1697675"/>
                <a:gridCol w="1706750"/>
                <a:gridCol w="1697675"/>
                <a:gridCol w="1706750"/>
              </a:tblGrid>
              <a:tr h="674200">
                <a:tc>
                  <a:txBody>
                    <a:bodyPr/>
                    <a:lstStyle/>
                    <a:p>
                      <a:pPr indent="0" lvl="0" marL="0" marR="0" rtl="0" algn="just">
                        <a:lnSpc>
                          <a:spcPct val="115000"/>
                        </a:lnSpc>
                        <a:spcBef>
                          <a:spcPts val="0"/>
                        </a:spcBef>
                        <a:spcAft>
                          <a:spcPts val="0"/>
                        </a:spcAft>
                        <a:buClr>
                          <a:srgbClr val="000000"/>
                        </a:buClr>
                        <a:buSzPts val="1350"/>
                        <a:buFont typeface="Arial"/>
                        <a:buNone/>
                      </a:pPr>
                      <a:r>
                        <a:rPr lang="ca" sz="1350" u="none" cap="none" strike="noStrike">
                          <a:solidFill>
                            <a:srgbClr val="FFFFFF"/>
                          </a:solidFill>
                        </a:rPr>
                        <a:t>Tecnologia</a:t>
                      </a:r>
                      <a:endParaRPr sz="1350" u="none" cap="none" strike="noStrike">
                        <a:solidFill>
                          <a:srgbClr val="FFFFFF"/>
                        </a:solidFill>
                      </a:endParaRPr>
                    </a:p>
                  </a:txBody>
                  <a:tcPr marT="95250" marB="95250" marR="95250" marL="95250">
                    <a:lnL cap="flat" cmpd="sng" w="19050">
                      <a:solidFill>
                        <a:srgbClr val="CED8DE"/>
                      </a:solidFill>
                      <a:prstDash val="solid"/>
                      <a:round/>
                      <a:headEnd len="sm" w="sm" type="none"/>
                      <a:tailEnd len="sm" w="sm" type="none"/>
                    </a:lnL>
                    <a:lnR cap="flat" cmpd="sng" w="19050">
                      <a:solidFill>
                        <a:srgbClr val="CED8DE"/>
                      </a:solidFill>
                      <a:prstDash val="solid"/>
                      <a:round/>
                      <a:headEnd len="sm" w="sm" type="none"/>
                      <a:tailEnd len="sm" w="sm" type="none"/>
                    </a:lnR>
                    <a:lnT cap="flat" cmpd="sng" w="19050">
                      <a:solidFill>
                        <a:srgbClr val="CED8DE"/>
                      </a:solidFill>
                      <a:prstDash val="solid"/>
                      <a:round/>
                      <a:headEnd len="sm" w="sm" type="none"/>
                      <a:tailEnd len="sm" w="sm" type="none"/>
                    </a:lnT>
                    <a:lnB cap="flat" cmpd="sng" w="19050">
                      <a:solidFill>
                        <a:srgbClr val="CED8DE"/>
                      </a:solidFill>
                      <a:prstDash val="solid"/>
                      <a:round/>
                      <a:headEnd len="sm" w="sm" type="none"/>
                      <a:tailEnd len="sm" w="sm" type="none"/>
                    </a:lnB>
                    <a:solidFill>
                      <a:srgbClr val="009FE3"/>
                    </a:solidFill>
                  </a:tcPr>
                </a:tc>
                <a:tc>
                  <a:txBody>
                    <a:bodyPr/>
                    <a:lstStyle/>
                    <a:p>
                      <a:pPr indent="0" lvl="0" marL="0" marR="0" rtl="0" algn="just">
                        <a:lnSpc>
                          <a:spcPct val="115000"/>
                        </a:lnSpc>
                        <a:spcBef>
                          <a:spcPts val="0"/>
                        </a:spcBef>
                        <a:spcAft>
                          <a:spcPts val="0"/>
                        </a:spcAft>
                        <a:buClr>
                          <a:srgbClr val="000000"/>
                        </a:buClr>
                        <a:buSzPts val="1350"/>
                        <a:buFont typeface="Arial"/>
                        <a:buNone/>
                      </a:pPr>
                      <a:r>
                        <a:rPr lang="ca" sz="1350" u="none" cap="none" strike="noStrike">
                          <a:solidFill>
                            <a:srgbClr val="FFFFFF"/>
                          </a:solidFill>
                        </a:rPr>
                        <a:t>Treball (hores)</a:t>
                      </a:r>
                      <a:endParaRPr sz="1350" u="none" cap="none" strike="noStrike">
                        <a:solidFill>
                          <a:srgbClr val="FFFFFF"/>
                        </a:solidFill>
                      </a:endParaRPr>
                    </a:p>
                  </a:txBody>
                  <a:tcPr marT="95250" marB="95250" marR="95250" marL="95250">
                    <a:lnL cap="flat" cmpd="sng" w="19050">
                      <a:solidFill>
                        <a:srgbClr val="CED8DE"/>
                      </a:solidFill>
                      <a:prstDash val="solid"/>
                      <a:round/>
                      <a:headEnd len="sm" w="sm" type="none"/>
                      <a:tailEnd len="sm" w="sm" type="none"/>
                    </a:lnL>
                    <a:lnR cap="flat" cmpd="sng" w="19050">
                      <a:solidFill>
                        <a:srgbClr val="CED8DE"/>
                      </a:solidFill>
                      <a:prstDash val="solid"/>
                      <a:round/>
                      <a:headEnd len="sm" w="sm" type="none"/>
                      <a:tailEnd len="sm" w="sm" type="none"/>
                    </a:lnR>
                    <a:lnT cap="flat" cmpd="sng" w="19050">
                      <a:solidFill>
                        <a:srgbClr val="CED8DE"/>
                      </a:solidFill>
                      <a:prstDash val="solid"/>
                      <a:round/>
                      <a:headEnd len="sm" w="sm" type="none"/>
                      <a:tailEnd len="sm" w="sm" type="none"/>
                    </a:lnT>
                    <a:lnB cap="flat" cmpd="sng" w="19050">
                      <a:solidFill>
                        <a:srgbClr val="CED8DE"/>
                      </a:solidFill>
                      <a:prstDash val="solid"/>
                      <a:round/>
                      <a:headEnd len="sm" w="sm" type="none"/>
                      <a:tailEnd len="sm" w="sm" type="none"/>
                    </a:lnB>
                    <a:solidFill>
                      <a:srgbClr val="009FE3"/>
                    </a:solidFill>
                  </a:tcPr>
                </a:tc>
                <a:tc>
                  <a:txBody>
                    <a:bodyPr/>
                    <a:lstStyle/>
                    <a:p>
                      <a:pPr indent="0" lvl="0" marL="0" marR="0" rtl="0" algn="just">
                        <a:lnSpc>
                          <a:spcPct val="115000"/>
                        </a:lnSpc>
                        <a:spcBef>
                          <a:spcPts val="0"/>
                        </a:spcBef>
                        <a:spcAft>
                          <a:spcPts val="0"/>
                        </a:spcAft>
                        <a:buClr>
                          <a:srgbClr val="000000"/>
                        </a:buClr>
                        <a:buSzPts val="1350"/>
                        <a:buFont typeface="Arial"/>
                        <a:buNone/>
                      </a:pPr>
                      <a:r>
                        <a:rPr lang="ca" sz="1350" u="none" cap="none" strike="noStrike">
                          <a:solidFill>
                            <a:srgbClr val="FFFFFF"/>
                          </a:solidFill>
                        </a:rPr>
                        <a:t>Capital (màquines)</a:t>
                      </a:r>
                      <a:endParaRPr sz="1350" u="none" cap="none" strike="noStrike">
                        <a:solidFill>
                          <a:srgbClr val="FFFFFF"/>
                        </a:solidFill>
                      </a:endParaRPr>
                    </a:p>
                  </a:txBody>
                  <a:tcPr marT="95250" marB="95250" marR="95250" marL="95250">
                    <a:lnL cap="flat" cmpd="sng" w="19050">
                      <a:solidFill>
                        <a:srgbClr val="CED8DE"/>
                      </a:solidFill>
                      <a:prstDash val="solid"/>
                      <a:round/>
                      <a:headEnd len="sm" w="sm" type="none"/>
                      <a:tailEnd len="sm" w="sm" type="none"/>
                    </a:lnL>
                    <a:lnR cap="flat" cmpd="sng" w="19050">
                      <a:solidFill>
                        <a:srgbClr val="CED8DE"/>
                      </a:solidFill>
                      <a:prstDash val="solid"/>
                      <a:round/>
                      <a:headEnd len="sm" w="sm" type="none"/>
                      <a:tailEnd len="sm" w="sm" type="none"/>
                    </a:lnR>
                    <a:lnT cap="flat" cmpd="sng" w="19050">
                      <a:solidFill>
                        <a:srgbClr val="CED8DE"/>
                      </a:solidFill>
                      <a:prstDash val="solid"/>
                      <a:round/>
                      <a:headEnd len="sm" w="sm" type="none"/>
                      <a:tailEnd len="sm" w="sm" type="none"/>
                    </a:lnT>
                    <a:lnB cap="flat" cmpd="sng" w="19050">
                      <a:solidFill>
                        <a:srgbClr val="CED8DE"/>
                      </a:solidFill>
                      <a:prstDash val="solid"/>
                      <a:round/>
                      <a:headEnd len="sm" w="sm" type="none"/>
                      <a:tailEnd len="sm" w="sm" type="none"/>
                    </a:lnB>
                    <a:solidFill>
                      <a:srgbClr val="009FE3"/>
                    </a:solidFill>
                  </a:tcPr>
                </a:tc>
                <a:tc>
                  <a:txBody>
                    <a:bodyPr/>
                    <a:lstStyle/>
                    <a:p>
                      <a:pPr indent="0" lvl="0" marL="0" marR="0" rtl="0" algn="just">
                        <a:lnSpc>
                          <a:spcPct val="115000"/>
                        </a:lnSpc>
                        <a:spcBef>
                          <a:spcPts val="0"/>
                        </a:spcBef>
                        <a:spcAft>
                          <a:spcPts val="0"/>
                        </a:spcAft>
                        <a:buClr>
                          <a:srgbClr val="000000"/>
                        </a:buClr>
                        <a:buSzPts val="1350"/>
                        <a:buFont typeface="Arial"/>
                        <a:buNone/>
                      </a:pPr>
                      <a:r>
                        <a:rPr lang="ca" sz="1350" u="none" cap="none" strike="noStrike">
                          <a:solidFill>
                            <a:srgbClr val="FFFFFF"/>
                          </a:solidFill>
                        </a:rPr>
                        <a:t>Parells de sabatilles</a:t>
                      </a:r>
                      <a:endParaRPr sz="1350" u="none" cap="none" strike="noStrike">
                        <a:solidFill>
                          <a:srgbClr val="FFFFFF"/>
                        </a:solidFill>
                      </a:endParaRPr>
                    </a:p>
                  </a:txBody>
                  <a:tcPr marT="95250" marB="95250" marR="95250" marL="95250">
                    <a:lnL cap="flat" cmpd="sng" w="19050">
                      <a:solidFill>
                        <a:srgbClr val="CED8DE"/>
                      </a:solidFill>
                      <a:prstDash val="solid"/>
                      <a:round/>
                      <a:headEnd len="sm" w="sm" type="none"/>
                      <a:tailEnd len="sm" w="sm" type="none"/>
                    </a:lnL>
                    <a:lnR cap="flat" cmpd="sng" w="19050">
                      <a:solidFill>
                        <a:srgbClr val="CED8DE"/>
                      </a:solidFill>
                      <a:prstDash val="solid"/>
                      <a:round/>
                      <a:headEnd len="sm" w="sm" type="none"/>
                      <a:tailEnd len="sm" w="sm" type="none"/>
                    </a:lnR>
                    <a:lnT cap="flat" cmpd="sng" w="19050">
                      <a:solidFill>
                        <a:srgbClr val="CED8DE"/>
                      </a:solidFill>
                      <a:prstDash val="solid"/>
                      <a:round/>
                      <a:headEnd len="sm" w="sm" type="none"/>
                      <a:tailEnd len="sm" w="sm" type="none"/>
                    </a:lnT>
                    <a:lnB cap="flat" cmpd="sng" w="19050">
                      <a:solidFill>
                        <a:srgbClr val="CED8DE"/>
                      </a:solidFill>
                      <a:prstDash val="solid"/>
                      <a:round/>
                      <a:headEnd len="sm" w="sm" type="none"/>
                      <a:tailEnd len="sm" w="sm" type="none"/>
                    </a:lnB>
                    <a:solidFill>
                      <a:srgbClr val="009FE3"/>
                    </a:solidFill>
                  </a:tcPr>
                </a:tc>
                <a:tc>
                  <a:txBody>
                    <a:bodyPr/>
                    <a:lstStyle/>
                    <a:p>
                      <a:pPr indent="0" lvl="0" marL="0" marR="0" rtl="0" algn="just">
                        <a:lnSpc>
                          <a:spcPct val="115000"/>
                        </a:lnSpc>
                        <a:spcBef>
                          <a:spcPts val="0"/>
                        </a:spcBef>
                        <a:spcAft>
                          <a:spcPts val="0"/>
                        </a:spcAft>
                        <a:buClr>
                          <a:srgbClr val="000000"/>
                        </a:buClr>
                        <a:buSzPts val="1350"/>
                        <a:buFont typeface="Arial"/>
                        <a:buNone/>
                      </a:pPr>
                      <a:r>
                        <a:rPr lang="ca" sz="1350" u="none" cap="none" strike="noStrike">
                          <a:solidFill>
                            <a:srgbClr val="FFFFFF"/>
                          </a:solidFill>
                        </a:rPr>
                        <a:t>Solució:</a:t>
                      </a:r>
                      <a:endParaRPr sz="1350" u="none" cap="none" strike="noStrike">
                        <a:solidFill>
                          <a:srgbClr val="FFFFFF"/>
                        </a:solidFill>
                      </a:endParaRPr>
                    </a:p>
                    <a:p>
                      <a:pPr indent="0" lvl="0" marL="0" marR="0" rtl="0" algn="just">
                        <a:lnSpc>
                          <a:spcPct val="115000"/>
                        </a:lnSpc>
                        <a:spcBef>
                          <a:spcPts val="0"/>
                        </a:spcBef>
                        <a:spcAft>
                          <a:spcPts val="0"/>
                        </a:spcAft>
                        <a:buClr>
                          <a:srgbClr val="000000"/>
                        </a:buClr>
                        <a:buSzPts val="1350"/>
                        <a:buFont typeface="Arial"/>
                        <a:buNone/>
                      </a:pPr>
                      <a:r>
                        <a:rPr lang="ca" sz="1350" u="none" cap="none" strike="noStrike">
                          <a:solidFill>
                            <a:srgbClr val="FFFFFF"/>
                          </a:solidFill>
                        </a:rPr>
                        <a:t>Eficient?</a:t>
                      </a:r>
                      <a:endParaRPr sz="1350" u="none" cap="none" strike="noStrike">
                        <a:solidFill>
                          <a:srgbClr val="FFFFFF"/>
                        </a:solidFill>
                      </a:endParaRPr>
                    </a:p>
                  </a:txBody>
                  <a:tcPr marT="95250" marB="95250" marR="95250" marL="95250">
                    <a:lnL cap="flat" cmpd="sng" w="19050">
                      <a:solidFill>
                        <a:srgbClr val="CED8DE"/>
                      </a:solidFill>
                      <a:prstDash val="solid"/>
                      <a:round/>
                      <a:headEnd len="sm" w="sm" type="none"/>
                      <a:tailEnd len="sm" w="sm" type="none"/>
                    </a:lnL>
                    <a:lnR cap="flat" cmpd="sng" w="19050">
                      <a:solidFill>
                        <a:srgbClr val="CED8DE"/>
                      </a:solidFill>
                      <a:prstDash val="solid"/>
                      <a:round/>
                      <a:headEnd len="sm" w="sm" type="none"/>
                      <a:tailEnd len="sm" w="sm" type="none"/>
                    </a:lnR>
                    <a:lnT cap="flat" cmpd="sng" w="19050">
                      <a:solidFill>
                        <a:srgbClr val="CED8DE"/>
                      </a:solidFill>
                      <a:prstDash val="solid"/>
                      <a:round/>
                      <a:headEnd len="sm" w="sm" type="none"/>
                      <a:tailEnd len="sm" w="sm" type="none"/>
                    </a:lnT>
                    <a:lnB cap="flat" cmpd="sng" w="19050">
                      <a:solidFill>
                        <a:srgbClr val="CED8DE"/>
                      </a:solidFill>
                      <a:prstDash val="solid"/>
                      <a:round/>
                      <a:headEnd len="sm" w="sm" type="none"/>
                      <a:tailEnd len="sm" w="sm" type="none"/>
                    </a:lnB>
                    <a:solidFill>
                      <a:srgbClr val="009FE3"/>
                    </a:solidFill>
                  </a:tcPr>
                </a:tc>
              </a:tr>
              <a:tr h="491200">
                <a:tc>
                  <a:txBody>
                    <a:bodyPr/>
                    <a:lstStyle/>
                    <a:p>
                      <a:pPr indent="0" lvl="0" marL="0" marR="0" rtl="0" algn="just">
                        <a:lnSpc>
                          <a:spcPct val="115000"/>
                        </a:lnSpc>
                        <a:spcBef>
                          <a:spcPts val="0"/>
                        </a:spcBef>
                        <a:spcAft>
                          <a:spcPts val="0"/>
                        </a:spcAft>
                        <a:buClr>
                          <a:srgbClr val="000000"/>
                        </a:buClr>
                        <a:buSzPts val="1350"/>
                        <a:buFont typeface="Arial"/>
                        <a:buNone/>
                      </a:pPr>
                      <a:r>
                        <a:rPr b="1" lang="ca" sz="1350" u="none" cap="none" strike="noStrike">
                          <a:solidFill>
                            <a:srgbClr val="069DDC"/>
                          </a:solidFill>
                        </a:rPr>
                        <a:t>Z</a:t>
                      </a:r>
                      <a:endParaRPr b="1" sz="1350" u="none" cap="none" strike="noStrike">
                        <a:solidFill>
                          <a:srgbClr val="069DDC"/>
                        </a:solidFill>
                      </a:endParaRPr>
                    </a:p>
                  </a:txBody>
                  <a:tcPr marT="95250" marB="95250" marR="95250" marL="95250">
                    <a:lnL cap="flat" cmpd="sng" w="19050">
                      <a:solidFill>
                        <a:srgbClr val="CED8DE"/>
                      </a:solidFill>
                      <a:prstDash val="solid"/>
                      <a:round/>
                      <a:headEnd len="sm" w="sm" type="none"/>
                      <a:tailEnd len="sm" w="sm" type="none"/>
                    </a:lnL>
                    <a:lnR cap="flat" cmpd="sng" w="19050">
                      <a:solidFill>
                        <a:srgbClr val="CED8DE"/>
                      </a:solidFill>
                      <a:prstDash val="solid"/>
                      <a:round/>
                      <a:headEnd len="sm" w="sm" type="none"/>
                      <a:tailEnd len="sm" w="sm" type="none"/>
                    </a:lnR>
                    <a:lnT cap="flat" cmpd="sng" w="19050">
                      <a:solidFill>
                        <a:srgbClr val="CED8DE"/>
                      </a:solidFill>
                      <a:prstDash val="solid"/>
                      <a:round/>
                      <a:headEnd len="sm" w="sm" type="none"/>
                      <a:tailEnd len="sm" w="sm" type="none"/>
                    </a:lnT>
                    <a:lnB cap="flat" cmpd="sng" w="19050">
                      <a:solidFill>
                        <a:srgbClr val="CED8DE"/>
                      </a:solidFill>
                      <a:prstDash val="solid"/>
                      <a:round/>
                      <a:headEnd len="sm" w="sm" type="none"/>
                      <a:tailEnd len="sm" w="sm" type="none"/>
                    </a:lnB>
                    <a:solidFill>
                      <a:srgbClr val="E6F2FA"/>
                    </a:solidFill>
                  </a:tcPr>
                </a:tc>
                <a:tc>
                  <a:txBody>
                    <a:bodyPr/>
                    <a:lstStyle/>
                    <a:p>
                      <a:pPr indent="0" lvl="0" marL="0" marR="0" rtl="0" algn="just">
                        <a:lnSpc>
                          <a:spcPct val="115000"/>
                        </a:lnSpc>
                        <a:spcBef>
                          <a:spcPts val="0"/>
                        </a:spcBef>
                        <a:spcAft>
                          <a:spcPts val="0"/>
                        </a:spcAft>
                        <a:buClr>
                          <a:srgbClr val="000000"/>
                        </a:buClr>
                        <a:buSzPts val="1350"/>
                        <a:buFont typeface="Arial"/>
                        <a:buNone/>
                      </a:pPr>
                      <a:r>
                        <a:rPr lang="ca" sz="1350" u="none" cap="none" strike="noStrike">
                          <a:solidFill>
                            <a:srgbClr val="414141"/>
                          </a:solidFill>
                          <a:highlight>
                            <a:srgbClr val="FFFFFF"/>
                          </a:highlight>
                        </a:rPr>
                        <a:t>8</a:t>
                      </a:r>
                      <a:endParaRPr sz="1350" u="none" cap="none" strike="noStrike">
                        <a:solidFill>
                          <a:srgbClr val="414141"/>
                        </a:solidFill>
                        <a:highlight>
                          <a:srgbClr val="FFFFFF"/>
                        </a:highlight>
                      </a:endParaRPr>
                    </a:p>
                  </a:txBody>
                  <a:tcPr marT="95250" marB="95250" marR="95250" marL="95250">
                    <a:lnL cap="flat" cmpd="sng" w="19050">
                      <a:solidFill>
                        <a:srgbClr val="CED8DE"/>
                      </a:solidFill>
                      <a:prstDash val="solid"/>
                      <a:round/>
                      <a:headEnd len="sm" w="sm" type="none"/>
                      <a:tailEnd len="sm" w="sm" type="none"/>
                    </a:lnL>
                    <a:lnR cap="flat" cmpd="sng" w="9525">
                      <a:solidFill>
                        <a:srgbClr val="CED8DE"/>
                      </a:solidFill>
                      <a:prstDash val="solid"/>
                      <a:round/>
                      <a:headEnd len="sm" w="sm" type="none"/>
                      <a:tailEnd len="sm" w="sm" type="none"/>
                    </a:lnR>
                    <a:lnT cap="flat" cmpd="sng" w="19050">
                      <a:solidFill>
                        <a:srgbClr val="CED8DE"/>
                      </a:solidFill>
                      <a:prstDash val="solid"/>
                      <a:round/>
                      <a:headEnd len="sm" w="sm" type="none"/>
                      <a:tailEnd len="sm" w="sm" type="none"/>
                    </a:lnT>
                    <a:lnB cap="flat" cmpd="sng" w="9525">
                      <a:solidFill>
                        <a:srgbClr val="CED8DE"/>
                      </a:solidFill>
                      <a:prstDash val="solid"/>
                      <a:round/>
                      <a:headEnd len="sm" w="sm" type="none"/>
                      <a:tailEnd len="sm" w="sm" type="none"/>
                    </a:lnB>
                  </a:tcPr>
                </a:tc>
                <a:tc>
                  <a:txBody>
                    <a:bodyPr/>
                    <a:lstStyle/>
                    <a:p>
                      <a:pPr indent="0" lvl="0" marL="0" marR="0" rtl="0" algn="just">
                        <a:lnSpc>
                          <a:spcPct val="115000"/>
                        </a:lnSpc>
                        <a:spcBef>
                          <a:spcPts val="0"/>
                        </a:spcBef>
                        <a:spcAft>
                          <a:spcPts val="0"/>
                        </a:spcAft>
                        <a:buClr>
                          <a:srgbClr val="000000"/>
                        </a:buClr>
                        <a:buSzPts val="1350"/>
                        <a:buFont typeface="Arial"/>
                        <a:buNone/>
                      </a:pPr>
                      <a:r>
                        <a:rPr lang="ca" sz="1350" u="none" cap="none" strike="noStrike">
                          <a:solidFill>
                            <a:srgbClr val="414141"/>
                          </a:solidFill>
                          <a:highlight>
                            <a:srgbClr val="FFFFFF"/>
                          </a:highlight>
                        </a:rPr>
                        <a:t>2</a:t>
                      </a:r>
                      <a:endParaRPr sz="1350" u="none" cap="none" strike="noStrike">
                        <a:solidFill>
                          <a:srgbClr val="414141"/>
                        </a:solidFill>
                        <a:highlight>
                          <a:srgbClr val="FFFFFF"/>
                        </a:highlight>
                      </a:endParaRPr>
                    </a:p>
                  </a:txBody>
                  <a:tcPr marT="95250" marB="95250" marR="95250" marL="95250">
                    <a:lnL cap="flat" cmpd="sng" w="9525">
                      <a:solidFill>
                        <a:srgbClr val="CED8DE"/>
                      </a:solidFill>
                      <a:prstDash val="solid"/>
                      <a:round/>
                      <a:headEnd len="sm" w="sm" type="none"/>
                      <a:tailEnd len="sm" w="sm" type="none"/>
                    </a:lnL>
                    <a:lnR cap="flat" cmpd="sng" w="9525">
                      <a:solidFill>
                        <a:srgbClr val="CED8DE"/>
                      </a:solidFill>
                      <a:prstDash val="solid"/>
                      <a:round/>
                      <a:headEnd len="sm" w="sm" type="none"/>
                      <a:tailEnd len="sm" w="sm" type="none"/>
                    </a:lnR>
                    <a:lnT cap="flat" cmpd="sng" w="19050">
                      <a:solidFill>
                        <a:srgbClr val="CED8DE"/>
                      </a:solidFill>
                      <a:prstDash val="solid"/>
                      <a:round/>
                      <a:headEnd len="sm" w="sm" type="none"/>
                      <a:tailEnd len="sm" w="sm" type="none"/>
                    </a:lnT>
                    <a:lnB cap="flat" cmpd="sng" w="9525">
                      <a:solidFill>
                        <a:srgbClr val="CED8DE"/>
                      </a:solidFill>
                      <a:prstDash val="solid"/>
                      <a:round/>
                      <a:headEnd len="sm" w="sm" type="none"/>
                      <a:tailEnd len="sm" w="sm" type="none"/>
                    </a:lnB>
                  </a:tcPr>
                </a:tc>
                <a:tc>
                  <a:txBody>
                    <a:bodyPr/>
                    <a:lstStyle/>
                    <a:p>
                      <a:pPr indent="0" lvl="0" marL="0" marR="0" rtl="0" algn="just">
                        <a:lnSpc>
                          <a:spcPct val="115000"/>
                        </a:lnSpc>
                        <a:spcBef>
                          <a:spcPts val="0"/>
                        </a:spcBef>
                        <a:spcAft>
                          <a:spcPts val="0"/>
                        </a:spcAft>
                        <a:buClr>
                          <a:srgbClr val="000000"/>
                        </a:buClr>
                        <a:buSzPts val="1350"/>
                        <a:buFont typeface="Arial"/>
                        <a:buNone/>
                      </a:pPr>
                      <a:r>
                        <a:rPr lang="ca" sz="1350" u="none" cap="none" strike="noStrike">
                          <a:solidFill>
                            <a:srgbClr val="414141"/>
                          </a:solidFill>
                          <a:highlight>
                            <a:srgbClr val="FFFFFF"/>
                          </a:highlight>
                        </a:rPr>
                        <a:t>1.000</a:t>
                      </a:r>
                      <a:endParaRPr sz="1350" u="none" cap="none" strike="noStrike">
                        <a:solidFill>
                          <a:srgbClr val="414141"/>
                        </a:solidFill>
                        <a:highlight>
                          <a:srgbClr val="FFFFFF"/>
                        </a:highlight>
                      </a:endParaRPr>
                    </a:p>
                  </a:txBody>
                  <a:tcPr marT="95250" marB="95250" marR="95250" marL="95250">
                    <a:lnL cap="flat" cmpd="sng" w="9525">
                      <a:solidFill>
                        <a:srgbClr val="CED8DE"/>
                      </a:solidFill>
                      <a:prstDash val="solid"/>
                      <a:round/>
                      <a:headEnd len="sm" w="sm" type="none"/>
                      <a:tailEnd len="sm" w="sm" type="none"/>
                    </a:lnL>
                    <a:lnR cap="flat" cmpd="sng" w="9525">
                      <a:solidFill>
                        <a:srgbClr val="CED8DE"/>
                      </a:solidFill>
                      <a:prstDash val="solid"/>
                      <a:round/>
                      <a:headEnd len="sm" w="sm" type="none"/>
                      <a:tailEnd len="sm" w="sm" type="none"/>
                    </a:lnR>
                    <a:lnT cap="flat" cmpd="sng" w="19050">
                      <a:solidFill>
                        <a:srgbClr val="CED8DE"/>
                      </a:solidFill>
                      <a:prstDash val="solid"/>
                      <a:round/>
                      <a:headEnd len="sm" w="sm" type="none"/>
                      <a:tailEnd len="sm" w="sm" type="none"/>
                    </a:lnT>
                    <a:lnB cap="flat" cmpd="sng" w="9525">
                      <a:solidFill>
                        <a:srgbClr val="CED8DE"/>
                      </a:solidFill>
                      <a:prstDash val="solid"/>
                      <a:round/>
                      <a:headEnd len="sm" w="sm" type="none"/>
                      <a:tailEnd len="sm" w="sm" type="none"/>
                    </a:lnB>
                  </a:tcPr>
                </a:tc>
                <a:tc>
                  <a:txBody>
                    <a:bodyPr/>
                    <a:lstStyle/>
                    <a:p>
                      <a:pPr indent="0" lvl="0" marL="0" marR="0" rtl="0" algn="just">
                        <a:lnSpc>
                          <a:spcPct val="115000"/>
                        </a:lnSpc>
                        <a:spcBef>
                          <a:spcPts val="0"/>
                        </a:spcBef>
                        <a:spcAft>
                          <a:spcPts val="0"/>
                        </a:spcAft>
                        <a:buClr>
                          <a:srgbClr val="000000"/>
                        </a:buClr>
                        <a:buSzPts val="1800"/>
                        <a:buFont typeface="Arial"/>
                        <a:buNone/>
                      </a:pPr>
                      <a:r>
                        <a:t/>
                      </a:r>
                      <a:endParaRPr sz="1800" u="none" cap="none" strike="noStrike">
                        <a:solidFill>
                          <a:srgbClr val="B22222"/>
                        </a:solidFill>
                        <a:highlight>
                          <a:srgbClr val="FFFFFF"/>
                        </a:highlight>
                      </a:endParaRPr>
                    </a:p>
                  </a:txBody>
                  <a:tcPr marT="95250" marB="95250" marR="95250" marL="95250">
                    <a:lnL cap="flat" cmpd="sng" w="9525">
                      <a:solidFill>
                        <a:srgbClr val="CED8DE"/>
                      </a:solidFill>
                      <a:prstDash val="solid"/>
                      <a:round/>
                      <a:headEnd len="sm" w="sm" type="none"/>
                      <a:tailEnd len="sm" w="sm" type="none"/>
                    </a:lnL>
                    <a:lnR cap="flat" cmpd="sng" w="9525">
                      <a:solidFill>
                        <a:srgbClr val="CED8DE"/>
                      </a:solidFill>
                      <a:prstDash val="solid"/>
                      <a:round/>
                      <a:headEnd len="sm" w="sm" type="none"/>
                      <a:tailEnd len="sm" w="sm" type="none"/>
                    </a:lnR>
                    <a:lnT cap="flat" cmpd="sng" w="19050">
                      <a:solidFill>
                        <a:srgbClr val="CED8DE"/>
                      </a:solidFill>
                      <a:prstDash val="solid"/>
                      <a:round/>
                      <a:headEnd len="sm" w="sm" type="none"/>
                      <a:tailEnd len="sm" w="sm" type="none"/>
                    </a:lnT>
                    <a:lnB cap="flat" cmpd="sng" w="9525">
                      <a:solidFill>
                        <a:srgbClr val="CED8DE"/>
                      </a:solidFill>
                      <a:prstDash val="solid"/>
                      <a:round/>
                      <a:headEnd len="sm" w="sm" type="none"/>
                      <a:tailEnd len="sm" w="sm" type="none"/>
                    </a:lnB>
                  </a:tcPr>
                </a:tc>
              </a:tr>
              <a:tr h="481575">
                <a:tc>
                  <a:txBody>
                    <a:bodyPr/>
                    <a:lstStyle/>
                    <a:p>
                      <a:pPr indent="0" lvl="0" marL="0" marR="0" rtl="0" algn="just">
                        <a:lnSpc>
                          <a:spcPct val="115000"/>
                        </a:lnSpc>
                        <a:spcBef>
                          <a:spcPts val="0"/>
                        </a:spcBef>
                        <a:spcAft>
                          <a:spcPts val="0"/>
                        </a:spcAft>
                        <a:buClr>
                          <a:srgbClr val="000000"/>
                        </a:buClr>
                        <a:buSzPts val="1350"/>
                        <a:buFont typeface="Arial"/>
                        <a:buNone/>
                      </a:pPr>
                      <a:r>
                        <a:rPr b="1" lang="ca" sz="1350" u="none" cap="none" strike="noStrike">
                          <a:solidFill>
                            <a:srgbClr val="069DDC"/>
                          </a:solidFill>
                        </a:rPr>
                        <a:t>A</a:t>
                      </a:r>
                      <a:endParaRPr b="1" sz="1350" u="none" cap="none" strike="noStrike">
                        <a:solidFill>
                          <a:srgbClr val="069DDC"/>
                        </a:solidFill>
                      </a:endParaRPr>
                    </a:p>
                  </a:txBody>
                  <a:tcPr marT="95250" marB="95250" marR="95250" marL="95250">
                    <a:lnL cap="flat" cmpd="sng" w="19050">
                      <a:solidFill>
                        <a:srgbClr val="CED8DE"/>
                      </a:solidFill>
                      <a:prstDash val="solid"/>
                      <a:round/>
                      <a:headEnd len="sm" w="sm" type="none"/>
                      <a:tailEnd len="sm" w="sm" type="none"/>
                    </a:lnL>
                    <a:lnR cap="flat" cmpd="sng" w="19050">
                      <a:solidFill>
                        <a:srgbClr val="CED8DE"/>
                      </a:solidFill>
                      <a:prstDash val="solid"/>
                      <a:round/>
                      <a:headEnd len="sm" w="sm" type="none"/>
                      <a:tailEnd len="sm" w="sm" type="none"/>
                    </a:lnR>
                    <a:lnT cap="flat" cmpd="sng" w="19050">
                      <a:solidFill>
                        <a:srgbClr val="CED8DE"/>
                      </a:solidFill>
                      <a:prstDash val="solid"/>
                      <a:round/>
                      <a:headEnd len="sm" w="sm" type="none"/>
                      <a:tailEnd len="sm" w="sm" type="none"/>
                    </a:lnT>
                    <a:lnB cap="flat" cmpd="sng" w="19050">
                      <a:solidFill>
                        <a:srgbClr val="CED8DE"/>
                      </a:solidFill>
                      <a:prstDash val="solid"/>
                      <a:round/>
                      <a:headEnd len="sm" w="sm" type="none"/>
                      <a:tailEnd len="sm" w="sm" type="none"/>
                    </a:lnB>
                    <a:solidFill>
                      <a:srgbClr val="E6F2FA"/>
                    </a:solidFill>
                  </a:tcPr>
                </a:tc>
                <a:tc>
                  <a:txBody>
                    <a:bodyPr/>
                    <a:lstStyle/>
                    <a:p>
                      <a:pPr indent="0" lvl="0" marL="0" marR="0" rtl="0" algn="just">
                        <a:lnSpc>
                          <a:spcPct val="115000"/>
                        </a:lnSpc>
                        <a:spcBef>
                          <a:spcPts val="0"/>
                        </a:spcBef>
                        <a:spcAft>
                          <a:spcPts val="0"/>
                        </a:spcAft>
                        <a:buClr>
                          <a:srgbClr val="000000"/>
                        </a:buClr>
                        <a:buSzPts val="1350"/>
                        <a:buFont typeface="Arial"/>
                        <a:buNone/>
                      </a:pPr>
                      <a:r>
                        <a:rPr lang="ca" sz="1350" u="none" cap="none" strike="noStrike">
                          <a:solidFill>
                            <a:srgbClr val="414141"/>
                          </a:solidFill>
                          <a:highlight>
                            <a:srgbClr val="FFFFFF"/>
                          </a:highlight>
                        </a:rPr>
                        <a:t>8</a:t>
                      </a:r>
                      <a:endParaRPr sz="1350" u="none" cap="none" strike="noStrike">
                        <a:solidFill>
                          <a:srgbClr val="414141"/>
                        </a:solidFill>
                        <a:highlight>
                          <a:srgbClr val="FFFFFF"/>
                        </a:highlight>
                      </a:endParaRPr>
                    </a:p>
                  </a:txBody>
                  <a:tcPr marT="95250" marB="95250" marR="95250" marL="95250">
                    <a:lnL cap="flat" cmpd="sng" w="19050">
                      <a:solidFill>
                        <a:srgbClr val="CED8DE"/>
                      </a:solidFill>
                      <a:prstDash val="solid"/>
                      <a:round/>
                      <a:headEnd len="sm" w="sm" type="none"/>
                      <a:tailEnd len="sm" w="sm" type="none"/>
                    </a:lnL>
                    <a:lnR cap="flat" cmpd="sng" w="9525">
                      <a:solidFill>
                        <a:srgbClr val="CED8DE"/>
                      </a:solidFill>
                      <a:prstDash val="solid"/>
                      <a:round/>
                      <a:headEnd len="sm" w="sm" type="none"/>
                      <a:tailEnd len="sm" w="sm" type="none"/>
                    </a:lnR>
                    <a:lnT cap="flat" cmpd="sng" w="9525">
                      <a:solidFill>
                        <a:srgbClr val="CED8DE"/>
                      </a:solidFill>
                      <a:prstDash val="solid"/>
                      <a:round/>
                      <a:headEnd len="sm" w="sm" type="none"/>
                      <a:tailEnd len="sm" w="sm" type="none"/>
                    </a:lnT>
                    <a:lnB cap="flat" cmpd="sng" w="9525">
                      <a:solidFill>
                        <a:srgbClr val="CED8DE"/>
                      </a:solidFill>
                      <a:prstDash val="solid"/>
                      <a:round/>
                      <a:headEnd len="sm" w="sm" type="none"/>
                      <a:tailEnd len="sm" w="sm" type="none"/>
                    </a:lnB>
                  </a:tcPr>
                </a:tc>
                <a:tc>
                  <a:txBody>
                    <a:bodyPr/>
                    <a:lstStyle/>
                    <a:p>
                      <a:pPr indent="0" lvl="0" marL="0" marR="0" rtl="0" algn="just">
                        <a:lnSpc>
                          <a:spcPct val="115000"/>
                        </a:lnSpc>
                        <a:spcBef>
                          <a:spcPts val="0"/>
                        </a:spcBef>
                        <a:spcAft>
                          <a:spcPts val="0"/>
                        </a:spcAft>
                        <a:buClr>
                          <a:srgbClr val="000000"/>
                        </a:buClr>
                        <a:buSzPts val="1350"/>
                        <a:buFont typeface="Arial"/>
                        <a:buNone/>
                      </a:pPr>
                      <a:r>
                        <a:rPr lang="ca" sz="1350" u="none" cap="none" strike="noStrike">
                          <a:solidFill>
                            <a:srgbClr val="414141"/>
                          </a:solidFill>
                          <a:highlight>
                            <a:srgbClr val="FFFFFF"/>
                          </a:highlight>
                        </a:rPr>
                        <a:t>1</a:t>
                      </a:r>
                      <a:endParaRPr sz="1350" u="none" cap="none" strike="noStrike">
                        <a:solidFill>
                          <a:srgbClr val="414141"/>
                        </a:solidFill>
                        <a:highlight>
                          <a:srgbClr val="FFFFFF"/>
                        </a:highlight>
                      </a:endParaRPr>
                    </a:p>
                  </a:txBody>
                  <a:tcPr marT="95250" marB="95250" marR="95250" marL="95250">
                    <a:lnL cap="flat" cmpd="sng" w="9525">
                      <a:solidFill>
                        <a:srgbClr val="CED8DE"/>
                      </a:solidFill>
                      <a:prstDash val="solid"/>
                      <a:round/>
                      <a:headEnd len="sm" w="sm" type="none"/>
                      <a:tailEnd len="sm" w="sm" type="none"/>
                    </a:lnL>
                    <a:lnR cap="flat" cmpd="sng" w="9525">
                      <a:solidFill>
                        <a:srgbClr val="CED8DE"/>
                      </a:solidFill>
                      <a:prstDash val="solid"/>
                      <a:round/>
                      <a:headEnd len="sm" w="sm" type="none"/>
                      <a:tailEnd len="sm" w="sm" type="none"/>
                    </a:lnR>
                    <a:lnT cap="flat" cmpd="sng" w="9525">
                      <a:solidFill>
                        <a:srgbClr val="CED8DE"/>
                      </a:solidFill>
                      <a:prstDash val="solid"/>
                      <a:round/>
                      <a:headEnd len="sm" w="sm" type="none"/>
                      <a:tailEnd len="sm" w="sm" type="none"/>
                    </a:lnT>
                    <a:lnB cap="flat" cmpd="sng" w="9525">
                      <a:solidFill>
                        <a:srgbClr val="CED8DE"/>
                      </a:solidFill>
                      <a:prstDash val="solid"/>
                      <a:round/>
                      <a:headEnd len="sm" w="sm" type="none"/>
                      <a:tailEnd len="sm" w="sm" type="none"/>
                    </a:lnB>
                  </a:tcPr>
                </a:tc>
                <a:tc>
                  <a:txBody>
                    <a:bodyPr/>
                    <a:lstStyle/>
                    <a:p>
                      <a:pPr indent="0" lvl="0" marL="0" marR="0" rtl="0" algn="just">
                        <a:lnSpc>
                          <a:spcPct val="115000"/>
                        </a:lnSpc>
                        <a:spcBef>
                          <a:spcPts val="0"/>
                        </a:spcBef>
                        <a:spcAft>
                          <a:spcPts val="0"/>
                        </a:spcAft>
                        <a:buClr>
                          <a:srgbClr val="000000"/>
                        </a:buClr>
                        <a:buSzPts val="1350"/>
                        <a:buFont typeface="Arial"/>
                        <a:buNone/>
                      </a:pPr>
                      <a:r>
                        <a:rPr lang="ca" sz="1350" u="none" cap="none" strike="noStrike">
                          <a:solidFill>
                            <a:srgbClr val="414141"/>
                          </a:solidFill>
                          <a:highlight>
                            <a:srgbClr val="FFFFFF"/>
                          </a:highlight>
                        </a:rPr>
                        <a:t>1.000</a:t>
                      </a:r>
                      <a:endParaRPr sz="1350" u="none" cap="none" strike="noStrike">
                        <a:solidFill>
                          <a:srgbClr val="414141"/>
                        </a:solidFill>
                        <a:highlight>
                          <a:srgbClr val="FFFFFF"/>
                        </a:highlight>
                      </a:endParaRPr>
                    </a:p>
                  </a:txBody>
                  <a:tcPr marT="95250" marB="95250" marR="95250" marL="95250">
                    <a:lnL cap="flat" cmpd="sng" w="9525">
                      <a:solidFill>
                        <a:srgbClr val="CED8DE"/>
                      </a:solidFill>
                      <a:prstDash val="solid"/>
                      <a:round/>
                      <a:headEnd len="sm" w="sm" type="none"/>
                      <a:tailEnd len="sm" w="sm" type="none"/>
                    </a:lnL>
                    <a:lnR cap="flat" cmpd="sng" w="9525">
                      <a:solidFill>
                        <a:srgbClr val="CED8DE"/>
                      </a:solidFill>
                      <a:prstDash val="solid"/>
                      <a:round/>
                      <a:headEnd len="sm" w="sm" type="none"/>
                      <a:tailEnd len="sm" w="sm" type="none"/>
                    </a:lnR>
                    <a:lnT cap="flat" cmpd="sng" w="9525">
                      <a:solidFill>
                        <a:srgbClr val="CED8DE"/>
                      </a:solidFill>
                      <a:prstDash val="solid"/>
                      <a:round/>
                      <a:headEnd len="sm" w="sm" type="none"/>
                      <a:tailEnd len="sm" w="sm" type="none"/>
                    </a:lnT>
                    <a:lnB cap="flat" cmpd="sng" w="9525">
                      <a:solidFill>
                        <a:srgbClr val="CED8DE"/>
                      </a:solidFill>
                      <a:prstDash val="solid"/>
                      <a:round/>
                      <a:headEnd len="sm" w="sm" type="none"/>
                      <a:tailEnd len="sm" w="sm" type="none"/>
                    </a:lnB>
                  </a:tcPr>
                </a:tc>
                <a:tc>
                  <a:txBody>
                    <a:bodyPr/>
                    <a:lstStyle/>
                    <a:p>
                      <a:pPr indent="0" lvl="0" marL="0" marR="0" rtl="0" algn="just">
                        <a:lnSpc>
                          <a:spcPct val="115000"/>
                        </a:lnSpc>
                        <a:spcBef>
                          <a:spcPts val="0"/>
                        </a:spcBef>
                        <a:spcAft>
                          <a:spcPts val="0"/>
                        </a:spcAft>
                        <a:buClr>
                          <a:srgbClr val="000000"/>
                        </a:buClr>
                        <a:buSzPts val="1800"/>
                        <a:buFont typeface="Arial"/>
                        <a:buNone/>
                      </a:pPr>
                      <a:r>
                        <a:t/>
                      </a:r>
                      <a:endParaRPr sz="1800" u="none" cap="none" strike="noStrike">
                        <a:solidFill>
                          <a:srgbClr val="008000"/>
                        </a:solidFill>
                        <a:highlight>
                          <a:srgbClr val="FFFFFF"/>
                        </a:highlight>
                      </a:endParaRPr>
                    </a:p>
                  </a:txBody>
                  <a:tcPr marT="95250" marB="95250" marR="95250" marL="95250">
                    <a:lnL cap="flat" cmpd="sng" w="9525">
                      <a:solidFill>
                        <a:srgbClr val="CED8DE"/>
                      </a:solidFill>
                      <a:prstDash val="solid"/>
                      <a:round/>
                      <a:headEnd len="sm" w="sm" type="none"/>
                      <a:tailEnd len="sm" w="sm" type="none"/>
                    </a:lnL>
                    <a:lnR cap="flat" cmpd="sng" w="9525">
                      <a:solidFill>
                        <a:srgbClr val="CED8DE"/>
                      </a:solidFill>
                      <a:prstDash val="solid"/>
                      <a:round/>
                      <a:headEnd len="sm" w="sm" type="none"/>
                      <a:tailEnd len="sm" w="sm" type="none"/>
                    </a:lnR>
                    <a:lnT cap="flat" cmpd="sng" w="9525">
                      <a:solidFill>
                        <a:srgbClr val="CED8DE"/>
                      </a:solidFill>
                      <a:prstDash val="solid"/>
                      <a:round/>
                      <a:headEnd len="sm" w="sm" type="none"/>
                      <a:tailEnd len="sm" w="sm" type="none"/>
                    </a:lnT>
                    <a:lnB cap="flat" cmpd="sng" w="9525">
                      <a:solidFill>
                        <a:srgbClr val="CED8DE"/>
                      </a:solidFill>
                      <a:prstDash val="solid"/>
                      <a:round/>
                      <a:headEnd len="sm" w="sm" type="none"/>
                      <a:tailEnd len="sm" w="sm" type="none"/>
                    </a:lnB>
                  </a:tcPr>
                </a:tc>
              </a:tr>
              <a:tr h="481575">
                <a:tc>
                  <a:txBody>
                    <a:bodyPr/>
                    <a:lstStyle/>
                    <a:p>
                      <a:pPr indent="0" lvl="0" marL="0" marR="0" rtl="0" algn="just">
                        <a:lnSpc>
                          <a:spcPct val="115000"/>
                        </a:lnSpc>
                        <a:spcBef>
                          <a:spcPts val="0"/>
                        </a:spcBef>
                        <a:spcAft>
                          <a:spcPts val="0"/>
                        </a:spcAft>
                        <a:buClr>
                          <a:srgbClr val="000000"/>
                        </a:buClr>
                        <a:buSzPts val="1350"/>
                        <a:buFont typeface="Arial"/>
                        <a:buNone/>
                      </a:pPr>
                      <a:r>
                        <a:rPr b="1" lang="ca" sz="1350" u="none" cap="none" strike="noStrike">
                          <a:solidFill>
                            <a:srgbClr val="069DDC"/>
                          </a:solidFill>
                        </a:rPr>
                        <a:t>B</a:t>
                      </a:r>
                      <a:endParaRPr b="1" sz="1350" u="none" cap="none" strike="noStrike">
                        <a:solidFill>
                          <a:srgbClr val="069DDC"/>
                        </a:solidFill>
                      </a:endParaRPr>
                    </a:p>
                  </a:txBody>
                  <a:tcPr marT="95250" marB="95250" marR="95250" marL="95250">
                    <a:lnL cap="flat" cmpd="sng" w="19050">
                      <a:solidFill>
                        <a:srgbClr val="CED8DE"/>
                      </a:solidFill>
                      <a:prstDash val="solid"/>
                      <a:round/>
                      <a:headEnd len="sm" w="sm" type="none"/>
                      <a:tailEnd len="sm" w="sm" type="none"/>
                    </a:lnL>
                    <a:lnR cap="flat" cmpd="sng" w="19050">
                      <a:solidFill>
                        <a:srgbClr val="CED8DE"/>
                      </a:solidFill>
                      <a:prstDash val="solid"/>
                      <a:round/>
                      <a:headEnd len="sm" w="sm" type="none"/>
                      <a:tailEnd len="sm" w="sm" type="none"/>
                    </a:lnR>
                    <a:lnT cap="flat" cmpd="sng" w="19050">
                      <a:solidFill>
                        <a:srgbClr val="CED8DE"/>
                      </a:solidFill>
                      <a:prstDash val="solid"/>
                      <a:round/>
                      <a:headEnd len="sm" w="sm" type="none"/>
                      <a:tailEnd len="sm" w="sm" type="none"/>
                    </a:lnT>
                    <a:lnB cap="flat" cmpd="sng" w="19050">
                      <a:solidFill>
                        <a:srgbClr val="CED8DE"/>
                      </a:solidFill>
                      <a:prstDash val="solid"/>
                      <a:round/>
                      <a:headEnd len="sm" w="sm" type="none"/>
                      <a:tailEnd len="sm" w="sm" type="none"/>
                    </a:lnB>
                    <a:solidFill>
                      <a:srgbClr val="E6F2FA"/>
                    </a:solidFill>
                  </a:tcPr>
                </a:tc>
                <a:tc>
                  <a:txBody>
                    <a:bodyPr/>
                    <a:lstStyle/>
                    <a:p>
                      <a:pPr indent="0" lvl="0" marL="0" marR="0" rtl="0" algn="just">
                        <a:lnSpc>
                          <a:spcPct val="115000"/>
                        </a:lnSpc>
                        <a:spcBef>
                          <a:spcPts val="0"/>
                        </a:spcBef>
                        <a:spcAft>
                          <a:spcPts val="0"/>
                        </a:spcAft>
                        <a:buClr>
                          <a:srgbClr val="000000"/>
                        </a:buClr>
                        <a:buSzPts val="1350"/>
                        <a:buFont typeface="Arial"/>
                        <a:buNone/>
                      </a:pPr>
                      <a:r>
                        <a:rPr lang="ca" sz="1350" u="none" cap="none" strike="noStrike">
                          <a:solidFill>
                            <a:srgbClr val="414141"/>
                          </a:solidFill>
                          <a:highlight>
                            <a:srgbClr val="FFFFFF"/>
                          </a:highlight>
                        </a:rPr>
                        <a:t>3</a:t>
                      </a:r>
                      <a:endParaRPr sz="1350" u="none" cap="none" strike="noStrike">
                        <a:solidFill>
                          <a:srgbClr val="414141"/>
                        </a:solidFill>
                        <a:highlight>
                          <a:srgbClr val="FFFFFF"/>
                        </a:highlight>
                      </a:endParaRPr>
                    </a:p>
                  </a:txBody>
                  <a:tcPr marT="95250" marB="95250" marR="95250" marL="95250">
                    <a:lnL cap="flat" cmpd="sng" w="19050">
                      <a:solidFill>
                        <a:srgbClr val="CED8DE"/>
                      </a:solidFill>
                      <a:prstDash val="solid"/>
                      <a:round/>
                      <a:headEnd len="sm" w="sm" type="none"/>
                      <a:tailEnd len="sm" w="sm" type="none"/>
                    </a:lnL>
                    <a:lnR cap="flat" cmpd="sng" w="9525">
                      <a:solidFill>
                        <a:srgbClr val="CED8DE"/>
                      </a:solidFill>
                      <a:prstDash val="solid"/>
                      <a:round/>
                      <a:headEnd len="sm" w="sm" type="none"/>
                      <a:tailEnd len="sm" w="sm" type="none"/>
                    </a:lnR>
                    <a:lnT cap="flat" cmpd="sng" w="9525">
                      <a:solidFill>
                        <a:srgbClr val="CED8DE"/>
                      </a:solidFill>
                      <a:prstDash val="solid"/>
                      <a:round/>
                      <a:headEnd len="sm" w="sm" type="none"/>
                      <a:tailEnd len="sm" w="sm" type="none"/>
                    </a:lnT>
                    <a:lnB cap="flat" cmpd="sng" w="9525">
                      <a:solidFill>
                        <a:srgbClr val="CED8DE"/>
                      </a:solidFill>
                      <a:prstDash val="solid"/>
                      <a:round/>
                      <a:headEnd len="sm" w="sm" type="none"/>
                      <a:tailEnd len="sm" w="sm" type="none"/>
                    </a:lnB>
                  </a:tcPr>
                </a:tc>
                <a:tc>
                  <a:txBody>
                    <a:bodyPr/>
                    <a:lstStyle/>
                    <a:p>
                      <a:pPr indent="0" lvl="0" marL="0" marR="0" rtl="0" algn="just">
                        <a:lnSpc>
                          <a:spcPct val="115000"/>
                        </a:lnSpc>
                        <a:spcBef>
                          <a:spcPts val="0"/>
                        </a:spcBef>
                        <a:spcAft>
                          <a:spcPts val="0"/>
                        </a:spcAft>
                        <a:buClr>
                          <a:srgbClr val="000000"/>
                        </a:buClr>
                        <a:buSzPts val="1350"/>
                        <a:buFont typeface="Arial"/>
                        <a:buNone/>
                      </a:pPr>
                      <a:r>
                        <a:rPr lang="ca" sz="1350" u="none" cap="none" strike="noStrike">
                          <a:solidFill>
                            <a:srgbClr val="414141"/>
                          </a:solidFill>
                          <a:highlight>
                            <a:srgbClr val="FFFFFF"/>
                          </a:highlight>
                        </a:rPr>
                        <a:t>2</a:t>
                      </a:r>
                      <a:endParaRPr sz="1350" u="none" cap="none" strike="noStrike">
                        <a:solidFill>
                          <a:srgbClr val="414141"/>
                        </a:solidFill>
                        <a:highlight>
                          <a:srgbClr val="FFFFFF"/>
                        </a:highlight>
                      </a:endParaRPr>
                    </a:p>
                  </a:txBody>
                  <a:tcPr marT="95250" marB="95250" marR="95250" marL="95250">
                    <a:lnL cap="flat" cmpd="sng" w="9525">
                      <a:solidFill>
                        <a:srgbClr val="CED8DE"/>
                      </a:solidFill>
                      <a:prstDash val="solid"/>
                      <a:round/>
                      <a:headEnd len="sm" w="sm" type="none"/>
                      <a:tailEnd len="sm" w="sm" type="none"/>
                    </a:lnL>
                    <a:lnR cap="flat" cmpd="sng" w="9525">
                      <a:solidFill>
                        <a:srgbClr val="CED8DE"/>
                      </a:solidFill>
                      <a:prstDash val="solid"/>
                      <a:round/>
                      <a:headEnd len="sm" w="sm" type="none"/>
                      <a:tailEnd len="sm" w="sm" type="none"/>
                    </a:lnR>
                    <a:lnT cap="flat" cmpd="sng" w="9525">
                      <a:solidFill>
                        <a:srgbClr val="CED8DE"/>
                      </a:solidFill>
                      <a:prstDash val="solid"/>
                      <a:round/>
                      <a:headEnd len="sm" w="sm" type="none"/>
                      <a:tailEnd len="sm" w="sm" type="none"/>
                    </a:lnT>
                    <a:lnB cap="flat" cmpd="sng" w="9525">
                      <a:solidFill>
                        <a:srgbClr val="CED8DE"/>
                      </a:solidFill>
                      <a:prstDash val="solid"/>
                      <a:round/>
                      <a:headEnd len="sm" w="sm" type="none"/>
                      <a:tailEnd len="sm" w="sm" type="none"/>
                    </a:lnB>
                  </a:tcPr>
                </a:tc>
                <a:tc>
                  <a:txBody>
                    <a:bodyPr/>
                    <a:lstStyle/>
                    <a:p>
                      <a:pPr indent="0" lvl="0" marL="0" marR="0" rtl="0" algn="just">
                        <a:lnSpc>
                          <a:spcPct val="115000"/>
                        </a:lnSpc>
                        <a:spcBef>
                          <a:spcPts val="0"/>
                        </a:spcBef>
                        <a:spcAft>
                          <a:spcPts val="0"/>
                        </a:spcAft>
                        <a:buClr>
                          <a:srgbClr val="000000"/>
                        </a:buClr>
                        <a:buSzPts val="1350"/>
                        <a:buFont typeface="Arial"/>
                        <a:buNone/>
                      </a:pPr>
                      <a:r>
                        <a:rPr lang="ca" sz="1350" u="none" cap="none" strike="noStrike">
                          <a:solidFill>
                            <a:srgbClr val="414141"/>
                          </a:solidFill>
                          <a:highlight>
                            <a:srgbClr val="FFFFFF"/>
                          </a:highlight>
                        </a:rPr>
                        <a:t>1.000</a:t>
                      </a:r>
                      <a:endParaRPr sz="1350" u="none" cap="none" strike="noStrike">
                        <a:solidFill>
                          <a:srgbClr val="414141"/>
                        </a:solidFill>
                        <a:highlight>
                          <a:srgbClr val="FFFFFF"/>
                        </a:highlight>
                      </a:endParaRPr>
                    </a:p>
                  </a:txBody>
                  <a:tcPr marT="95250" marB="95250" marR="95250" marL="95250">
                    <a:lnL cap="flat" cmpd="sng" w="9525">
                      <a:solidFill>
                        <a:srgbClr val="CED8DE"/>
                      </a:solidFill>
                      <a:prstDash val="solid"/>
                      <a:round/>
                      <a:headEnd len="sm" w="sm" type="none"/>
                      <a:tailEnd len="sm" w="sm" type="none"/>
                    </a:lnL>
                    <a:lnR cap="flat" cmpd="sng" w="9525">
                      <a:solidFill>
                        <a:srgbClr val="CED8DE"/>
                      </a:solidFill>
                      <a:prstDash val="solid"/>
                      <a:round/>
                      <a:headEnd len="sm" w="sm" type="none"/>
                      <a:tailEnd len="sm" w="sm" type="none"/>
                    </a:lnR>
                    <a:lnT cap="flat" cmpd="sng" w="9525">
                      <a:solidFill>
                        <a:srgbClr val="CED8DE"/>
                      </a:solidFill>
                      <a:prstDash val="solid"/>
                      <a:round/>
                      <a:headEnd len="sm" w="sm" type="none"/>
                      <a:tailEnd len="sm" w="sm" type="none"/>
                    </a:lnT>
                    <a:lnB cap="flat" cmpd="sng" w="9525">
                      <a:solidFill>
                        <a:srgbClr val="CED8DE"/>
                      </a:solidFill>
                      <a:prstDash val="solid"/>
                      <a:round/>
                      <a:headEnd len="sm" w="sm" type="none"/>
                      <a:tailEnd len="sm" w="sm" type="none"/>
                    </a:lnB>
                  </a:tcPr>
                </a:tc>
                <a:tc>
                  <a:txBody>
                    <a:bodyPr/>
                    <a:lstStyle/>
                    <a:p>
                      <a:pPr indent="0" lvl="0" marL="0" marR="0" rtl="0" algn="just">
                        <a:lnSpc>
                          <a:spcPct val="115000"/>
                        </a:lnSpc>
                        <a:spcBef>
                          <a:spcPts val="0"/>
                        </a:spcBef>
                        <a:spcAft>
                          <a:spcPts val="0"/>
                        </a:spcAft>
                        <a:buClr>
                          <a:srgbClr val="000000"/>
                        </a:buClr>
                        <a:buSzPts val="1800"/>
                        <a:buFont typeface="Arial"/>
                        <a:buNone/>
                      </a:pPr>
                      <a:r>
                        <a:t/>
                      </a:r>
                      <a:endParaRPr sz="1800" u="none" cap="none" strike="noStrike">
                        <a:solidFill>
                          <a:srgbClr val="008000"/>
                        </a:solidFill>
                        <a:highlight>
                          <a:srgbClr val="FFFFFF"/>
                        </a:highlight>
                      </a:endParaRPr>
                    </a:p>
                  </a:txBody>
                  <a:tcPr marT="95250" marB="95250" marR="95250" marL="95250">
                    <a:lnL cap="flat" cmpd="sng" w="9525">
                      <a:solidFill>
                        <a:srgbClr val="CED8DE"/>
                      </a:solidFill>
                      <a:prstDash val="solid"/>
                      <a:round/>
                      <a:headEnd len="sm" w="sm" type="none"/>
                      <a:tailEnd len="sm" w="sm" type="none"/>
                    </a:lnL>
                    <a:lnR cap="flat" cmpd="sng" w="9525">
                      <a:solidFill>
                        <a:srgbClr val="CED8DE"/>
                      </a:solidFill>
                      <a:prstDash val="solid"/>
                      <a:round/>
                      <a:headEnd len="sm" w="sm" type="none"/>
                      <a:tailEnd len="sm" w="sm" type="none"/>
                    </a:lnR>
                    <a:lnT cap="flat" cmpd="sng" w="9525">
                      <a:solidFill>
                        <a:srgbClr val="CED8DE"/>
                      </a:solidFill>
                      <a:prstDash val="solid"/>
                      <a:round/>
                      <a:headEnd len="sm" w="sm" type="none"/>
                      <a:tailEnd len="sm" w="sm" type="none"/>
                    </a:lnT>
                    <a:lnB cap="flat" cmpd="sng" w="9525">
                      <a:solidFill>
                        <a:srgbClr val="CED8DE"/>
                      </a:solidFill>
                      <a:prstDash val="solid"/>
                      <a:round/>
                      <a:headEnd len="sm" w="sm" type="none"/>
                      <a:tailEnd len="sm" w="sm" type="none"/>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319" name="Shape 319"/>
        <p:cNvGrpSpPr/>
        <p:nvPr/>
      </p:nvGrpSpPr>
      <p:grpSpPr>
        <a:xfrm>
          <a:off x="0" y="0"/>
          <a:ext cx="0" cy="0"/>
          <a:chOff x="0" y="0"/>
          <a:chExt cx="0" cy="0"/>
        </a:xfrm>
      </p:grpSpPr>
      <p:sp>
        <p:nvSpPr>
          <p:cNvPr id="320" name="Google Shape;320;p7"/>
          <p:cNvSpPr txBox="1"/>
          <p:nvPr>
            <p:ph type="title"/>
          </p:nvPr>
        </p:nvSpPr>
        <p:spPr>
          <a:xfrm>
            <a:off x="1359825" y="452900"/>
            <a:ext cx="7030500" cy="9993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Quina tecnologia fer servir? (continuació)</a:t>
            </a:r>
            <a:endParaRPr>
              <a:solidFill>
                <a:schemeClr val="lt1"/>
              </a:solidFill>
            </a:endParaRPr>
          </a:p>
        </p:txBody>
      </p:sp>
      <p:sp>
        <p:nvSpPr>
          <p:cNvPr id="321" name="Google Shape;321;p7"/>
          <p:cNvSpPr txBox="1"/>
          <p:nvPr/>
        </p:nvSpPr>
        <p:spPr>
          <a:xfrm>
            <a:off x="263275" y="3013875"/>
            <a:ext cx="8475000" cy="492600"/>
          </a:xfrm>
          <a:prstGeom prst="rect">
            <a:avLst/>
          </a:prstGeom>
          <a:solidFill>
            <a:srgbClr val="00FF00"/>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ca" sz="2000" u="none" cap="none" strike="noStrike">
                <a:solidFill>
                  <a:srgbClr val="414141"/>
                </a:solidFill>
                <a:latin typeface="Arial"/>
                <a:ea typeface="Arial"/>
                <a:cs typeface="Arial"/>
                <a:sym typeface="Arial"/>
              </a:rPr>
              <a:t>L'</a:t>
            </a:r>
            <a:r>
              <a:rPr b="1" i="0" lang="ca" sz="2000" u="none" cap="none" strike="noStrike">
                <a:solidFill>
                  <a:srgbClr val="414141"/>
                </a:solidFill>
                <a:latin typeface="Arial"/>
                <a:ea typeface="Arial"/>
                <a:cs typeface="Arial"/>
                <a:sym typeface="Arial"/>
              </a:rPr>
              <a:t>eficiència econòmica</a:t>
            </a:r>
            <a:r>
              <a:rPr b="0" i="0" lang="ca" sz="2000" u="none" cap="none" strike="noStrike">
                <a:solidFill>
                  <a:srgbClr val="414141"/>
                </a:solidFill>
                <a:latin typeface="Arial"/>
                <a:ea typeface="Arial"/>
                <a:cs typeface="Arial"/>
                <a:sym typeface="Arial"/>
              </a:rPr>
              <a:t> és seleccionar la més barata de les tecnologies.</a:t>
            </a:r>
            <a:endParaRPr b="0" i="0" sz="2000" u="none" cap="none" strike="noStrike">
              <a:solidFill>
                <a:srgbClr val="000000"/>
              </a:solidFill>
              <a:latin typeface="Nunito"/>
              <a:ea typeface="Nunito"/>
              <a:cs typeface="Nunito"/>
              <a:sym typeface="Nunito"/>
            </a:endParaRPr>
          </a:p>
        </p:txBody>
      </p:sp>
      <p:sp>
        <p:nvSpPr>
          <p:cNvPr id="322" name="Google Shape;322;p7"/>
          <p:cNvSpPr txBox="1"/>
          <p:nvPr/>
        </p:nvSpPr>
        <p:spPr>
          <a:xfrm>
            <a:off x="152400" y="1676400"/>
            <a:ext cx="8904900" cy="1021800"/>
          </a:xfrm>
          <a:prstGeom prst="rect">
            <a:avLst/>
          </a:prstGeom>
          <a:noFill/>
          <a:ln>
            <a:noFill/>
          </a:ln>
        </p:spPr>
        <p:txBody>
          <a:bodyPr anchorCtr="0" anchor="t" bIns="91425" lIns="91425" spcFirstLastPara="1" rIns="91425" wrap="square" tIns="91425">
            <a:spAutoFit/>
          </a:bodyPr>
          <a:lstStyle/>
          <a:p>
            <a:pPr indent="0" lvl="0" marL="0" marR="0" rtl="0" algn="just">
              <a:lnSpc>
                <a:spcPct val="110000"/>
              </a:lnSpc>
              <a:spcBef>
                <a:spcPts val="1500"/>
              </a:spcBef>
              <a:spcAft>
                <a:spcPts val="0"/>
              </a:spcAft>
              <a:buClr>
                <a:srgbClr val="000000"/>
              </a:buClr>
              <a:buSzPts val="1700"/>
              <a:buFont typeface="Arial"/>
              <a:buNone/>
            </a:pPr>
            <a:r>
              <a:rPr b="1" i="0" lang="ca" sz="1700" u="none" cap="none" strike="noStrike">
                <a:solidFill>
                  <a:schemeClr val="lt1"/>
                </a:solidFill>
                <a:latin typeface="Arial"/>
                <a:ea typeface="Arial"/>
                <a:cs typeface="Arial"/>
                <a:sym typeface="Arial"/>
              </a:rPr>
              <a:t>1.2. Eficiència econòmica</a:t>
            </a:r>
            <a:endParaRPr b="1" i="0" sz="1700" u="none" cap="none" strike="noStrike">
              <a:solidFill>
                <a:schemeClr val="lt1"/>
              </a:solidFill>
              <a:latin typeface="Arial"/>
              <a:ea typeface="Arial"/>
              <a:cs typeface="Arial"/>
              <a:sym typeface="Arial"/>
            </a:endParaRPr>
          </a:p>
          <a:p>
            <a:pPr indent="0" lvl="0" marL="0" marR="0" rtl="0" algn="just">
              <a:lnSpc>
                <a:spcPct val="115000"/>
              </a:lnSpc>
              <a:spcBef>
                <a:spcPts val="800"/>
              </a:spcBef>
              <a:spcAft>
                <a:spcPts val="0"/>
              </a:spcAft>
              <a:buClr>
                <a:srgbClr val="000000"/>
              </a:buClr>
              <a:buSzPts val="1350"/>
              <a:buFont typeface="Arial"/>
              <a:buNone/>
            </a:pPr>
            <a:r>
              <a:rPr b="0" i="0" lang="ca" sz="1350" u="none" cap="none" strike="noStrike">
                <a:solidFill>
                  <a:schemeClr val="lt1"/>
                </a:solidFill>
                <a:latin typeface="Arial"/>
                <a:ea typeface="Arial"/>
                <a:cs typeface="Arial"/>
                <a:sym typeface="Arial"/>
              </a:rPr>
              <a:t>Entre les tecnologies eficients, les empreses trien aquella que sigui més barata des d'un punt de vista econòmic.</a:t>
            </a:r>
            <a:endParaRPr b="0" i="0" sz="1350" u="none" cap="none" strike="noStrike">
              <a:solidFill>
                <a:schemeClr val="lt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350"/>
              <a:buFont typeface="Arial"/>
              <a:buNone/>
            </a:pPr>
            <a:r>
              <a:rPr b="0" i="0" lang="ca" sz="1350" u="none" cap="none" strike="noStrike">
                <a:solidFill>
                  <a:schemeClr val="lt1"/>
                </a:solidFill>
                <a:latin typeface="Arial"/>
                <a:ea typeface="Arial"/>
                <a:cs typeface="Arial"/>
                <a:sym typeface="Arial"/>
              </a:rPr>
              <a:t> </a:t>
            </a:r>
            <a:endParaRPr b="0" i="0" sz="135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326" name="Shape 326"/>
        <p:cNvGrpSpPr/>
        <p:nvPr/>
      </p:nvGrpSpPr>
      <p:grpSpPr>
        <a:xfrm>
          <a:off x="0" y="0"/>
          <a:ext cx="0" cy="0"/>
          <a:chOff x="0" y="0"/>
          <a:chExt cx="0" cy="0"/>
        </a:xfrm>
      </p:grpSpPr>
      <p:sp>
        <p:nvSpPr>
          <p:cNvPr id="327" name="Google Shape;327;p8"/>
          <p:cNvSpPr txBox="1"/>
          <p:nvPr>
            <p:ph type="title"/>
          </p:nvPr>
        </p:nvSpPr>
        <p:spPr>
          <a:xfrm>
            <a:off x="1359825" y="452900"/>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ca">
                <a:solidFill>
                  <a:schemeClr val="lt1"/>
                </a:solidFill>
              </a:rPr>
              <a:t>Activitat 2</a:t>
            </a:r>
            <a:endParaRPr>
              <a:solidFill>
                <a:schemeClr val="lt1"/>
              </a:solidFill>
            </a:endParaRPr>
          </a:p>
        </p:txBody>
      </p:sp>
      <p:sp>
        <p:nvSpPr>
          <p:cNvPr id="328" name="Google Shape;328;p8"/>
          <p:cNvSpPr txBox="1"/>
          <p:nvPr/>
        </p:nvSpPr>
        <p:spPr>
          <a:xfrm>
            <a:off x="300900" y="1799150"/>
            <a:ext cx="8437500" cy="1732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50"/>
              <a:buFont typeface="Arial"/>
              <a:buNone/>
            </a:pPr>
            <a:r>
              <a:rPr b="1" i="0" lang="ca" sz="1350" u="none" cap="none" strike="noStrike">
                <a:solidFill>
                  <a:schemeClr val="lt1"/>
                </a:solidFill>
                <a:latin typeface="Arial"/>
                <a:ea typeface="Arial"/>
                <a:cs typeface="Arial"/>
                <a:sym typeface="Arial"/>
              </a:rPr>
              <a:t>Old Balance, l'empresa de l'Activitat resolta 1, vol determinar en funció dels costos si li convé més produir amb la tecnologia A o amb la tecnologia B.</a:t>
            </a:r>
            <a:endParaRPr b="1" i="0" sz="135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50"/>
              <a:buFont typeface="Arial"/>
              <a:buNone/>
            </a:pPr>
            <a:r>
              <a:rPr b="0" i="0" lang="ca" sz="1350" u="none" cap="none" strike="noStrike">
                <a:solidFill>
                  <a:schemeClr val="lt1"/>
                </a:solidFill>
                <a:latin typeface="Arial"/>
                <a:ea typeface="Arial"/>
                <a:cs typeface="Arial"/>
                <a:sym typeface="Arial"/>
              </a:rPr>
              <a:t> </a:t>
            </a:r>
            <a:endParaRPr b="0" i="0" sz="1350" u="none" cap="none" strike="noStrike">
              <a:solidFill>
                <a:schemeClr val="lt1"/>
              </a:solidFill>
              <a:latin typeface="Arial"/>
              <a:ea typeface="Arial"/>
              <a:cs typeface="Arial"/>
              <a:sym typeface="Arial"/>
            </a:endParaRPr>
          </a:p>
          <a:p>
            <a:pPr indent="-314325" lvl="0" marL="457200" marR="0" rtl="0" algn="l">
              <a:lnSpc>
                <a:spcPct val="115000"/>
              </a:lnSpc>
              <a:spcBef>
                <a:spcPts val="0"/>
              </a:spcBef>
              <a:spcAft>
                <a:spcPts val="0"/>
              </a:spcAft>
              <a:buClr>
                <a:schemeClr val="lt1"/>
              </a:buClr>
              <a:buSzPts val="1350"/>
              <a:buFont typeface="Arial"/>
              <a:buAutoNum type="alphaLcParenR"/>
            </a:pPr>
            <a:r>
              <a:rPr b="0" i="0" lang="ca" sz="1350" u="none" cap="none" strike="noStrike">
                <a:solidFill>
                  <a:schemeClr val="lt1"/>
                </a:solidFill>
                <a:latin typeface="Arial"/>
                <a:ea typeface="Arial"/>
                <a:cs typeface="Arial"/>
                <a:sym typeface="Arial"/>
              </a:rPr>
              <a:t>Calcula la productivitat del recurs treball en la tecnologia A.</a:t>
            </a:r>
            <a:endParaRPr b="0" i="0" sz="1350" u="none" cap="none" strike="noStrike">
              <a:solidFill>
                <a:schemeClr val="lt1"/>
              </a:solidFill>
              <a:latin typeface="Arial"/>
              <a:ea typeface="Arial"/>
              <a:cs typeface="Arial"/>
              <a:sym typeface="Arial"/>
            </a:endParaRPr>
          </a:p>
          <a:p>
            <a:pPr indent="-314325" lvl="0" marL="457200" marR="0" rtl="0" algn="l">
              <a:lnSpc>
                <a:spcPct val="115000"/>
              </a:lnSpc>
              <a:spcBef>
                <a:spcPts val="0"/>
              </a:spcBef>
              <a:spcAft>
                <a:spcPts val="0"/>
              </a:spcAft>
              <a:buClr>
                <a:schemeClr val="lt1"/>
              </a:buClr>
              <a:buSzPts val="1350"/>
              <a:buFont typeface="Arial"/>
              <a:buAutoNum type="alphaLcParenR"/>
            </a:pPr>
            <a:r>
              <a:rPr b="0" i="0" lang="ca" sz="1350" u="none" cap="none" strike="noStrike">
                <a:solidFill>
                  <a:schemeClr val="lt1"/>
                </a:solidFill>
                <a:latin typeface="Arial"/>
                <a:ea typeface="Arial"/>
                <a:cs typeface="Arial"/>
                <a:sym typeface="Arial"/>
              </a:rPr>
              <a:t>Troba el cost total per a cadascuna de les tecnologies sabent que el cost del treball és de 20 €/hora i el de les màquines, 80 €/màquina.</a:t>
            </a:r>
            <a:endParaRPr b="0" i="0" sz="1350" u="none" cap="none" strike="noStrike">
              <a:solidFill>
                <a:schemeClr val="lt1"/>
              </a:solidFill>
              <a:latin typeface="Arial"/>
              <a:ea typeface="Arial"/>
              <a:cs typeface="Arial"/>
              <a:sym typeface="Arial"/>
            </a:endParaRPr>
          </a:p>
          <a:p>
            <a:pPr indent="-314325" lvl="0" marL="457200" marR="0" rtl="0" algn="l">
              <a:lnSpc>
                <a:spcPct val="115000"/>
              </a:lnSpc>
              <a:spcBef>
                <a:spcPts val="0"/>
              </a:spcBef>
              <a:spcAft>
                <a:spcPts val="0"/>
              </a:spcAft>
              <a:buClr>
                <a:schemeClr val="lt1"/>
              </a:buClr>
              <a:buSzPts val="1350"/>
              <a:buFont typeface="Arial"/>
              <a:buAutoNum type="alphaLcParenR"/>
            </a:pPr>
            <a:r>
              <a:rPr b="0" i="0" lang="ca" sz="1350" u="none" cap="none" strike="noStrike">
                <a:solidFill>
                  <a:schemeClr val="lt1"/>
                </a:solidFill>
                <a:latin typeface="Arial"/>
                <a:ea typeface="Arial"/>
                <a:cs typeface="Arial"/>
                <a:sym typeface="Arial"/>
              </a:rPr>
              <a:t>Assenyala quina és la tecnologia més econòmica.</a:t>
            </a:r>
            <a:endParaRPr b="0" i="0" sz="1600" u="none" cap="none" strike="noStrike">
              <a:solidFill>
                <a:schemeClr val="lt1"/>
              </a:solidFill>
              <a:latin typeface="Nunito"/>
              <a:ea typeface="Nunito"/>
              <a:cs typeface="Nunito"/>
              <a:sym typeface="Nuni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332" name="Shape 332"/>
        <p:cNvGrpSpPr/>
        <p:nvPr/>
      </p:nvGrpSpPr>
      <p:grpSpPr>
        <a:xfrm>
          <a:off x="0" y="0"/>
          <a:ext cx="0" cy="0"/>
          <a:chOff x="0" y="0"/>
          <a:chExt cx="0" cy="0"/>
        </a:xfrm>
      </p:grpSpPr>
      <p:sp>
        <p:nvSpPr>
          <p:cNvPr id="333" name="Google Shape;333;p9"/>
          <p:cNvSpPr txBox="1"/>
          <p:nvPr>
            <p:ph type="title"/>
          </p:nvPr>
        </p:nvSpPr>
        <p:spPr>
          <a:xfrm>
            <a:off x="1359825" y="452900"/>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ca">
                <a:solidFill>
                  <a:schemeClr val="lt1"/>
                </a:solidFill>
              </a:rPr>
              <a:t>Activitat 2. Solució</a:t>
            </a:r>
            <a:endParaRPr>
              <a:solidFill>
                <a:schemeClr val="lt1"/>
              </a:solidFill>
            </a:endParaRPr>
          </a:p>
        </p:txBody>
      </p:sp>
      <p:sp>
        <p:nvSpPr>
          <p:cNvPr id="334" name="Google Shape;334;p9"/>
          <p:cNvSpPr txBox="1"/>
          <p:nvPr/>
        </p:nvSpPr>
        <p:spPr>
          <a:xfrm>
            <a:off x="4852000" y="1028575"/>
            <a:ext cx="4240800" cy="1587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500"/>
              </a:spcAft>
              <a:buClr>
                <a:srgbClr val="000000"/>
              </a:buClr>
              <a:buSzPts val="1350"/>
              <a:buFont typeface="Arial"/>
              <a:buNone/>
            </a:pPr>
            <a:r>
              <a:rPr b="0" i="0" lang="ca" sz="1350" u="none" cap="none" strike="noStrike">
                <a:solidFill>
                  <a:srgbClr val="000000"/>
                </a:solidFill>
                <a:latin typeface="Arial"/>
                <a:ea typeface="Arial"/>
                <a:cs typeface="Arial"/>
                <a:sym typeface="Arial"/>
              </a:rPr>
              <a:t>c) Com hem vist en l'Activitat resolta 1, des del punt de vista tecnològic A i B són eficients respecte a Z. En canvi, des del punt de vista </a:t>
            </a:r>
            <a:r>
              <a:rPr b="0" i="1" lang="ca" sz="1350" u="none" cap="none" strike="noStrike">
                <a:solidFill>
                  <a:srgbClr val="000000"/>
                </a:solidFill>
                <a:latin typeface="Arial"/>
                <a:ea typeface="Arial"/>
                <a:cs typeface="Arial"/>
                <a:sym typeface="Arial"/>
              </a:rPr>
              <a:t>econòmic</a:t>
            </a:r>
            <a:r>
              <a:rPr b="0" i="0" lang="ca" sz="1350" u="none" cap="none" strike="noStrike">
                <a:solidFill>
                  <a:srgbClr val="000000"/>
                </a:solidFill>
                <a:latin typeface="Arial"/>
                <a:ea typeface="Arial"/>
                <a:cs typeface="Arial"/>
                <a:sym typeface="Arial"/>
              </a:rPr>
              <a:t>, l'escollida seria la tecnologia B, ja que assoleix el mateix nivell de producció que la A (1.000 parells de sabatilles), però a cost més reduït (220 €).</a:t>
            </a:r>
            <a:endParaRPr b="0" i="0" sz="1350" u="none" cap="none" strike="noStrike">
              <a:solidFill>
                <a:srgbClr val="000000"/>
              </a:solidFill>
              <a:latin typeface="Arial"/>
              <a:ea typeface="Arial"/>
              <a:cs typeface="Arial"/>
              <a:sym typeface="Arial"/>
            </a:endParaRPr>
          </a:p>
        </p:txBody>
      </p:sp>
      <p:pic>
        <p:nvPicPr>
          <p:cNvPr id="335" name="Google Shape;335;p9"/>
          <p:cNvPicPr preferRelativeResize="0"/>
          <p:nvPr/>
        </p:nvPicPr>
        <p:blipFill rotWithShape="1">
          <a:blip r:embed="rId3">
            <a:alphaModFix/>
          </a:blip>
          <a:srcRect b="0" l="0" r="0" t="0"/>
          <a:stretch/>
        </p:blipFill>
        <p:spPr>
          <a:xfrm>
            <a:off x="50550" y="1028575"/>
            <a:ext cx="4726226" cy="1824375"/>
          </a:xfrm>
          <a:prstGeom prst="rect">
            <a:avLst/>
          </a:prstGeom>
          <a:noFill/>
          <a:ln>
            <a:noFill/>
          </a:ln>
        </p:spPr>
      </p:pic>
      <p:pic>
        <p:nvPicPr>
          <p:cNvPr id="336" name="Google Shape;336;p9"/>
          <p:cNvPicPr preferRelativeResize="0"/>
          <p:nvPr/>
        </p:nvPicPr>
        <p:blipFill rotWithShape="1">
          <a:blip r:embed="rId4">
            <a:alphaModFix/>
          </a:blip>
          <a:srcRect b="0" l="0" r="0" t="0"/>
          <a:stretch/>
        </p:blipFill>
        <p:spPr>
          <a:xfrm>
            <a:off x="50550" y="2995680"/>
            <a:ext cx="8882575" cy="198209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340" name="Shape 340"/>
        <p:cNvGrpSpPr/>
        <p:nvPr/>
      </p:nvGrpSpPr>
      <p:grpSpPr>
        <a:xfrm>
          <a:off x="0" y="0"/>
          <a:ext cx="0" cy="0"/>
          <a:chOff x="0" y="0"/>
          <a:chExt cx="0" cy="0"/>
        </a:xfrm>
      </p:grpSpPr>
      <p:sp>
        <p:nvSpPr>
          <p:cNvPr id="341" name="Google Shape;341;p10"/>
          <p:cNvSpPr txBox="1"/>
          <p:nvPr>
            <p:ph type="title"/>
          </p:nvPr>
        </p:nvSpPr>
        <p:spPr>
          <a:xfrm>
            <a:off x="1359825" y="452900"/>
            <a:ext cx="7027800" cy="4779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Activitats: Quina tecnologia fer servir?</a:t>
            </a:r>
            <a:endParaRPr>
              <a:solidFill>
                <a:schemeClr val="lt1"/>
              </a:solidFill>
            </a:endParaRPr>
          </a:p>
        </p:txBody>
      </p:sp>
      <p:sp>
        <p:nvSpPr>
          <p:cNvPr id="342" name="Google Shape;342;p10"/>
          <p:cNvSpPr txBox="1"/>
          <p:nvPr/>
        </p:nvSpPr>
        <p:spPr>
          <a:xfrm>
            <a:off x="1152975" y="1297625"/>
            <a:ext cx="7789500" cy="3281700"/>
          </a:xfrm>
          <a:prstGeom prst="rect">
            <a:avLst/>
          </a:prstGeom>
          <a:noFill/>
          <a:ln>
            <a:noFill/>
          </a:ln>
        </p:spPr>
        <p:txBody>
          <a:bodyPr anchorCtr="0" anchor="t" bIns="91425" lIns="91425" spcFirstLastPara="1" rIns="91425" wrap="square" tIns="91425">
            <a:spAutoFit/>
          </a:bodyPr>
          <a:lstStyle/>
          <a:p>
            <a:pPr indent="-311150" lvl="0" marL="457200" marR="0" rtl="0" algn="l">
              <a:lnSpc>
                <a:spcPct val="100000"/>
              </a:lnSpc>
              <a:spcBef>
                <a:spcPts val="0"/>
              </a:spcBef>
              <a:spcAft>
                <a:spcPts val="0"/>
              </a:spcAft>
              <a:buClr>
                <a:schemeClr val="lt1"/>
              </a:buClr>
              <a:buSzPts val="1300"/>
              <a:buFont typeface="Arial"/>
              <a:buAutoNum type="arabicPeriod"/>
            </a:pPr>
            <a:r>
              <a:rPr b="0" i="0" lang="ca" sz="1300" u="none" cap="none" strike="noStrike">
                <a:solidFill>
                  <a:schemeClr val="lt1"/>
                </a:solidFill>
                <a:latin typeface="Arial"/>
                <a:ea typeface="Arial"/>
                <a:cs typeface="Arial"/>
                <a:sym typeface="Arial"/>
              </a:rPr>
              <a:t>A l'hora de produir, per què no n'hi ha prou d'escollir les tecnologies eficients?</a:t>
            </a:r>
            <a:endParaRPr b="0" i="0" sz="1300" u="none" cap="none" strike="noStrike">
              <a:solidFill>
                <a:schemeClr val="lt1"/>
              </a:solidFill>
              <a:latin typeface="Arial"/>
              <a:ea typeface="Arial"/>
              <a:cs typeface="Arial"/>
              <a:sym typeface="Arial"/>
            </a:endParaRPr>
          </a:p>
          <a:p>
            <a:pPr indent="-311150" lvl="0" marL="457200" marR="0" rtl="0" algn="l">
              <a:lnSpc>
                <a:spcPct val="100000"/>
              </a:lnSpc>
              <a:spcBef>
                <a:spcPts val="0"/>
              </a:spcBef>
              <a:spcAft>
                <a:spcPts val="0"/>
              </a:spcAft>
              <a:buClr>
                <a:schemeClr val="lt1"/>
              </a:buClr>
              <a:buSzPts val="1300"/>
              <a:buFont typeface="Arial"/>
              <a:buAutoNum type="arabicPeriod"/>
            </a:pPr>
            <a:r>
              <a:rPr b="0" i="0" lang="ca" sz="1300" u="none" cap="none" strike="noStrike">
                <a:solidFill>
                  <a:schemeClr val="lt1"/>
                </a:solidFill>
                <a:latin typeface="Arial"/>
                <a:ea typeface="Arial"/>
                <a:cs typeface="Arial"/>
                <a:sym typeface="Arial"/>
              </a:rPr>
              <a:t>Calcula la productivitat del recurs capital de la tecnologia A en l'Activitat resolta 2.</a:t>
            </a:r>
            <a:endParaRPr b="0" i="0" sz="1300" u="none" cap="none" strike="noStrike">
              <a:solidFill>
                <a:schemeClr val="lt1"/>
              </a:solidFill>
              <a:latin typeface="Arial"/>
              <a:ea typeface="Arial"/>
              <a:cs typeface="Arial"/>
              <a:sym typeface="Arial"/>
            </a:endParaRPr>
          </a:p>
          <a:p>
            <a:pPr indent="-314325" lvl="0" marL="457200" marR="0" rtl="0" algn="l">
              <a:lnSpc>
                <a:spcPct val="115000"/>
              </a:lnSpc>
              <a:spcBef>
                <a:spcPts val="0"/>
              </a:spcBef>
              <a:spcAft>
                <a:spcPts val="0"/>
              </a:spcAft>
              <a:buClr>
                <a:schemeClr val="lt1"/>
              </a:buClr>
              <a:buSzPts val="1350"/>
              <a:buFont typeface="Arial"/>
              <a:buAutoNum type="arabicPeriod"/>
            </a:pPr>
            <a:r>
              <a:rPr b="0" i="0" lang="ca" sz="1350" u="none" cap="none" strike="noStrike">
                <a:solidFill>
                  <a:schemeClr val="lt1"/>
                </a:solidFill>
                <a:latin typeface="Arial"/>
                <a:ea typeface="Arial"/>
                <a:cs typeface="Arial"/>
                <a:sym typeface="Arial"/>
              </a:rPr>
              <a:t>En relació amb les Activitats resoltes 1 i 2, descriu amb les teves paraules:</a:t>
            </a:r>
            <a:endParaRPr b="0" i="0" sz="1350" u="none" cap="none" strike="noStrike">
              <a:solidFill>
                <a:schemeClr val="lt1"/>
              </a:solidFill>
              <a:latin typeface="Arial"/>
              <a:ea typeface="Arial"/>
              <a:cs typeface="Arial"/>
              <a:sym typeface="Arial"/>
            </a:endParaRPr>
          </a:p>
          <a:p>
            <a:pPr indent="-314325" lvl="1" marL="914400" marR="0" rtl="0" algn="l">
              <a:lnSpc>
                <a:spcPct val="115000"/>
              </a:lnSpc>
              <a:spcBef>
                <a:spcPts val="0"/>
              </a:spcBef>
              <a:spcAft>
                <a:spcPts val="0"/>
              </a:spcAft>
              <a:buClr>
                <a:schemeClr val="lt1"/>
              </a:buClr>
              <a:buSzPts val="1350"/>
              <a:buFont typeface="Arial"/>
              <a:buAutoNum type="alphaLcPeriod"/>
            </a:pPr>
            <a:r>
              <a:rPr b="0" i="0" lang="ca" sz="1350" u="none" cap="none" strike="noStrike">
                <a:solidFill>
                  <a:schemeClr val="lt1"/>
                </a:solidFill>
                <a:latin typeface="Arial"/>
                <a:ea typeface="Arial"/>
                <a:cs typeface="Arial"/>
                <a:sym typeface="Arial"/>
              </a:rPr>
              <a:t>Per què les tecnologies A i B són més eficients que la Z?</a:t>
            </a:r>
            <a:endParaRPr b="0" i="0" sz="1350" u="none" cap="none" strike="noStrike">
              <a:solidFill>
                <a:schemeClr val="lt1"/>
              </a:solidFill>
              <a:latin typeface="Arial"/>
              <a:ea typeface="Arial"/>
              <a:cs typeface="Arial"/>
              <a:sym typeface="Arial"/>
            </a:endParaRPr>
          </a:p>
          <a:p>
            <a:pPr indent="-314325" lvl="1" marL="914400" marR="0" rtl="0" algn="l">
              <a:lnSpc>
                <a:spcPct val="115000"/>
              </a:lnSpc>
              <a:spcBef>
                <a:spcPts val="0"/>
              </a:spcBef>
              <a:spcAft>
                <a:spcPts val="0"/>
              </a:spcAft>
              <a:buClr>
                <a:schemeClr val="lt1"/>
              </a:buClr>
              <a:buSzPts val="1350"/>
              <a:buFont typeface="Arial"/>
              <a:buAutoNum type="alphaLcPeriod"/>
            </a:pPr>
            <a:r>
              <a:rPr b="0" i="0" lang="ca" sz="1350" u="none" cap="none" strike="noStrike">
                <a:solidFill>
                  <a:schemeClr val="lt1"/>
                </a:solidFill>
                <a:latin typeface="Arial"/>
                <a:ea typeface="Arial"/>
                <a:cs typeface="Arial"/>
                <a:sym typeface="Arial"/>
              </a:rPr>
              <a:t>Al final, per què B és la tecnologia seleccionada, tot i que produeix el mateix que A?</a:t>
            </a:r>
            <a:endParaRPr b="0" i="0" sz="1350" u="none" cap="none" strike="noStrike">
              <a:solidFill>
                <a:schemeClr val="lt1"/>
              </a:solidFill>
              <a:latin typeface="Arial"/>
              <a:ea typeface="Arial"/>
              <a:cs typeface="Arial"/>
              <a:sym typeface="Arial"/>
            </a:endParaRPr>
          </a:p>
          <a:p>
            <a:pPr indent="0" lvl="0" marL="0" marR="0" rtl="0" algn="l">
              <a:lnSpc>
                <a:spcPct val="115000"/>
              </a:lnSpc>
              <a:spcBef>
                <a:spcPts val="1500"/>
              </a:spcBef>
              <a:spcAft>
                <a:spcPts val="0"/>
              </a:spcAft>
              <a:buClr>
                <a:srgbClr val="000000"/>
              </a:buClr>
              <a:buSzPts val="1350"/>
              <a:buFont typeface="Arial"/>
              <a:buNone/>
            </a:pPr>
            <a:r>
              <a:rPr b="0" i="0" lang="ca" sz="1350" u="none" cap="none" strike="noStrike">
                <a:solidFill>
                  <a:schemeClr val="lt1"/>
                </a:solidFill>
                <a:latin typeface="Arial"/>
                <a:ea typeface="Arial"/>
                <a:cs typeface="Arial"/>
                <a:sym typeface="Arial"/>
              </a:rPr>
              <a:t>Test:</a:t>
            </a:r>
            <a:endParaRPr b="0" i="0" sz="1350" u="none" cap="none" strike="noStrike">
              <a:solidFill>
                <a:schemeClr val="lt1"/>
              </a:solidFill>
              <a:latin typeface="Arial"/>
              <a:ea typeface="Arial"/>
              <a:cs typeface="Arial"/>
              <a:sym typeface="Arial"/>
            </a:endParaRPr>
          </a:p>
          <a:p>
            <a:pPr indent="0" lvl="0" marL="0" marR="0" rtl="0" algn="l">
              <a:lnSpc>
                <a:spcPct val="115000"/>
              </a:lnSpc>
              <a:spcBef>
                <a:spcPts val="1500"/>
              </a:spcBef>
              <a:spcAft>
                <a:spcPts val="0"/>
              </a:spcAft>
              <a:buClr>
                <a:srgbClr val="000000"/>
              </a:buClr>
              <a:buSzPts val="1350"/>
              <a:buFont typeface="Arial"/>
              <a:buNone/>
            </a:pPr>
            <a:r>
              <a:rPr b="0" i="0" lang="ca" sz="1350" u="none" cap="none" strike="noStrike">
                <a:solidFill>
                  <a:schemeClr val="lt1"/>
                </a:solidFill>
                <a:latin typeface="Arial"/>
                <a:ea typeface="Arial"/>
                <a:cs typeface="Arial"/>
                <a:sym typeface="Arial"/>
              </a:rPr>
              <a:t>Quan la Carla s’entreté amb el mòbil mentre estudia:</a:t>
            </a:r>
            <a:endParaRPr b="0" i="0" sz="1350" u="none" cap="none" strike="noStrike">
              <a:solidFill>
                <a:schemeClr val="lt1"/>
              </a:solidFill>
              <a:latin typeface="Arial"/>
              <a:ea typeface="Arial"/>
              <a:cs typeface="Arial"/>
              <a:sym typeface="Arial"/>
            </a:endParaRPr>
          </a:p>
          <a:p>
            <a:pPr indent="-314325" lvl="0" marL="457200" marR="0" rtl="0" algn="l">
              <a:lnSpc>
                <a:spcPct val="115000"/>
              </a:lnSpc>
              <a:spcBef>
                <a:spcPts val="1500"/>
              </a:spcBef>
              <a:spcAft>
                <a:spcPts val="0"/>
              </a:spcAft>
              <a:buClr>
                <a:schemeClr val="lt1"/>
              </a:buClr>
              <a:buSzPts val="1350"/>
              <a:buFont typeface="Arial"/>
              <a:buAutoNum type="alphaLcParenR"/>
            </a:pPr>
            <a:r>
              <a:rPr b="0" i="0" lang="ca" sz="1350" u="none" cap="none" strike="noStrike">
                <a:solidFill>
                  <a:schemeClr val="lt1"/>
                </a:solidFill>
                <a:latin typeface="Arial"/>
                <a:ea typeface="Arial"/>
                <a:cs typeface="Arial"/>
                <a:sym typeface="Arial"/>
              </a:rPr>
              <a:t>Necessita estudiar més hores per treure la mateixa nota.</a:t>
            </a:r>
            <a:endParaRPr b="0" i="0" sz="1350" u="none" cap="none" strike="noStrike">
              <a:solidFill>
                <a:schemeClr val="lt1"/>
              </a:solidFill>
              <a:latin typeface="Arial"/>
              <a:ea typeface="Arial"/>
              <a:cs typeface="Arial"/>
              <a:sym typeface="Arial"/>
            </a:endParaRPr>
          </a:p>
          <a:p>
            <a:pPr indent="-314325" lvl="0" marL="457200" marR="0" rtl="0" algn="l">
              <a:lnSpc>
                <a:spcPct val="115000"/>
              </a:lnSpc>
              <a:spcBef>
                <a:spcPts val="0"/>
              </a:spcBef>
              <a:spcAft>
                <a:spcPts val="0"/>
              </a:spcAft>
              <a:buClr>
                <a:schemeClr val="lt1"/>
              </a:buClr>
              <a:buSzPts val="1350"/>
              <a:buFont typeface="Arial"/>
              <a:buAutoNum type="alphaLcParenR"/>
            </a:pPr>
            <a:r>
              <a:rPr b="0" i="0" lang="ca" sz="1350" u="none" cap="none" strike="noStrike">
                <a:solidFill>
                  <a:schemeClr val="lt1"/>
                </a:solidFill>
                <a:latin typeface="Arial"/>
                <a:ea typeface="Arial"/>
                <a:cs typeface="Arial"/>
                <a:sym typeface="Arial"/>
              </a:rPr>
              <a:t>És eficient.</a:t>
            </a:r>
            <a:endParaRPr b="0" i="0" sz="1350" u="none" cap="none" strike="noStrike">
              <a:solidFill>
                <a:schemeClr val="lt1"/>
              </a:solidFill>
              <a:latin typeface="Arial"/>
              <a:ea typeface="Arial"/>
              <a:cs typeface="Arial"/>
              <a:sym typeface="Arial"/>
            </a:endParaRPr>
          </a:p>
          <a:p>
            <a:pPr indent="-314325" lvl="0" marL="457200" marR="0" rtl="0" algn="l">
              <a:lnSpc>
                <a:spcPct val="115000"/>
              </a:lnSpc>
              <a:spcBef>
                <a:spcPts val="0"/>
              </a:spcBef>
              <a:spcAft>
                <a:spcPts val="0"/>
              </a:spcAft>
              <a:buClr>
                <a:schemeClr val="lt1"/>
              </a:buClr>
              <a:buSzPts val="1350"/>
              <a:buFont typeface="Arial"/>
              <a:buAutoNum type="alphaLcParenR"/>
            </a:pPr>
            <a:r>
              <a:rPr b="0" i="0" lang="ca" sz="1350" u="none" cap="none" strike="noStrike">
                <a:solidFill>
                  <a:schemeClr val="lt1"/>
                </a:solidFill>
                <a:latin typeface="Arial"/>
                <a:ea typeface="Arial"/>
                <a:cs typeface="Arial"/>
                <a:sym typeface="Arial"/>
              </a:rPr>
              <a:t>Estudia millor.</a:t>
            </a:r>
            <a:endParaRPr b="0" i="0" sz="1350" u="none" cap="none" strike="noStrike">
              <a:solidFill>
                <a:schemeClr val="lt1"/>
              </a:solidFill>
              <a:latin typeface="Arial"/>
              <a:ea typeface="Arial"/>
              <a:cs typeface="Arial"/>
              <a:sym typeface="Arial"/>
            </a:endParaRPr>
          </a:p>
          <a:p>
            <a:pPr indent="-314325" lvl="0" marL="457200" marR="0" rtl="0" algn="l">
              <a:lnSpc>
                <a:spcPct val="115000"/>
              </a:lnSpc>
              <a:spcBef>
                <a:spcPts val="0"/>
              </a:spcBef>
              <a:spcAft>
                <a:spcPts val="0"/>
              </a:spcAft>
              <a:buClr>
                <a:schemeClr val="lt1"/>
              </a:buClr>
              <a:buSzPts val="1350"/>
              <a:buFont typeface="Arial"/>
              <a:buAutoNum type="alphaLcParenR"/>
            </a:pPr>
            <a:r>
              <a:rPr b="0" i="0" lang="ca" sz="1350" u="none" cap="none" strike="noStrike">
                <a:solidFill>
                  <a:schemeClr val="lt1"/>
                </a:solidFill>
                <a:latin typeface="Arial"/>
                <a:ea typeface="Arial"/>
                <a:cs typeface="Arial"/>
                <a:sym typeface="Arial"/>
              </a:rPr>
              <a:t>No és eficient.</a:t>
            </a:r>
            <a:endParaRPr b="0" i="0" sz="135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346" name="Shape 346"/>
        <p:cNvGrpSpPr/>
        <p:nvPr/>
      </p:nvGrpSpPr>
      <p:grpSpPr>
        <a:xfrm>
          <a:off x="0" y="0"/>
          <a:ext cx="0" cy="0"/>
          <a:chOff x="0" y="0"/>
          <a:chExt cx="0" cy="0"/>
        </a:xfrm>
      </p:grpSpPr>
      <p:sp>
        <p:nvSpPr>
          <p:cNvPr id="347" name="Google Shape;347;p11"/>
          <p:cNvSpPr txBox="1"/>
          <p:nvPr>
            <p:ph type="title"/>
          </p:nvPr>
        </p:nvSpPr>
        <p:spPr>
          <a:xfrm>
            <a:off x="1359825" y="452900"/>
            <a:ext cx="7027800" cy="4779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Activitats: Quina tecnologia fer servir?</a:t>
            </a:r>
            <a:endParaRPr>
              <a:solidFill>
                <a:schemeClr val="lt1"/>
              </a:solidFill>
            </a:endParaRPr>
          </a:p>
        </p:txBody>
      </p:sp>
      <p:sp>
        <p:nvSpPr>
          <p:cNvPr id="348" name="Google Shape;348;p11"/>
          <p:cNvSpPr txBox="1"/>
          <p:nvPr/>
        </p:nvSpPr>
        <p:spPr>
          <a:xfrm>
            <a:off x="112825" y="1145225"/>
            <a:ext cx="8829600" cy="3435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00"/>
              <a:buFont typeface="Arial"/>
              <a:buNone/>
            </a:pPr>
            <a:r>
              <a:rPr b="0" i="0" lang="ca" sz="1200" u="none" cap="none" strike="noStrike">
                <a:solidFill>
                  <a:schemeClr val="lt1"/>
                </a:solidFill>
                <a:latin typeface="Arial"/>
                <a:ea typeface="Arial"/>
                <a:cs typeface="Arial"/>
                <a:sym typeface="Arial"/>
              </a:rPr>
              <a:t>Pràctica:(DEURES)</a:t>
            </a:r>
            <a:endParaRPr b="0" i="0" sz="1200" u="none" cap="none" strike="noStrike">
              <a:solidFill>
                <a:schemeClr val="lt1"/>
              </a:solidFill>
              <a:latin typeface="Arial"/>
              <a:ea typeface="Arial"/>
              <a:cs typeface="Arial"/>
              <a:sym typeface="Arial"/>
            </a:endParaRPr>
          </a:p>
          <a:p>
            <a:pPr indent="0" lvl="0" marL="0" marR="0" rtl="0" algn="l">
              <a:lnSpc>
                <a:spcPct val="115000"/>
              </a:lnSpc>
              <a:spcBef>
                <a:spcPts val="1500"/>
              </a:spcBef>
              <a:spcAft>
                <a:spcPts val="0"/>
              </a:spcAft>
              <a:buClr>
                <a:srgbClr val="000000"/>
              </a:buClr>
              <a:buSzPts val="1200"/>
              <a:buFont typeface="Arial"/>
              <a:buNone/>
            </a:pPr>
            <a:r>
              <a:rPr b="0" i="0" lang="ca" sz="1200" u="none" cap="none" strike="noStrike">
                <a:solidFill>
                  <a:schemeClr val="lt1"/>
                </a:solidFill>
                <a:latin typeface="Arial"/>
                <a:ea typeface="Arial"/>
                <a:cs typeface="Arial"/>
                <a:sym typeface="Arial"/>
              </a:rPr>
              <a:t>4. Tudó del Nord és una empresa que pot fabricar rosques amb les tecnologies A, B i C, segons veiem en la següent taula:</a:t>
            </a:r>
            <a:endParaRPr b="0" i="0" sz="1200" u="none" cap="none" strike="noStrike">
              <a:solidFill>
                <a:schemeClr val="lt1"/>
              </a:solidFill>
              <a:latin typeface="Arial"/>
              <a:ea typeface="Arial"/>
              <a:cs typeface="Arial"/>
              <a:sym typeface="Arial"/>
            </a:endParaRPr>
          </a:p>
          <a:p>
            <a:pPr indent="0" lvl="0" marL="0" marR="0" rtl="0" algn="l">
              <a:lnSpc>
                <a:spcPct val="115000"/>
              </a:lnSpc>
              <a:spcBef>
                <a:spcPts val="150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0" lvl="0" marL="0" marR="0" rtl="0" algn="l">
              <a:lnSpc>
                <a:spcPct val="115000"/>
              </a:lnSpc>
              <a:spcBef>
                <a:spcPts val="150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0" lvl="0" marL="0" marR="0" rtl="0" algn="l">
              <a:lnSpc>
                <a:spcPct val="115000"/>
              </a:lnSpc>
              <a:spcBef>
                <a:spcPts val="150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0" lvl="0" marL="0" marR="0" rtl="0" algn="l">
              <a:lnSpc>
                <a:spcPct val="115000"/>
              </a:lnSpc>
              <a:spcBef>
                <a:spcPts val="150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304800" lvl="0" marL="457200" marR="0" rtl="0" algn="l">
              <a:lnSpc>
                <a:spcPct val="115000"/>
              </a:lnSpc>
              <a:spcBef>
                <a:spcPts val="1500"/>
              </a:spcBef>
              <a:spcAft>
                <a:spcPts val="0"/>
              </a:spcAft>
              <a:buClr>
                <a:schemeClr val="lt1"/>
              </a:buClr>
              <a:buSzPts val="1200"/>
              <a:buFont typeface="Arial"/>
              <a:buAutoNum type="alphaLcParenR"/>
            </a:pPr>
            <a:r>
              <a:rPr b="0" i="0" lang="ca" sz="1200" u="none" cap="none" strike="noStrike">
                <a:solidFill>
                  <a:schemeClr val="lt1"/>
                </a:solidFill>
                <a:latin typeface="Arial"/>
                <a:ea typeface="Arial"/>
                <a:cs typeface="Arial"/>
                <a:sym typeface="Arial"/>
              </a:rPr>
              <a:t>Raona quines són les tecnologies més eficients tècnicament.</a:t>
            </a:r>
            <a:endParaRPr b="0" i="0" sz="1200" u="none" cap="none" strike="noStrike">
              <a:solidFill>
                <a:schemeClr val="lt1"/>
              </a:solidFill>
              <a:latin typeface="Arial"/>
              <a:ea typeface="Arial"/>
              <a:cs typeface="Arial"/>
              <a:sym typeface="Arial"/>
            </a:endParaRPr>
          </a:p>
          <a:p>
            <a:pPr indent="-304800" lvl="0" marL="457200" marR="0" rtl="0" algn="l">
              <a:lnSpc>
                <a:spcPct val="115000"/>
              </a:lnSpc>
              <a:spcBef>
                <a:spcPts val="0"/>
              </a:spcBef>
              <a:spcAft>
                <a:spcPts val="0"/>
              </a:spcAft>
              <a:buClr>
                <a:schemeClr val="lt1"/>
              </a:buClr>
              <a:buSzPts val="1200"/>
              <a:buFont typeface="Arial"/>
              <a:buAutoNum type="alphaLcParenR"/>
            </a:pPr>
            <a:r>
              <a:rPr b="0" i="0" lang="ca" sz="1200" u="none" cap="none" strike="noStrike">
                <a:solidFill>
                  <a:schemeClr val="lt1"/>
                </a:solidFill>
                <a:latin typeface="Arial"/>
                <a:ea typeface="Arial"/>
                <a:cs typeface="Arial"/>
                <a:sym typeface="Arial"/>
              </a:rPr>
              <a:t>Calcula el cost total per a cadascuna de les tecnologies, sabent que el cost de la feina és de 100 €/hora i el de les màquines, 175 €/hora.</a:t>
            </a:r>
            <a:endParaRPr b="0" i="0" sz="1200" u="none" cap="none" strike="noStrike">
              <a:solidFill>
                <a:schemeClr val="lt1"/>
              </a:solidFill>
              <a:latin typeface="Arial"/>
              <a:ea typeface="Arial"/>
              <a:cs typeface="Arial"/>
              <a:sym typeface="Arial"/>
            </a:endParaRPr>
          </a:p>
          <a:p>
            <a:pPr indent="-304800" lvl="0" marL="457200" marR="0" rtl="0" algn="l">
              <a:lnSpc>
                <a:spcPct val="115000"/>
              </a:lnSpc>
              <a:spcBef>
                <a:spcPts val="0"/>
              </a:spcBef>
              <a:spcAft>
                <a:spcPts val="0"/>
              </a:spcAft>
              <a:buClr>
                <a:schemeClr val="lt1"/>
              </a:buClr>
              <a:buSzPts val="1200"/>
              <a:buFont typeface="Arial"/>
              <a:buAutoNum type="alphaLcParenR"/>
            </a:pPr>
            <a:r>
              <a:rPr b="0" i="0" lang="ca" sz="1200" u="none" cap="none" strike="noStrike">
                <a:solidFill>
                  <a:schemeClr val="lt1"/>
                </a:solidFill>
                <a:latin typeface="Arial"/>
                <a:ea typeface="Arial"/>
                <a:cs typeface="Arial"/>
                <a:sym typeface="Arial"/>
              </a:rPr>
              <a:t>Indica quina de les tecnologies anteriors és la més eficient econòmicament.</a:t>
            </a:r>
            <a:endParaRPr b="1" i="0" sz="1300" u="none" cap="none" strike="noStrike">
              <a:solidFill>
                <a:schemeClr val="lt1"/>
              </a:solidFill>
              <a:latin typeface="Arial"/>
              <a:ea typeface="Arial"/>
              <a:cs typeface="Arial"/>
              <a:sym typeface="Arial"/>
            </a:endParaRPr>
          </a:p>
        </p:txBody>
      </p:sp>
      <p:pic>
        <p:nvPicPr>
          <p:cNvPr id="349" name="Google Shape;349;p11"/>
          <p:cNvPicPr preferRelativeResize="0"/>
          <p:nvPr/>
        </p:nvPicPr>
        <p:blipFill rotWithShape="1">
          <a:blip r:embed="rId3">
            <a:alphaModFix/>
          </a:blip>
          <a:srcRect b="0" l="0" r="0" t="0"/>
          <a:stretch/>
        </p:blipFill>
        <p:spPr>
          <a:xfrm>
            <a:off x="457125" y="2179050"/>
            <a:ext cx="7149998" cy="14209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353" name="Shape 353"/>
        <p:cNvGrpSpPr/>
        <p:nvPr/>
      </p:nvGrpSpPr>
      <p:grpSpPr>
        <a:xfrm>
          <a:off x="0" y="0"/>
          <a:ext cx="0" cy="0"/>
          <a:chOff x="0" y="0"/>
          <a:chExt cx="0" cy="0"/>
        </a:xfrm>
      </p:grpSpPr>
      <p:sp>
        <p:nvSpPr>
          <p:cNvPr id="354" name="Google Shape;354;p12"/>
          <p:cNvSpPr txBox="1"/>
          <p:nvPr>
            <p:ph type="title"/>
          </p:nvPr>
        </p:nvSpPr>
        <p:spPr>
          <a:xfrm>
            <a:off x="1359825" y="452900"/>
            <a:ext cx="7030500" cy="9993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Costos i ingressos: el benefici empresarial</a:t>
            </a:r>
            <a:endParaRPr>
              <a:solidFill>
                <a:schemeClr val="lt1"/>
              </a:solidFill>
            </a:endParaRPr>
          </a:p>
        </p:txBody>
      </p:sp>
      <p:pic>
        <p:nvPicPr>
          <p:cNvPr id="355" name="Google Shape;355;p12"/>
          <p:cNvPicPr preferRelativeResize="0"/>
          <p:nvPr/>
        </p:nvPicPr>
        <p:blipFill rotWithShape="1">
          <a:blip r:embed="rId3">
            <a:alphaModFix/>
          </a:blip>
          <a:srcRect b="0" l="0" r="0" t="0"/>
          <a:stretch/>
        </p:blipFill>
        <p:spPr>
          <a:xfrm>
            <a:off x="1271350" y="1119750"/>
            <a:ext cx="7294849" cy="3946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359" name="Shape 359"/>
        <p:cNvGrpSpPr/>
        <p:nvPr/>
      </p:nvGrpSpPr>
      <p:grpSpPr>
        <a:xfrm>
          <a:off x="0" y="0"/>
          <a:ext cx="0" cy="0"/>
          <a:chOff x="0" y="0"/>
          <a:chExt cx="0" cy="0"/>
        </a:xfrm>
      </p:grpSpPr>
      <p:sp>
        <p:nvSpPr>
          <p:cNvPr id="360" name="Google Shape;360;p13"/>
          <p:cNvSpPr txBox="1"/>
          <p:nvPr>
            <p:ph type="title"/>
          </p:nvPr>
        </p:nvSpPr>
        <p:spPr>
          <a:xfrm>
            <a:off x="1359825" y="452900"/>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ca">
                <a:solidFill>
                  <a:schemeClr val="lt1"/>
                </a:solidFill>
              </a:rPr>
              <a:t>Activitat resolta 3 </a:t>
            </a:r>
            <a:endParaRPr>
              <a:solidFill>
                <a:schemeClr val="lt1"/>
              </a:solidFill>
            </a:endParaRPr>
          </a:p>
        </p:txBody>
      </p:sp>
      <p:sp>
        <p:nvSpPr>
          <p:cNvPr id="361" name="Google Shape;361;p13"/>
          <p:cNvSpPr txBox="1"/>
          <p:nvPr/>
        </p:nvSpPr>
        <p:spPr>
          <a:xfrm>
            <a:off x="260700" y="1452200"/>
            <a:ext cx="8622600" cy="3133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350"/>
              <a:buFont typeface="Arial"/>
              <a:buNone/>
            </a:pPr>
            <a:r>
              <a:rPr b="0" i="0" lang="ca" sz="1350" u="none" cap="none" strike="noStrike">
                <a:solidFill>
                  <a:schemeClr val="lt1"/>
                </a:solidFill>
                <a:latin typeface="Arial"/>
                <a:ea typeface="Arial"/>
                <a:cs typeface="Arial"/>
                <a:sym typeface="Arial"/>
              </a:rPr>
              <a:t>La Florverda té una parada de venda de flors al mercat de Palamós per la qual paga un lloguer mensual de 400 €. En cada ram de flors, la Florverda empra matèria primera per valor de 8 € i treball assalariat per valor de 10 €. </a:t>
            </a:r>
            <a:endParaRPr b="0" i="0" sz="1350" u="none" cap="none" strike="noStrike">
              <a:solidFill>
                <a:schemeClr val="lt1"/>
              </a:solidFill>
              <a:latin typeface="Arial"/>
              <a:ea typeface="Arial"/>
              <a:cs typeface="Arial"/>
              <a:sym typeface="Arial"/>
            </a:endParaRPr>
          </a:p>
          <a:p>
            <a:pPr indent="0" lvl="0" marL="0" marR="0" rtl="0" algn="l">
              <a:lnSpc>
                <a:spcPct val="115000"/>
              </a:lnSpc>
              <a:spcBef>
                <a:spcPts val="2300"/>
              </a:spcBef>
              <a:spcAft>
                <a:spcPts val="0"/>
              </a:spcAft>
              <a:buClr>
                <a:srgbClr val="000000"/>
              </a:buClr>
              <a:buSzPts val="1350"/>
              <a:buFont typeface="Arial"/>
              <a:buNone/>
            </a:pPr>
            <a:r>
              <a:rPr b="0" i="0" lang="ca" sz="1350" u="none" cap="none" strike="noStrike">
                <a:solidFill>
                  <a:schemeClr val="lt1"/>
                </a:solidFill>
                <a:latin typeface="Arial"/>
                <a:ea typeface="Arial"/>
                <a:cs typeface="Arial"/>
                <a:sym typeface="Arial"/>
              </a:rPr>
              <a:t>Durant el mes d'agost, la Florverda va fer 100 rams que venia a 30 €/unitat. El mes de setembre només va fer 80 rams a 25 €/unitat. El mes d'octubre, gràcies a la demanda del dia de Tots Sants, va fer 150 rams, que va posar a la venda al preu de 40 €/unitat. Sabent que va vendre el total de la seva producció, calcula per a cada mes:</a:t>
            </a:r>
            <a:endParaRPr b="0" i="0" sz="1350" u="none" cap="none" strike="noStrike">
              <a:solidFill>
                <a:schemeClr val="lt1"/>
              </a:solidFill>
              <a:latin typeface="Arial"/>
              <a:ea typeface="Arial"/>
              <a:cs typeface="Arial"/>
              <a:sym typeface="Arial"/>
            </a:endParaRPr>
          </a:p>
          <a:p>
            <a:pPr indent="-314325" lvl="0" marL="457200" marR="0" rtl="0" algn="l">
              <a:lnSpc>
                <a:spcPct val="115000"/>
              </a:lnSpc>
              <a:spcBef>
                <a:spcPts val="2300"/>
              </a:spcBef>
              <a:spcAft>
                <a:spcPts val="0"/>
              </a:spcAft>
              <a:buClr>
                <a:schemeClr val="lt1"/>
              </a:buClr>
              <a:buSzPts val="1350"/>
              <a:buFont typeface="Arial"/>
              <a:buAutoNum type="alphaLcParenR"/>
            </a:pPr>
            <a:r>
              <a:rPr b="0" i="0" lang="ca" sz="1350" u="none" cap="none" strike="noStrike">
                <a:solidFill>
                  <a:schemeClr val="lt1"/>
                </a:solidFill>
                <a:latin typeface="Arial"/>
                <a:ea typeface="Arial"/>
                <a:cs typeface="Arial"/>
                <a:sym typeface="Arial"/>
              </a:rPr>
              <a:t>Els costos totals.</a:t>
            </a:r>
            <a:endParaRPr b="0" i="0" sz="1350" u="none" cap="none" strike="noStrike">
              <a:solidFill>
                <a:schemeClr val="lt1"/>
              </a:solidFill>
              <a:latin typeface="Arial"/>
              <a:ea typeface="Arial"/>
              <a:cs typeface="Arial"/>
              <a:sym typeface="Arial"/>
            </a:endParaRPr>
          </a:p>
          <a:p>
            <a:pPr indent="-314325" lvl="0" marL="457200" marR="0" rtl="0" algn="l">
              <a:lnSpc>
                <a:spcPct val="115000"/>
              </a:lnSpc>
              <a:spcBef>
                <a:spcPts val="0"/>
              </a:spcBef>
              <a:spcAft>
                <a:spcPts val="0"/>
              </a:spcAft>
              <a:buClr>
                <a:schemeClr val="lt1"/>
              </a:buClr>
              <a:buSzPts val="1350"/>
              <a:buFont typeface="Arial"/>
              <a:buAutoNum type="alphaLcParenR"/>
            </a:pPr>
            <a:r>
              <a:rPr b="0" i="0" lang="ca" sz="1350" u="none" cap="none" strike="noStrike">
                <a:solidFill>
                  <a:schemeClr val="lt1"/>
                </a:solidFill>
                <a:latin typeface="Arial"/>
                <a:ea typeface="Arial"/>
                <a:cs typeface="Arial"/>
                <a:sym typeface="Arial"/>
              </a:rPr>
              <a:t>Els ingressos totals.</a:t>
            </a:r>
            <a:endParaRPr b="0" i="0" sz="1350" u="none" cap="none" strike="noStrike">
              <a:solidFill>
                <a:schemeClr val="lt1"/>
              </a:solidFill>
              <a:latin typeface="Arial"/>
              <a:ea typeface="Arial"/>
              <a:cs typeface="Arial"/>
              <a:sym typeface="Arial"/>
            </a:endParaRPr>
          </a:p>
          <a:p>
            <a:pPr indent="-314325" lvl="0" marL="457200" marR="0" rtl="0" algn="l">
              <a:lnSpc>
                <a:spcPct val="115000"/>
              </a:lnSpc>
              <a:spcBef>
                <a:spcPts val="0"/>
              </a:spcBef>
              <a:spcAft>
                <a:spcPts val="0"/>
              </a:spcAft>
              <a:buClr>
                <a:schemeClr val="lt1"/>
              </a:buClr>
              <a:buSzPts val="1350"/>
              <a:buFont typeface="Arial"/>
              <a:buAutoNum type="alphaLcParenR"/>
            </a:pPr>
            <a:r>
              <a:rPr b="0" i="0" lang="ca" sz="1350" u="none" cap="none" strike="noStrike">
                <a:solidFill>
                  <a:schemeClr val="lt1"/>
                </a:solidFill>
                <a:latin typeface="Arial"/>
                <a:ea typeface="Arial"/>
                <a:cs typeface="Arial"/>
                <a:sym typeface="Arial"/>
              </a:rPr>
              <a:t>El benefici empresarial.</a:t>
            </a:r>
            <a:endParaRPr b="0" i="0" sz="135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365" name="Shape 365"/>
        <p:cNvGrpSpPr/>
        <p:nvPr/>
      </p:nvGrpSpPr>
      <p:grpSpPr>
        <a:xfrm>
          <a:off x="0" y="0"/>
          <a:ext cx="0" cy="0"/>
          <a:chOff x="0" y="0"/>
          <a:chExt cx="0" cy="0"/>
        </a:xfrm>
      </p:grpSpPr>
      <p:sp>
        <p:nvSpPr>
          <p:cNvPr id="366" name="Google Shape;366;p14"/>
          <p:cNvSpPr txBox="1"/>
          <p:nvPr>
            <p:ph type="title"/>
          </p:nvPr>
        </p:nvSpPr>
        <p:spPr>
          <a:xfrm>
            <a:off x="1359825" y="-4300"/>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ca">
                <a:solidFill>
                  <a:schemeClr val="lt1"/>
                </a:solidFill>
              </a:rPr>
              <a:t>Activitat 3. Solució</a:t>
            </a:r>
            <a:endParaRPr>
              <a:solidFill>
                <a:schemeClr val="lt1"/>
              </a:solidFill>
            </a:endParaRPr>
          </a:p>
        </p:txBody>
      </p:sp>
      <p:pic>
        <p:nvPicPr>
          <p:cNvPr id="367" name="Google Shape;367;p14"/>
          <p:cNvPicPr preferRelativeResize="0"/>
          <p:nvPr/>
        </p:nvPicPr>
        <p:blipFill rotWithShape="1">
          <a:blip r:embed="rId3">
            <a:alphaModFix/>
          </a:blip>
          <a:srcRect b="0" l="0" r="0" t="0"/>
          <a:stretch/>
        </p:blipFill>
        <p:spPr>
          <a:xfrm>
            <a:off x="498375" y="554775"/>
            <a:ext cx="8387552" cy="45887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371" name="Shape 371"/>
        <p:cNvGrpSpPr/>
        <p:nvPr/>
      </p:nvGrpSpPr>
      <p:grpSpPr>
        <a:xfrm>
          <a:off x="0" y="0"/>
          <a:ext cx="0" cy="0"/>
          <a:chOff x="0" y="0"/>
          <a:chExt cx="0" cy="0"/>
        </a:xfrm>
      </p:grpSpPr>
      <p:sp>
        <p:nvSpPr>
          <p:cNvPr id="372" name="Google Shape;372;p15"/>
          <p:cNvSpPr txBox="1"/>
          <p:nvPr>
            <p:ph type="title"/>
          </p:nvPr>
        </p:nvSpPr>
        <p:spPr>
          <a:xfrm>
            <a:off x="1369250" y="380600"/>
            <a:ext cx="7027800" cy="1046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lang="ca">
                <a:solidFill>
                  <a:schemeClr val="lt1"/>
                </a:solidFill>
              </a:rPr>
              <a:t>Activitats: Costos i ingressos: el benefici empresarial</a:t>
            </a:r>
            <a:endParaRPr>
              <a:solidFill>
                <a:schemeClr val="lt1"/>
              </a:solidFill>
            </a:endParaRPr>
          </a:p>
        </p:txBody>
      </p:sp>
      <p:sp>
        <p:nvSpPr>
          <p:cNvPr id="373" name="Google Shape;373;p15"/>
          <p:cNvSpPr txBox="1"/>
          <p:nvPr/>
        </p:nvSpPr>
        <p:spPr>
          <a:xfrm>
            <a:off x="366725" y="1471750"/>
            <a:ext cx="8556900" cy="3010800"/>
          </a:xfrm>
          <a:prstGeom prst="rect">
            <a:avLst/>
          </a:prstGeom>
          <a:noFill/>
          <a:ln>
            <a:noFill/>
          </a:ln>
        </p:spPr>
        <p:txBody>
          <a:bodyPr anchorCtr="0" anchor="ctr"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00"/>
              <a:buFont typeface="Arial"/>
              <a:buNone/>
            </a:pPr>
            <a:r>
              <a:rPr b="0" i="0" lang="ca" sz="1200" u="none" cap="none" strike="noStrike">
                <a:solidFill>
                  <a:schemeClr val="lt1"/>
                </a:solidFill>
                <a:latin typeface="Arial"/>
                <a:ea typeface="Arial"/>
                <a:cs typeface="Arial"/>
                <a:sym typeface="Arial"/>
              </a:rPr>
              <a:t>Pràctica:</a:t>
            </a:r>
            <a:endParaRPr b="0" i="0" sz="1200" u="none" cap="none" strike="noStrike">
              <a:solidFill>
                <a:schemeClr val="lt1"/>
              </a:solidFill>
              <a:latin typeface="Arial"/>
              <a:ea typeface="Arial"/>
              <a:cs typeface="Arial"/>
              <a:sym typeface="Arial"/>
            </a:endParaRPr>
          </a:p>
          <a:p>
            <a:pPr indent="0" lvl="0" marL="0" marR="0" rtl="0" algn="l">
              <a:lnSpc>
                <a:spcPct val="115000"/>
              </a:lnSpc>
              <a:spcBef>
                <a:spcPts val="600"/>
              </a:spcBef>
              <a:spcAft>
                <a:spcPts val="0"/>
              </a:spcAft>
              <a:buClr>
                <a:srgbClr val="000000"/>
              </a:buClr>
              <a:buSzPts val="1200"/>
              <a:buFont typeface="Arial"/>
              <a:buNone/>
            </a:pPr>
            <a:r>
              <a:rPr b="0" i="0" lang="ca" sz="1200" u="none" cap="none" strike="noStrike">
                <a:solidFill>
                  <a:schemeClr val="lt1"/>
                </a:solidFill>
                <a:latin typeface="Arial"/>
                <a:ea typeface="Arial"/>
                <a:cs typeface="Arial"/>
                <a:sym typeface="Arial"/>
              </a:rPr>
              <a:t>Exercici 4: És cert  que més producció implica més beneficis? Raona la teva resposta</a:t>
            </a:r>
            <a:endParaRPr b="0" i="0" sz="1200" u="none" cap="none" strike="noStrike">
              <a:solidFill>
                <a:schemeClr val="lt1"/>
              </a:solidFill>
              <a:latin typeface="Arial"/>
              <a:ea typeface="Arial"/>
              <a:cs typeface="Arial"/>
              <a:sym typeface="Arial"/>
            </a:endParaRPr>
          </a:p>
          <a:p>
            <a:pPr indent="0" lvl="0" marL="0" marR="0" rtl="0" algn="l">
              <a:lnSpc>
                <a:spcPct val="115000"/>
              </a:lnSpc>
              <a:spcBef>
                <a:spcPts val="600"/>
              </a:spcBef>
              <a:spcAft>
                <a:spcPts val="0"/>
              </a:spcAft>
              <a:buClr>
                <a:srgbClr val="000000"/>
              </a:buClr>
              <a:buSzPts val="1200"/>
              <a:buFont typeface="Arial"/>
              <a:buNone/>
            </a:pPr>
            <a:r>
              <a:rPr b="0" i="0" lang="ca" sz="1200" u="none" cap="none" strike="noStrike">
                <a:solidFill>
                  <a:schemeClr val="lt1"/>
                </a:solidFill>
                <a:latin typeface="Arial"/>
                <a:ea typeface="Arial"/>
                <a:cs typeface="Arial"/>
                <a:sym typeface="Arial"/>
              </a:rPr>
              <a:t>Exercici 5: Quina és la principal diferència entre els costos fixos i els costos variables?</a:t>
            </a:r>
            <a:endParaRPr b="0" i="0" sz="1200" u="none" cap="none" strike="noStrike">
              <a:solidFill>
                <a:schemeClr val="lt1"/>
              </a:solidFill>
              <a:latin typeface="Arial"/>
              <a:ea typeface="Arial"/>
              <a:cs typeface="Arial"/>
              <a:sym typeface="Arial"/>
            </a:endParaRPr>
          </a:p>
          <a:p>
            <a:pPr indent="0" lvl="0" marL="0" marR="0" rtl="0" algn="l">
              <a:lnSpc>
                <a:spcPct val="115000"/>
              </a:lnSpc>
              <a:spcBef>
                <a:spcPts val="600"/>
              </a:spcBef>
              <a:spcAft>
                <a:spcPts val="0"/>
              </a:spcAft>
              <a:buClr>
                <a:srgbClr val="000000"/>
              </a:buClr>
              <a:buSzPts val="1200"/>
              <a:buFont typeface="Arial"/>
              <a:buNone/>
            </a:pPr>
            <a:r>
              <a:rPr b="0" i="0" lang="ca" sz="1200" u="none" cap="none" strike="noStrike">
                <a:solidFill>
                  <a:schemeClr val="lt1"/>
                </a:solidFill>
                <a:latin typeface="Arial"/>
                <a:ea typeface="Arial"/>
                <a:cs typeface="Arial"/>
                <a:sym typeface="Arial"/>
              </a:rPr>
              <a:t>Exercici 6:Per cada 10 cadires que produeix al taller de fusteria, la Laura fa servir matèria primera per valor de 40 € i 20 € de treball assalariat.</a:t>
            </a:r>
            <a:endParaRPr b="0" i="0" sz="12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rPr b="0" i="0" lang="ca" sz="1200" u="none" cap="none" strike="noStrike">
                <a:solidFill>
                  <a:schemeClr val="lt1"/>
                </a:solidFill>
                <a:latin typeface="Arial"/>
                <a:ea typeface="Arial"/>
                <a:cs typeface="Arial"/>
                <a:sym typeface="Arial"/>
              </a:rPr>
              <a:t>Durant el mes d'agost, va fabricar 100 cadires, a 15 € la unitat. Al mes de setembre, només va produir 90 cadires, a 12 € la unitat. Al mes d'octubre, la Laura va elaborar 140 cadires, que va vendre a 18 € la unitat.</a:t>
            </a:r>
            <a:endParaRPr b="0" i="0" sz="1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ca" sz="1200" u="none" cap="none" strike="noStrike">
                <a:solidFill>
                  <a:schemeClr val="lt1"/>
                </a:solidFill>
                <a:latin typeface="Arial"/>
                <a:ea typeface="Arial"/>
                <a:cs typeface="Arial"/>
                <a:sym typeface="Arial"/>
              </a:rPr>
              <a:t>Sabent que la Laura paga un lloguer de 400 € al mes i que ven tota la producció, calcula per a cada mes:</a:t>
            </a:r>
            <a:endParaRPr b="0" i="0" sz="1200" u="none" cap="none" strike="noStrike">
              <a:solidFill>
                <a:schemeClr val="lt1"/>
              </a:solidFill>
              <a:latin typeface="Arial"/>
              <a:ea typeface="Arial"/>
              <a:cs typeface="Arial"/>
              <a:sym typeface="Arial"/>
            </a:endParaRPr>
          </a:p>
          <a:p>
            <a:pPr indent="-304800" lvl="0" marL="457200" marR="0" rtl="0" algn="l">
              <a:lnSpc>
                <a:spcPct val="100000"/>
              </a:lnSpc>
              <a:spcBef>
                <a:spcPts val="0"/>
              </a:spcBef>
              <a:spcAft>
                <a:spcPts val="0"/>
              </a:spcAft>
              <a:buClr>
                <a:schemeClr val="lt1"/>
              </a:buClr>
              <a:buSzPts val="1200"/>
              <a:buFont typeface="Arial"/>
              <a:buAutoNum type="alphaLcParenR"/>
            </a:pPr>
            <a:r>
              <a:rPr b="0" i="0" lang="ca" sz="1200" u="none" cap="none" strike="noStrike">
                <a:solidFill>
                  <a:schemeClr val="lt1"/>
                </a:solidFill>
                <a:latin typeface="Arial"/>
                <a:ea typeface="Arial"/>
                <a:cs typeface="Arial"/>
                <a:sym typeface="Arial"/>
              </a:rPr>
              <a:t>Els costos totals.</a:t>
            </a:r>
            <a:endParaRPr b="0" i="0" sz="1200" u="none" cap="none" strike="noStrike">
              <a:solidFill>
                <a:schemeClr val="lt1"/>
              </a:solidFill>
              <a:latin typeface="Arial"/>
              <a:ea typeface="Arial"/>
              <a:cs typeface="Arial"/>
              <a:sym typeface="Arial"/>
            </a:endParaRPr>
          </a:p>
          <a:p>
            <a:pPr indent="-304800" lvl="0" marL="457200" marR="0" rtl="0" algn="l">
              <a:lnSpc>
                <a:spcPct val="100000"/>
              </a:lnSpc>
              <a:spcBef>
                <a:spcPts val="0"/>
              </a:spcBef>
              <a:spcAft>
                <a:spcPts val="0"/>
              </a:spcAft>
              <a:buClr>
                <a:schemeClr val="lt1"/>
              </a:buClr>
              <a:buSzPts val="1200"/>
              <a:buFont typeface="Arial"/>
              <a:buAutoNum type="alphaLcParenR"/>
            </a:pPr>
            <a:r>
              <a:rPr b="0" i="0" lang="ca" sz="1200" u="none" cap="none" strike="noStrike">
                <a:solidFill>
                  <a:schemeClr val="lt1"/>
                </a:solidFill>
                <a:latin typeface="Arial"/>
                <a:ea typeface="Arial"/>
                <a:cs typeface="Arial"/>
                <a:sym typeface="Arial"/>
              </a:rPr>
              <a:t>Els ingressos totals.</a:t>
            </a:r>
            <a:endParaRPr b="0" i="0" sz="1200" u="none" cap="none" strike="noStrike">
              <a:solidFill>
                <a:schemeClr val="lt1"/>
              </a:solidFill>
              <a:latin typeface="Arial"/>
              <a:ea typeface="Arial"/>
              <a:cs typeface="Arial"/>
              <a:sym typeface="Arial"/>
            </a:endParaRPr>
          </a:p>
          <a:p>
            <a:pPr indent="-304800" lvl="0" marL="457200" marR="0" rtl="0" algn="l">
              <a:lnSpc>
                <a:spcPct val="100000"/>
              </a:lnSpc>
              <a:spcBef>
                <a:spcPts val="0"/>
              </a:spcBef>
              <a:spcAft>
                <a:spcPts val="0"/>
              </a:spcAft>
              <a:buClr>
                <a:schemeClr val="lt1"/>
              </a:buClr>
              <a:buSzPts val="1200"/>
              <a:buFont typeface="Arial"/>
              <a:buAutoNum type="alphaLcParenR"/>
            </a:pPr>
            <a:r>
              <a:rPr b="0" i="0" lang="ca" sz="1200" u="none" cap="none" strike="noStrike">
                <a:solidFill>
                  <a:schemeClr val="lt1"/>
                </a:solidFill>
                <a:latin typeface="Arial"/>
                <a:ea typeface="Arial"/>
                <a:cs typeface="Arial"/>
                <a:sym typeface="Arial"/>
              </a:rPr>
              <a:t>El benefici empresarial.</a:t>
            </a:r>
            <a:endParaRPr b="0" i="0" sz="1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377" name="Shape 377"/>
        <p:cNvGrpSpPr/>
        <p:nvPr/>
      </p:nvGrpSpPr>
      <p:grpSpPr>
        <a:xfrm>
          <a:off x="0" y="0"/>
          <a:ext cx="0" cy="0"/>
          <a:chOff x="0" y="0"/>
          <a:chExt cx="0" cy="0"/>
        </a:xfrm>
      </p:grpSpPr>
      <p:sp>
        <p:nvSpPr>
          <p:cNvPr id="378" name="Google Shape;378;p16"/>
          <p:cNvSpPr txBox="1"/>
          <p:nvPr>
            <p:ph type="title"/>
          </p:nvPr>
        </p:nvSpPr>
        <p:spPr>
          <a:xfrm>
            <a:off x="1369250" y="75800"/>
            <a:ext cx="7027800" cy="1046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2800"/>
              <a:buNone/>
            </a:pPr>
            <a:r>
              <a:rPr lang="ca">
                <a:solidFill>
                  <a:schemeClr val="lt1"/>
                </a:solidFill>
              </a:rPr>
              <a:t>Activitats: Costos i ingressos: el benefici empresarial</a:t>
            </a:r>
            <a:endParaRPr>
              <a:solidFill>
                <a:schemeClr val="lt1"/>
              </a:solidFill>
            </a:endParaRPr>
          </a:p>
        </p:txBody>
      </p:sp>
      <p:sp>
        <p:nvSpPr>
          <p:cNvPr id="379" name="Google Shape;379;p16"/>
          <p:cNvSpPr txBox="1"/>
          <p:nvPr/>
        </p:nvSpPr>
        <p:spPr>
          <a:xfrm>
            <a:off x="366725" y="1090750"/>
            <a:ext cx="8556900" cy="11082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ca" sz="1200" u="none" cap="none" strike="noStrike">
                <a:solidFill>
                  <a:schemeClr val="lt1"/>
                </a:solidFill>
                <a:latin typeface="Arial"/>
                <a:ea typeface="Arial"/>
                <a:cs typeface="Arial"/>
                <a:sym typeface="Arial"/>
              </a:rPr>
              <a:t>Exercici 7: Una empresa dedicada a la venta de ventanas de doble cristal tiene los siguientes costes diarios: alquiler local= 200€, mobiliario y equipo =150€, salario de un trabajador = 60€, materia prima (por ventana)= 70€. Teniendo en cuenta los datos anteriores y que el precio de venta es de 200€ se pide completar la siguiente tabla:</a:t>
            </a:r>
            <a:endParaRPr b="0" i="0" sz="1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graphicFrame>
        <p:nvGraphicFramePr>
          <p:cNvPr id="380" name="Google Shape;380;p16"/>
          <p:cNvGraphicFramePr/>
          <p:nvPr/>
        </p:nvGraphicFramePr>
        <p:xfrm>
          <a:off x="299025" y="2198950"/>
          <a:ext cx="3000000" cy="3000000"/>
        </p:xfrm>
        <a:graphic>
          <a:graphicData uri="http://schemas.openxmlformats.org/drawingml/2006/table">
            <a:tbl>
              <a:tblPr>
                <a:noFill/>
                <a:tableStyleId>{6B4865E0-E9E3-4D3D-9084-1E8C05F0A07D}</a:tableStyleId>
              </a:tblPr>
              <a:tblGrid>
                <a:gridCol w="1232075"/>
                <a:gridCol w="1232075"/>
                <a:gridCol w="1232075"/>
                <a:gridCol w="1232075"/>
                <a:gridCol w="1232075"/>
                <a:gridCol w="1232075"/>
                <a:gridCol w="1232075"/>
              </a:tblGrid>
              <a:tr h="615800">
                <a:tc>
                  <a:txBody>
                    <a:bodyPr/>
                    <a:lstStyle/>
                    <a:p>
                      <a:pPr indent="0" lvl="0" marL="0" marR="0" rtl="0" algn="l">
                        <a:lnSpc>
                          <a:spcPct val="100000"/>
                        </a:lnSpc>
                        <a:spcBef>
                          <a:spcPts val="0"/>
                        </a:spcBef>
                        <a:spcAft>
                          <a:spcPts val="0"/>
                        </a:spcAft>
                        <a:buClr>
                          <a:srgbClr val="000000"/>
                        </a:buClr>
                        <a:buSzPts val="1400"/>
                        <a:buFont typeface="Arial"/>
                        <a:buNone/>
                      </a:pPr>
                      <a:r>
                        <a:rPr lang="ca" sz="1400" u="none" cap="none" strike="noStrike">
                          <a:solidFill>
                            <a:schemeClr val="lt1"/>
                          </a:solidFill>
                        </a:rPr>
                        <a:t>Número de trabajadores</a:t>
                      </a:r>
                      <a:endParaRPr sz="1400" u="none" cap="none" strike="noStrike">
                        <a:solidFill>
                          <a:schemeClr val="lt1"/>
                        </a:solidFill>
                      </a:endParaRPr>
                    </a:p>
                  </a:txBody>
                  <a:tcPr marT="91425" marB="91425" marR="91425" marL="91425">
                    <a:solidFill>
                      <a:schemeClr val="l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ca" sz="1400" u="none" cap="none" strike="noStrike">
                          <a:solidFill>
                            <a:schemeClr val="lt1"/>
                          </a:solidFill>
                        </a:rPr>
                        <a:t>Número de ventanas</a:t>
                      </a:r>
                      <a:endParaRPr sz="1400" u="none" cap="none" strike="noStrike">
                        <a:solidFill>
                          <a:schemeClr val="lt1"/>
                        </a:solidFill>
                      </a:endParaRPr>
                    </a:p>
                  </a:txBody>
                  <a:tcPr marT="91425" marB="91425" marR="91425" marL="91425">
                    <a:solidFill>
                      <a:schemeClr val="l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ca" sz="1400" u="none" cap="none" strike="noStrike">
                          <a:solidFill>
                            <a:schemeClr val="lt1"/>
                          </a:solidFill>
                        </a:rPr>
                        <a:t>Costes fijos</a:t>
                      </a:r>
                      <a:endParaRPr sz="1400" u="none" cap="none" strike="noStrike">
                        <a:solidFill>
                          <a:schemeClr val="lt1"/>
                        </a:solidFill>
                      </a:endParaRPr>
                    </a:p>
                  </a:txBody>
                  <a:tcPr marT="91425" marB="91425" marR="91425" marL="91425">
                    <a:solidFill>
                      <a:schemeClr val="l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ca" sz="1400" u="none" cap="none" strike="noStrike">
                          <a:solidFill>
                            <a:schemeClr val="lt1"/>
                          </a:solidFill>
                        </a:rPr>
                        <a:t>Costes Variables</a:t>
                      </a:r>
                      <a:endParaRPr sz="1400" u="none" cap="none" strike="noStrike">
                        <a:solidFill>
                          <a:schemeClr val="lt1"/>
                        </a:solidFill>
                      </a:endParaRPr>
                    </a:p>
                  </a:txBody>
                  <a:tcPr marT="91425" marB="91425" marR="91425" marL="91425">
                    <a:solidFill>
                      <a:schemeClr val="l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ca" sz="1400" u="none" cap="none" strike="noStrike">
                          <a:solidFill>
                            <a:schemeClr val="lt1"/>
                          </a:solidFill>
                        </a:rPr>
                        <a:t>Costes totales</a:t>
                      </a:r>
                      <a:endParaRPr sz="1400" u="none" cap="none" strike="noStrike">
                        <a:solidFill>
                          <a:schemeClr val="lt1"/>
                        </a:solidFill>
                      </a:endParaRPr>
                    </a:p>
                  </a:txBody>
                  <a:tcPr marT="91425" marB="91425" marR="91425" marL="91425">
                    <a:solidFill>
                      <a:schemeClr val="l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ca" sz="1400" u="none" cap="none" strike="noStrike">
                          <a:solidFill>
                            <a:schemeClr val="lt1"/>
                          </a:solidFill>
                        </a:rPr>
                        <a:t>Ingresos Totales</a:t>
                      </a:r>
                      <a:endParaRPr sz="1400" u="none" cap="none" strike="noStrike">
                        <a:solidFill>
                          <a:schemeClr val="lt1"/>
                        </a:solidFill>
                      </a:endParaRPr>
                    </a:p>
                  </a:txBody>
                  <a:tcPr marT="91425" marB="91425" marR="91425" marL="91425">
                    <a:solidFill>
                      <a:schemeClr val="l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ca" sz="1400" u="none" cap="none" strike="noStrike">
                          <a:solidFill>
                            <a:schemeClr val="lt1"/>
                          </a:solidFill>
                        </a:rPr>
                        <a:t>Beneficios totales</a:t>
                      </a:r>
                      <a:endParaRPr sz="1400" u="none" cap="none" strike="noStrike">
                        <a:solidFill>
                          <a:schemeClr val="lt1"/>
                        </a:solidFill>
                      </a:endParaRPr>
                    </a:p>
                  </a:txBody>
                  <a:tcPr marT="91425" marB="91425" marR="91425" marL="91425">
                    <a:solidFill>
                      <a:schemeClr val="lt2"/>
                    </a:solidFill>
                  </a:tcPr>
                </a:tc>
              </a:tr>
              <a:tr h="399050">
                <a:tc>
                  <a:txBody>
                    <a:bodyPr/>
                    <a:lstStyle/>
                    <a:p>
                      <a:pPr indent="0" lvl="0" marL="0" marR="0" rtl="0" algn="ctr">
                        <a:lnSpc>
                          <a:spcPct val="100000"/>
                        </a:lnSpc>
                        <a:spcBef>
                          <a:spcPts val="0"/>
                        </a:spcBef>
                        <a:spcAft>
                          <a:spcPts val="0"/>
                        </a:spcAft>
                        <a:buClr>
                          <a:srgbClr val="000000"/>
                        </a:buClr>
                        <a:buSzPts val="1400"/>
                        <a:buFont typeface="Arial"/>
                        <a:buNone/>
                      </a:pPr>
                      <a:r>
                        <a:rPr lang="ca" sz="1400" u="none" cap="none" strike="noStrike">
                          <a:solidFill>
                            <a:schemeClr val="lt1"/>
                          </a:solidFill>
                        </a:rPr>
                        <a:t>0</a:t>
                      </a:r>
                      <a:endParaRPr sz="1400" u="none" cap="none" strike="noStrike">
                        <a:solidFill>
                          <a:schemeClr val="lt1"/>
                        </a:solidFill>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400"/>
                        <a:buFont typeface="Arial"/>
                        <a:buNone/>
                      </a:pPr>
                      <a:r>
                        <a:rPr lang="ca" sz="1400" u="none" cap="none" strike="noStrike">
                          <a:solidFill>
                            <a:schemeClr val="lt1"/>
                          </a:solidFill>
                        </a:rPr>
                        <a:t>0</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lt1"/>
                        </a:solidFill>
                      </a:endParaRPr>
                    </a:p>
                  </a:txBody>
                  <a:tcPr marT="91425" marB="91425" marR="91425" marL="91425"/>
                </a:tc>
              </a:tr>
              <a:tr h="399050">
                <a:tc>
                  <a:txBody>
                    <a:bodyPr/>
                    <a:lstStyle/>
                    <a:p>
                      <a:pPr indent="0" lvl="0" marL="0" marR="0" rtl="0" algn="ctr">
                        <a:lnSpc>
                          <a:spcPct val="100000"/>
                        </a:lnSpc>
                        <a:spcBef>
                          <a:spcPts val="0"/>
                        </a:spcBef>
                        <a:spcAft>
                          <a:spcPts val="0"/>
                        </a:spcAft>
                        <a:buClr>
                          <a:srgbClr val="000000"/>
                        </a:buClr>
                        <a:buSzPts val="1400"/>
                        <a:buFont typeface="Arial"/>
                        <a:buNone/>
                      </a:pPr>
                      <a:r>
                        <a:rPr lang="ca" sz="1400" u="none" cap="none" strike="noStrike">
                          <a:solidFill>
                            <a:schemeClr val="lt1"/>
                          </a:solidFill>
                        </a:rPr>
                        <a:t>1</a:t>
                      </a:r>
                      <a:endParaRPr sz="1400" u="none" cap="none" strike="noStrike">
                        <a:solidFill>
                          <a:schemeClr val="lt1"/>
                        </a:solidFill>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400"/>
                        <a:buFont typeface="Arial"/>
                        <a:buNone/>
                      </a:pPr>
                      <a:r>
                        <a:rPr lang="ca" sz="1400" u="none" cap="none" strike="noStrike">
                          <a:solidFill>
                            <a:schemeClr val="lt1"/>
                          </a:solidFill>
                        </a:rPr>
                        <a:t>20</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lt1"/>
                        </a:solidFill>
                      </a:endParaRPr>
                    </a:p>
                  </a:txBody>
                  <a:tcPr marT="91425" marB="91425" marR="91425" marL="91425"/>
                </a:tc>
              </a:tr>
              <a:tr h="399050">
                <a:tc>
                  <a:txBody>
                    <a:bodyPr/>
                    <a:lstStyle/>
                    <a:p>
                      <a:pPr indent="0" lvl="0" marL="0" marR="0" rtl="0" algn="ctr">
                        <a:lnSpc>
                          <a:spcPct val="100000"/>
                        </a:lnSpc>
                        <a:spcBef>
                          <a:spcPts val="0"/>
                        </a:spcBef>
                        <a:spcAft>
                          <a:spcPts val="0"/>
                        </a:spcAft>
                        <a:buClr>
                          <a:srgbClr val="000000"/>
                        </a:buClr>
                        <a:buSzPts val="1400"/>
                        <a:buFont typeface="Arial"/>
                        <a:buNone/>
                      </a:pPr>
                      <a:r>
                        <a:rPr lang="ca" sz="1400" u="none" cap="none" strike="noStrike">
                          <a:solidFill>
                            <a:schemeClr val="lt1"/>
                          </a:solidFill>
                        </a:rPr>
                        <a:t>3</a:t>
                      </a:r>
                      <a:endParaRPr sz="1400" u="none" cap="none" strike="noStrike">
                        <a:solidFill>
                          <a:schemeClr val="lt1"/>
                        </a:solidFill>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400"/>
                        <a:buFont typeface="Arial"/>
                        <a:buNone/>
                      </a:pPr>
                      <a:r>
                        <a:rPr lang="ca" sz="1400" u="none" cap="none" strike="noStrike">
                          <a:solidFill>
                            <a:schemeClr val="lt1"/>
                          </a:solidFill>
                        </a:rPr>
                        <a:t>150</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lt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lt1"/>
                        </a:solidFill>
                      </a:endParaRPr>
                    </a:p>
                  </a:txBody>
                  <a:tcPr marT="91425" marB="91425" marR="91425" marL="91425"/>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384" name="Shape 384"/>
        <p:cNvGrpSpPr/>
        <p:nvPr/>
      </p:nvGrpSpPr>
      <p:grpSpPr>
        <a:xfrm>
          <a:off x="0" y="0"/>
          <a:ext cx="0" cy="0"/>
          <a:chOff x="0" y="0"/>
          <a:chExt cx="0" cy="0"/>
        </a:xfrm>
      </p:grpSpPr>
      <p:sp>
        <p:nvSpPr>
          <p:cNvPr id="385" name="Google Shape;385;p17"/>
          <p:cNvSpPr txBox="1"/>
          <p:nvPr>
            <p:ph type="title"/>
          </p:nvPr>
        </p:nvSpPr>
        <p:spPr>
          <a:xfrm>
            <a:off x="1359825" y="452900"/>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ca">
                <a:solidFill>
                  <a:schemeClr val="lt1"/>
                </a:solidFill>
              </a:rPr>
              <a:t>Les funcions de les empreses</a:t>
            </a:r>
            <a:endParaRPr>
              <a:solidFill>
                <a:schemeClr val="lt1"/>
              </a:solidFill>
            </a:endParaRPr>
          </a:p>
        </p:txBody>
      </p:sp>
      <p:pic>
        <p:nvPicPr>
          <p:cNvPr id="386" name="Google Shape;386;p17"/>
          <p:cNvPicPr preferRelativeResize="0"/>
          <p:nvPr/>
        </p:nvPicPr>
        <p:blipFill rotWithShape="1">
          <a:blip r:embed="rId3">
            <a:alphaModFix/>
          </a:blip>
          <a:srcRect b="0" l="0" r="0" t="0"/>
          <a:stretch/>
        </p:blipFill>
        <p:spPr>
          <a:xfrm>
            <a:off x="152400" y="1147400"/>
            <a:ext cx="8839199" cy="516912"/>
          </a:xfrm>
          <a:prstGeom prst="rect">
            <a:avLst/>
          </a:prstGeom>
          <a:noFill/>
          <a:ln>
            <a:noFill/>
          </a:ln>
        </p:spPr>
      </p:pic>
      <p:pic>
        <p:nvPicPr>
          <p:cNvPr id="387" name="Google Shape;387;p17"/>
          <p:cNvPicPr preferRelativeResize="0"/>
          <p:nvPr/>
        </p:nvPicPr>
        <p:blipFill rotWithShape="1">
          <a:blip r:embed="rId4">
            <a:alphaModFix/>
          </a:blip>
          <a:srcRect b="0" l="0" r="0" t="0"/>
          <a:stretch/>
        </p:blipFill>
        <p:spPr>
          <a:xfrm>
            <a:off x="401775" y="1842025"/>
            <a:ext cx="8345025" cy="3225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391" name="Shape 391"/>
        <p:cNvGrpSpPr/>
        <p:nvPr/>
      </p:nvGrpSpPr>
      <p:grpSpPr>
        <a:xfrm>
          <a:off x="0" y="0"/>
          <a:ext cx="0" cy="0"/>
          <a:chOff x="0" y="0"/>
          <a:chExt cx="0" cy="0"/>
        </a:xfrm>
      </p:grpSpPr>
      <p:sp>
        <p:nvSpPr>
          <p:cNvPr id="392" name="Google Shape;392;p18"/>
          <p:cNvSpPr txBox="1"/>
          <p:nvPr>
            <p:ph type="title"/>
          </p:nvPr>
        </p:nvSpPr>
        <p:spPr>
          <a:xfrm>
            <a:off x="1359825" y="452900"/>
            <a:ext cx="6952500" cy="6849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Mercats, empreses i famílies</a:t>
            </a:r>
            <a:endParaRPr>
              <a:solidFill>
                <a:schemeClr val="lt1"/>
              </a:solidFill>
            </a:endParaRPr>
          </a:p>
          <a:p>
            <a:pPr indent="0" lvl="0" marL="0" rtl="0" algn="l">
              <a:lnSpc>
                <a:spcPct val="100000"/>
              </a:lnSpc>
              <a:spcBef>
                <a:spcPts val="0"/>
              </a:spcBef>
              <a:spcAft>
                <a:spcPts val="0"/>
              </a:spcAft>
              <a:buSzPct val="111111"/>
              <a:buNone/>
            </a:pPr>
            <a:r>
              <a:t/>
            </a:r>
            <a:endParaRPr>
              <a:solidFill>
                <a:schemeClr val="lt1"/>
              </a:solidFill>
            </a:endParaRPr>
          </a:p>
        </p:txBody>
      </p:sp>
      <p:pic>
        <p:nvPicPr>
          <p:cNvPr id="393" name="Google Shape;393;p18"/>
          <p:cNvPicPr preferRelativeResize="0"/>
          <p:nvPr/>
        </p:nvPicPr>
        <p:blipFill rotWithShape="1">
          <a:blip r:embed="rId3">
            <a:alphaModFix/>
          </a:blip>
          <a:srcRect b="0" l="0" r="0" t="0"/>
          <a:stretch/>
        </p:blipFill>
        <p:spPr>
          <a:xfrm>
            <a:off x="152400" y="1899800"/>
            <a:ext cx="8839200" cy="439761"/>
          </a:xfrm>
          <a:prstGeom prst="rect">
            <a:avLst/>
          </a:prstGeom>
          <a:noFill/>
          <a:ln>
            <a:noFill/>
          </a:ln>
        </p:spPr>
      </p:pic>
      <p:sp>
        <p:nvSpPr>
          <p:cNvPr id="394" name="Google Shape;394;p18"/>
          <p:cNvSpPr txBox="1"/>
          <p:nvPr/>
        </p:nvSpPr>
        <p:spPr>
          <a:xfrm>
            <a:off x="152400" y="1175400"/>
            <a:ext cx="87525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ca" sz="1200" u="none" cap="none" strike="noStrike">
                <a:solidFill>
                  <a:schemeClr val="lt1"/>
                </a:solidFill>
                <a:latin typeface="Arial"/>
                <a:ea typeface="Arial"/>
                <a:cs typeface="Arial"/>
                <a:sym typeface="Arial"/>
              </a:rPr>
              <a:t>A la immensa majoria dels països, les famílies, les empreses i el sector públic es relacionen per mitjà de mercats, on compradors i venedors es posen d'acord per intercanviar béns i serveis.</a:t>
            </a:r>
            <a:endParaRPr b="0" i="0" sz="1200" u="none" cap="none" strike="noStrike">
              <a:solidFill>
                <a:schemeClr val="lt1"/>
              </a:solidFill>
              <a:latin typeface="Arial"/>
              <a:ea typeface="Arial"/>
              <a:cs typeface="Arial"/>
              <a:sym typeface="Arial"/>
            </a:endParaRPr>
          </a:p>
        </p:txBody>
      </p:sp>
      <p:pic>
        <p:nvPicPr>
          <p:cNvPr id="395" name="Google Shape;395;p18"/>
          <p:cNvPicPr preferRelativeResize="0"/>
          <p:nvPr/>
        </p:nvPicPr>
        <p:blipFill rotWithShape="1">
          <a:blip r:embed="rId4">
            <a:alphaModFix/>
          </a:blip>
          <a:srcRect b="0" l="0" r="0" t="0"/>
          <a:stretch/>
        </p:blipFill>
        <p:spPr>
          <a:xfrm>
            <a:off x="1295400" y="2491961"/>
            <a:ext cx="6757761" cy="249913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399" name="Shape 399"/>
        <p:cNvGrpSpPr/>
        <p:nvPr/>
      </p:nvGrpSpPr>
      <p:grpSpPr>
        <a:xfrm>
          <a:off x="0" y="0"/>
          <a:ext cx="0" cy="0"/>
          <a:chOff x="0" y="0"/>
          <a:chExt cx="0" cy="0"/>
        </a:xfrm>
      </p:grpSpPr>
      <p:sp>
        <p:nvSpPr>
          <p:cNvPr id="400" name="Google Shape;400;p19"/>
          <p:cNvSpPr txBox="1"/>
          <p:nvPr>
            <p:ph type="title"/>
          </p:nvPr>
        </p:nvSpPr>
        <p:spPr>
          <a:xfrm>
            <a:off x="1359825" y="224300"/>
            <a:ext cx="6952500" cy="6849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Mercats, empreses i famílies</a:t>
            </a:r>
            <a:endParaRPr>
              <a:solidFill>
                <a:schemeClr val="lt1"/>
              </a:solidFill>
            </a:endParaRPr>
          </a:p>
          <a:p>
            <a:pPr indent="0" lvl="0" marL="0" rtl="0" algn="l">
              <a:lnSpc>
                <a:spcPct val="100000"/>
              </a:lnSpc>
              <a:spcBef>
                <a:spcPts val="0"/>
              </a:spcBef>
              <a:spcAft>
                <a:spcPts val="0"/>
              </a:spcAft>
              <a:buSzPct val="111111"/>
              <a:buNone/>
            </a:pPr>
            <a:r>
              <a:t/>
            </a:r>
            <a:endParaRPr>
              <a:solidFill>
                <a:schemeClr val="lt1"/>
              </a:solidFill>
            </a:endParaRPr>
          </a:p>
        </p:txBody>
      </p:sp>
      <p:pic>
        <p:nvPicPr>
          <p:cNvPr id="401" name="Google Shape;401;p19"/>
          <p:cNvPicPr preferRelativeResize="0"/>
          <p:nvPr/>
        </p:nvPicPr>
        <p:blipFill rotWithShape="1">
          <a:blip r:embed="rId3">
            <a:alphaModFix/>
          </a:blip>
          <a:srcRect b="0" l="0" r="0" t="0"/>
          <a:stretch/>
        </p:blipFill>
        <p:spPr>
          <a:xfrm>
            <a:off x="2819400" y="1137800"/>
            <a:ext cx="3032828" cy="37008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405" name="Shape 405"/>
        <p:cNvGrpSpPr/>
        <p:nvPr/>
      </p:nvGrpSpPr>
      <p:grpSpPr>
        <a:xfrm>
          <a:off x="0" y="0"/>
          <a:ext cx="0" cy="0"/>
          <a:chOff x="0" y="0"/>
          <a:chExt cx="0" cy="0"/>
        </a:xfrm>
      </p:grpSpPr>
      <p:sp>
        <p:nvSpPr>
          <p:cNvPr id="406" name="Google Shape;406;p20"/>
          <p:cNvSpPr txBox="1"/>
          <p:nvPr>
            <p:ph type="title"/>
          </p:nvPr>
        </p:nvSpPr>
        <p:spPr>
          <a:xfrm>
            <a:off x="1359825" y="376700"/>
            <a:ext cx="6952500" cy="6849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Mercats, empreses i famílies</a:t>
            </a:r>
            <a:endParaRPr>
              <a:solidFill>
                <a:schemeClr val="lt1"/>
              </a:solidFill>
            </a:endParaRPr>
          </a:p>
          <a:p>
            <a:pPr indent="0" lvl="0" marL="0" rtl="0" algn="l">
              <a:lnSpc>
                <a:spcPct val="100000"/>
              </a:lnSpc>
              <a:spcBef>
                <a:spcPts val="0"/>
              </a:spcBef>
              <a:spcAft>
                <a:spcPts val="0"/>
              </a:spcAft>
              <a:buSzPct val="111111"/>
              <a:buNone/>
            </a:pPr>
            <a:r>
              <a:t/>
            </a:r>
            <a:endParaRPr>
              <a:solidFill>
                <a:schemeClr val="lt1"/>
              </a:solidFill>
            </a:endParaRPr>
          </a:p>
        </p:txBody>
      </p:sp>
      <p:sp>
        <p:nvSpPr>
          <p:cNvPr id="407" name="Google Shape;407;p20"/>
          <p:cNvSpPr txBox="1"/>
          <p:nvPr/>
        </p:nvSpPr>
        <p:spPr>
          <a:xfrm>
            <a:off x="1367975" y="1011625"/>
            <a:ext cx="5416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ca" sz="1400" u="none" cap="none" strike="noStrike">
                <a:solidFill>
                  <a:schemeClr val="lt1"/>
                </a:solidFill>
                <a:latin typeface="Arial"/>
                <a:ea typeface="Arial"/>
                <a:cs typeface="Arial"/>
                <a:sym typeface="Arial"/>
              </a:rPr>
              <a:t>4.1. La demanda i l'oferta</a:t>
            </a:r>
            <a:endParaRPr b="1" i="0" sz="1400" u="none" cap="none" strike="noStrike">
              <a:solidFill>
                <a:schemeClr val="lt1"/>
              </a:solidFill>
              <a:latin typeface="Arial"/>
              <a:ea typeface="Arial"/>
              <a:cs typeface="Arial"/>
              <a:sym typeface="Arial"/>
            </a:endParaRPr>
          </a:p>
        </p:txBody>
      </p:sp>
      <p:sp>
        <p:nvSpPr>
          <p:cNvPr id="408" name="Google Shape;408;p20"/>
          <p:cNvSpPr txBox="1"/>
          <p:nvPr/>
        </p:nvSpPr>
        <p:spPr>
          <a:xfrm>
            <a:off x="112825" y="1638100"/>
            <a:ext cx="8895300" cy="1185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ca" sz="1300" u="none" cap="none" strike="noStrike">
                <a:solidFill>
                  <a:schemeClr val="lt1"/>
                </a:solidFill>
                <a:latin typeface="Nunito"/>
                <a:ea typeface="Nunito"/>
                <a:cs typeface="Nunito"/>
                <a:sym typeface="Nunito"/>
              </a:rPr>
              <a:t>Des d'un punt de vista econòmic, hi ha demanda quan hom desitja comprar un bé o un servei determinat, i oferta quan hom desitja vendre. Són la cara i la creu de la mateixa moneda: el mercat. Representen visions contraposades:</a:t>
            </a:r>
            <a:endParaRPr b="0" i="0" sz="1300" u="none" cap="none" strike="noStrike">
              <a:solidFill>
                <a:schemeClr val="lt1"/>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lt1"/>
              </a:solidFill>
              <a:latin typeface="Nunito"/>
              <a:ea typeface="Nunito"/>
              <a:cs typeface="Nunito"/>
              <a:sym typeface="Nunito"/>
            </a:endParaRPr>
          </a:p>
          <a:p>
            <a:pPr indent="-311150" lvl="0" marL="457200" marR="0" rtl="0" algn="l">
              <a:lnSpc>
                <a:spcPct val="100000"/>
              </a:lnSpc>
              <a:spcBef>
                <a:spcPts val="0"/>
              </a:spcBef>
              <a:spcAft>
                <a:spcPts val="0"/>
              </a:spcAft>
              <a:buClr>
                <a:schemeClr val="lt1"/>
              </a:buClr>
              <a:buSzPts val="1300"/>
              <a:buFont typeface="Nunito"/>
              <a:buChar char="●"/>
            </a:pPr>
            <a:r>
              <a:rPr b="0" i="0" lang="ca" sz="1300" u="none" cap="none" strike="noStrike">
                <a:solidFill>
                  <a:schemeClr val="lt1"/>
                </a:solidFill>
                <a:latin typeface="Nunito"/>
                <a:ea typeface="Nunito"/>
                <a:cs typeface="Nunito"/>
                <a:sym typeface="Nunito"/>
              </a:rPr>
              <a:t>La demanda representa la perspectiva dels consumidors.</a:t>
            </a:r>
            <a:endParaRPr b="0" i="0" sz="1300" u="none" cap="none" strike="noStrike">
              <a:solidFill>
                <a:schemeClr val="lt1"/>
              </a:solidFill>
              <a:latin typeface="Nunito"/>
              <a:ea typeface="Nunito"/>
              <a:cs typeface="Nunito"/>
              <a:sym typeface="Nunito"/>
            </a:endParaRPr>
          </a:p>
          <a:p>
            <a:pPr indent="-311150" lvl="0" marL="457200" marR="0" rtl="0" algn="l">
              <a:lnSpc>
                <a:spcPct val="100000"/>
              </a:lnSpc>
              <a:spcBef>
                <a:spcPts val="0"/>
              </a:spcBef>
              <a:spcAft>
                <a:spcPts val="0"/>
              </a:spcAft>
              <a:buClr>
                <a:schemeClr val="lt1"/>
              </a:buClr>
              <a:buSzPts val="1300"/>
              <a:buFont typeface="Nunito"/>
              <a:buChar char="●"/>
            </a:pPr>
            <a:r>
              <a:rPr b="0" i="0" lang="ca" sz="1300" u="none" cap="none" strike="noStrike">
                <a:solidFill>
                  <a:schemeClr val="lt1"/>
                </a:solidFill>
                <a:latin typeface="Nunito"/>
                <a:ea typeface="Nunito"/>
                <a:cs typeface="Nunito"/>
                <a:sym typeface="Nunito"/>
              </a:rPr>
              <a:t>L'oferta representa la perspectiva de les empreses.</a:t>
            </a:r>
            <a:endParaRPr b="0" i="0" sz="1300" u="none" cap="none" strike="noStrike">
              <a:solidFill>
                <a:schemeClr val="lt1"/>
              </a:solidFill>
              <a:latin typeface="Nunito"/>
              <a:ea typeface="Nunito"/>
              <a:cs typeface="Nunito"/>
              <a:sym typeface="Nunito"/>
            </a:endParaRPr>
          </a:p>
        </p:txBody>
      </p:sp>
      <p:pic>
        <p:nvPicPr>
          <p:cNvPr id="409" name="Google Shape;409;p20"/>
          <p:cNvPicPr preferRelativeResize="0"/>
          <p:nvPr/>
        </p:nvPicPr>
        <p:blipFill rotWithShape="1">
          <a:blip r:embed="rId3">
            <a:alphaModFix/>
          </a:blip>
          <a:srcRect b="0" l="0" r="0" t="0"/>
          <a:stretch/>
        </p:blipFill>
        <p:spPr>
          <a:xfrm>
            <a:off x="4490025" y="2478525"/>
            <a:ext cx="4686349" cy="2458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gtEl>
                                        <p:attrNameLst>
                                          <p:attrName>style.visibility</p:attrName>
                                        </p:attrNameLst>
                                      </p:cBhvr>
                                      <p:to>
                                        <p:strVal val="visible"/>
                                      </p:to>
                                    </p:set>
                                    <p:animEffect filter="fade" transition="in">
                                      <p:cBhvr>
                                        <p:cTn dur="1000"/>
                                        <p:tgtEl>
                                          <p:spTgt spid="4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413" name="Shape 413"/>
        <p:cNvGrpSpPr/>
        <p:nvPr/>
      </p:nvGrpSpPr>
      <p:grpSpPr>
        <a:xfrm>
          <a:off x="0" y="0"/>
          <a:ext cx="0" cy="0"/>
          <a:chOff x="0" y="0"/>
          <a:chExt cx="0" cy="0"/>
        </a:xfrm>
      </p:grpSpPr>
      <p:sp>
        <p:nvSpPr>
          <p:cNvPr id="414" name="Google Shape;414;p21"/>
          <p:cNvSpPr txBox="1"/>
          <p:nvPr>
            <p:ph type="title"/>
          </p:nvPr>
        </p:nvSpPr>
        <p:spPr>
          <a:xfrm>
            <a:off x="1249800" y="195100"/>
            <a:ext cx="6952500" cy="6849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Mercats, empreses i famílies</a:t>
            </a:r>
            <a:endParaRPr>
              <a:solidFill>
                <a:schemeClr val="lt1"/>
              </a:solidFill>
            </a:endParaRPr>
          </a:p>
          <a:p>
            <a:pPr indent="0" lvl="0" marL="0" rtl="0" algn="l">
              <a:lnSpc>
                <a:spcPct val="100000"/>
              </a:lnSpc>
              <a:spcBef>
                <a:spcPts val="0"/>
              </a:spcBef>
              <a:spcAft>
                <a:spcPts val="0"/>
              </a:spcAft>
              <a:buSzPct val="111111"/>
              <a:buNone/>
            </a:pPr>
            <a:r>
              <a:t/>
            </a:r>
            <a:endParaRPr>
              <a:solidFill>
                <a:schemeClr val="lt1"/>
              </a:solidFill>
            </a:endParaRPr>
          </a:p>
        </p:txBody>
      </p:sp>
      <p:sp>
        <p:nvSpPr>
          <p:cNvPr id="415" name="Google Shape;415;p21"/>
          <p:cNvSpPr txBox="1"/>
          <p:nvPr/>
        </p:nvSpPr>
        <p:spPr>
          <a:xfrm>
            <a:off x="112825" y="1638100"/>
            <a:ext cx="8895300" cy="384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lt1"/>
              </a:solidFill>
              <a:latin typeface="Nunito"/>
              <a:ea typeface="Nunito"/>
              <a:cs typeface="Nunito"/>
              <a:sym typeface="Nunito"/>
            </a:endParaRPr>
          </a:p>
        </p:txBody>
      </p:sp>
      <p:sp>
        <p:nvSpPr>
          <p:cNvPr id="416" name="Google Shape;416;p21"/>
          <p:cNvSpPr txBox="1"/>
          <p:nvPr/>
        </p:nvSpPr>
        <p:spPr>
          <a:xfrm>
            <a:off x="1720775" y="833000"/>
            <a:ext cx="2788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ca" sz="1400" u="none" cap="none" strike="noStrike">
                <a:solidFill>
                  <a:schemeClr val="lt1"/>
                </a:solidFill>
                <a:latin typeface="Arial"/>
                <a:ea typeface="Arial"/>
                <a:cs typeface="Arial"/>
                <a:sym typeface="Arial"/>
              </a:rPr>
              <a:t>4.2. Els sistemes econòmics</a:t>
            </a:r>
            <a:endParaRPr b="1" i="0" sz="1400" u="none" cap="none" strike="noStrike">
              <a:solidFill>
                <a:schemeClr val="lt1"/>
              </a:solidFill>
              <a:latin typeface="Arial"/>
              <a:ea typeface="Arial"/>
              <a:cs typeface="Arial"/>
              <a:sym typeface="Arial"/>
            </a:endParaRPr>
          </a:p>
        </p:txBody>
      </p:sp>
      <p:pic>
        <p:nvPicPr>
          <p:cNvPr id="417" name="Google Shape;417;p21"/>
          <p:cNvPicPr preferRelativeResize="0"/>
          <p:nvPr/>
        </p:nvPicPr>
        <p:blipFill rotWithShape="1">
          <a:blip r:embed="rId3">
            <a:alphaModFix/>
          </a:blip>
          <a:srcRect b="0" l="0" r="0" t="0"/>
          <a:stretch/>
        </p:blipFill>
        <p:spPr>
          <a:xfrm>
            <a:off x="1720775" y="1452100"/>
            <a:ext cx="6481526" cy="29673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421" name="Shape 421"/>
        <p:cNvGrpSpPr/>
        <p:nvPr/>
      </p:nvGrpSpPr>
      <p:grpSpPr>
        <a:xfrm>
          <a:off x="0" y="0"/>
          <a:ext cx="0" cy="0"/>
          <a:chOff x="0" y="0"/>
          <a:chExt cx="0" cy="0"/>
        </a:xfrm>
      </p:grpSpPr>
      <p:sp>
        <p:nvSpPr>
          <p:cNvPr id="422" name="Google Shape;422;p22"/>
          <p:cNvSpPr txBox="1"/>
          <p:nvPr>
            <p:ph type="title"/>
          </p:nvPr>
        </p:nvSpPr>
        <p:spPr>
          <a:xfrm>
            <a:off x="120650" y="148100"/>
            <a:ext cx="6952500" cy="6849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Mercats, empreses i famílies</a:t>
            </a:r>
            <a:endParaRPr>
              <a:solidFill>
                <a:schemeClr val="lt1"/>
              </a:solidFill>
            </a:endParaRPr>
          </a:p>
          <a:p>
            <a:pPr indent="0" lvl="0" marL="0" rtl="0" algn="l">
              <a:lnSpc>
                <a:spcPct val="100000"/>
              </a:lnSpc>
              <a:spcBef>
                <a:spcPts val="0"/>
              </a:spcBef>
              <a:spcAft>
                <a:spcPts val="0"/>
              </a:spcAft>
              <a:buSzPct val="111111"/>
              <a:buNone/>
            </a:pPr>
            <a:r>
              <a:t/>
            </a:r>
            <a:endParaRPr>
              <a:solidFill>
                <a:schemeClr val="lt1"/>
              </a:solidFill>
            </a:endParaRPr>
          </a:p>
        </p:txBody>
      </p:sp>
      <p:sp>
        <p:nvSpPr>
          <p:cNvPr id="423" name="Google Shape;423;p22"/>
          <p:cNvSpPr txBox="1"/>
          <p:nvPr/>
        </p:nvSpPr>
        <p:spPr>
          <a:xfrm>
            <a:off x="1280775" y="833000"/>
            <a:ext cx="2788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ca" sz="1400" u="none" cap="none" strike="noStrike">
                <a:solidFill>
                  <a:schemeClr val="lt1"/>
                </a:solidFill>
                <a:latin typeface="Arial"/>
                <a:ea typeface="Arial"/>
                <a:cs typeface="Arial"/>
                <a:sym typeface="Arial"/>
              </a:rPr>
              <a:t>4.2. Els sistemes econòmics</a:t>
            </a:r>
            <a:endParaRPr b="1" i="0" sz="1400" u="none" cap="none" strike="noStrike">
              <a:solidFill>
                <a:schemeClr val="lt1"/>
              </a:solidFill>
              <a:latin typeface="Arial"/>
              <a:ea typeface="Arial"/>
              <a:cs typeface="Arial"/>
              <a:sym typeface="Arial"/>
            </a:endParaRPr>
          </a:p>
        </p:txBody>
      </p:sp>
      <p:pic>
        <p:nvPicPr>
          <p:cNvPr id="424" name="Google Shape;424;p22"/>
          <p:cNvPicPr preferRelativeResize="0"/>
          <p:nvPr/>
        </p:nvPicPr>
        <p:blipFill rotWithShape="1">
          <a:blip r:embed="rId3">
            <a:alphaModFix/>
          </a:blip>
          <a:srcRect b="0" l="0" r="0" t="0"/>
          <a:stretch/>
        </p:blipFill>
        <p:spPr>
          <a:xfrm>
            <a:off x="120650" y="1384225"/>
            <a:ext cx="4863000" cy="1765825"/>
          </a:xfrm>
          <a:prstGeom prst="rect">
            <a:avLst/>
          </a:prstGeom>
          <a:noFill/>
          <a:ln>
            <a:noFill/>
          </a:ln>
        </p:spPr>
      </p:pic>
      <p:pic>
        <p:nvPicPr>
          <p:cNvPr id="425" name="Google Shape;425;p22"/>
          <p:cNvPicPr preferRelativeResize="0"/>
          <p:nvPr/>
        </p:nvPicPr>
        <p:blipFill rotWithShape="1">
          <a:blip r:embed="rId4">
            <a:alphaModFix/>
          </a:blip>
          <a:srcRect b="0" l="0" r="0" t="0"/>
          <a:stretch/>
        </p:blipFill>
        <p:spPr>
          <a:xfrm>
            <a:off x="364788" y="3365625"/>
            <a:ext cx="4192768" cy="1643275"/>
          </a:xfrm>
          <a:prstGeom prst="rect">
            <a:avLst/>
          </a:prstGeom>
          <a:noFill/>
          <a:ln>
            <a:noFill/>
          </a:ln>
        </p:spPr>
      </p:pic>
      <p:pic>
        <p:nvPicPr>
          <p:cNvPr id="426" name="Google Shape;426;p22"/>
          <p:cNvPicPr preferRelativeResize="0"/>
          <p:nvPr/>
        </p:nvPicPr>
        <p:blipFill rotWithShape="1">
          <a:blip r:embed="rId5">
            <a:alphaModFix/>
          </a:blip>
          <a:srcRect b="0" l="0" r="0" t="0"/>
          <a:stretch/>
        </p:blipFill>
        <p:spPr>
          <a:xfrm>
            <a:off x="5310800" y="66200"/>
            <a:ext cx="3680800" cy="5073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430" name="Shape 430"/>
        <p:cNvGrpSpPr/>
        <p:nvPr/>
      </p:nvGrpSpPr>
      <p:grpSpPr>
        <a:xfrm>
          <a:off x="0" y="0"/>
          <a:ext cx="0" cy="0"/>
          <a:chOff x="0" y="0"/>
          <a:chExt cx="0" cy="0"/>
        </a:xfrm>
      </p:grpSpPr>
      <p:sp>
        <p:nvSpPr>
          <p:cNvPr id="431" name="Google Shape;431;p23"/>
          <p:cNvSpPr txBox="1"/>
          <p:nvPr>
            <p:ph type="title"/>
          </p:nvPr>
        </p:nvSpPr>
        <p:spPr>
          <a:xfrm>
            <a:off x="1359825" y="376700"/>
            <a:ext cx="6952500" cy="6849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Mercats, empreses i famílies</a:t>
            </a:r>
            <a:endParaRPr>
              <a:solidFill>
                <a:schemeClr val="lt1"/>
              </a:solidFill>
            </a:endParaRPr>
          </a:p>
          <a:p>
            <a:pPr indent="0" lvl="0" marL="0" rtl="0" algn="l">
              <a:lnSpc>
                <a:spcPct val="100000"/>
              </a:lnSpc>
              <a:spcBef>
                <a:spcPts val="0"/>
              </a:spcBef>
              <a:spcAft>
                <a:spcPts val="0"/>
              </a:spcAft>
              <a:buSzPct val="111111"/>
              <a:buNone/>
            </a:pPr>
            <a:r>
              <a:t/>
            </a:r>
            <a:endParaRPr>
              <a:solidFill>
                <a:schemeClr val="lt1"/>
              </a:solidFill>
            </a:endParaRPr>
          </a:p>
        </p:txBody>
      </p:sp>
      <p:sp>
        <p:nvSpPr>
          <p:cNvPr id="432" name="Google Shape;432;p23"/>
          <p:cNvSpPr txBox="1"/>
          <p:nvPr/>
        </p:nvSpPr>
        <p:spPr>
          <a:xfrm>
            <a:off x="112825" y="1638100"/>
            <a:ext cx="8895300" cy="384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lt1"/>
              </a:solidFill>
              <a:latin typeface="Nunito"/>
              <a:ea typeface="Nunito"/>
              <a:cs typeface="Nunito"/>
              <a:sym typeface="Nunito"/>
            </a:endParaRPr>
          </a:p>
        </p:txBody>
      </p:sp>
      <p:pic>
        <p:nvPicPr>
          <p:cNvPr id="433" name="Google Shape;433;p23"/>
          <p:cNvPicPr preferRelativeResize="0"/>
          <p:nvPr/>
        </p:nvPicPr>
        <p:blipFill rotWithShape="1">
          <a:blip r:embed="rId3">
            <a:alphaModFix/>
          </a:blip>
          <a:srcRect b="0" l="0" r="0" t="0"/>
          <a:stretch/>
        </p:blipFill>
        <p:spPr>
          <a:xfrm>
            <a:off x="457200" y="1718200"/>
            <a:ext cx="8481579" cy="2815700"/>
          </a:xfrm>
          <a:prstGeom prst="rect">
            <a:avLst/>
          </a:prstGeom>
          <a:noFill/>
          <a:ln>
            <a:noFill/>
          </a:ln>
        </p:spPr>
      </p:pic>
      <p:sp>
        <p:nvSpPr>
          <p:cNvPr id="434" name="Google Shape;434;p23"/>
          <p:cNvSpPr txBox="1"/>
          <p:nvPr/>
        </p:nvSpPr>
        <p:spPr>
          <a:xfrm>
            <a:off x="1367975" y="1011625"/>
            <a:ext cx="5416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ca" sz="1400" u="none" cap="none" strike="noStrike">
                <a:solidFill>
                  <a:schemeClr val="lt1"/>
                </a:solidFill>
                <a:latin typeface="Arial"/>
                <a:ea typeface="Arial"/>
                <a:cs typeface="Arial"/>
                <a:sym typeface="Arial"/>
              </a:rPr>
              <a:t>4.3. La llei de l'oferta i de la demanda</a:t>
            </a:r>
            <a:endParaRPr b="1" i="0" sz="1400" u="none" cap="none" strike="noStrik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438" name="Shape 438"/>
        <p:cNvGrpSpPr/>
        <p:nvPr/>
      </p:nvGrpSpPr>
      <p:grpSpPr>
        <a:xfrm>
          <a:off x="0" y="0"/>
          <a:ext cx="0" cy="0"/>
          <a:chOff x="0" y="0"/>
          <a:chExt cx="0" cy="0"/>
        </a:xfrm>
      </p:grpSpPr>
      <p:sp>
        <p:nvSpPr>
          <p:cNvPr id="439" name="Google Shape;439;p24"/>
          <p:cNvSpPr txBox="1"/>
          <p:nvPr>
            <p:ph type="title"/>
          </p:nvPr>
        </p:nvSpPr>
        <p:spPr>
          <a:xfrm>
            <a:off x="1359825" y="376700"/>
            <a:ext cx="6952500" cy="6849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Mercats, empreses i famílies</a:t>
            </a:r>
            <a:endParaRPr>
              <a:solidFill>
                <a:schemeClr val="lt1"/>
              </a:solidFill>
            </a:endParaRPr>
          </a:p>
          <a:p>
            <a:pPr indent="0" lvl="0" marL="0" rtl="0" algn="l">
              <a:lnSpc>
                <a:spcPct val="100000"/>
              </a:lnSpc>
              <a:spcBef>
                <a:spcPts val="0"/>
              </a:spcBef>
              <a:spcAft>
                <a:spcPts val="0"/>
              </a:spcAft>
              <a:buSzPct val="111111"/>
              <a:buNone/>
            </a:pPr>
            <a:r>
              <a:t/>
            </a:r>
            <a:endParaRPr>
              <a:solidFill>
                <a:schemeClr val="lt1"/>
              </a:solidFill>
            </a:endParaRPr>
          </a:p>
        </p:txBody>
      </p:sp>
      <p:sp>
        <p:nvSpPr>
          <p:cNvPr id="440" name="Google Shape;440;p24"/>
          <p:cNvSpPr txBox="1"/>
          <p:nvPr/>
        </p:nvSpPr>
        <p:spPr>
          <a:xfrm>
            <a:off x="1367975" y="1011625"/>
            <a:ext cx="5416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ca" sz="1400" u="none" cap="none" strike="noStrike">
                <a:solidFill>
                  <a:schemeClr val="lt1"/>
                </a:solidFill>
                <a:latin typeface="Arial"/>
                <a:ea typeface="Arial"/>
                <a:cs typeface="Arial"/>
                <a:sym typeface="Arial"/>
              </a:rPr>
              <a:t>LA DEMANDA</a:t>
            </a:r>
            <a:endParaRPr b="1" i="0" sz="1400" u="none" cap="none" strike="noStrike">
              <a:solidFill>
                <a:schemeClr val="lt1"/>
              </a:solidFill>
              <a:latin typeface="Arial"/>
              <a:ea typeface="Arial"/>
              <a:cs typeface="Arial"/>
              <a:sym typeface="Arial"/>
            </a:endParaRPr>
          </a:p>
        </p:txBody>
      </p:sp>
      <p:sp>
        <p:nvSpPr>
          <p:cNvPr id="441" name="Google Shape;441;p24"/>
          <p:cNvSpPr txBox="1"/>
          <p:nvPr/>
        </p:nvSpPr>
        <p:spPr>
          <a:xfrm>
            <a:off x="75200" y="1468850"/>
            <a:ext cx="8895300" cy="785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ca" sz="1300" u="none" cap="none" strike="noStrike">
                <a:solidFill>
                  <a:schemeClr val="lt1"/>
                </a:solidFill>
                <a:latin typeface="Nunito"/>
                <a:ea typeface="Nunito"/>
                <a:cs typeface="Nunito"/>
                <a:sym typeface="Nunito"/>
              </a:rPr>
              <a:t>LA </a:t>
            </a:r>
            <a:r>
              <a:rPr b="1" i="0" lang="ca" sz="1300" u="none" cap="none" strike="noStrike">
                <a:solidFill>
                  <a:schemeClr val="lt1"/>
                </a:solidFill>
                <a:latin typeface="Nunito"/>
                <a:ea typeface="Nunito"/>
                <a:cs typeface="Nunito"/>
                <a:sym typeface="Nunito"/>
              </a:rPr>
              <a:t>DEMANDA D'UN BÉ</a:t>
            </a:r>
            <a:r>
              <a:rPr b="0" i="0" lang="ca" sz="1300" u="none" cap="none" strike="noStrike">
                <a:solidFill>
                  <a:schemeClr val="lt1"/>
                </a:solidFill>
                <a:latin typeface="Nunito"/>
                <a:ea typeface="Nunito"/>
                <a:cs typeface="Nunito"/>
                <a:sym typeface="Nunito"/>
              </a:rPr>
              <a:t> és la quantitat d'aquest bé que estan disposats a adquirir els demandants a un preu determinat. Ha de quedar clar que </a:t>
            </a:r>
            <a:r>
              <a:rPr b="1" i="0" lang="ca" sz="1300" u="none" cap="none" strike="noStrike">
                <a:solidFill>
                  <a:schemeClr val="lt1"/>
                </a:solidFill>
                <a:latin typeface="Nunito"/>
                <a:ea typeface="Nunito"/>
                <a:cs typeface="Nunito"/>
                <a:sym typeface="Nunito"/>
              </a:rPr>
              <a:t>DEMANDA</a:t>
            </a:r>
            <a:r>
              <a:rPr b="0" i="0" lang="ca" sz="1300" u="none" cap="none" strike="noStrike">
                <a:solidFill>
                  <a:schemeClr val="lt1"/>
                </a:solidFill>
                <a:latin typeface="Nunito"/>
                <a:ea typeface="Nunito"/>
                <a:cs typeface="Nunito"/>
                <a:sym typeface="Nunito"/>
              </a:rPr>
              <a:t> és la intenció de comprar a un preu determinat.</a:t>
            </a:r>
            <a:endParaRPr b="0" i="0" sz="1300" u="none" cap="none" strike="noStrike">
              <a:solidFill>
                <a:schemeClr val="lt1"/>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1300"/>
              <a:buFont typeface="Arial"/>
              <a:buNone/>
            </a:pPr>
            <a:r>
              <a:rPr b="0" i="0" lang="ca" sz="1300" u="none" cap="none" strike="noStrike">
                <a:solidFill>
                  <a:schemeClr val="lt1"/>
                </a:solidFill>
                <a:latin typeface="Nunito"/>
                <a:ea typeface="Nunito"/>
                <a:cs typeface="Nunito"/>
                <a:sym typeface="Nunito"/>
              </a:rPr>
              <a:t>Exemple:</a:t>
            </a:r>
            <a:endParaRPr b="0" i="0" sz="1300" u="none" cap="none" strike="noStrike">
              <a:solidFill>
                <a:schemeClr val="lt1"/>
              </a:solidFill>
              <a:latin typeface="Nunito"/>
              <a:ea typeface="Nunito"/>
              <a:cs typeface="Nunito"/>
              <a:sym typeface="Nunito"/>
            </a:endParaRPr>
          </a:p>
        </p:txBody>
      </p:sp>
      <p:sp>
        <p:nvSpPr>
          <p:cNvPr id="442" name="Google Shape;442;p24"/>
          <p:cNvSpPr txBox="1"/>
          <p:nvPr/>
        </p:nvSpPr>
        <p:spPr>
          <a:xfrm>
            <a:off x="141050" y="2187075"/>
            <a:ext cx="36015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ca" sz="1200" u="none" cap="none" strike="noStrike">
                <a:solidFill>
                  <a:schemeClr val="lt1"/>
                </a:solidFill>
                <a:latin typeface="Arial"/>
                <a:ea typeface="Arial"/>
                <a:cs typeface="Arial"/>
                <a:sym typeface="Arial"/>
              </a:rPr>
              <a:t>LA CORBA DE DEMANDA és la representació gràfica de les diferents quantitats de cafè demandades pels consumidors per a cada preu.</a:t>
            </a:r>
            <a:endParaRPr b="0" i="0" sz="1200" u="none" cap="none" strike="noStrike">
              <a:solidFill>
                <a:schemeClr val="lt1"/>
              </a:solidFill>
              <a:latin typeface="Arial"/>
              <a:ea typeface="Arial"/>
              <a:cs typeface="Arial"/>
              <a:sym typeface="Arial"/>
            </a:endParaRPr>
          </a:p>
        </p:txBody>
      </p:sp>
      <p:sp>
        <p:nvSpPr>
          <p:cNvPr id="443" name="Google Shape;443;p24"/>
          <p:cNvSpPr txBox="1"/>
          <p:nvPr/>
        </p:nvSpPr>
        <p:spPr>
          <a:xfrm>
            <a:off x="4723750" y="2012350"/>
            <a:ext cx="30000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ca" sz="1200" u="none" cap="none" strike="noStrike">
                <a:solidFill>
                  <a:schemeClr val="lt1"/>
                </a:solidFill>
                <a:latin typeface="Arial"/>
                <a:ea typeface="Arial"/>
                <a:cs typeface="Arial"/>
                <a:sym typeface="Arial"/>
              </a:rPr>
              <a:t>LA TAULA DE DEMANDA ens mostrarà quanta quantitat de cafè prendran els espanyols per a cada preu del cafè.</a:t>
            </a:r>
            <a:endParaRPr b="0" i="0" sz="1200" u="none" cap="none" strike="noStrike">
              <a:solidFill>
                <a:schemeClr val="lt1"/>
              </a:solidFill>
              <a:latin typeface="Arial"/>
              <a:ea typeface="Arial"/>
              <a:cs typeface="Arial"/>
              <a:sym typeface="Arial"/>
            </a:endParaRPr>
          </a:p>
        </p:txBody>
      </p:sp>
      <p:pic>
        <p:nvPicPr>
          <p:cNvPr id="444" name="Google Shape;444;p24"/>
          <p:cNvPicPr preferRelativeResize="0"/>
          <p:nvPr/>
        </p:nvPicPr>
        <p:blipFill rotWithShape="1">
          <a:blip r:embed="rId3">
            <a:alphaModFix/>
          </a:blip>
          <a:srcRect b="0" l="0" r="0" t="0"/>
          <a:stretch/>
        </p:blipFill>
        <p:spPr>
          <a:xfrm>
            <a:off x="363000" y="2948700"/>
            <a:ext cx="2859552" cy="2166325"/>
          </a:xfrm>
          <a:prstGeom prst="rect">
            <a:avLst/>
          </a:prstGeom>
          <a:noFill/>
          <a:ln>
            <a:noFill/>
          </a:ln>
        </p:spPr>
      </p:pic>
      <p:pic>
        <p:nvPicPr>
          <p:cNvPr id="445" name="Google Shape;445;p24"/>
          <p:cNvPicPr preferRelativeResize="0"/>
          <p:nvPr/>
        </p:nvPicPr>
        <p:blipFill rotWithShape="1">
          <a:blip r:embed="rId4">
            <a:alphaModFix/>
          </a:blip>
          <a:srcRect b="0" l="0" r="0" t="0"/>
          <a:stretch/>
        </p:blipFill>
        <p:spPr>
          <a:xfrm>
            <a:off x="5147100" y="2798250"/>
            <a:ext cx="2153300" cy="18469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449" name="Shape 449"/>
        <p:cNvGrpSpPr/>
        <p:nvPr/>
      </p:nvGrpSpPr>
      <p:grpSpPr>
        <a:xfrm>
          <a:off x="0" y="0"/>
          <a:ext cx="0" cy="0"/>
          <a:chOff x="0" y="0"/>
          <a:chExt cx="0" cy="0"/>
        </a:xfrm>
      </p:grpSpPr>
      <p:sp>
        <p:nvSpPr>
          <p:cNvPr id="450" name="Google Shape;450;p25"/>
          <p:cNvSpPr txBox="1"/>
          <p:nvPr>
            <p:ph type="title"/>
          </p:nvPr>
        </p:nvSpPr>
        <p:spPr>
          <a:xfrm>
            <a:off x="1359825" y="376700"/>
            <a:ext cx="6952500" cy="6849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Mercats, empreses i famílies</a:t>
            </a:r>
            <a:endParaRPr>
              <a:solidFill>
                <a:schemeClr val="lt1"/>
              </a:solidFill>
            </a:endParaRPr>
          </a:p>
          <a:p>
            <a:pPr indent="0" lvl="0" marL="0" rtl="0" algn="l">
              <a:lnSpc>
                <a:spcPct val="100000"/>
              </a:lnSpc>
              <a:spcBef>
                <a:spcPts val="0"/>
              </a:spcBef>
              <a:spcAft>
                <a:spcPts val="0"/>
              </a:spcAft>
              <a:buSzPct val="111111"/>
              <a:buNone/>
            </a:pPr>
            <a:r>
              <a:t/>
            </a:r>
            <a:endParaRPr>
              <a:solidFill>
                <a:schemeClr val="lt1"/>
              </a:solidFill>
            </a:endParaRPr>
          </a:p>
        </p:txBody>
      </p:sp>
      <p:sp>
        <p:nvSpPr>
          <p:cNvPr id="451" name="Google Shape;451;p25"/>
          <p:cNvSpPr txBox="1"/>
          <p:nvPr/>
        </p:nvSpPr>
        <p:spPr>
          <a:xfrm>
            <a:off x="1367975" y="859225"/>
            <a:ext cx="5416200" cy="415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1" i="0" lang="ca" sz="1500" u="none" cap="none" strike="noStrike">
                <a:solidFill>
                  <a:schemeClr val="lt1"/>
                </a:solidFill>
                <a:latin typeface="Arial"/>
                <a:ea typeface="Arial"/>
                <a:cs typeface="Arial"/>
                <a:sym typeface="Arial"/>
              </a:rPr>
              <a:t>L’OFERTA</a:t>
            </a:r>
            <a:endParaRPr b="1" i="0" sz="1500" u="none" cap="none" strike="noStrike">
              <a:solidFill>
                <a:schemeClr val="lt1"/>
              </a:solidFill>
              <a:latin typeface="Arial"/>
              <a:ea typeface="Arial"/>
              <a:cs typeface="Arial"/>
              <a:sym typeface="Arial"/>
            </a:endParaRPr>
          </a:p>
        </p:txBody>
      </p:sp>
      <p:sp>
        <p:nvSpPr>
          <p:cNvPr id="452" name="Google Shape;452;p25"/>
          <p:cNvSpPr txBox="1"/>
          <p:nvPr/>
        </p:nvSpPr>
        <p:spPr>
          <a:xfrm>
            <a:off x="75200" y="1316450"/>
            <a:ext cx="8895300" cy="785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ca" sz="1300" u="none" cap="none" strike="noStrike">
                <a:solidFill>
                  <a:schemeClr val="lt1"/>
                </a:solidFill>
                <a:latin typeface="Nunito"/>
                <a:ea typeface="Nunito"/>
                <a:cs typeface="Nunito"/>
                <a:sym typeface="Nunito"/>
              </a:rPr>
              <a:t>L'OFERTA D'UN BEN expressa el comportament dels venedors. És la quantitat del mateix que les empreses desitgen vendre en el mercat a un preu determinat. Ha de quedar clar que OFERTA és la intenció de vendre a un preu determinat</a:t>
            </a:r>
            <a:endParaRPr b="0" i="0" sz="1300" u="none" cap="none" strike="noStrike">
              <a:solidFill>
                <a:schemeClr val="lt1"/>
              </a:solidFill>
              <a:latin typeface="Nunito"/>
              <a:ea typeface="Nunito"/>
              <a:cs typeface="Nunito"/>
              <a:sym typeface="Nunito"/>
            </a:endParaRPr>
          </a:p>
        </p:txBody>
      </p:sp>
      <p:sp>
        <p:nvSpPr>
          <p:cNvPr id="453" name="Google Shape;453;p25"/>
          <p:cNvSpPr txBox="1"/>
          <p:nvPr/>
        </p:nvSpPr>
        <p:spPr>
          <a:xfrm>
            <a:off x="141050" y="2187075"/>
            <a:ext cx="3977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ca" sz="1200" u="none" cap="none" strike="noStrike">
                <a:solidFill>
                  <a:schemeClr val="lt1"/>
                </a:solidFill>
                <a:latin typeface="Arial"/>
                <a:ea typeface="Arial"/>
                <a:cs typeface="Arial"/>
                <a:sym typeface="Arial"/>
              </a:rPr>
              <a:t>LA CORBA D'OFERTA és la representació gràfica de les diferents quantitats d'un producte ofertes per les empreses per a cada preu.</a:t>
            </a:r>
            <a:endParaRPr b="0" i="0" sz="1200" u="none" cap="none" strike="noStrike">
              <a:solidFill>
                <a:schemeClr val="lt1"/>
              </a:solidFill>
              <a:latin typeface="Arial"/>
              <a:ea typeface="Arial"/>
              <a:cs typeface="Arial"/>
              <a:sym typeface="Arial"/>
            </a:endParaRPr>
          </a:p>
        </p:txBody>
      </p:sp>
      <p:sp>
        <p:nvSpPr>
          <p:cNvPr id="454" name="Google Shape;454;p25"/>
          <p:cNvSpPr txBox="1"/>
          <p:nvPr/>
        </p:nvSpPr>
        <p:spPr>
          <a:xfrm>
            <a:off x="4723750" y="2012350"/>
            <a:ext cx="35229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ca" sz="1200" u="none" cap="none" strike="noStrike">
                <a:solidFill>
                  <a:schemeClr val="lt1"/>
                </a:solidFill>
                <a:latin typeface="Arial"/>
                <a:ea typeface="Arial"/>
                <a:cs typeface="Arial"/>
                <a:sym typeface="Arial"/>
              </a:rPr>
              <a:t>LA TAULA D'OFERTA ens mostrarà quanta quantitat d'un producte oferiran les empreses per a cada preu.</a:t>
            </a:r>
            <a:endParaRPr b="0" i="0" sz="1200" u="none" cap="none" strike="noStrike">
              <a:solidFill>
                <a:schemeClr val="lt1"/>
              </a:solidFill>
              <a:latin typeface="Arial"/>
              <a:ea typeface="Arial"/>
              <a:cs typeface="Arial"/>
              <a:sym typeface="Arial"/>
            </a:endParaRPr>
          </a:p>
        </p:txBody>
      </p:sp>
      <p:pic>
        <p:nvPicPr>
          <p:cNvPr id="455" name="Google Shape;455;p25"/>
          <p:cNvPicPr preferRelativeResize="0"/>
          <p:nvPr/>
        </p:nvPicPr>
        <p:blipFill rotWithShape="1">
          <a:blip r:embed="rId3">
            <a:alphaModFix/>
          </a:blip>
          <a:srcRect b="0" l="0" r="0" t="0"/>
          <a:stretch/>
        </p:blipFill>
        <p:spPr>
          <a:xfrm>
            <a:off x="152400" y="2994571"/>
            <a:ext cx="2999999" cy="1996529"/>
          </a:xfrm>
          <a:prstGeom prst="rect">
            <a:avLst/>
          </a:prstGeom>
          <a:noFill/>
          <a:ln>
            <a:noFill/>
          </a:ln>
        </p:spPr>
      </p:pic>
      <p:pic>
        <p:nvPicPr>
          <p:cNvPr id="456" name="Google Shape;456;p25"/>
          <p:cNvPicPr preferRelativeResize="0"/>
          <p:nvPr/>
        </p:nvPicPr>
        <p:blipFill rotWithShape="1">
          <a:blip r:embed="rId4">
            <a:alphaModFix/>
          </a:blip>
          <a:srcRect b="0" l="0" r="0" t="0"/>
          <a:stretch/>
        </p:blipFill>
        <p:spPr>
          <a:xfrm>
            <a:off x="5380925" y="2848025"/>
            <a:ext cx="2302225" cy="19093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460" name="Shape 460"/>
        <p:cNvGrpSpPr/>
        <p:nvPr/>
      </p:nvGrpSpPr>
      <p:grpSpPr>
        <a:xfrm>
          <a:off x="0" y="0"/>
          <a:ext cx="0" cy="0"/>
          <a:chOff x="0" y="0"/>
          <a:chExt cx="0" cy="0"/>
        </a:xfrm>
      </p:grpSpPr>
      <p:sp>
        <p:nvSpPr>
          <p:cNvPr id="461" name="Google Shape;461;p26"/>
          <p:cNvSpPr txBox="1"/>
          <p:nvPr>
            <p:ph type="title"/>
          </p:nvPr>
        </p:nvSpPr>
        <p:spPr>
          <a:xfrm>
            <a:off x="1359825" y="376700"/>
            <a:ext cx="6952500" cy="6849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Mercats, empreses i famílies</a:t>
            </a:r>
            <a:endParaRPr>
              <a:solidFill>
                <a:schemeClr val="lt1"/>
              </a:solidFill>
            </a:endParaRPr>
          </a:p>
          <a:p>
            <a:pPr indent="0" lvl="0" marL="0" rtl="0" algn="l">
              <a:lnSpc>
                <a:spcPct val="100000"/>
              </a:lnSpc>
              <a:spcBef>
                <a:spcPts val="0"/>
              </a:spcBef>
              <a:spcAft>
                <a:spcPts val="0"/>
              </a:spcAft>
              <a:buSzPct val="111111"/>
              <a:buNone/>
            </a:pPr>
            <a:r>
              <a:t/>
            </a:r>
            <a:endParaRPr>
              <a:solidFill>
                <a:schemeClr val="lt1"/>
              </a:solidFill>
            </a:endParaRPr>
          </a:p>
        </p:txBody>
      </p:sp>
      <p:sp>
        <p:nvSpPr>
          <p:cNvPr id="462" name="Google Shape;462;p26"/>
          <p:cNvSpPr txBox="1"/>
          <p:nvPr/>
        </p:nvSpPr>
        <p:spPr>
          <a:xfrm>
            <a:off x="1367975" y="1011625"/>
            <a:ext cx="5416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ca" sz="1400" u="none" cap="none" strike="noStrike">
                <a:solidFill>
                  <a:schemeClr val="lt1"/>
                </a:solidFill>
                <a:latin typeface="Arial"/>
                <a:ea typeface="Arial"/>
                <a:cs typeface="Arial"/>
                <a:sym typeface="Arial"/>
              </a:rPr>
              <a:t>4.2. La llei de l'oferta i de la demanda</a:t>
            </a:r>
            <a:endParaRPr b="1" i="0" sz="1400" u="none" cap="none" strike="noStrike">
              <a:solidFill>
                <a:schemeClr val="lt1"/>
              </a:solidFill>
              <a:latin typeface="Arial"/>
              <a:ea typeface="Arial"/>
              <a:cs typeface="Arial"/>
              <a:sym typeface="Arial"/>
            </a:endParaRPr>
          </a:p>
        </p:txBody>
      </p:sp>
      <p:sp>
        <p:nvSpPr>
          <p:cNvPr id="463" name="Google Shape;463;p26"/>
          <p:cNvSpPr txBox="1"/>
          <p:nvPr/>
        </p:nvSpPr>
        <p:spPr>
          <a:xfrm>
            <a:off x="112825" y="1485700"/>
            <a:ext cx="88953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ca" sz="1300" u="none" cap="none" strike="noStrike">
                <a:solidFill>
                  <a:schemeClr val="lt1"/>
                </a:solidFill>
                <a:latin typeface="Nunito"/>
                <a:ea typeface="Nunito"/>
                <a:cs typeface="Nunito"/>
                <a:sym typeface="Nunito"/>
              </a:rPr>
              <a:t>Els demandats van al mercat amb la intenció d’adquirir el bé o el servei que els interessa a canvi de diners, de manera que el preu és el principal factor per realitzar l’intercanvi. Per altra banda, els venedors, normalment empreses, ofereixen els seus productes al mercat a canvi d’un preu. Com més alt sigui el preu, més gran serà el benefici que obtenen les empreses, de manera que tindran més incentius per oferir una quantitat més gran al mercat. (*)</a:t>
            </a:r>
            <a:endParaRPr b="0" i="0" sz="1300" u="none" cap="none" strike="noStrike">
              <a:solidFill>
                <a:schemeClr val="lt1"/>
              </a:solidFill>
              <a:latin typeface="Nunito"/>
              <a:ea typeface="Nunito"/>
              <a:cs typeface="Nunito"/>
              <a:sym typeface="Nunito"/>
            </a:endParaRPr>
          </a:p>
        </p:txBody>
      </p:sp>
      <p:pic>
        <p:nvPicPr>
          <p:cNvPr id="464" name="Google Shape;464;p26"/>
          <p:cNvPicPr preferRelativeResize="0"/>
          <p:nvPr/>
        </p:nvPicPr>
        <p:blipFill rotWithShape="1">
          <a:blip r:embed="rId3">
            <a:alphaModFix/>
          </a:blip>
          <a:srcRect b="0" l="0" r="0" t="0"/>
          <a:stretch/>
        </p:blipFill>
        <p:spPr>
          <a:xfrm>
            <a:off x="320625" y="2544400"/>
            <a:ext cx="8611298" cy="1799950"/>
          </a:xfrm>
          <a:prstGeom prst="rect">
            <a:avLst/>
          </a:prstGeom>
          <a:noFill/>
          <a:ln>
            <a:noFill/>
          </a:ln>
        </p:spPr>
      </p:pic>
      <p:sp>
        <p:nvSpPr>
          <p:cNvPr id="465" name="Google Shape;465;p26"/>
          <p:cNvSpPr txBox="1"/>
          <p:nvPr/>
        </p:nvSpPr>
        <p:spPr>
          <a:xfrm>
            <a:off x="152400" y="4417850"/>
            <a:ext cx="88953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ca" sz="1200" u="none" cap="none" strike="noStrike">
                <a:solidFill>
                  <a:schemeClr val="lt1"/>
                </a:solidFill>
                <a:latin typeface="Arial"/>
                <a:ea typeface="Arial"/>
                <a:cs typeface="Arial"/>
                <a:sym typeface="Arial"/>
              </a:rPr>
              <a:t>Si més no pel que fa a les quantitats demandades i les ofertes, ja que els consumidors i les empreses persegueixen objectius contraposats, se solen produir dues situacions de partida: l'excés de demanda o l'excés d'oferta.</a:t>
            </a:r>
            <a:endParaRPr b="0" i="0" sz="1200" u="none" cap="none" strike="noStrik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469" name="Shape 469"/>
        <p:cNvGrpSpPr/>
        <p:nvPr/>
      </p:nvGrpSpPr>
      <p:grpSpPr>
        <a:xfrm>
          <a:off x="0" y="0"/>
          <a:ext cx="0" cy="0"/>
          <a:chOff x="0" y="0"/>
          <a:chExt cx="0" cy="0"/>
        </a:xfrm>
      </p:grpSpPr>
      <p:sp>
        <p:nvSpPr>
          <p:cNvPr id="470" name="Google Shape;470;p27"/>
          <p:cNvSpPr txBox="1"/>
          <p:nvPr/>
        </p:nvSpPr>
        <p:spPr>
          <a:xfrm rot="-1852723">
            <a:off x="-106555" y="2119696"/>
            <a:ext cx="3189260" cy="469169"/>
          </a:xfrm>
          <a:prstGeom prst="rect">
            <a:avLst/>
          </a:prstGeom>
          <a:noFill/>
          <a:ln>
            <a:noFill/>
          </a:ln>
        </p:spPr>
        <p:txBody>
          <a:bodyPr anchorCtr="0" anchor="t" bIns="91425" lIns="91425" spcFirstLastPara="1" rIns="91425" wrap="square" tIns="91425">
            <a:noAutofit/>
          </a:bodyPr>
          <a:lstStyle/>
          <a:p>
            <a:pPr indent="0" lvl="0" marL="0" marR="0" rtl="0" algn="l">
              <a:lnSpc>
                <a:spcPct val="80000"/>
              </a:lnSpc>
              <a:spcBef>
                <a:spcPts val="0"/>
              </a:spcBef>
              <a:spcAft>
                <a:spcPts val="0"/>
              </a:spcAft>
              <a:buClr>
                <a:srgbClr val="000000"/>
              </a:buClr>
              <a:buSzPts val="935"/>
              <a:buFont typeface="Arial"/>
              <a:buNone/>
            </a:pPr>
            <a:r>
              <a:rPr b="1" i="0" lang="ca" sz="1305" u="none" cap="none" strike="noStrike">
                <a:solidFill>
                  <a:schemeClr val="lt1"/>
                </a:solidFill>
                <a:latin typeface="Arial"/>
                <a:ea typeface="Arial"/>
                <a:cs typeface="Arial"/>
                <a:sym typeface="Arial"/>
              </a:rPr>
              <a:t>4.2. La llei de l'oferta i de la demanda.</a:t>
            </a:r>
            <a:endParaRPr b="1" i="0" sz="1305" u="none" cap="none" strike="noStrike">
              <a:solidFill>
                <a:schemeClr val="lt1"/>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935"/>
              <a:buFont typeface="Arial"/>
              <a:buNone/>
            </a:pPr>
            <a:r>
              <a:rPr b="1" i="0" lang="ca" sz="1305" u="none" cap="none" strike="noStrike">
                <a:solidFill>
                  <a:schemeClr val="lt1"/>
                </a:solidFill>
                <a:latin typeface="Arial"/>
                <a:ea typeface="Arial"/>
                <a:cs typeface="Arial"/>
                <a:sym typeface="Arial"/>
              </a:rPr>
              <a:t> Excés de demanda i d’oferta</a:t>
            </a:r>
            <a:endParaRPr b="1" i="0" sz="1305" u="none" cap="none" strike="noStrike">
              <a:solidFill>
                <a:schemeClr val="lt1"/>
              </a:solidFill>
              <a:latin typeface="Arial"/>
              <a:ea typeface="Arial"/>
              <a:cs typeface="Arial"/>
              <a:sym typeface="Arial"/>
            </a:endParaRPr>
          </a:p>
        </p:txBody>
      </p:sp>
      <p:pic>
        <p:nvPicPr>
          <p:cNvPr id="471" name="Google Shape;471;p27"/>
          <p:cNvPicPr preferRelativeResize="0"/>
          <p:nvPr/>
        </p:nvPicPr>
        <p:blipFill rotWithShape="1">
          <a:blip r:embed="rId3">
            <a:alphaModFix/>
          </a:blip>
          <a:srcRect b="0" l="0" r="0" t="0"/>
          <a:stretch/>
        </p:blipFill>
        <p:spPr>
          <a:xfrm>
            <a:off x="3056375" y="125200"/>
            <a:ext cx="5999175" cy="4865899"/>
          </a:xfrm>
          <a:prstGeom prst="rect">
            <a:avLst/>
          </a:prstGeom>
          <a:noFill/>
          <a:ln>
            <a:noFill/>
          </a:ln>
        </p:spPr>
      </p:pic>
      <p:sp>
        <p:nvSpPr>
          <p:cNvPr id="472" name="Google Shape;472;p27"/>
          <p:cNvSpPr txBox="1"/>
          <p:nvPr/>
        </p:nvSpPr>
        <p:spPr>
          <a:xfrm>
            <a:off x="-11925" y="4583200"/>
            <a:ext cx="2824500" cy="392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50"/>
              <a:buFont typeface="Arial"/>
              <a:buNone/>
            </a:pPr>
            <a:r>
              <a:rPr b="0" i="0" lang="ca" sz="1350" u="none" cap="none" strike="noStrike">
                <a:solidFill>
                  <a:srgbClr val="00A8EC"/>
                </a:solidFill>
                <a:highlight>
                  <a:srgbClr val="FFFFFF"/>
                </a:highlight>
                <a:latin typeface="Arial"/>
                <a:ea typeface="Arial"/>
                <a:cs typeface="Arial"/>
                <a:sym typeface="Arial"/>
              </a:rPr>
              <a:t>Vídeo: Els mercats</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1"/>
                                        </p:tgtEl>
                                        <p:attrNameLst>
                                          <p:attrName>style.visibility</p:attrName>
                                        </p:attrNameLst>
                                      </p:cBhvr>
                                      <p:to>
                                        <p:strVal val="visible"/>
                                      </p:to>
                                    </p:set>
                                    <p:animEffect filter="fade" transition="in">
                                      <p:cBhvr>
                                        <p:cTn dur="1000"/>
                                        <p:tgtEl>
                                          <p:spTgt spid="4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476" name="Shape 476"/>
        <p:cNvGrpSpPr/>
        <p:nvPr/>
      </p:nvGrpSpPr>
      <p:grpSpPr>
        <a:xfrm>
          <a:off x="0" y="0"/>
          <a:ext cx="0" cy="0"/>
          <a:chOff x="0" y="0"/>
          <a:chExt cx="0" cy="0"/>
        </a:xfrm>
      </p:grpSpPr>
      <p:sp>
        <p:nvSpPr>
          <p:cNvPr id="477" name="Google Shape;477;p28"/>
          <p:cNvSpPr txBox="1"/>
          <p:nvPr/>
        </p:nvSpPr>
        <p:spPr>
          <a:xfrm rot="698">
            <a:off x="1546400" y="508318"/>
            <a:ext cx="7384800" cy="628800"/>
          </a:xfrm>
          <a:prstGeom prst="rect">
            <a:avLst/>
          </a:prstGeom>
          <a:noFill/>
          <a:ln>
            <a:noFill/>
          </a:ln>
        </p:spPr>
        <p:txBody>
          <a:bodyPr anchorCtr="0" anchor="t" bIns="91425" lIns="91425" spcFirstLastPara="1" rIns="91425" wrap="square" tIns="91425">
            <a:noAutofit/>
          </a:bodyPr>
          <a:lstStyle/>
          <a:p>
            <a:pPr indent="0" lvl="0" marL="0" marR="0" rtl="0" algn="l">
              <a:lnSpc>
                <a:spcPct val="80000"/>
              </a:lnSpc>
              <a:spcBef>
                <a:spcPts val="0"/>
              </a:spcBef>
              <a:spcAft>
                <a:spcPts val="0"/>
              </a:spcAft>
              <a:buClr>
                <a:srgbClr val="000000"/>
              </a:buClr>
              <a:buSzPts val="935"/>
              <a:buFont typeface="Arial"/>
              <a:buNone/>
            </a:pPr>
            <a:r>
              <a:rPr b="1" i="0" lang="ca" sz="1704" u="none" cap="none" strike="noStrike">
                <a:solidFill>
                  <a:schemeClr val="lt1"/>
                </a:solidFill>
                <a:latin typeface="Arial"/>
                <a:ea typeface="Arial"/>
                <a:cs typeface="Arial"/>
                <a:sym typeface="Arial"/>
              </a:rPr>
              <a:t>4.2. La llei de l'oferta i de la demanda. Excés de demanda i d’oferta</a:t>
            </a:r>
            <a:endParaRPr b="1" i="0" sz="1704" u="none" cap="none" strike="noStrike">
              <a:solidFill>
                <a:schemeClr val="lt1"/>
              </a:solidFill>
              <a:latin typeface="Arial"/>
              <a:ea typeface="Arial"/>
              <a:cs typeface="Arial"/>
              <a:sym typeface="Arial"/>
            </a:endParaRPr>
          </a:p>
        </p:txBody>
      </p:sp>
      <p:pic>
        <p:nvPicPr>
          <p:cNvPr id="478" name="Google Shape;478;p28"/>
          <p:cNvPicPr preferRelativeResize="0"/>
          <p:nvPr/>
        </p:nvPicPr>
        <p:blipFill rotWithShape="1">
          <a:blip r:embed="rId3">
            <a:alphaModFix/>
          </a:blip>
          <a:srcRect b="0" l="0" r="0" t="0"/>
          <a:stretch/>
        </p:blipFill>
        <p:spPr>
          <a:xfrm>
            <a:off x="152400" y="1290268"/>
            <a:ext cx="8839204" cy="348734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482" name="Shape 482"/>
        <p:cNvGrpSpPr/>
        <p:nvPr/>
      </p:nvGrpSpPr>
      <p:grpSpPr>
        <a:xfrm>
          <a:off x="0" y="0"/>
          <a:ext cx="0" cy="0"/>
          <a:chOff x="0" y="0"/>
          <a:chExt cx="0" cy="0"/>
        </a:xfrm>
      </p:grpSpPr>
      <p:sp>
        <p:nvSpPr>
          <p:cNvPr id="483" name="Google Shape;483;p29"/>
          <p:cNvSpPr txBox="1"/>
          <p:nvPr>
            <p:ph type="title"/>
          </p:nvPr>
        </p:nvSpPr>
        <p:spPr>
          <a:xfrm>
            <a:off x="64425" y="71900"/>
            <a:ext cx="6883200" cy="591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Activitat resolta 4 </a:t>
            </a:r>
            <a:endParaRPr>
              <a:solidFill>
                <a:schemeClr val="lt1"/>
              </a:solidFill>
            </a:endParaRPr>
          </a:p>
        </p:txBody>
      </p:sp>
      <p:sp>
        <p:nvSpPr>
          <p:cNvPr id="484" name="Google Shape;484;p29"/>
          <p:cNvSpPr txBox="1"/>
          <p:nvPr/>
        </p:nvSpPr>
        <p:spPr>
          <a:xfrm>
            <a:off x="260700" y="614000"/>
            <a:ext cx="8622600" cy="2432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350"/>
              <a:buFont typeface="Arial"/>
              <a:buNone/>
            </a:pPr>
            <a:r>
              <a:rPr b="0" i="0" lang="ca" sz="1350" u="none" cap="none" strike="noStrike">
                <a:solidFill>
                  <a:schemeClr val="lt1"/>
                </a:solidFill>
                <a:latin typeface="Arial"/>
                <a:ea typeface="Arial"/>
                <a:cs typeface="Arial"/>
                <a:sym typeface="Arial"/>
              </a:rPr>
              <a:t>Després de consultar consumidors i empreses en relació amb les seves intencions de compra i venda de síndries al mercat de Calaf, s'ha construït la taula següent, que mostra les diferents quantitats que uns i altres estan disposats a demanar i oferir segons el preu. Per exemple, a la primera filera, a un preu de 5 €, els consumidors només estan disposats a comprar 80 síndries, mentre que, per la seva banda, les empreses estarien en condicions de fer oferta de 200 síndries a aquest preu.</a:t>
            </a:r>
            <a:endParaRPr b="0" i="0" sz="1350" u="none" cap="none" strike="noStrike">
              <a:solidFill>
                <a:schemeClr val="lt1"/>
              </a:solidFill>
              <a:latin typeface="Arial"/>
              <a:ea typeface="Arial"/>
              <a:cs typeface="Arial"/>
              <a:sym typeface="Arial"/>
            </a:endParaRPr>
          </a:p>
          <a:p>
            <a:pPr indent="-314325" lvl="0" marL="457200" marR="0" rtl="0" algn="l">
              <a:lnSpc>
                <a:spcPct val="115000"/>
              </a:lnSpc>
              <a:spcBef>
                <a:spcPts val="1000"/>
              </a:spcBef>
              <a:spcAft>
                <a:spcPts val="0"/>
              </a:spcAft>
              <a:buClr>
                <a:schemeClr val="lt1"/>
              </a:buClr>
              <a:buSzPts val="1350"/>
              <a:buFont typeface="Arial"/>
              <a:buAutoNum type="alphaLcParenR"/>
            </a:pPr>
            <a:r>
              <a:rPr b="0" i="0" lang="ca" sz="1350" u="none" cap="none" strike="noStrike">
                <a:solidFill>
                  <a:schemeClr val="lt1"/>
                </a:solidFill>
                <a:latin typeface="Arial"/>
                <a:ea typeface="Arial"/>
                <a:cs typeface="Arial"/>
                <a:sym typeface="Arial"/>
              </a:rPr>
              <a:t>Dibuixa la corba de l’oferta i demanda.</a:t>
            </a:r>
            <a:endParaRPr b="0" i="0" sz="1350" u="none" cap="none" strike="noStrike">
              <a:solidFill>
                <a:schemeClr val="lt1"/>
              </a:solidFill>
              <a:latin typeface="Arial"/>
              <a:ea typeface="Arial"/>
              <a:cs typeface="Arial"/>
              <a:sym typeface="Arial"/>
            </a:endParaRPr>
          </a:p>
          <a:p>
            <a:pPr indent="-314325" lvl="0" marL="457200" marR="0" rtl="0" algn="l">
              <a:lnSpc>
                <a:spcPct val="115000"/>
              </a:lnSpc>
              <a:spcBef>
                <a:spcPts val="0"/>
              </a:spcBef>
              <a:spcAft>
                <a:spcPts val="0"/>
              </a:spcAft>
              <a:buClr>
                <a:schemeClr val="lt1"/>
              </a:buClr>
              <a:buSzPts val="1350"/>
              <a:buFont typeface="Arial"/>
              <a:buAutoNum type="alphaLcParenR"/>
            </a:pPr>
            <a:r>
              <a:rPr b="0" i="0" lang="ca" sz="1350" u="none" cap="none" strike="noStrike">
                <a:solidFill>
                  <a:schemeClr val="lt1"/>
                </a:solidFill>
                <a:latin typeface="Arial"/>
                <a:ea typeface="Arial"/>
                <a:cs typeface="Arial"/>
                <a:sym typeface="Arial"/>
              </a:rPr>
              <a:t>Descriu el comportament de consumidors i empreses a mesura que puja o baixa el preu de la síndria.</a:t>
            </a:r>
            <a:endParaRPr b="0" i="0" sz="1350" u="none" cap="none" strike="noStrike">
              <a:solidFill>
                <a:schemeClr val="lt1"/>
              </a:solidFill>
              <a:latin typeface="Arial"/>
              <a:ea typeface="Arial"/>
              <a:cs typeface="Arial"/>
              <a:sym typeface="Arial"/>
            </a:endParaRPr>
          </a:p>
          <a:p>
            <a:pPr indent="-314325" lvl="0" marL="457200" marR="0" rtl="0" algn="l">
              <a:lnSpc>
                <a:spcPct val="115000"/>
              </a:lnSpc>
              <a:spcBef>
                <a:spcPts val="0"/>
              </a:spcBef>
              <a:spcAft>
                <a:spcPts val="0"/>
              </a:spcAft>
              <a:buClr>
                <a:schemeClr val="lt1"/>
              </a:buClr>
              <a:buSzPts val="1350"/>
              <a:buFont typeface="Arial"/>
              <a:buAutoNum type="alphaLcParenR"/>
            </a:pPr>
            <a:r>
              <a:rPr b="0" i="0" lang="ca" sz="1350" u="none" cap="none" strike="noStrike">
                <a:solidFill>
                  <a:schemeClr val="lt1"/>
                </a:solidFill>
                <a:latin typeface="Arial"/>
                <a:ea typeface="Arial"/>
                <a:cs typeface="Arial"/>
                <a:sym typeface="Arial"/>
              </a:rPr>
              <a:t>A quins preus es produeix un excés de demanda?</a:t>
            </a:r>
            <a:endParaRPr b="0" i="0" sz="1350" u="none" cap="none" strike="noStrike">
              <a:solidFill>
                <a:schemeClr val="lt1"/>
              </a:solidFill>
              <a:latin typeface="Arial"/>
              <a:ea typeface="Arial"/>
              <a:cs typeface="Arial"/>
              <a:sym typeface="Arial"/>
            </a:endParaRPr>
          </a:p>
          <a:p>
            <a:pPr indent="-314325" lvl="0" marL="457200" marR="0" rtl="0" algn="l">
              <a:lnSpc>
                <a:spcPct val="115000"/>
              </a:lnSpc>
              <a:spcBef>
                <a:spcPts val="0"/>
              </a:spcBef>
              <a:spcAft>
                <a:spcPts val="0"/>
              </a:spcAft>
              <a:buClr>
                <a:schemeClr val="lt1"/>
              </a:buClr>
              <a:buSzPts val="1350"/>
              <a:buFont typeface="Arial"/>
              <a:buAutoNum type="alphaLcParenR"/>
            </a:pPr>
            <a:r>
              <a:rPr b="0" i="0" lang="ca" sz="1350" u="none" cap="none" strike="noStrike">
                <a:solidFill>
                  <a:schemeClr val="lt1"/>
                </a:solidFill>
                <a:latin typeface="Arial"/>
                <a:ea typeface="Arial"/>
                <a:cs typeface="Arial"/>
                <a:sym typeface="Arial"/>
              </a:rPr>
              <a:t>Com es comporta el mercat quan el preu de la síndria és de 4 €? I de 3 €?</a:t>
            </a:r>
            <a:endParaRPr b="0" i="0" sz="1350" u="none" cap="none" strike="noStrike">
              <a:solidFill>
                <a:schemeClr val="lt1"/>
              </a:solidFill>
              <a:latin typeface="Arial"/>
              <a:ea typeface="Arial"/>
              <a:cs typeface="Arial"/>
              <a:sym typeface="Arial"/>
            </a:endParaRPr>
          </a:p>
        </p:txBody>
      </p:sp>
      <p:pic>
        <p:nvPicPr>
          <p:cNvPr id="485" name="Google Shape;485;p29"/>
          <p:cNvPicPr preferRelativeResize="0"/>
          <p:nvPr/>
        </p:nvPicPr>
        <p:blipFill rotWithShape="1">
          <a:blip r:embed="rId3">
            <a:alphaModFix/>
          </a:blip>
          <a:srcRect b="0" l="0" r="0" t="0"/>
          <a:stretch/>
        </p:blipFill>
        <p:spPr>
          <a:xfrm>
            <a:off x="1952775" y="2960000"/>
            <a:ext cx="5576126" cy="2037825"/>
          </a:xfrm>
          <a:prstGeom prst="rect">
            <a:avLst/>
          </a:prstGeom>
          <a:noFill/>
          <a:ln>
            <a:noFill/>
          </a:ln>
        </p:spPr>
      </p:pic>
      <p:sp>
        <p:nvSpPr>
          <p:cNvPr id="486" name="Google Shape;486;p29"/>
          <p:cNvSpPr txBox="1"/>
          <p:nvPr/>
        </p:nvSpPr>
        <p:spPr>
          <a:xfrm>
            <a:off x="6779550" y="3554500"/>
            <a:ext cx="594000" cy="4002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sp>
        <p:nvSpPr>
          <p:cNvPr id="487" name="Google Shape;487;p29"/>
          <p:cNvSpPr txBox="1"/>
          <p:nvPr/>
        </p:nvSpPr>
        <p:spPr>
          <a:xfrm>
            <a:off x="6734450" y="4505475"/>
            <a:ext cx="594000" cy="4002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7"/>
                                        </p:tgtEl>
                                        <p:attrNameLst>
                                          <p:attrName>style.visibility</p:attrName>
                                        </p:attrNameLst>
                                      </p:cBhvr>
                                      <p:to>
                                        <p:strVal val="visible"/>
                                      </p:to>
                                    </p:set>
                                    <p:animEffect filter="fade" transition="in">
                                      <p:cBhvr>
                                        <p:cTn dur="1000"/>
                                        <p:tgtEl>
                                          <p:spTgt spid="4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491" name="Shape 491"/>
        <p:cNvGrpSpPr/>
        <p:nvPr/>
      </p:nvGrpSpPr>
      <p:grpSpPr>
        <a:xfrm>
          <a:off x="0" y="0"/>
          <a:ext cx="0" cy="0"/>
          <a:chOff x="0" y="0"/>
          <a:chExt cx="0" cy="0"/>
        </a:xfrm>
      </p:grpSpPr>
      <p:sp>
        <p:nvSpPr>
          <p:cNvPr id="492" name="Google Shape;492;p30"/>
          <p:cNvSpPr txBox="1"/>
          <p:nvPr>
            <p:ph type="title"/>
          </p:nvPr>
        </p:nvSpPr>
        <p:spPr>
          <a:xfrm>
            <a:off x="64425" y="148100"/>
            <a:ext cx="6883200" cy="591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Activitat resolta 4. Solució</a:t>
            </a:r>
            <a:endParaRPr>
              <a:solidFill>
                <a:schemeClr val="lt1"/>
              </a:solidFill>
            </a:endParaRPr>
          </a:p>
        </p:txBody>
      </p:sp>
      <p:sp>
        <p:nvSpPr>
          <p:cNvPr id="493" name="Google Shape;493;p30"/>
          <p:cNvSpPr txBox="1"/>
          <p:nvPr/>
        </p:nvSpPr>
        <p:spPr>
          <a:xfrm>
            <a:off x="260700" y="766400"/>
            <a:ext cx="8622600" cy="1704600"/>
          </a:xfrm>
          <a:prstGeom prst="rect">
            <a:avLst/>
          </a:prstGeom>
          <a:noFill/>
          <a:ln>
            <a:noFill/>
          </a:ln>
        </p:spPr>
        <p:txBody>
          <a:bodyPr anchorCtr="0" anchor="t" bIns="91425" lIns="91425" spcFirstLastPara="1" rIns="91425" wrap="square" tIns="91425">
            <a:spAutoFit/>
          </a:bodyPr>
          <a:lstStyle/>
          <a:p>
            <a:pPr indent="-307975" lvl="0" marL="457200" marR="0" rtl="0" algn="l">
              <a:lnSpc>
                <a:spcPct val="115000"/>
              </a:lnSpc>
              <a:spcBef>
                <a:spcPts val="0"/>
              </a:spcBef>
              <a:spcAft>
                <a:spcPts val="0"/>
              </a:spcAft>
              <a:buClr>
                <a:schemeClr val="lt1"/>
              </a:buClr>
              <a:buSzPts val="1250"/>
              <a:buFont typeface="Arial"/>
              <a:buAutoNum type="alphaLcParenR"/>
            </a:pPr>
            <a:r>
              <a:rPr b="0" i="0" lang="ca" sz="1250" u="none" cap="none" strike="noStrike">
                <a:solidFill>
                  <a:schemeClr val="lt1"/>
                </a:solidFill>
                <a:latin typeface="Arial"/>
                <a:ea typeface="Arial"/>
                <a:cs typeface="Arial"/>
                <a:sym typeface="Arial"/>
              </a:rPr>
              <a:t>Descriu el comportament de consumidors i empreses a mesura que puja o baixa el preu de la síndria.</a:t>
            </a:r>
            <a:endParaRPr b="0" i="0" sz="1250" u="none" cap="none" strike="noStrike">
              <a:solidFill>
                <a:schemeClr val="lt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250"/>
              <a:buFont typeface="Arial"/>
              <a:buNone/>
            </a:pPr>
            <a:r>
              <a:rPr b="0" i="1" lang="ca" sz="1250" u="none" cap="none" strike="noStrike">
                <a:solidFill>
                  <a:srgbClr val="000000"/>
                </a:solidFill>
                <a:latin typeface="Arial"/>
                <a:ea typeface="Arial"/>
                <a:cs typeface="Arial"/>
                <a:sym typeface="Arial"/>
              </a:rPr>
              <a:t>Com més alt és el preu, menys quantitat demanen els consumidors, i viceversa. Per la seva banda, les empreses fan oferta d'una quantitat més gran com més alt és el preu, i viceversa</a:t>
            </a:r>
            <a:r>
              <a:rPr b="0" i="0" lang="ca" sz="1250" u="none" cap="none" strike="noStrike">
                <a:solidFill>
                  <a:srgbClr val="000000"/>
                </a:solidFill>
                <a:latin typeface="Arial"/>
                <a:ea typeface="Arial"/>
                <a:cs typeface="Arial"/>
                <a:sym typeface="Arial"/>
              </a:rPr>
              <a:t>.</a:t>
            </a:r>
            <a:endParaRPr b="0" i="0" sz="1250" u="none" cap="none" strike="noStrike">
              <a:solidFill>
                <a:srgbClr val="000000"/>
              </a:solidFill>
              <a:latin typeface="Arial"/>
              <a:ea typeface="Arial"/>
              <a:cs typeface="Arial"/>
              <a:sym typeface="Arial"/>
            </a:endParaRPr>
          </a:p>
          <a:p>
            <a:pPr indent="-307975" lvl="0" marL="457200" marR="0" rtl="0" algn="l">
              <a:lnSpc>
                <a:spcPct val="115000"/>
              </a:lnSpc>
              <a:spcBef>
                <a:spcPts val="0"/>
              </a:spcBef>
              <a:spcAft>
                <a:spcPts val="0"/>
              </a:spcAft>
              <a:buClr>
                <a:schemeClr val="lt1"/>
              </a:buClr>
              <a:buSzPts val="1250"/>
              <a:buFont typeface="Arial"/>
              <a:buAutoNum type="alphaLcParenR"/>
            </a:pPr>
            <a:r>
              <a:rPr b="0" i="0" lang="ca" sz="1250" u="none" cap="none" strike="noStrike">
                <a:solidFill>
                  <a:schemeClr val="lt1"/>
                </a:solidFill>
                <a:latin typeface="Arial"/>
                <a:ea typeface="Arial"/>
                <a:cs typeface="Arial"/>
                <a:sym typeface="Arial"/>
              </a:rPr>
              <a:t>A quins preus es produeix un excés de demanda?</a:t>
            </a:r>
            <a:endParaRPr b="0" i="0" sz="1250" u="none" cap="none" strike="noStrike">
              <a:solidFill>
                <a:schemeClr val="lt1"/>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250"/>
              <a:buFont typeface="Arial"/>
              <a:buNone/>
            </a:pPr>
            <a:r>
              <a:rPr b="0" i="1" lang="ca" sz="1250" u="none" cap="none" strike="noStrike">
                <a:solidFill>
                  <a:srgbClr val="000000"/>
                </a:solidFill>
                <a:latin typeface="Arial"/>
                <a:ea typeface="Arial"/>
                <a:cs typeface="Arial"/>
                <a:sym typeface="Arial"/>
              </a:rPr>
              <a:t>L'excés de demanda es produeix quan la quantitat que demanen els consumidors és superior a la quantitat oferta per les empreses, de manera que es produeix quan la síndria val 1 € o 2 €.</a:t>
            </a:r>
            <a:endParaRPr b="0" i="1" sz="125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250"/>
              <a:buFont typeface="Arial"/>
              <a:buNone/>
            </a:pPr>
            <a:r>
              <a:t/>
            </a:r>
            <a:endParaRPr b="0" i="0" sz="1250" u="none" cap="none" strike="noStrike">
              <a:solidFill>
                <a:schemeClr val="lt1"/>
              </a:solidFill>
              <a:latin typeface="Arial"/>
              <a:ea typeface="Arial"/>
              <a:cs typeface="Arial"/>
              <a:sym typeface="Arial"/>
            </a:endParaRPr>
          </a:p>
        </p:txBody>
      </p:sp>
      <p:pic>
        <p:nvPicPr>
          <p:cNvPr id="494" name="Google Shape;494;p30"/>
          <p:cNvPicPr preferRelativeResize="0"/>
          <p:nvPr/>
        </p:nvPicPr>
        <p:blipFill rotWithShape="1">
          <a:blip r:embed="rId3">
            <a:alphaModFix/>
          </a:blip>
          <a:srcRect b="0" l="0" r="0" t="0"/>
          <a:stretch/>
        </p:blipFill>
        <p:spPr>
          <a:xfrm>
            <a:off x="2378550" y="2277400"/>
            <a:ext cx="5150351" cy="1882225"/>
          </a:xfrm>
          <a:prstGeom prst="rect">
            <a:avLst/>
          </a:prstGeom>
          <a:noFill/>
          <a:ln>
            <a:noFill/>
          </a:ln>
        </p:spPr>
      </p:pic>
      <p:sp>
        <p:nvSpPr>
          <p:cNvPr id="495" name="Google Shape;495;p30"/>
          <p:cNvSpPr txBox="1"/>
          <p:nvPr/>
        </p:nvSpPr>
        <p:spPr>
          <a:xfrm>
            <a:off x="188900" y="4218275"/>
            <a:ext cx="8827200" cy="819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50"/>
              <a:buFont typeface="Arial"/>
              <a:buNone/>
            </a:pPr>
            <a:r>
              <a:rPr b="0" i="0" lang="ca" sz="1250" u="none" cap="none" strike="noStrike">
                <a:solidFill>
                  <a:schemeClr val="lt1"/>
                </a:solidFill>
                <a:latin typeface="Arial"/>
                <a:ea typeface="Arial"/>
                <a:cs typeface="Arial"/>
                <a:sym typeface="Arial"/>
              </a:rPr>
              <a:t>c)  Com es comporta el mercat quan el preu de la síndria és de 4 €? I de 3 €?</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rPr b="0" i="1" lang="ca" sz="1250" u="none" cap="none" strike="noStrike">
                <a:solidFill>
                  <a:srgbClr val="000000"/>
                </a:solidFill>
                <a:latin typeface="Arial"/>
                <a:ea typeface="Arial"/>
                <a:cs typeface="Arial"/>
                <a:sym typeface="Arial"/>
              </a:rPr>
              <a:t>A 4 € la situació és d'excés d'oferta, de manera que les empreses hauran d'abaixar el preu per vendre els excedents. A 3 € coincideixen els plans dels consumidors i les empreses, així que aquest serà el preu d'intercanvi o d'equilibri.</a:t>
            </a:r>
            <a:endParaRPr b="0" i="1" sz="1250" u="none" cap="none" strike="noStrik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499" name="Shape 499"/>
        <p:cNvGrpSpPr/>
        <p:nvPr/>
      </p:nvGrpSpPr>
      <p:grpSpPr>
        <a:xfrm>
          <a:off x="0" y="0"/>
          <a:ext cx="0" cy="0"/>
          <a:chOff x="0" y="0"/>
          <a:chExt cx="0" cy="0"/>
        </a:xfrm>
      </p:grpSpPr>
      <p:sp>
        <p:nvSpPr>
          <p:cNvPr id="500" name="Google Shape;500;p31"/>
          <p:cNvSpPr txBox="1"/>
          <p:nvPr>
            <p:ph type="title"/>
          </p:nvPr>
        </p:nvSpPr>
        <p:spPr>
          <a:xfrm>
            <a:off x="64425" y="148100"/>
            <a:ext cx="6883200" cy="591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Exercicis Mercat, empreses i família</a:t>
            </a:r>
            <a:endParaRPr>
              <a:solidFill>
                <a:schemeClr val="lt1"/>
              </a:solidFill>
            </a:endParaRPr>
          </a:p>
        </p:txBody>
      </p:sp>
      <p:sp>
        <p:nvSpPr>
          <p:cNvPr id="501" name="Google Shape;501;p31"/>
          <p:cNvSpPr txBox="1"/>
          <p:nvPr/>
        </p:nvSpPr>
        <p:spPr>
          <a:xfrm>
            <a:off x="260700" y="677025"/>
            <a:ext cx="8757000" cy="4359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50"/>
              <a:buFont typeface="Arial"/>
              <a:buNone/>
            </a:pPr>
            <a:r>
              <a:rPr b="1" i="0" lang="ca" sz="1250" u="none" cap="none" strike="noStrike">
                <a:solidFill>
                  <a:schemeClr val="lt1"/>
                </a:solidFill>
                <a:latin typeface="Arial"/>
                <a:ea typeface="Arial"/>
                <a:cs typeface="Arial"/>
                <a:sym typeface="Arial"/>
              </a:rPr>
              <a:t>Exercici 8.</a:t>
            </a:r>
            <a:r>
              <a:rPr b="0" i="0" lang="ca" sz="1250" u="none" cap="none" strike="noStrike">
                <a:solidFill>
                  <a:schemeClr val="lt1"/>
                </a:solidFill>
                <a:latin typeface="Arial"/>
                <a:ea typeface="Arial"/>
                <a:cs typeface="Arial"/>
                <a:sym typeface="Arial"/>
              </a:rPr>
              <a:t> En relació amb l'Activitat resolta 4:</a:t>
            </a:r>
            <a:endParaRPr b="0" i="0" sz="1250" u="none" cap="none" strike="noStrike">
              <a:solidFill>
                <a:schemeClr val="lt1"/>
              </a:solidFill>
              <a:latin typeface="Arial"/>
              <a:ea typeface="Arial"/>
              <a:cs typeface="Arial"/>
              <a:sym typeface="Arial"/>
            </a:endParaRPr>
          </a:p>
          <a:p>
            <a:pPr indent="-307975" lvl="0" marL="457200" marR="0" rtl="0" algn="l">
              <a:lnSpc>
                <a:spcPct val="115000"/>
              </a:lnSpc>
              <a:spcBef>
                <a:spcPts val="0"/>
              </a:spcBef>
              <a:spcAft>
                <a:spcPts val="0"/>
              </a:spcAft>
              <a:buClr>
                <a:schemeClr val="lt1"/>
              </a:buClr>
              <a:buSzPts val="1250"/>
              <a:buFont typeface="Arial"/>
              <a:buAutoNum type="alphaLcParenR"/>
            </a:pPr>
            <a:r>
              <a:rPr b="0" i="0" lang="ca" sz="1250" u="none" cap="none" strike="noStrike">
                <a:solidFill>
                  <a:schemeClr val="lt1"/>
                </a:solidFill>
                <a:latin typeface="Arial"/>
                <a:ea typeface="Arial"/>
                <a:cs typeface="Arial"/>
                <a:sym typeface="Arial"/>
              </a:rPr>
              <a:t>A quins preus hi ha un excés d'oferta? Per qué?</a:t>
            </a:r>
            <a:endParaRPr b="0" i="0" sz="1250" u="none" cap="none" strike="noStrike">
              <a:solidFill>
                <a:schemeClr val="lt1"/>
              </a:solidFill>
              <a:latin typeface="Arial"/>
              <a:ea typeface="Arial"/>
              <a:cs typeface="Arial"/>
              <a:sym typeface="Arial"/>
            </a:endParaRPr>
          </a:p>
          <a:p>
            <a:pPr indent="-307975" lvl="0" marL="457200" marR="0" rtl="0" algn="l">
              <a:lnSpc>
                <a:spcPct val="115000"/>
              </a:lnSpc>
              <a:spcBef>
                <a:spcPts val="0"/>
              </a:spcBef>
              <a:spcAft>
                <a:spcPts val="0"/>
              </a:spcAft>
              <a:buClr>
                <a:schemeClr val="lt1"/>
              </a:buClr>
              <a:buSzPts val="1250"/>
              <a:buFont typeface="Arial"/>
              <a:buAutoNum type="alphaLcParenR"/>
            </a:pPr>
            <a:r>
              <a:rPr b="0" i="0" lang="ca" sz="1250" u="none" cap="none" strike="noStrike">
                <a:solidFill>
                  <a:schemeClr val="lt1"/>
                </a:solidFill>
                <a:latin typeface="Arial"/>
                <a:ea typeface="Arial"/>
                <a:cs typeface="Arial"/>
                <a:sym typeface="Arial"/>
              </a:rPr>
              <a:t>Com es comporta el mercat quan el preu de la síndria és de 2 €?</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rPr b="1" i="0" lang="ca" sz="1250" u="none" cap="none" strike="noStrike">
                <a:solidFill>
                  <a:schemeClr val="lt1"/>
                </a:solidFill>
                <a:latin typeface="Arial"/>
                <a:ea typeface="Arial"/>
                <a:cs typeface="Arial"/>
                <a:sym typeface="Arial"/>
              </a:rPr>
              <a:t>Exercici 9</a:t>
            </a:r>
            <a:r>
              <a:rPr b="0" i="0" lang="ca" sz="1250" u="none" cap="none" strike="noStrike">
                <a:solidFill>
                  <a:schemeClr val="lt1"/>
                </a:solidFill>
                <a:latin typeface="Arial"/>
                <a:ea typeface="Arial"/>
                <a:cs typeface="Arial"/>
                <a:sym typeface="Arial"/>
              </a:rPr>
              <a:t>.Consultats consumidors i empreses sobre les intencions de compra i venda de formatges al mercat de Calaf, s'ha construït la taula següent, que expressa les diferents quantitats que uns i altres estan disposats a demanar i oferir segons el preu:</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rPr b="0" i="0" lang="ca" sz="1250" u="none" cap="none" strike="noStrike">
                <a:solidFill>
                  <a:schemeClr val="lt1"/>
                </a:solidFill>
                <a:latin typeface="Arial"/>
                <a:ea typeface="Arial"/>
                <a:cs typeface="Arial"/>
                <a:sym typeface="Arial"/>
              </a:rPr>
              <a:t>A partir d'aquestes dades, contesta a les preguntes següents: </a:t>
            </a:r>
            <a:endParaRPr b="0" i="0" sz="1250" u="none" cap="none" strike="noStrike">
              <a:solidFill>
                <a:schemeClr val="lt1"/>
              </a:solidFill>
              <a:latin typeface="Arial"/>
              <a:ea typeface="Arial"/>
              <a:cs typeface="Arial"/>
              <a:sym typeface="Arial"/>
            </a:endParaRPr>
          </a:p>
          <a:p>
            <a:pPr indent="-307975" lvl="0" marL="457200" marR="0" rtl="0" algn="l">
              <a:lnSpc>
                <a:spcPct val="115000"/>
              </a:lnSpc>
              <a:spcBef>
                <a:spcPts val="0"/>
              </a:spcBef>
              <a:spcAft>
                <a:spcPts val="0"/>
              </a:spcAft>
              <a:buClr>
                <a:schemeClr val="lt1"/>
              </a:buClr>
              <a:buSzPts val="1250"/>
              <a:buFont typeface="Arial"/>
              <a:buAutoNum type="alphaLcParenR"/>
            </a:pPr>
            <a:r>
              <a:rPr b="0" i="0" lang="ca" sz="1250" u="none" cap="none" strike="noStrike">
                <a:solidFill>
                  <a:schemeClr val="lt1"/>
                </a:solidFill>
                <a:latin typeface="Arial"/>
                <a:ea typeface="Arial"/>
                <a:cs typeface="Arial"/>
                <a:sym typeface="Arial"/>
              </a:rPr>
              <a:t>Descriu el comportament de consumidors i empreses a mesura que puja o baixa el preu del formatge.</a:t>
            </a:r>
            <a:endParaRPr b="0" i="0" sz="1250" u="none" cap="none" strike="noStrike">
              <a:solidFill>
                <a:schemeClr val="lt1"/>
              </a:solidFill>
              <a:latin typeface="Arial"/>
              <a:ea typeface="Arial"/>
              <a:cs typeface="Arial"/>
              <a:sym typeface="Arial"/>
            </a:endParaRPr>
          </a:p>
          <a:p>
            <a:pPr indent="-307975" lvl="0" marL="457200" marR="0" rtl="0" algn="l">
              <a:lnSpc>
                <a:spcPct val="115000"/>
              </a:lnSpc>
              <a:spcBef>
                <a:spcPts val="0"/>
              </a:spcBef>
              <a:spcAft>
                <a:spcPts val="0"/>
              </a:spcAft>
              <a:buClr>
                <a:schemeClr val="lt1"/>
              </a:buClr>
              <a:buSzPts val="1250"/>
              <a:buFont typeface="Arial"/>
              <a:buAutoNum type="alphaLcParenR"/>
            </a:pPr>
            <a:r>
              <a:rPr b="0" i="0" lang="ca" sz="1250" u="none" cap="none" strike="noStrike">
                <a:solidFill>
                  <a:schemeClr val="lt1"/>
                </a:solidFill>
                <a:latin typeface="Arial"/>
                <a:ea typeface="Arial"/>
                <a:cs typeface="Arial"/>
                <a:sym typeface="Arial"/>
              </a:rPr>
              <a:t>A quins preus té lloc l'excés de demanda? I l'excés d'oferta?</a:t>
            </a:r>
            <a:endParaRPr b="0" i="0" sz="1250" u="none" cap="none" strike="noStrike">
              <a:solidFill>
                <a:schemeClr val="lt1"/>
              </a:solidFill>
              <a:latin typeface="Arial"/>
              <a:ea typeface="Arial"/>
              <a:cs typeface="Arial"/>
              <a:sym typeface="Arial"/>
            </a:endParaRPr>
          </a:p>
          <a:p>
            <a:pPr indent="-307975" lvl="0" marL="457200" marR="0" rtl="0" algn="l">
              <a:lnSpc>
                <a:spcPct val="115000"/>
              </a:lnSpc>
              <a:spcBef>
                <a:spcPts val="0"/>
              </a:spcBef>
              <a:spcAft>
                <a:spcPts val="0"/>
              </a:spcAft>
              <a:buClr>
                <a:schemeClr val="lt1"/>
              </a:buClr>
              <a:buSzPts val="1250"/>
              <a:buFont typeface="Arial"/>
              <a:buAutoNum type="alphaLcParenR"/>
            </a:pPr>
            <a:r>
              <a:rPr b="0" i="0" lang="ca" sz="1250" u="none" cap="none" strike="noStrike">
                <a:solidFill>
                  <a:schemeClr val="lt1"/>
                </a:solidFill>
                <a:latin typeface="Arial"/>
                <a:ea typeface="Arial"/>
                <a:cs typeface="Arial"/>
                <a:sym typeface="Arial"/>
              </a:rPr>
              <a:t>Com es comporta el mercat quan el preu del formatge és de 20 €? I quan és de 10 €? I en cas que sigui de 15 €?</a:t>
            </a:r>
            <a:endParaRPr b="0" i="0" sz="1250" u="none" cap="none" strike="noStrike">
              <a:solidFill>
                <a:schemeClr val="lt1"/>
              </a:solidFill>
              <a:latin typeface="Arial"/>
              <a:ea typeface="Arial"/>
              <a:cs typeface="Arial"/>
              <a:sym typeface="Arial"/>
            </a:endParaRPr>
          </a:p>
          <a:p>
            <a:pPr indent="-307975" lvl="0" marL="457200" marR="0" rtl="0" algn="l">
              <a:lnSpc>
                <a:spcPct val="115000"/>
              </a:lnSpc>
              <a:spcBef>
                <a:spcPts val="0"/>
              </a:spcBef>
              <a:spcAft>
                <a:spcPts val="0"/>
              </a:spcAft>
              <a:buClr>
                <a:schemeClr val="lt1"/>
              </a:buClr>
              <a:buSzPts val="1250"/>
              <a:buFont typeface="Arial"/>
              <a:buAutoNum type="alphaLcParenR"/>
            </a:pPr>
            <a:r>
              <a:rPr b="0" i="0" lang="ca" sz="1250" u="none" cap="none" strike="noStrike">
                <a:solidFill>
                  <a:schemeClr val="lt1"/>
                </a:solidFill>
                <a:latin typeface="Arial"/>
                <a:ea typeface="Arial"/>
                <a:cs typeface="Arial"/>
                <a:sym typeface="Arial"/>
              </a:rPr>
              <a:t>Indica, per a cada preu, la situació en què es troba el mercat: excés de demanda, equilibri o excés d'oferta.</a:t>
            </a:r>
            <a:endParaRPr b="0" i="0" sz="1250" u="none" cap="none" strike="noStrike">
              <a:solidFill>
                <a:schemeClr val="lt1"/>
              </a:solidFill>
              <a:latin typeface="Arial"/>
              <a:ea typeface="Arial"/>
              <a:cs typeface="Arial"/>
              <a:sym typeface="Arial"/>
            </a:endParaRPr>
          </a:p>
        </p:txBody>
      </p:sp>
      <p:pic>
        <p:nvPicPr>
          <p:cNvPr id="502" name="Google Shape;502;p31"/>
          <p:cNvPicPr preferRelativeResize="0"/>
          <p:nvPr/>
        </p:nvPicPr>
        <p:blipFill rotWithShape="1">
          <a:blip r:embed="rId3">
            <a:alphaModFix/>
          </a:blip>
          <a:srcRect b="0" l="0" r="0" t="0"/>
          <a:stretch/>
        </p:blipFill>
        <p:spPr>
          <a:xfrm>
            <a:off x="2823950" y="1904275"/>
            <a:ext cx="3927475" cy="19039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506" name="Shape 506"/>
        <p:cNvGrpSpPr/>
        <p:nvPr/>
      </p:nvGrpSpPr>
      <p:grpSpPr>
        <a:xfrm>
          <a:off x="0" y="0"/>
          <a:ext cx="0" cy="0"/>
          <a:chOff x="0" y="0"/>
          <a:chExt cx="0" cy="0"/>
        </a:xfrm>
      </p:grpSpPr>
      <p:sp>
        <p:nvSpPr>
          <p:cNvPr id="507" name="Google Shape;507;p32"/>
          <p:cNvSpPr txBox="1"/>
          <p:nvPr>
            <p:ph type="title"/>
          </p:nvPr>
        </p:nvSpPr>
        <p:spPr>
          <a:xfrm>
            <a:off x="521625" y="376700"/>
            <a:ext cx="6883200" cy="591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Exercicis Mercat, empreses i família</a:t>
            </a:r>
            <a:endParaRPr>
              <a:solidFill>
                <a:schemeClr val="lt1"/>
              </a:solidFill>
            </a:endParaRPr>
          </a:p>
        </p:txBody>
      </p:sp>
      <p:sp>
        <p:nvSpPr>
          <p:cNvPr id="508" name="Google Shape;508;p32"/>
          <p:cNvSpPr txBox="1"/>
          <p:nvPr/>
        </p:nvSpPr>
        <p:spPr>
          <a:xfrm>
            <a:off x="260700" y="1134225"/>
            <a:ext cx="8757000" cy="1483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50"/>
              <a:buFont typeface="Arial"/>
              <a:buNone/>
            </a:pPr>
            <a:r>
              <a:rPr b="1" i="0" lang="ca" sz="1250" u="none" cap="none" strike="noStrike">
                <a:solidFill>
                  <a:schemeClr val="lt1"/>
                </a:solidFill>
                <a:latin typeface="Arial"/>
                <a:ea typeface="Arial"/>
                <a:cs typeface="Arial"/>
                <a:sym typeface="Arial"/>
              </a:rPr>
              <a:t>Exercici 10: </a:t>
            </a:r>
            <a:r>
              <a:rPr b="0" i="0" lang="ca" sz="1250" u="none" cap="none" strike="noStrike">
                <a:solidFill>
                  <a:schemeClr val="lt1"/>
                </a:solidFill>
                <a:latin typeface="Arial"/>
                <a:ea typeface="Arial"/>
                <a:cs typeface="Arial"/>
                <a:sym typeface="Arial"/>
              </a:rPr>
              <a:t>Com es comporten consumidors i empreses en una situació d’excés d’oferta? I en una situació d’excés de demanda?</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rPr b="1" i="0" lang="ca" sz="1250" u="none" cap="none" strike="noStrike">
                <a:solidFill>
                  <a:schemeClr val="lt1"/>
                </a:solidFill>
                <a:latin typeface="Arial"/>
                <a:ea typeface="Arial"/>
                <a:cs typeface="Arial"/>
                <a:sym typeface="Arial"/>
              </a:rPr>
              <a:t>Exercici 11:  </a:t>
            </a:r>
            <a:r>
              <a:rPr b="0" i="0" lang="ca" sz="1250" u="none" cap="none" strike="noStrike">
                <a:solidFill>
                  <a:schemeClr val="lt1"/>
                </a:solidFill>
                <a:latin typeface="Arial"/>
                <a:ea typeface="Arial"/>
                <a:cs typeface="Arial"/>
                <a:sym typeface="Arial"/>
              </a:rPr>
              <a:t>Pel que fa a l’oferta i la demanda, quan arriba al mercat un cert equilibri?</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t/>
            </a:r>
            <a:endParaRPr b="0" i="0" sz="1250" u="none" cap="none" strike="noStrike">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512" name="Shape 512"/>
        <p:cNvGrpSpPr/>
        <p:nvPr/>
      </p:nvGrpSpPr>
      <p:grpSpPr>
        <a:xfrm>
          <a:off x="0" y="0"/>
          <a:ext cx="0" cy="0"/>
          <a:chOff x="0" y="0"/>
          <a:chExt cx="0" cy="0"/>
        </a:xfrm>
      </p:grpSpPr>
      <p:sp>
        <p:nvSpPr>
          <p:cNvPr id="513" name="Google Shape;513;p33"/>
          <p:cNvSpPr txBox="1"/>
          <p:nvPr>
            <p:ph type="title"/>
          </p:nvPr>
        </p:nvSpPr>
        <p:spPr>
          <a:xfrm>
            <a:off x="1283625" y="71900"/>
            <a:ext cx="6952500" cy="6849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Mercats, empreses i famílies</a:t>
            </a:r>
            <a:endParaRPr>
              <a:solidFill>
                <a:schemeClr val="lt1"/>
              </a:solidFill>
            </a:endParaRPr>
          </a:p>
          <a:p>
            <a:pPr indent="0" lvl="0" marL="0" rtl="0" algn="l">
              <a:lnSpc>
                <a:spcPct val="100000"/>
              </a:lnSpc>
              <a:spcBef>
                <a:spcPts val="0"/>
              </a:spcBef>
              <a:spcAft>
                <a:spcPts val="0"/>
              </a:spcAft>
              <a:buSzPct val="111111"/>
              <a:buNone/>
            </a:pPr>
            <a:r>
              <a:t/>
            </a:r>
            <a:endParaRPr>
              <a:solidFill>
                <a:schemeClr val="lt1"/>
              </a:solidFill>
            </a:endParaRPr>
          </a:p>
        </p:txBody>
      </p:sp>
      <p:sp>
        <p:nvSpPr>
          <p:cNvPr id="514" name="Google Shape;514;p33"/>
          <p:cNvSpPr txBox="1"/>
          <p:nvPr/>
        </p:nvSpPr>
        <p:spPr>
          <a:xfrm>
            <a:off x="1367975" y="706825"/>
            <a:ext cx="5416200" cy="477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1" i="0" lang="ca" sz="1900" u="none" cap="none" strike="noStrike">
                <a:solidFill>
                  <a:schemeClr val="lt1"/>
                </a:solidFill>
                <a:latin typeface="Arial"/>
                <a:ea typeface="Arial"/>
                <a:cs typeface="Arial"/>
                <a:sym typeface="Arial"/>
              </a:rPr>
              <a:t>4.3. El flux circular de la renda</a:t>
            </a:r>
            <a:endParaRPr b="1" i="0" sz="1900" u="none" cap="none" strike="noStrike">
              <a:solidFill>
                <a:schemeClr val="lt1"/>
              </a:solidFill>
              <a:latin typeface="Arial"/>
              <a:ea typeface="Arial"/>
              <a:cs typeface="Arial"/>
              <a:sym typeface="Arial"/>
            </a:endParaRPr>
          </a:p>
        </p:txBody>
      </p:sp>
      <p:sp>
        <p:nvSpPr>
          <p:cNvPr id="515" name="Google Shape;515;p33"/>
          <p:cNvSpPr txBox="1"/>
          <p:nvPr/>
        </p:nvSpPr>
        <p:spPr>
          <a:xfrm>
            <a:off x="112825" y="1104700"/>
            <a:ext cx="8895300" cy="2385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ca" sz="1300" u="none" cap="none" strike="noStrike">
                <a:solidFill>
                  <a:schemeClr val="lt1"/>
                </a:solidFill>
                <a:latin typeface="Nunito"/>
                <a:ea typeface="Nunito"/>
                <a:cs typeface="Nunito"/>
                <a:sym typeface="Nunito"/>
              </a:rPr>
              <a:t>En general, segons què s'hi intercanviï, hi ha dos grans tipus de mercats:</a:t>
            </a:r>
            <a:endParaRPr b="0" i="0" sz="1300" u="none" cap="none" strike="noStrike">
              <a:solidFill>
                <a:schemeClr val="lt1"/>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lt1"/>
              </a:solidFill>
              <a:latin typeface="Nunito"/>
              <a:ea typeface="Nunito"/>
              <a:cs typeface="Nunito"/>
              <a:sym typeface="Nunito"/>
            </a:endParaRPr>
          </a:p>
          <a:p>
            <a:pPr indent="-311150" lvl="0" marL="457200" marR="0" rtl="0" algn="l">
              <a:lnSpc>
                <a:spcPct val="100000"/>
              </a:lnSpc>
              <a:spcBef>
                <a:spcPts val="0"/>
              </a:spcBef>
              <a:spcAft>
                <a:spcPts val="0"/>
              </a:spcAft>
              <a:buClr>
                <a:schemeClr val="lt1"/>
              </a:buClr>
              <a:buSzPts val="1300"/>
              <a:buFont typeface="Nunito"/>
              <a:buChar char="●"/>
            </a:pPr>
            <a:r>
              <a:rPr b="0" i="0" lang="ca" sz="1300" u="none" cap="none" strike="noStrike">
                <a:solidFill>
                  <a:schemeClr val="lt1"/>
                </a:solidFill>
                <a:latin typeface="Nunito"/>
                <a:ea typeface="Nunito"/>
                <a:cs typeface="Nunito"/>
                <a:sym typeface="Nunito"/>
              </a:rPr>
              <a:t>El </a:t>
            </a:r>
            <a:r>
              <a:rPr b="1" i="0" lang="ca" sz="1300" u="none" cap="none" strike="noStrike">
                <a:solidFill>
                  <a:schemeClr val="lt1"/>
                </a:solidFill>
                <a:latin typeface="Nunito"/>
                <a:ea typeface="Nunito"/>
                <a:cs typeface="Nunito"/>
                <a:sym typeface="Nunito"/>
              </a:rPr>
              <a:t>mercat de béns i serveis.</a:t>
            </a:r>
            <a:r>
              <a:rPr b="0" i="0" lang="ca" sz="1300" u="none" cap="none" strike="noStrike">
                <a:solidFill>
                  <a:schemeClr val="lt1"/>
                </a:solidFill>
                <a:latin typeface="Nunito"/>
                <a:ea typeface="Nunito"/>
                <a:cs typeface="Nunito"/>
                <a:sym typeface="Nunito"/>
              </a:rPr>
              <a:t> Les empreses, a canvi d'un preu, proporcionen a les famílies els béns i els serveis que demanen.</a:t>
            </a:r>
            <a:endParaRPr b="0" i="0" sz="1300" u="none" cap="none" strike="noStrike">
              <a:solidFill>
                <a:schemeClr val="lt1"/>
              </a:solidFill>
              <a:latin typeface="Nunito"/>
              <a:ea typeface="Nunito"/>
              <a:cs typeface="Nunito"/>
              <a:sym typeface="Nunito"/>
            </a:endParaRPr>
          </a:p>
          <a:p>
            <a:pPr indent="-311150" lvl="0" marL="457200" marR="0" rtl="0" algn="l">
              <a:lnSpc>
                <a:spcPct val="100000"/>
              </a:lnSpc>
              <a:spcBef>
                <a:spcPts val="0"/>
              </a:spcBef>
              <a:spcAft>
                <a:spcPts val="0"/>
              </a:spcAft>
              <a:buClr>
                <a:schemeClr val="lt1"/>
              </a:buClr>
              <a:buSzPts val="1300"/>
              <a:buFont typeface="Nunito"/>
              <a:buChar char="●"/>
            </a:pPr>
            <a:r>
              <a:rPr b="0" i="0" lang="ca" sz="1300" u="none" cap="none" strike="noStrike">
                <a:solidFill>
                  <a:schemeClr val="lt1"/>
                </a:solidFill>
                <a:latin typeface="Nunito"/>
                <a:ea typeface="Nunito"/>
                <a:cs typeface="Nunito"/>
                <a:sym typeface="Nunito"/>
              </a:rPr>
              <a:t>El </a:t>
            </a:r>
            <a:r>
              <a:rPr b="1" i="0" lang="ca" sz="1300" u="none" cap="none" strike="noStrike">
                <a:solidFill>
                  <a:schemeClr val="lt1"/>
                </a:solidFill>
                <a:latin typeface="Nunito"/>
                <a:ea typeface="Nunito"/>
                <a:cs typeface="Nunito"/>
                <a:sym typeface="Nunito"/>
              </a:rPr>
              <a:t>mercat de recursos productius.</a:t>
            </a:r>
            <a:r>
              <a:rPr b="0" i="0" lang="ca" sz="1300" u="none" cap="none" strike="noStrike">
                <a:solidFill>
                  <a:schemeClr val="lt1"/>
                </a:solidFill>
                <a:latin typeface="Nunito"/>
                <a:ea typeface="Nunito"/>
                <a:cs typeface="Nunito"/>
                <a:sym typeface="Nunito"/>
              </a:rPr>
              <a:t> Les famílies, generalment a canvi d'un salari i interessos, aporten el treball i el capital que les empreses demanen.</a:t>
            </a:r>
            <a:endParaRPr b="0" i="0" sz="1300" u="none" cap="none" strike="noStrike">
              <a:solidFill>
                <a:schemeClr val="lt1"/>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1300"/>
              <a:buFont typeface="Arial"/>
              <a:buNone/>
            </a:pPr>
            <a:r>
              <a:rPr b="0" i="0" lang="ca" sz="1300" u="none" cap="none" strike="noStrike">
                <a:solidFill>
                  <a:schemeClr val="lt1"/>
                </a:solidFill>
                <a:latin typeface="Nunito"/>
                <a:ea typeface="Nunito"/>
                <a:cs typeface="Nunito"/>
                <a:sym typeface="Nunito"/>
              </a:rPr>
              <a:t> </a:t>
            </a:r>
            <a:endParaRPr b="0" i="0" sz="1300" u="none" cap="none" strike="noStrike">
              <a:solidFill>
                <a:schemeClr val="lt1"/>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1300"/>
              <a:buFont typeface="Arial"/>
              <a:buNone/>
            </a:pPr>
            <a:r>
              <a:rPr b="0" i="0" lang="ca" sz="1300" u="none" cap="none" strike="noStrike">
                <a:solidFill>
                  <a:schemeClr val="lt1"/>
                </a:solidFill>
                <a:latin typeface="Nunito"/>
                <a:ea typeface="Nunito"/>
                <a:cs typeface="Nunito"/>
                <a:sym typeface="Nunito"/>
              </a:rPr>
              <a:t>La relació que s'estableix entre famílies i empreses és </a:t>
            </a:r>
            <a:r>
              <a:rPr b="1" i="0" lang="ca" sz="1300" u="none" cap="none" strike="noStrike">
                <a:solidFill>
                  <a:schemeClr val="lt1"/>
                </a:solidFill>
                <a:latin typeface="Nunito"/>
                <a:ea typeface="Nunito"/>
                <a:cs typeface="Nunito"/>
                <a:sym typeface="Nunito"/>
              </a:rPr>
              <a:t>circular</a:t>
            </a:r>
            <a:r>
              <a:rPr b="0" i="0" lang="ca" sz="1300" u="none" cap="none" strike="noStrike">
                <a:solidFill>
                  <a:schemeClr val="lt1"/>
                </a:solidFill>
                <a:latin typeface="Nunito"/>
                <a:ea typeface="Nunito"/>
                <a:cs typeface="Nunito"/>
                <a:sym typeface="Nunito"/>
              </a:rPr>
              <a:t>: els diners que cobren els consumidors pel treball que fan a les empreses, o els diners que els donen en préstec, retornen posteriorment a les empreses quan les famílies compren els béns i els serveis que necessiten. Per tal que tot funcioni amb normalitat, el sector públic fixa les normes i vigila el seu acompliment (Fig. 3.8).</a:t>
            </a:r>
            <a:endParaRPr b="0" i="0" sz="1300" u="none" cap="none" strike="noStrike">
              <a:solidFill>
                <a:schemeClr val="lt1"/>
              </a:solidFill>
              <a:latin typeface="Nunito"/>
              <a:ea typeface="Nunito"/>
              <a:cs typeface="Nunito"/>
              <a:sym typeface="Nunito"/>
            </a:endParaRPr>
          </a:p>
        </p:txBody>
      </p:sp>
      <p:pic>
        <p:nvPicPr>
          <p:cNvPr id="516" name="Google Shape;516;p33"/>
          <p:cNvPicPr preferRelativeResize="0"/>
          <p:nvPr/>
        </p:nvPicPr>
        <p:blipFill rotWithShape="1">
          <a:blip r:embed="rId3">
            <a:alphaModFix/>
          </a:blip>
          <a:srcRect b="0" l="0" r="0" t="0"/>
          <a:stretch/>
        </p:blipFill>
        <p:spPr>
          <a:xfrm>
            <a:off x="152400" y="3643000"/>
            <a:ext cx="8516247" cy="6224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520" name="Shape 520"/>
        <p:cNvGrpSpPr/>
        <p:nvPr/>
      </p:nvGrpSpPr>
      <p:grpSpPr>
        <a:xfrm>
          <a:off x="0" y="0"/>
          <a:ext cx="0" cy="0"/>
          <a:chOff x="0" y="0"/>
          <a:chExt cx="0" cy="0"/>
        </a:xfrm>
      </p:grpSpPr>
      <p:sp>
        <p:nvSpPr>
          <p:cNvPr id="521" name="Google Shape;521;p34"/>
          <p:cNvSpPr txBox="1"/>
          <p:nvPr>
            <p:ph type="title"/>
          </p:nvPr>
        </p:nvSpPr>
        <p:spPr>
          <a:xfrm>
            <a:off x="1283625" y="224300"/>
            <a:ext cx="6952500" cy="6849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Mercats, empreses i famílies</a:t>
            </a:r>
            <a:endParaRPr>
              <a:solidFill>
                <a:schemeClr val="lt1"/>
              </a:solidFill>
            </a:endParaRPr>
          </a:p>
          <a:p>
            <a:pPr indent="0" lvl="0" marL="0" rtl="0" algn="l">
              <a:lnSpc>
                <a:spcPct val="100000"/>
              </a:lnSpc>
              <a:spcBef>
                <a:spcPts val="0"/>
              </a:spcBef>
              <a:spcAft>
                <a:spcPts val="0"/>
              </a:spcAft>
              <a:buSzPct val="111111"/>
              <a:buNone/>
            </a:pPr>
            <a:r>
              <a:t/>
            </a:r>
            <a:endParaRPr>
              <a:solidFill>
                <a:schemeClr val="lt1"/>
              </a:solidFill>
            </a:endParaRPr>
          </a:p>
        </p:txBody>
      </p:sp>
      <p:sp>
        <p:nvSpPr>
          <p:cNvPr id="522" name="Google Shape;522;p34"/>
          <p:cNvSpPr txBox="1"/>
          <p:nvPr/>
        </p:nvSpPr>
        <p:spPr>
          <a:xfrm>
            <a:off x="1367975" y="859225"/>
            <a:ext cx="5416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ca" sz="1400" u="none" cap="none" strike="noStrike">
                <a:solidFill>
                  <a:schemeClr val="lt1"/>
                </a:solidFill>
                <a:latin typeface="Arial"/>
                <a:ea typeface="Arial"/>
                <a:cs typeface="Arial"/>
                <a:sym typeface="Arial"/>
              </a:rPr>
              <a:t>4.3. El flux circular de la renda</a:t>
            </a:r>
            <a:endParaRPr b="1" i="0" sz="1400" u="none" cap="none" strike="noStrike">
              <a:solidFill>
                <a:schemeClr val="lt1"/>
              </a:solidFill>
              <a:latin typeface="Arial"/>
              <a:ea typeface="Arial"/>
              <a:cs typeface="Arial"/>
              <a:sym typeface="Arial"/>
            </a:endParaRPr>
          </a:p>
        </p:txBody>
      </p:sp>
      <p:sp>
        <p:nvSpPr>
          <p:cNvPr id="523" name="Google Shape;523;p34"/>
          <p:cNvSpPr txBox="1"/>
          <p:nvPr/>
        </p:nvSpPr>
        <p:spPr>
          <a:xfrm>
            <a:off x="112825" y="1104700"/>
            <a:ext cx="8895300" cy="384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lt1"/>
              </a:solidFill>
              <a:latin typeface="Nunito"/>
              <a:ea typeface="Nunito"/>
              <a:cs typeface="Nunito"/>
              <a:sym typeface="Nunito"/>
            </a:endParaRPr>
          </a:p>
        </p:txBody>
      </p:sp>
      <p:sp>
        <p:nvSpPr>
          <p:cNvPr id="524" name="Google Shape;524;p34"/>
          <p:cNvSpPr txBox="1"/>
          <p:nvPr/>
        </p:nvSpPr>
        <p:spPr>
          <a:xfrm>
            <a:off x="152400" y="4189250"/>
            <a:ext cx="8895300" cy="80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ca" sz="1000" u="none" cap="none" strike="noStrike">
                <a:solidFill>
                  <a:schemeClr val="lt1"/>
                </a:solidFill>
                <a:latin typeface="Arial"/>
                <a:ea typeface="Arial"/>
                <a:cs typeface="Arial"/>
                <a:sym typeface="Arial"/>
              </a:rPr>
              <a:t>Reflexió:</a:t>
            </a:r>
            <a:endParaRPr b="1" i="0" sz="1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1" i="0" lang="ca" sz="1000" u="none" cap="none" strike="noStrike">
                <a:solidFill>
                  <a:schemeClr val="lt1"/>
                </a:solidFill>
                <a:latin typeface="Arial"/>
                <a:ea typeface="Arial"/>
                <a:cs typeface="Arial"/>
                <a:sym typeface="Arial"/>
              </a:rPr>
              <a:t>Quin ha de ser el grau d'intervenció del sector públic?</a:t>
            </a:r>
            <a:endParaRPr b="1" i="0" sz="1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ca" sz="1000" u="none" cap="none" strike="noStrike">
                <a:solidFill>
                  <a:schemeClr val="lt1"/>
                </a:solidFill>
                <a:latin typeface="Arial"/>
                <a:ea typeface="Arial"/>
                <a:cs typeface="Arial"/>
                <a:sym typeface="Arial"/>
              </a:rPr>
              <a:t>Aquest és un dels debats econòmics més antics i polèmics. Davant aquells qui opinen que el sector públic hauria d'intervenir com menys millor en els afers dels particulars (empreses i famílies), se situen aquells qui creuen que l'Estat ha d'actuar per corregir els abusos o les desigualtats.</a:t>
            </a:r>
            <a:endParaRPr b="0" i="0" sz="1000" u="none" cap="none" strike="noStrike">
              <a:solidFill>
                <a:schemeClr val="lt1"/>
              </a:solidFill>
              <a:latin typeface="Arial"/>
              <a:ea typeface="Arial"/>
              <a:cs typeface="Arial"/>
              <a:sym typeface="Arial"/>
            </a:endParaRPr>
          </a:p>
        </p:txBody>
      </p:sp>
      <p:pic>
        <p:nvPicPr>
          <p:cNvPr id="525" name="Google Shape;525;p34"/>
          <p:cNvPicPr preferRelativeResize="0"/>
          <p:nvPr/>
        </p:nvPicPr>
        <p:blipFill rotWithShape="1">
          <a:blip r:embed="rId3">
            <a:alphaModFix/>
          </a:blip>
          <a:srcRect b="0" l="0" r="0" t="0"/>
          <a:stretch/>
        </p:blipFill>
        <p:spPr>
          <a:xfrm>
            <a:off x="1073275" y="1378349"/>
            <a:ext cx="7282176" cy="254541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529" name="Shape 529"/>
        <p:cNvGrpSpPr/>
        <p:nvPr/>
      </p:nvGrpSpPr>
      <p:grpSpPr>
        <a:xfrm>
          <a:off x="0" y="0"/>
          <a:ext cx="0" cy="0"/>
          <a:chOff x="0" y="0"/>
          <a:chExt cx="0" cy="0"/>
        </a:xfrm>
      </p:grpSpPr>
      <p:sp>
        <p:nvSpPr>
          <p:cNvPr id="530" name="Google Shape;530;p35"/>
          <p:cNvSpPr txBox="1"/>
          <p:nvPr>
            <p:ph type="title"/>
          </p:nvPr>
        </p:nvSpPr>
        <p:spPr>
          <a:xfrm>
            <a:off x="521625" y="376700"/>
            <a:ext cx="6883200" cy="591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a">
                <a:solidFill>
                  <a:schemeClr val="lt1"/>
                </a:solidFill>
              </a:rPr>
              <a:t>Exercicis Mercat, empreses i família</a:t>
            </a:r>
            <a:endParaRPr>
              <a:solidFill>
                <a:schemeClr val="lt1"/>
              </a:solidFill>
            </a:endParaRPr>
          </a:p>
        </p:txBody>
      </p:sp>
      <p:sp>
        <p:nvSpPr>
          <p:cNvPr id="531" name="Google Shape;531;p35"/>
          <p:cNvSpPr txBox="1"/>
          <p:nvPr/>
        </p:nvSpPr>
        <p:spPr>
          <a:xfrm>
            <a:off x="260700" y="1134225"/>
            <a:ext cx="8757000" cy="3474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50"/>
              <a:buFont typeface="Arial"/>
              <a:buNone/>
            </a:pPr>
            <a:r>
              <a:rPr b="1" i="0" lang="ca" sz="1250" u="none" cap="none" strike="noStrike">
                <a:solidFill>
                  <a:schemeClr val="lt1"/>
                </a:solidFill>
                <a:latin typeface="Arial"/>
                <a:ea typeface="Arial"/>
                <a:cs typeface="Arial"/>
                <a:sym typeface="Arial"/>
              </a:rPr>
              <a:t>Exercici 12: </a:t>
            </a:r>
            <a:r>
              <a:rPr b="0" i="0" lang="ca" sz="1250" u="none" cap="none" strike="noStrike">
                <a:solidFill>
                  <a:schemeClr val="lt1"/>
                </a:solidFill>
                <a:latin typeface="Arial"/>
                <a:ea typeface="Arial"/>
                <a:cs typeface="Arial"/>
                <a:sym typeface="Arial"/>
              </a:rPr>
              <a:t>Descriu amb les teves paraules el flux circular de la renda.</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rPr b="1" i="0" lang="ca" sz="1250" u="none" cap="none" strike="noStrike">
                <a:solidFill>
                  <a:schemeClr val="lt1"/>
                </a:solidFill>
                <a:latin typeface="Arial"/>
                <a:ea typeface="Arial"/>
                <a:cs typeface="Arial"/>
                <a:sym typeface="Arial"/>
              </a:rPr>
              <a:t>Exercici 13: </a:t>
            </a:r>
            <a:r>
              <a:rPr b="0" i="0" lang="ca" sz="1250" u="none" cap="none" strike="noStrike">
                <a:solidFill>
                  <a:schemeClr val="lt1"/>
                </a:solidFill>
                <a:latin typeface="Arial"/>
                <a:ea typeface="Arial"/>
                <a:cs typeface="Arial"/>
                <a:sym typeface="Arial"/>
              </a:rPr>
              <a:t>Com penses que afecta la desocupació al flux circular de la renda? Raona la teva resposta.</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rPr b="1" i="0" lang="ca" sz="1250" u="none" cap="none" strike="noStrike">
                <a:solidFill>
                  <a:schemeClr val="lt1"/>
                </a:solidFill>
                <a:latin typeface="Arial"/>
                <a:ea typeface="Arial"/>
                <a:cs typeface="Arial"/>
                <a:sym typeface="Arial"/>
              </a:rPr>
              <a:t>Exercici 14: </a:t>
            </a:r>
            <a:r>
              <a:rPr b="0" i="0" lang="ca" sz="1250" u="none" cap="none" strike="noStrike">
                <a:solidFill>
                  <a:schemeClr val="lt1"/>
                </a:solidFill>
                <a:latin typeface="Arial"/>
                <a:ea typeface="Arial"/>
                <a:cs typeface="Arial"/>
                <a:sym typeface="Arial"/>
              </a:rPr>
              <a:t>Identifica si les mesures següents impliquen més o menys intervenció en l'economia per part del sector públic:</a:t>
            </a:r>
            <a:endParaRPr b="0" i="0" sz="1250" u="none" cap="none" strike="noStrike">
              <a:solidFill>
                <a:schemeClr val="lt1"/>
              </a:solidFill>
              <a:latin typeface="Arial"/>
              <a:ea typeface="Arial"/>
              <a:cs typeface="Arial"/>
              <a:sym typeface="Arial"/>
            </a:endParaRPr>
          </a:p>
          <a:p>
            <a:pPr indent="-307975" lvl="0" marL="457200" marR="0" rtl="0" algn="l">
              <a:lnSpc>
                <a:spcPct val="115000"/>
              </a:lnSpc>
              <a:spcBef>
                <a:spcPts val="0"/>
              </a:spcBef>
              <a:spcAft>
                <a:spcPts val="0"/>
              </a:spcAft>
              <a:buClr>
                <a:schemeClr val="lt1"/>
              </a:buClr>
              <a:buSzPts val="1250"/>
              <a:buFont typeface="Arial"/>
              <a:buAutoNum type="alphaLcParenR"/>
            </a:pPr>
            <a:r>
              <a:rPr b="0" i="0" lang="ca" sz="1250" u="none" cap="none" strike="noStrike">
                <a:solidFill>
                  <a:schemeClr val="lt1"/>
                </a:solidFill>
                <a:latin typeface="Arial"/>
                <a:ea typeface="Arial"/>
                <a:cs typeface="Arial"/>
                <a:sym typeface="Arial"/>
              </a:rPr>
              <a:t>L'establiment d'un preu màxim per al pa.</a:t>
            </a:r>
            <a:endParaRPr b="0" i="0" sz="1250" u="none" cap="none" strike="noStrike">
              <a:solidFill>
                <a:schemeClr val="lt1"/>
              </a:solidFill>
              <a:latin typeface="Arial"/>
              <a:ea typeface="Arial"/>
              <a:cs typeface="Arial"/>
              <a:sym typeface="Arial"/>
            </a:endParaRPr>
          </a:p>
          <a:p>
            <a:pPr indent="-307975" lvl="0" marL="457200" marR="0" rtl="0" algn="l">
              <a:lnSpc>
                <a:spcPct val="115000"/>
              </a:lnSpc>
              <a:spcBef>
                <a:spcPts val="0"/>
              </a:spcBef>
              <a:spcAft>
                <a:spcPts val="0"/>
              </a:spcAft>
              <a:buClr>
                <a:schemeClr val="lt1"/>
              </a:buClr>
              <a:buSzPts val="1250"/>
              <a:buFont typeface="Arial"/>
              <a:buAutoNum type="alphaLcParenR"/>
            </a:pPr>
            <a:r>
              <a:rPr b="0" i="0" lang="ca" sz="1250" u="none" cap="none" strike="noStrike">
                <a:solidFill>
                  <a:schemeClr val="lt1"/>
                </a:solidFill>
                <a:latin typeface="Arial"/>
                <a:ea typeface="Arial"/>
                <a:cs typeface="Arial"/>
                <a:sym typeface="Arial"/>
              </a:rPr>
              <a:t>La reducció dels requisits per obrir un estanc.</a:t>
            </a:r>
            <a:endParaRPr b="0" i="0" sz="1250" u="none" cap="none" strike="noStrike">
              <a:solidFill>
                <a:schemeClr val="lt1"/>
              </a:solidFill>
              <a:latin typeface="Arial"/>
              <a:ea typeface="Arial"/>
              <a:cs typeface="Arial"/>
              <a:sym typeface="Arial"/>
            </a:endParaRPr>
          </a:p>
          <a:p>
            <a:pPr indent="-307975" lvl="0" marL="457200" marR="0" rtl="0" algn="l">
              <a:lnSpc>
                <a:spcPct val="115000"/>
              </a:lnSpc>
              <a:spcBef>
                <a:spcPts val="0"/>
              </a:spcBef>
              <a:spcAft>
                <a:spcPts val="0"/>
              </a:spcAft>
              <a:buClr>
                <a:schemeClr val="lt1"/>
              </a:buClr>
              <a:buSzPts val="1250"/>
              <a:buFont typeface="Arial"/>
              <a:buAutoNum type="alphaLcParenR"/>
            </a:pPr>
            <a:r>
              <a:rPr b="0" i="0" lang="ca" sz="1250" u="none" cap="none" strike="noStrike">
                <a:solidFill>
                  <a:schemeClr val="lt1"/>
                </a:solidFill>
                <a:latin typeface="Arial"/>
                <a:ea typeface="Arial"/>
                <a:cs typeface="Arial"/>
                <a:sym typeface="Arial"/>
              </a:rPr>
              <a:t>La reducció dels impostos sobre l'alcohol.</a:t>
            </a:r>
            <a:endParaRPr b="0" i="0" sz="1250" u="none" cap="none" strike="noStrike">
              <a:solidFill>
                <a:schemeClr val="lt1"/>
              </a:solidFill>
              <a:latin typeface="Arial"/>
              <a:ea typeface="Arial"/>
              <a:cs typeface="Arial"/>
              <a:sym typeface="Arial"/>
            </a:endParaRPr>
          </a:p>
          <a:p>
            <a:pPr indent="-307975" lvl="0" marL="457200" marR="0" rtl="0" algn="l">
              <a:lnSpc>
                <a:spcPct val="115000"/>
              </a:lnSpc>
              <a:spcBef>
                <a:spcPts val="0"/>
              </a:spcBef>
              <a:spcAft>
                <a:spcPts val="0"/>
              </a:spcAft>
              <a:buClr>
                <a:schemeClr val="lt1"/>
              </a:buClr>
              <a:buSzPts val="1250"/>
              <a:buFont typeface="Arial"/>
              <a:buAutoNum type="alphaLcParenR"/>
            </a:pPr>
            <a:r>
              <a:rPr b="0" i="0" lang="ca" sz="1250" u="none" cap="none" strike="noStrike">
                <a:solidFill>
                  <a:schemeClr val="lt1"/>
                </a:solidFill>
                <a:latin typeface="Arial"/>
                <a:ea typeface="Arial"/>
                <a:cs typeface="Arial"/>
                <a:sym typeface="Arial"/>
              </a:rPr>
              <a:t>L'augment del volum d'obres públiques.</a:t>
            </a:r>
            <a:endParaRPr b="0" i="0" sz="1250" u="none" cap="none" strike="noStrike">
              <a:solidFill>
                <a:schemeClr val="lt1"/>
              </a:solidFill>
              <a:latin typeface="Arial"/>
              <a:ea typeface="Arial"/>
              <a:cs typeface="Arial"/>
              <a:sym typeface="Arial"/>
            </a:endParaRPr>
          </a:p>
          <a:p>
            <a:pPr indent="-307975" lvl="0" marL="457200" marR="0" rtl="0" algn="l">
              <a:lnSpc>
                <a:spcPct val="115000"/>
              </a:lnSpc>
              <a:spcBef>
                <a:spcPts val="0"/>
              </a:spcBef>
              <a:spcAft>
                <a:spcPts val="0"/>
              </a:spcAft>
              <a:buClr>
                <a:schemeClr val="lt1"/>
              </a:buClr>
              <a:buSzPts val="1250"/>
              <a:buFont typeface="Arial"/>
              <a:buAutoNum type="alphaLcParenR"/>
            </a:pPr>
            <a:r>
              <a:rPr b="0" i="0" lang="ca" sz="1250" u="none" cap="none" strike="noStrike">
                <a:solidFill>
                  <a:schemeClr val="lt1"/>
                </a:solidFill>
                <a:latin typeface="Arial"/>
                <a:ea typeface="Arial"/>
                <a:cs typeface="Arial"/>
                <a:sym typeface="Arial"/>
              </a:rPr>
              <a:t>L'incentiu a la compra de tractors.</a:t>
            </a:r>
            <a:endParaRPr b="0" i="0" sz="1250" u="none" cap="none" strike="noStrike">
              <a:solidFill>
                <a:schemeClr val="lt1"/>
              </a:solidFill>
              <a:latin typeface="Arial"/>
              <a:ea typeface="Arial"/>
              <a:cs typeface="Arial"/>
              <a:sym typeface="Arial"/>
            </a:endParaRPr>
          </a:p>
          <a:p>
            <a:pPr indent="-307975" lvl="0" marL="457200" marR="0" rtl="0" algn="l">
              <a:lnSpc>
                <a:spcPct val="115000"/>
              </a:lnSpc>
              <a:spcBef>
                <a:spcPts val="0"/>
              </a:spcBef>
              <a:spcAft>
                <a:spcPts val="0"/>
              </a:spcAft>
              <a:buClr>
                <a:schemeClr val="lt1"/>
              </a:buClr>
              <a:buSzPts val="1250"/>
              <a:buFont typeface="Arial"/>
              <a:buAutoNum type="alphaLcParenR"/>
            </a:pPr>
            <a:r>
              <a:rPr b="0" i="0" lang="ca" sz="1250" u="none" cap="none" strike="noStrike">
                <a:solidFill>
                  <a:schemeClr val="lt1"/>
                </a:solidFill>
                <a:latin typeface="Arial"/>
                <a:ea typeface="Arial"/>
                <a:cs typeface="Arial"/>
                <a:sym typeface="Arial"/>
              </a:rPr>
              <a:t>La supressió de les ajudes per a l'adquisició d'habitatge.</a:t>
            </a:r>
            <a:endParaRPr b="0" i="0" sz="1250" u="none" cap="none" strike="noStrike">
              <a:solidFill>
                <a:schemeClr val="lt1"/>
              </a:solidFill>
              <a:latin typeface="Arial"/>
              <a:ea typeface="Arial"/>
              <a:cs typeface="Arial"/>
              <a:sym typeface="Arial"/>
            </a:endParaRPr>
          </a:p>
          <a:p>
            <a:pPr indent="-307975" lvl="0" marL="457200" marR="0" rtl="0" algn="l">
              <a:lnSpc>
                <a:spcPct val="115000"/>
              </a:lnSpc>
              <a:spcBef>
                <a:spcPts val="0"/>
              </a:spcBef>
              <a:spcAft>
                <a:spcPts val="0"/>
              </a:spcAft>
              <a:buClr>
                <a:schemeClr val="lt1"/>
              </a:buClr>
              <a:buSzPts val="1250"/>
              <a:buFont typeface="Arial"/>
              <a:buAutoNum type="alphaLcParenR"/>
            </a:pPr>
            <a:r>
              <a:rPr b="0" i="0" lang="ca" sz="1250" u="none" cap="none" strike="noStrike">
                <a:solidFill>
                  <a:schemeClr val="lt1"/>
                </a:solidFill>
                <a:latin typeface="Arial"/>
                <a:ea typeface="Arial"/>
                <a:cs typeface="Arial"/>
                <a:sym typeface="Arial"/>
              </a:rPr>
              <a:t>Rebaixar l'educació obligatòria fins als 14 anys.</a:t>
            </a:r>
            <a:endParaRPr b="0" i="0" sz="1250" u="none" cap="none" strike="noStrike">
              <a:solidFill>
                <a:schemeClr val="lt1"/>
              </a:solidFill>
              <a:latin typeface="Arial"/>
              <a:ea typeface="Arial"/>
              <a:cs typeface="Arial"/>
              <a:sym typeface="Arial"/>
            </a:endParaRPr>
          </a:p>
          <a:p>
            <a:pPr indent="-307975" lvl="0" marL="457200" marR="0" rtl="0" algn="l">
              <a:lnSpc>
                <a:spcPct val="115000"/>
              </a:lnSpc>
              <a:spcBef>
                <a:spcPts val="0"/>
              </a:spcBef>
              <a:spcAft>
                <a:spcPts val="0"/>
              </a:spcAft>
              <a:buClr>
                <a:schemeClr val="lt1"/>
              </a:buClr>
              <a:buSzPts val="1250"/>
              <a:buFont typeface="Arial"/>
              <a:buAutoNum type="alphaLcParenR"/>
            </a:pPr>
            <a:r>
              <a:rPr b="0" i="0" lang="ca" sz="1250" u="none" cap="none" strike="noStrike">
                <a:solidFill>
                  <a:schemeClr val="lt1"/>
                </a:solidFill>
                <a:latin typeface="Arial"/>
                <a:ea typeface="Arial"/>
                <a:cs typeface="Arial"/>
                <a:sym typeface="Arial"/>
              </a:rPr>
              <a:t>Cobrar una nova taxa als cotxes per reduir la contaminació.</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t/>
            </a:r>
            <a:endParaRPr b="1"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t/>
            </a:r>
            <a:endParaRPr b="0" i="0" sz="125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50"/>
              <a:buFont typeface="Arial"/>
              <a:buNone/>
            </a:pPr>
            <a:r>
              <a:t/>
            </a:r>
            <a:endParaRPr b="0" i="0" sz="125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