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5D740-AE1C-4C39-9E7D-51674FF6AB9C}" type="datetimeFigureOut">
              <a:rPr lang="ca-ES" smtClean="0"/>
              <a:t>16/10/2018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D7564-4191-44A4-AB94-8655DA1C9B5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9636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2068-EB5C-4DC8-9B3E-236E5C98F26C}" type="datetime1">
              <a:rPr lang="ca-ES" smtClean="0"/>
              <a:t>16/10/2018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9109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4BDF9-B509-4B7E-BDF0-0B693F18BA67}" type="datetime1">
              <a:rPr lang="ca-ES" smtClean="0"/>
              <a:t>16/10/2018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5551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5B32D-F0D6-44FA-9473-6B39D8815E71}" type="datetime1">
              <a:rPr lang="ca-ES" smtClean="0"/>
              <a:t>16/10/2018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0575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9ECA0-CC3D-4D78-AE87-0308B783234E}" type="datetime1">
              <a:rPr lang="ca-ES" smtClean="0"/>
              <a:t>16/10/2018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3712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3180-FD36-49B0-811D-E858259F61E5}" type="datetime1">
              <a:rPr lang="ca-ES" smtClean="0"/>
              <a:t>16/10/2018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27100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133E4-657A-470B-A46C-13AD6D87552A}" type="datetime1">
              <a:rPr lang="ca-ES" smtClean="0"/>
              <a:t>16/10/2018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4855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BEF2-9B06-45F3-8D8E-20EE6DBB749F}" type="datetime1">
              <a:rPr lang="ca-ES" smtClean="0"/>
              <a:t>16/10/2018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4609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AA57C-D058-437B-9770-AB0FC395C7E1}" type="datetime1">
              <a:rPr lang="ca-ES" smtClean="0"/>
              <a:t>16/10/2018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4901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8E6E-74DA-41C6-BB38-5FC40FDDA820}" type="datetime1">
              <a:rPr lang="ca-ES" smtClean="0"/>
              <a:t>16/10/2018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29810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F77C-975F-4682-A1F9-5FA3E3242080}" type="datetime1">
              <a:rPr lang="ca-ES" smtClean="0"/>
              <a:t>16/10/2018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0757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AF889-6F56-479F-B00B-841AA9843EEE}" type="datetime1">
              <a:rPr lang="ca-ES" smtClean="0"/>
              <a:t>16/10/2018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4453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EF02B-A7E4-4940-B6C7-06E3B9832999}" type="datetime1">
              <a:rPr lang="ca-ES" smtClean="0"/>
              <a:t>16/10/2018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58359-2CA6-4EB0-9A9B-BA3A4FD37A2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5255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D:\Documents\Lightshot\Econmia\Els%20sectors%20econ&#242;mics.p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>
            <a:normAutofit/>
          </a:bodyPr>
          <a:lstStyle/>
          <a:p>
            <a:r>
              <a:rPr lang="ca-ES" sz="5400" dirty="0" smtClean="0"/>
              <a:t>ECONOMIA 1r BATX</a:t>
            </a:r>
            <a:endParaRPr lang="ca-ES" sz="54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1</a:t>
            </a:fld>
            <a:endParaRPr lang="ca-ES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806371" y="37890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dirty="0" smtClean="0"/>
              <a:t>UD1 El Mercat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5284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619268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a-ES" dirty="0" smtClean="0"/>
              <a:t>El Mercat</a:t>
            </a:r>
          </a:p>
          <a:p>
            <a:pPr marL="914400" lvl="1" indent="-514350">
              <a:buFont typeface="+mj-lt"/>
              <a:buAutoNum type="arabicPeriod"/>
            </a:pPr>
            <a:r>
              <a:rPr lang="ca-ES" dirty="0" smtClean="0"/>
              <a:t>Problema econòmic. Cost d’oportunitat.</a:t>
            </a:r>
          </a:p>
          <a:p>
            <a:pPr marL="1314450" lvl="2" indent="-514350">
              <a:buFont typeface="+mj-lt"/>
              <a:buAutoNum type="arabicPeriod"/>
            </a:pPr>
            <a:r>
              <a:rPr lang="ca-ES" dirty="0" smtClean="0"/>
              <a:t>Què és l’economia?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Recursos i necessitats.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L’escassetat econòmica.</a:t>
            </a:r>
          </a:p>
          <a:p>
            <a:pPr marL="1314450" lvl="2" indent="-514350">
              <a:buFont typeface="+mj-lt"/>
              <a:buAutoNum type="arabicPeriod"/>
            </a:pPr>
            <a:r>
              <a:rPr lang="ca-ES" dirty="0" smtClean="0"/>
              <a:t>La necessitat d’escollir.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El cost d’oportunitat.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Els costos irrecuperables.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Beneficis i costos addicionals.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Els incentius.</a:t>
            </a:r>
          </a:p>
          <a:p>
            <a:pPr marL="1314450" lvl="2" indent="-514350">
              <a:buFont typeface="+mj-lt"/>
              <a:buAutoNum type="arabicPeriod"/>
            </a:pPr>
            <a:r>
              <a:rPr lang="ca-ES" dirty="0" smtClean="0"/>
              <a:t>L’estudi de l’economia.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Microeconomia i Macroeconomia.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Economia positiva i </a:t>
            </a:r>
            <a:r>
              <a:rPr lang="ca-ES" dirty="0"/>
              <a:t>e</a:t>
            </a:r>
            <a:r>
              <a:rPr lang="ca-ES" dirty="0" smtClean="0"/>
              <a:t>conomia normativa</a:t>
            </a:r>
            <a:r>
              <a:rPr lang="ca-ES" dirty="0" smtClean="0"/>
              <a:t>.</a:t>
            </a:r>
          </a:p>
          <a:p>
            <a:pPr marL="914400" lvl="1" indent="-514350">
              <a:buFont typeface="+mj-lt"/>
              <a:buAutoNum type="arabicPeriod"/>
            </a:pPr>
            <a:r>
              <a:rPr lang="ca-ES" dirty="0"/>
              <a:t>Agents econòmics i les seves relacions.</a:t>
            </a:r>
          </a:p>
          <a:p>
            <a:pPr marL="914400" lvl="1" indent="-514350">
              <a:buFont typeface="+mj-lt"/>
              <a:buAutoNum type="arabicPeriod"/>
            </a:pPr>
            <a:r>
              <a:rPr lang="ca-ES" dirty="0" smtClean="0"/>
              <a:t>Sistemes econòmics</a:t>
            </a:r>
            <a:endParaRPr lang="ca-ES" dirty="0" smtClean="0"/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6924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a-ES" dirty="0"/>
              <a:t>El </a:t>
            </a:r>
            <a:r>
              <a:rPr lang="ca-ES" dirty="0" smtClean="0"/>
              <a:t>Mercat</a:t>
            </a:r>
          </a:p>
          <a:p>
            <a:pPr marL="914400" lvl="1" indent="-514350">
              <a:buFont typeface="+mj-lt"/>
              <a:buAutoNum type="arabicPeriod"/>
            </a:pPr>
            <a:r>
              <a:rPr lang="ca-ES" dirty="0"/>
              <a:t>Problema econòmic. Cost </a:t>
            </a:r>
            <a:r>
              <a:rPr lang="ca-ES" dirty="0" smtClean="0"/>
              <a:t>d’oportunitat.</a:t>
            </a:r>
          </a:p>
          <a:p>
            <a:pPr marL="914400" lvl="1" indent="-514350">
              <a:buFont typeface="+mj-lt"/>
              <a:buAutoNum type="arabicPeriod"/>
            </a:pPr>
            <a:r>
              <a:rPr lang="ca-ES" dirty="0" smtClean="0"/>
              <a:t>Agents econòmics i les seves relacions.</a:t>
            </a:r>
          </a:p>
          <a:p>
            <a:pPr marL="1314450" lvl="2" indent="-514350">
              <a:buFont typeface="+mj-lt"/>
              <a:buAutoNum type="arabicPeriod"/>
            </a:pPr>
            <a:r>
              <a:rPr lang="ca-ES" dirty="0" smtClean="0"/>
              <a:t>Els factors de producció: recursos naturals, treball i capital.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Classificació dels factors de producció.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La combinació dels recursos productius.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El pagament dels factors productius. El flux circular de la renda.</a:t>
            </a:r>
          </a:p>
          <a:p>
            <a:pPr marL="1314450" lvl="2" indent="-514350">
              <a:buFont typeface="+mj-lt"/>
              <a:buAutoNum type="arabicPeriod"/>
            </a:pPr>
            <a:r>
              <a:rPr lang="ca-ES" dirty="0" smtClean="0"/>
              <a:t>Els sectors econòmics.</a:t>
            </a:r>
          </a:p>
          <a:p>
            <a:pPr marL="1314450" lvl="2" indent="-514350">
              <a:buFont typeface="+mj-lt"/>
              <a:buAutoNum type="arabicPeriod"/>
            </a:pPr>
            <a:r>
              <a:rPr lang="ca-ES" dirty="0" smtClean="0"/>
              <a:t>La frontera de possibilitats de producció.</a:t>
            </a:r>
          </a:p>
          <a:p>
            <a:pPr marL="1314450" lvl="2" indent="-514350">
              <a:buFont typeface="+mj-lt"/>
              <a:buAutoNum type="arabicPeriod"/>
            </a:pPr>
            <a:r>
              <a:rPr lang="ca-ES" dirty="0" smtClean="0"/>
              <a:t>El creixement econòmic.</a:t>
            </a:r>
          </a:p>
          <a:p>
            <a:pPr marL="1771650" lvl="3" indent="-514350">
              <a:buFont typeface="+mj-lt"/>
              <a:buAutoNum type="arabicPeriod"/>
            </a:pPr>
            <a:r>
              <a:rPr lang="ca-ES" dirty="0" smtClean="0"/>
              <a:t>Relació entre la FPP i el creixement econòmic</a:t>
            </a:r>
            <a:r>
              <a:rPr lang="ca-ES" dirty="0" smtClean="0"/>
              <a:t>.</a:t>
            </a:r>
          </a:p>
          <a:p>
            <a:pPr marL="914400" lvl="1" indent="-514350">
              <a:buFont typeface="+mj-lt"/>
              <a:buAutoNum type="arabicPeriod"/>
            </a:pPr>
            <a:r>
              <a:rPr lang="ca-ES" dirty="0" smtClean="0"/>
              <a:t>Sistemes econòmics</a:t>
            </a:r>
            <a:endParaRPr lang="ca-ES" dirty="0" smtClean="0"/>
          </a:p>
          <a:p>
            <a:pPr marL="1314450" lvl="2" indent="-514350">
              <a:buFont typeface="+mj-lt"/>
              <a:buAutoNum type="arabicPeriod"/>
            </a:pPr>
            <a:endParaRPr lang="ca-ES" dirty="0" smtClean="0"/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7296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2376264"/>
          </a:xfrm>
        </p:spPr>
        <p:txBody>
          <a:bodyPr>
            <a:normAutofit/>
          </a:bodyPr>
          <a:lstStyle/>
          <a:p>
            <a:pPr marL="800100" lvl="2" indent="0" algn="just">
              <a:buNone/>
            </a:pPr>
            <a:r>
              <a:rPr lang="ca-ES" dirty="0"/>
              <a:t>1.2.1. Els factors de producció: recursos naturals, treball i capital</a:t>
            </a:r>
            <a:r>
              <a:rPr lang="ca-ES" dirty="0" smtClean="0"/>
              <a:t>.</a:t>
            </a:r>
          </a:p>
          <a:p>
            <a:pPr marL="800100" lvl="2" indent="0" algn="just">
              <a:buNone/>
            </a:pPr>
            <a:r>
              <a:rPr lang="ca-ES" dirty="0"/>
              <a:t>Els </a:t>
            </a:r>
            <a:r>
              <a:rPr lang="ca-ES" b="1" dirty="0"/>
              <a:t>recursos productius</a:t>
            </a:r>
            <a:r>
              <a:rPr lang="ca-ES" dirty="0"/>
              <a:t> o </a:t>
            </a:r>
            <a:r>
              <a:rPr lang="ca-ES" b="1" dirty="0"/>
              <a:t>factors de producció</a:t>
            </a:r>
            <a:r>
              <a:rPr lang="ca-ES" dirty="0"/>
              <a:t> són els elements bàsics que s’empren en l’obtenció, la producció i la distribució de béns i serveis.</a:t>
            </a:r>
          </a:p>
          <a:p>
            <a:pPr marL="800100" lvl="2" indent="0" algn="just">
              <a:buNone/>
            </a:pPr>
            <a:endParaRPr lang="ca-ES" dirty="0" smtClean="0"/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5554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16624"/>
          </a:xfrm>
        </p:spPr>
        <p:txBody>
          <a:bodyPr>
            <a:normAutofit fontScale="92500" lnSpcReduction="20000"/>
          </a:bodyPr>
          <a:lstStyle/>
          <a:p>
            <a:pPr marL="800100" lvl="2" indent="0" algn="just">
              <a:buNone/>
            </a:pPr>
            <a:r>
              <a:rPr lang="ca-ES" dirty="0" smtClean="0"/>
              <a:t>1.2.1.1. </a:t>
            </a:r>
            <a:r>
              <a:rPr lang="ca-ES" dirty="0"/>
              <a:t>Classificació dels factors de producció</a:t>
            </a:r>
            <a:r>
              <a:rPr lang="ca-ES" dirty="0" smtClean="0"/>
              <a:t>.</a:t>
            </a:r>
          </a:p>
          <a:p>
            <a:pPr marL="800100" lvl="2" indent="0" algn="just">
              <a:buNone/>
            </a:pPr>
            <a:endParaRPr lang="ca-ES" dirty="0" smtClean="0"/>
          </a:p>
          <a:p>
            <a:pPr marL="800100" lvl="2" indent="0" algn="just">
              <a:buNone/>
            </a:pPr>
            <a:r>
              <a:rPr lang="ca-ES" dirty="0"/>
              <a:t>. </a:t>
            </a:r>
            <a:r>
              <a:rPr lang="ca-ES" b="1" dirty="0"/>
              <a:t>Terra i recursos </a:t>
            </a:r>
            <a:r>
              <a:rPr lang="ca-ES" b="1" dirty="0" smtClean="0"/>
              <a:t>naturals</a:t>
            </a:r>
            <a:r>
              <a:rPr lang="ca-ES" dirty="0" smtClean="0"/>
              <a:t>: </a:t>
            </a:r>
            <a:r>
              <a:rPr lang="ca-ES" dirty="0"/>
              <a:t>Considerem, en sentit ampli, el sòl agrari i urbà, les </a:t>
            </a:r>
            <a:r>
              <a:rPr lang="ca-ES" dirty="0" smtClean="0"/>
              <a:t>riqueses del </a:t>
            </a:r>
            <a:r>
              <a:rPr lang="ca-ES" dirty="0"/>
              <a:t>subsòl i dels mars</a:t>
            </a:r>
            <a:r>
              <a:rPr lang="ca-ES" dirty="0" smtClean="0"/>
              <a:t>.</a:t>
            </a:r>
          </a:p>
          <a:p>
            <a:pPr marL="800100" lvl="2" indent="0" algn="just">
              <a:buNone/>
            </a:pPr>
            <a:endParaRPr lang="ca-ES" dirty="0"/>
          </a:p>
          <a:p>
            <a:pPr marL="800100" lvl="2" indent="0" algn="just">
              <a:buNone/>
            </a:pPr>
            <a:r>
              <a:rPr lang="ca-ES" dirty="0"/>
              <a:t>. </a:t>
            </a:r>
            <a:r>
              <a:rPr lang="ca-ES" b="1" dirty="0" smtClean="0"/>
              <a:t>Treball:</a:t>
            </a:r>
            <a:r>
              <a:rPr lang="ca-ES" dirty="0" smtClean="0"/>
              <a:t> </a:t>
            </a:r>
            <a:r>
              <a:rPr lang="ca-ES" dirty="0"/>
              <a:t>Capacitats físiques i mentals dels éssers humans per a crear riquesa</a:t>
            </a:r>
            <a:r>
              <a:rPr lang="ca-ES" dirty="0" smtClean="0"/>
              <a:t>.</a:t>
            </a:r>
          </a:p>
          <a:p>
            <a:pPr marL="800100" lvl="2" indent="0" algn="just">
              <a:buNone/>
            </a:pPr>
            <a:endParaRPr lang="ca-ES" dirty="0"/>
          </a:p>
          <a:p>
            <a:pPr marL="800100" lvl="2" indent="0" algn="just">
              <a:buNone/>
            </a:pPr>
            <a:r>
              <a:rPr lang="ca-ES" dirty="0" smtClean="0"/>
              <a:t>. </a:t>
            </a:r>
            <a:r>
              <a:rPr lang="ca-ES" b="1" dirty="0" smtClean="0"/>
              <a:t>Capital: </a:t>
            </a:r>
            <a:r>
              <a:rPr lang="ca-ES" dirty="0" smtClean="0"/>
              <a:t>Inclou els diners (</a:t>
            </a:r>
            <a:r>
              <a:rPr lang="ca-ES" i="1" dirty="0" smtClean="0"/>
              <a:t>capital financer</a:t>
            </a:r>
            <a:r>
              <a:rPr lang="ca-ES" dirty="0" smtClean="0"/>
              <a:t>), així com els edificis, maquinària, ordinadors,... (</a:t>
            </a:r>
            <a:r>
              <a:rPr lang="ca-ES" i="1" dirty="0" smtClean="0"/>
              <a:t>capital físic</a:t>
            </a:r>
            <a:r>
              <a:rPr lang="ca-ES" dirty="0" smtClean="0"/>
              <a:t>). L'actual societat de la informació i el coneixement fa que els actius immaterials cobrin una importància estratègica creixent (</a:t>
            </a:r>
            <a:r>
              <a:rPr lang="ca-ES" i="1" dirty="0" smtClean="0"/>
              <a:t>capital immaterial</a:t>
            </a:r>
            <a:r>
              <a:rPr lang="ca-ES" dirty="0" smtClean="0"/>
              <a:t>). Per exemple, un dret de propietat industrial com una patent.</a:t>
            </a:r>
          </a:p>
          <a:p>
            <a:pPr marL="800100" lvl="2" indent="0" algn="just">
              <a:buNone/>
            </a:pPr>
            <a:endParaRPr lang="ca-ES" dirty="0"/>
          </a:p>
          <a:p>
            <a:pPr marL="800100" lvl="2" indent="0" algn="just">
              <a:buNone/>
            </a:pPr>
            <a:r>
              <a:rPr lang="ca-ES" dirty="0"/>
              <a:t>. </a:t>
            </a:r>
            <a:r>
              <a:rPr lang="ca-ES" b="1" dirty="0"/>
              <a:t>Funció </a:t>
            </a:r>
            <a:r>
              <a:rPr lang="ca-ES" b="1" dirty="0" smtClean="0"/>
              <a:t>empresarial o iniciativa emprenedora:</a:t>
            </a:r>
            <a:r>
              <a:rPr lang="ca-ES" dirty="0" smtClean="0"/>
              <a:t> </a:t>
            </a:r>
            <a:r>
              <a:rPr lang="ca-ES" dirty="0"/>
              <a:t>La iniciativa de l'empresari té la capacitat de descobrir els </a:t>
            </a:r>
            <a:r>
              <a:rPr lang="ca-ES" dirty="0" smtClean="0"/>
              <a:t>mitjans necessaris </a:t>
            </a:r>
            <a:r>
              <a:rPr lang="ca-ES" dirty="0"/>
              <a:t>per a produir béns i </a:t>
            </a:r>
            <a:r>
              <a:rPr lang="ca-ES" dirty="0" smtClean="0"/>
              <a:t>serveis. Així mateix, ha de saber organitzar els recursos i dirigir els treballadors.</a:t>
            </a:r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8694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040560"/>
          </a:xfrm>
        </p:spPr>
        <p:txBody>
          <a:bodyPr>
            <a:normAutofit/>
          </a:bodyPr>
          <a:lstStyle/>
          <a:p>
            <a:pPr marL="800100" lvl="2" indent="0" algn="just">
              <a:buNone/>
            </a:pPr>
            <a:r>
              <a:rPr lang="ca-ES" dirty="0" smtClean="0"/>
              <a:t>1.2.1.2. </a:t>
            </a:r>
            <a:r>
              <a:rPr lang="ca-ES" dirty="0"/>
              <a:t>La combinació dels recursos productius</a:t>
            </a:r>
            <a:r>
              <a:rPr lang="ca-ES" dirty="0" smtClean="0"/>
              <a:t>..</a:t>
            </a:r>
          </a:p>
          <a:p>
            <a:pPr marL="800100" lvl="2" indent="0" algn="just">
              <a:buNone/>
            </a:pPr>
            <a:endParaRPr lang="ca-ES" dirty="0" smtClean="0"/>
          </a:p>
          <a:p>
            <a:pPr marL="800100" lvl="2" indent="0" algn="just">
              <a:buNone/>
            </a:pPr>
            <a:r>
              <a:rPr lang="ca-ES" dirty="0" smtClean="0"/>
              <a:t>La </a:t>
            </a:r>
            <a:r>
              <a:rPr lang="ca-ES" b="1" dirty="0" smtClean="0"/>
              <a:t>tecnologia</a:t>
            </a:r>
            <a:r>
              <a:rPr lang="ca-ES" dirty="0" smtClean="0"/>
              <a:t> és la manera com es combinen els diferents recursos productius disponibles per tal d’obtenir un bé o servei.</a:t>
            </a:r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5618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936104"/>
          </a:xfrm>
        </p:spPr>
        <p:txBody>
          <a:bodyPr>
            <a:normAutofit/>
          </a:bodyPr>
          <a:lstStyle/>
          <a:p>
            <a:pPr marL="800100" lvl="2" indent="0" algn="just">
              <a:buNone/>
            </a:pPr>
            <a:r>
              <a:rPr lang="ca-ES" dirty="0" smtClean="0"/>
              <a:t>1.2.1.3. </a:t>
            </a:r>
            <a:r>
              <a:rPr lang="ca-ES" dirty="0"/>
              <a:t>El pagament dels factors productius. El flux circular de la renda</a:t>
            </a:r>
            <a:r>
              <a:rPr lang="ca-ES" dirty="0" smtClean="0"/>
              <a:t>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7</a:t>
            </a:fld>
            <a:endParaRPr lang="ca-ES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95148" y="1772816"/>
            <a:ext cx="8229600" cy="44644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 algn="just">
              <a:buFont typeface="Arial" pitchFamily="34" charset="0"/>
              <a:buNone/>
            </a:pPr>
            <a:r>
              <a:rPr lang="ca-ES" dirty="0" smtClean="0"/>
              <a:t>El factors de producció  pertanyen a les persones, i aquestes els venen o els lloguen a les empreses a canvi d’un pagament anomenat </a:t>
            </a:r>
            <a:r>
              <a:rPr lang="ca-ES" i="1" dirty="0" smtClean="0"/>
              <a:t>renda</a:t>
            </a:r>
            <a:r>
              <a:rPr lang="ca-ES" dirty="0" smtClean="0"/>
              <a:t>.</a:t>
            </a:r>
          </a:p>
          <a:p>
            <a:pPr marL="800100" lvl="2" indent="0" algn="just">
              <a:buFont typeface="Arial" pitchFamily="34" charset="0"/>
              <a:buNone/>
            </a:pPr>
            <a:endParaRPr lang="ca-ES" dirty="0"/>
          </a:p>
          <a:p>
            <a:pPr marL="800100" lvl="2" indent="0" algn="just">
              <a:buFont typeface="Arial" pitchFamily="34" charset="0"/>
              <a:buNone/>
            </a:pPr>
            <a:r>
              <a:rPr lang="ca-ES" dirty="0" smtClean="0"/>
              <a:t>La </a:t>
            </a:r>
            <a:r>
              <a:rPr lang="ca-ES" b="1" dirty="0" smtClean="0"/>
              <a:t>renda </a:t>
            </a:r>
            <a:r>
              <a:rPr lang="ca-ES" dirty="0" smtClean="0"/>
              <a:t>representa el valor o preu que es paga per la utilització d’un recurs productiu en un període de temps determinat. Rep diferents noms en funció del recurs productiu que la generi:</a:t>
            </a:r>
          </a:p>
          <a:p>
            <a:pPr lvl="2" indent="-342900" algn="just"/>
            <a:r>
              <a:rPr lang="ca-ES" dirty="0" smtClean="0"/>
              <a:t>Salari </a:t>
            </a:r>
            <a:r>
              <a:rPr lang="ca-ES" dirty="0" smtClean="0">
                <a:sym typeface="Wingdings" pitchFamily="2" charset="2"/>
              </a:rPr>
              <a:t> si prové del treball.</a:t>
            </a:r>
          </a:p>
          <a:p>
            <a:pPr lvl="2" indent="-342900" algn="just"/>
            <a:r>
              <a:rPr lang="ca-ES" dirty="0" smtClean="0">
                <a:sym typeface="Wingdings" pitchFamily="2" charset="2"/>
              </a:rPr>
              <a:t>Lloguer  </a:t>
            </a:r>
            <a:r>
              <a:rPr lang="ca-ES" dirty="0">
                <a:sym typeface="Wingdings" pitchFamily="2" charset="2"/>
              </a:rPr>
              <a:t>si prové </a:t>
            </a:r>
            <a:r>
              <a:rPr lang="ca-ES" dirty="0" smtClean="0">
                <a:sym typeface="Wingdings" pitchFamily="2" charset="2"/>
              </a:rPr>
              <a:t>de la terra.</a:t>
            </a:r>
          </a:p>
          <a:p>
            <a:pPr lvl="2" indent="-342900" algn="just"/>
            <a:r>
              <a:rPr lang="ca-ES" dirty="0" smtClean="0">
                <a:sym typeface="Wingdings" pitchFamily="2" charset="2"/>
              </a:rPr>
              <a:t>Benefici  </a:t>
            </a:r>
            <a:r>
              <a:rPr lang="ca-ES" dirty="0">
                <a:sym typeface="Wingdings" pitchFamily="2" charset="2"/>
              </a:rPr>
              <a:t>si prové del </a:t>
            </a:r>
            <a:r>
              <a:rPr lang="ca-ES" dirty="0" smtClean="0">
                <a:sym typeface="Wingdings" pitchFamily="2" charset="2"/>
              </a:rPr>
              <a:t>capital.</a:t>
            </a:r>
            <a:endParaRPr lang="ca-ES" dirty="0" smtClean="0"/>
          </a:p>
          <a:p>
            <a:pPr marL="800100" lvl="2" indent="0" algn="just">
              <a:buFont typeface="Arial" pitchFamily="34" charset="0"/>
              <a:buNone/>
            </a:pPr>
            <a:endParaRPr lang="ca-ES" dirty="0"/>
          </a:p>
          <a:p>
            <a:pPr marL="800100" lvl="2" indent="0" algn="just">
              <a:buFont typeface="Arial" pitchFamily="34" charset="0"/>
              <a:buNone/>
            </a:pPr>
            <a:endParaRPr lang="ca-ES" dirty="0" smtClean="0"/>
          </a:p>
        </p:txBody>
      </p:sp>
    </p:spTree>
    <p:extLst>
      <p:ext uri="{BB962C8B-B14F-4D97-AF65-F5344CB8AC3E}">
        <p14:creationId xmlns:p14="http://schemas.microsoft.com/office/powerpoint/2010/main" val="135119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936104"/>
          </a:xfrm>
        </p:spPr>
        <p:txBody>
          <a:bodyPr>
            <a:normAutofit/>
          </a:bodyPr>
          <a:lstStyle/>
          <a:p>
            <a:pPr marL="800100" lvl="2" indent="0" algn="just">
              <a:buNone/>
            </a:pPr>
            <a:r>
              <a:rPr lang="ca-ES" dirty="0" smtClean="0"/>
              <a:t>1.2.1.3. </a:t>
            </a:r>
            <a:r>
              <a:rPr lang="ca-ES" dirty="0"/>
              <a:t>El pagament dels factors productius. El flux circular de la renda</a:t>
            </a:r>
            <a:r>
              <a:rPr lang="ca-ES" dirty="0" smtClean="0"/>
              <a:t>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8</a:t>
            </a:fld>
            <a:endParaRPr lang="ca-ES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2"/>
          <a:stretch/>
        </p:blipFill>
        <p:spPr>
          <a:xfrm>
            <a:off x="467544" y="845260"/>
            <a:ext cx="7883590" cy="55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5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04056"/>
          </a:xfrm>
        </p:spPr>
        <p:txBody>
          <a:bodyPr>
            <a:normAutofit/>
          </a:bodyPr>
          <a:lstStyle/>
          <a:p>
            <a:pPr marL="800100" lvl="2" indent="0" algn="just">
              <a:buNone/>
            </a:pPr>
            <a:r>
              <a:rPr lang="ca-ES" dirty="0" smtClean="0"/>
              <a:t>1.2.2. </a:t>
            </a:r>
            <a:r>
              <a:rPr lang="ca-ES" dirty="0"/>
              <a:t>Els sectors econòmics</a:t>
            </a:r>
            <a:r>
              <a:rPr lang="ca-ES" dirty="0" smtClean="0"/>
              <a:t>.</a:t>
            </a:r>
          </a:p>
          <a:p>
            <a:pPr marL="800100" lvl="2" indent="0" algn="just">
              <a:buNone/>
            </a:pPr>
            <a:endParaRPr lang="ca-ES" dirty="0" smtClean="0"/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9</a:t>
            </a:fld>
            <a:endParaRPr lang="ca-ES"/>
          </a:p>
        </p:txBody>
      </p:sp>
      <p:pic>
        <p:nvPicPr>
          <p:cNvPr id="2" name="1 Imagen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55" y="764704"/>
            <a:ext cx="6336781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04056"/>
          </a:xfrm>
        </p:spPr>
        <p:txBody>
          <a:bodyPr>
            <a:normAutofit/>
          </a:bodyPr>
          <a:lstStyle/>
          <a:p>
            <a:pPr marL="800100" lvl="2" indent="0" algn="just">
              <a:buNone/>
            </a:pPr>
            <a:r>
              <a:rPr lang="ca-ES" dirty="0" smtClean="0"/>
              <a:t>1.2.3. </a:t>
            </a:r>
            <a:r>
              <a:rPr lang="ca-ES" dirty="0"/>
              <a:t>La frontera de possibilitats de </a:t>
            </a:r>
            <a:r>
              <a:rPr lang="ca-ES" dirty="0" smtClean="0"/>
              <a:t>producció.</a:t>
            </a:r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10</a:t>
            </a:fld>
            <a:endParaRPr lang="ca-ES"/>
          </a:p>
        </p:txBody>
      </p:sp>
      <p:sp>
        <p:nvSpPr>
          <p:cNvPr id="4" name="3 CuadroTexto"/>
          <p:cNvSpPr txBox="1"/>
          <p:nvPr/>
        </p:nvSpPr>
        <p:spPr>
          <a:xfrm>
            <a:off x="755576" y="902518"/>
            <a:ext cx="7056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/>
              <a:t>La </a:t>
            </a:r>
            <a:r>
              <a:rPr lang="ca-ES" sz="2000" b="1" dirty="0"/>
              <a:t>frontera de possibilitats de </a:t>
            </a:r>
            <a:r>
              <a:rPr lang="ca-ES" sz="2000" b="1" dirty="0" smtClean="0"/>
              <a:t>producció (FPP) </a:t>
            </a:r>
            <a:r>
              <a:rPr lang="ca-ES" sz="2000" dirty="0" smtClean="0"/>
              <a:t>reflecteix les quantitats màximes de béns i serveis que és capaç de produir una societat en un determinat període de temps a partir d’uns recursos productius i uns coneixements tecnològics donats.</a:t>
            </a:r>
            <a:endParaRPr lang="ca-ES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383579"/>
            <a:ext cx="5035489" cy="138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002" y="2383579"/>
            <a:ext cx="3732544" cy="440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3"/>
          <a:stretch/>
        </p:blipFill>
        <p:spPr bwMode="auto">
          <a:xfrm>
            <a:off x="611560" y="3933056"/>
            <a:ext cx="3888432" cy="2709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94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16632"/>
            <a:ext cx="8229600" cy="504056"/>
          </a:xfrm>
        </p:spPr>
        <p:txBody>
          <a:bodyPr>
            <a:normAutofit/>
          </a:bodyPr>
          <a:lstStyle/>
          <a:p>
            <a:pPr marL="800100" lvl="2" indent="0" algn="just">
              <a:buNone/>
            </a:pPr>
            <a:r>
              <a:rPr lang="ca-ES" dirty="0" smtClean="0"/>
              <a:t>1.2.3. </a:t>
            </a:r>
            <a:r>
              <a:rPr lang="ca-ES" dirty="0"/>
              <a:t>La frontera de possibilitats de </a:t>
            </a:r>
            <a:r>
              <a:rPr lang="ca-ES" dirty="0" smtClean="0"/>
              <a:t>producció. Exercici.</a:t>
            </a:r>
          </a:p>
          <a:p>
            <a:pPr marL="914400" lvl="1" indent="-514350">
              <a:buFont typeface="+mj-lt"/>
              <a:buAutoNum type="arabicPeriod"/>
            </a:pP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11</a:t>
            </a:fld>
            <a:endParaRPr lang="ca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20285"/>
            <a:ext cx="5904656" cy="629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92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04056"/>
          </a:xfrm>
        </p:spPr>
        <p:txBody>
          <a:bodyPr>
            <a:normAutofit/>
          </a:bodyPr>
          <a:lstStyle/>
          <a:p>
            <a:pPr marL="800100" lvl="2" indent="0">
              <a:buNone/>
            </a:pPr>
            <a:r>
              <a:rPr lang="ca-ES" dirty="0" smtClean="0"/>
              <a:t>1.2.4. </a:t>
            </a:r>
            <a:r>
              <a:rPr lang="ca-ES" dirty="0"/>
              <a:t>El creixement econòmic</a:t>
            </a:r>
            <a:r>
              <a:rPr lang="ca-ES" dirty="0" smtClean="0"/>
              <a:t>.</a:t>
            </a: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12</a:t>
            </a:fld>
            <a:endParaRPr lang="ca-ES"/>
          </a:p>
        </p:txBody>
      </p:sp>
      <p:sp>
        <p:nvSpPr>
          <p:cNvPr id="4" name="3 CuadroTexto"/>
          <p:cNvSpPr txBox="1"/>
          <p:nvPr/>
        </p:nvSpPr>
        <p:spPr>
          <a:xfrm>
            <a:off x="755576" y="902518"/>
            <a:ext cx="70567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 smtClean="0"/>
              <a:t>El </a:t>
            </a:r>
            <a:r>
              <a:rPr lang="ca-ES" sz="2000" b="1" dirty="0" smtClean="0"/>
              <a:t>creixement econòmic </a:t>
            </a:r>
            <a:r>
              <a:rPr lang="ca-ES" sz="2000" dirty="0" smtClean="0"/>
              <a:t> és l’increment del valor de la producció de béns i serveis d’una societat en un període de temps determinat. </a:t>
            </a:r>
          </a:p>
          <a:p>
            <a:pPr algn="just"/>
            <a:r>
              <a:rPr lang="ca-ES" sz="2000" dirty="0" smtClean="0"/>
              <a:t>El termòmetre que mesura la producció de béns i serveis en un país és el Producte Interior Brut (PIB)</a:t>
            </a:r>
            <a:endParaRPr lang="ca-ES" sz="2000" dirty="0"/>
          </a:p>
        </p:txBody>
      </p:sp>
      <p:sp>
        <p:nvSpPr>
          <p:cNvPr id="8" name="7 CuadroTexto"/>
          <p:cNvSpPr txBox="1"/>
          <p:nvPr/>
        </p:nvSpPr>
        <p:spPr>
          <a:xfrm>
            <a:off x="755576" y="2852936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 smtClean="0"/>
              <a:t>Hi ha dues maneres de créixer econòmicament: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ca-ES" sz="2000" b="1" dirty="0" smtClean="0"/>
              <a:t>Augmentant els factors productius: </a:t>
            </a:r>
            <a:r>
              <a:rPr lang="ca-ES" sz="2000" dirty="0" smtClean="0"/>
              <a:t>més treballadors, instal·lacions, diners,...</a:t>
            </a:r>
            <a:endParaRPr lang="ca-ES" sz="20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ca-ES" sz="2000" b="1" dirty="0" smtClean="0"/>
              <a:t>Millorant la Productivitat: </a:t>
            </a:r>
            <a:r>
              <a:rPr lang="ca-ES" sz="2000" dirty="0" smtClean="0"/>
              <a:t>millor formació dels treballadors, </a:t>
            </a:r>
            <a:r>
              <a:rPr lang="ca-ES" sz="2000" dirty="0" err="1" smtClean="0"/>
              <a:t>learning</a:t>
            </a:r>
            <a:r>
              <a:rPr lang="ca-ES" sz="2000" dirty="0" smtClean="0"/>
              <a:t> </a:t>
            </a:r>
            <a:r>
              <a:rPr lang="ca-ES" sz="2000" dirty="0" err="1" smtClean="0"/>
              <a:t>by</a:t>
            </a:r>
            <a:r>
              <a:rPr lang="ca-ES" sz="2000" dirty="0" smtClean="0"/>
              <a:t> </a:t>
            </a:r>
            <a:r>
              <a:rPr lang="ca-ES" sz="2000" dirty="0" err="1" smtClean="0"/>
              <a:t>doing</a:t>
            </a:r>
            <a:r>
              <a:rPr lang="ca-ES" sz="2000" dirty="0" smtClean="0"/>
              <a:t>, implantació de nous avenços tecnològics que millorin la combinació de recursos productius.</a:t>
            </a:r>
            <a:endParaRPr lang="ca-ES" sz="2000" b="1" dirty="0"/>
          </a:p>
        </p:txBody>
      </p:sp>
    </p:spTree>
    <p:extLst>
      <p:ext uri="{BB962C8B-B14F-4D97-AF65-F5344CB8AC3E}">
        <p14:creationId xmlns:p14="http://schemas.microsoft.com/office/powerpoint/2010/main" val="39414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04056"/>
          </a:xfrm>
        </p:spPr>
        <p:txBody>
          <a:bodyPr>
            <a:normAutofit/>
          </a:bodyPr>
          <a:lstStyle/>
          <a:p>
            <a:pPr marL="800100" lvl="2" indent="0">
              <a:buNone/>
            </a:pPr>
            <a:r>
              <a:rPr lang="ca-ES" dirty="0" smtClean="0"/>
              <a:t>Productivitat</a:t>
            </a:r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13</a:t>
            </a:fld>
            <a:endParaRPr lang="ca-ES"/>
          </a:p>
        </p:txBody>
      </p:sp>
      <p:sp>
        <p:nvSpPr>
          <p:cNvPr id="4" name="3 CuadroTexto"/>
          <p:cNvSpPr txBox="1"/>
          <p:nvPr/>
        </p:nvSpPr>
        <p:spPr>
          <a:xfrm>
            <a:off x="722175" y="1412776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 smtClean="0"/>
              <a:t>La </a:t>
            </a:r>
            <a:r>
              <a:rPr lang="ca-ES" sz="2000" b="1" dirty="0" smtClean="0"/>
              <a:t>productivitat </a:t>
            </a:r>
            <a:r>
              <a:rPr lang="ca-ES" sz="2000" dirty="0" smtClean="0"/>
              <a:t>és la relació entre la quantitat de béns i serveis produïts i els recursos emprats per produir-los.</a:t>
            </a:r>
            <a:endParaRPr lang="ca-E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24854"/>
            <a:ext cx="4680520" cy="167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059" y="4149080"/>
            <a:ext cx="5257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663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04056"/>
          </a:xfrm>
        </p:spPr>
        <p:txBody>
          <a:bodyPr>
            <a:normAutofit/>
          </a:bodyPr>
          <a:lstStyle/>
          <a:p>
            <a:pPr marL="1257300" lvl="3" indent="0">
              <a:buNone/>
            </a:pPr>
            <a:r>
              <a:rPr lang="ca-ES" dirty="0" smtClean="0"/>
              <a:t>1.2.4.1. Relació </a:t>
            </a:r>
            <a:r>
              <a:rPr lang="ca-ES" dirty="0"/>
              <a:t>entre la FPP i el creixement econòmic.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58359-2CA6-4EB0-9A9B-BA3A4FD37A2F}" type="slidenum">
              <a:rPr lang="ca-ES" smtClean="0"/>
              <a:t>14</a:t>
            </a:fld>
            <a:endParaRPr lang="ca-ES"/>
          </a:p>
        </p:txBody>
      </p:sp>
      <p:sp>
        <p:nvSpPr>
          <p:cNvPr id="4" name="3 CuadroTexto"/>
          <p:cNvSpPr txBox="1"/>
          <p:nvPr/>
        </p:nvSpPr>
        <p:spPr>
          <a:xfrm>
            <a:off x="722175" y="1412776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a-ES" sz="2000" dirty="0" smtClean="0"/>
              <a:t>Reflecteix l’augment de la capacitat productiva de l’economia i gràficament es pot representar mitjançant un desplaçament cap a la dreta de la FPP.</a:t>
            </a:r>
            <a:endParaRPr lang="ca-E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965" y="2564904"/>
            <a:ext cx="6408712" cy="386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019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3328</TotalTime>
  <Words>707</Words>
  <Application>Microsoft Office PowerPoint</Application>
  <PresentationFormat>Presentación en pantalla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ECONOMIA 1r BATX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Departament d'Ensenyament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4t ESO</dc:title>
  <dc:creator>Departament d'Educació</dc:creator>
  <cp:lastModifiedBy>Departament d'Educació</cp:lastModifiedBy>
  <cp:revision>19</cp:revision>
  <dcterms:created xsi:type="dcterms:W3CDTF">2018-09-26T04:05:48Z</dcterms:created>
  <dcterms:modified xsi:type="dcterms:W3CDTF">2018-10-16T21:37:27Z</dcterms:modified>
</cp:coreProperties>
</file>