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5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0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  <p:sldId id="282" r:id="rId29"/>
    <p:sldId id="284" r:id="rId30"/>
    <p:sldId id="283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5" r:id="rId40"/>
    <p:sldId id="296" r:id="rId41"/>
    <p:sldId id="297" r:id="rId42"/>
    <p:sldId id="299" r:id="rId43"/>
    <p:sldId id="294" r:id="rId44"/>
    <p:sldId id="298" r:id="rId45"/>
    <p:sldId id="300" r:id="rId46"/>
    <p:sldId id="301" r:id="rId47"/>
    <p:sldId id="302" r:id="rId48"/>
    <p:sldId id="303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B2C4BDD-36FE-4FD0-944B-DABDAE98F5E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80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1"/>
            <p14:sldId id="282"/>
            <p14:sldId id="284"/>
            <p14:sldId id="283"/>
            <p14:sldId id="285"/>
            <p14:sldId id="286"/>
            <p14:sldId id="287"/>
            <p14:sldId id="288"/>
            <p14:sldId id="289"/>
            <p14:sldId id="290"/>
            <p14:sldId id="291"/>
            <p14:sldId id="293"/>
            <p14:sldId id="295"/>
            <p14:sldId id="296"/>
            <p14:sldId id="297"/>
            <p14:sldId id="299"/>
            <p14:sldId id="294"/>
            <p14:sldId id="298"/>
            <p14:sldId id="300"/>
            <p14:sldId id="301"/>
            <p14:sldId id="302"/>
            <p14:sldId id="303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</p14:sldIdLst>
        </p14:section>
      </p14:section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9" roundtripDataSignature="AMtx7mgVmKMfCSHNXXIvcm5a1wvX/9kk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E74"/>
    <a:srgbClr val="6AA84F"/>
    <a:srgbClr val="5481BE"/>
    <a:srgbClr val="336600"/>
    <a:srgbClr val="837E1D"/>
    <a:srgbClr val="D2E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078C6D9-1875-4003-8749-A943F149489E}">
  <a:tblStyle styleId="{B078C6D9-1875-4003-8749-A943F14948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25" autoAdjust="0"/>
    <p:restoredTop sz="94660"/>
  </p:normalViewPr>
  <p:slideViewPr>
    <p:cSldViewPr>
      <p:cViewPr>
        <p:scale>
          <a:sx n="70" d="100"/>
          <a:sy n="70" d="100"/>
        </p:scale>
        <p:origin x="-1176" y="-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a-E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89821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8f9f15154_0_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gc8f9f1515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c8f9f15154_0_2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c8f9f1515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c8f9f15154_0_5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gc8f9f1515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c8f9f15154_0_4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gc8f9f1515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c8f9f15154_0_6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gc8f9f1515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c8f9f15154_0_7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5" name="Google Shape;245;gc8f9f1515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c8f9f15154_0_8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gc8f9f15154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c8f9f15154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c8f9f15154_0_10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c8f9f15154_0_107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a-E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8f9f15154_0_1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c8f9f1515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ca71f5a344_0_2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gca71f5a34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ca0419a9be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gca0419a9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ca8046e8cf_0_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gca8046e8c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7a05d0ac88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7a05d0ac88_0_1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g7a05d0ac88_0_18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a-ES"/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7a05d0ac88_0_3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0" name="Google Shape;370;g7a05d0ac8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caa51a65b5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gcaa51a65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caa51a65b5_1_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gcaa51a65b5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400" cy="400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caa51a65b5_1_2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3" name="Google Shape;433;gcaa51a65b5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a71f5a344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ca71f5a34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8f9f15154_0_1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c8f9f1515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8f9f15154_0_1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c8f9f1515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caa51a65b5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gcaa51a65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8f9f15154_0_1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c8f9f1515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8f9f15154_0_1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c8f9f1515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caa51a65b5_0_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caa51a65b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a05d0ac88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7a05d0ac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ubTitle" idx="1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5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 txBox="1">
            <a:spLocks noGrp="1"/>
          </p:cNvSpPr>
          <p:nvPr>
            <p:ph type="subTitle" idx="1"/>
          </p:nvPr>
        </p:nvSpPr>
        <p:spPr>
          <a:xfrm>
            <a:off x="457200" y="1143000"/>
            <a:ext cx="8229240" cy="494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0"/>
          <p:cNvSpPr txBox="1">
            <a:spLocks noGrp="1"/>
          </p:cNvSpPr>
          <p:nvPr>
            <p:ph type="body" idx="3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1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1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body" idx="2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body" idx="4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body" idx="2"/>
          </p:nvPr>
        </p:nvSpPr>
        <p:spPr>
          <a:xfrm>
            <a:off x="323964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3"/>
          </p:nvPr>
        </p:nvSpPr>
        <p:spPr>
          <a:xfrm>
            <a:off x="602208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body" idx="4"/>
          </p:nvPr>
        </p:nvSpPr>
        <p:spPr>
          <a:xfrm>
            <a:off x="45720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body" idx="5"/>
          </p:nvPr>
        </p:nvSpPr>
        <p:spPr>
          <a:xfrm>
            <a:off x="323964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body" idx="6"/>
          </p:nvPr>
        </p:nvSpPr>
        <p:spPr>
          <a:xfrm>
            <a:off x="602208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5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5"/>
          <p:cNvSpPr txBox="1">
            <a:spLocks noGrp="1"/>
          </p:cNvSpPr>
          <p:nvPr>
            <p:ph type="subTitle" idx="1"/>
          </p:nvPr>
        </p:nvSpPr>
        <p:spPr>
          <a:xfrm>
            <a:off x="457200" y="2249280"/>
            <a:ext cx="82293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6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3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7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7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9"/>
          <p:cNvSpPr txBox="1">
            <a:spLocks noGrp="1"/>
          </p:cNvSpPr>
          <p:nvPr>
            <p:ph type="subTitle" idx="1"/>
          </p:nvPr>
        </p:nvSpPr>
        <p:spPr>
          <a:xfrm>
            <a:off x="457200" y="1143000"/>
            <a:ext cx="8229300" cy="4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0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0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0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1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1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1"/>
          <p:cNvSpPr txBox="1">
            <a:spLocks noGrp="1"/>
          </p:cNvSpPr>
          <p:nvPr>
            <p:ph type="body" idx="3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2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2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2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82293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3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3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3"/>
          <p:cNvSpPr txBox="1">
            <a:spLocks noGrp="1"/>
          </p:cNvSpPr>
          <p:nvPr>
            <p:ph type="body" idx="2"/>
          </p:nvPr>
        </p:nvSpPr>
        <p:spPr>
          <a:xfrm>
            <a:off x="457200" y="4508280"/>
            <a:ext cx="82293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4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4"/>
          <p:cNvSpPr txBox="1">
            <a:spLocks noGrp="1"/>
          </p:cNvSpPr>
          <p:nvPr>
            <p:ph type="body" idx="2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4"/>
          <p:cNvSpPr txBox="1">
            <a:spLocks noGrp="1"/>
          </p:cNvSpPr>
          <p:nvPr>
            <p:ph type="body" idx="3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4"/>
          <p:cNvSpPr txBox="1">
            <a:spLocks noGrp="1"/>
          </p:cNvSpPr>
          <p:nvPr>
            <p:ph type="body" idx="4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5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5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5"/>
          <p:cNvSpPr txBox="1">
            <a:spLocks noGrp="1"/>
          </p:cNvSpPr>
          <p:nvPr>
            <p:ph type="body" idx="2"/>
          </p:nvPr>
        </p:nvSpPr>
        <p:spPr>
          <a:xfrm>
            <a:off x="323964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5"/>
          <p:cNvSpPr txBox="1">
            <a:spLocks noGrp="1"/>
          </p:cNvSpPr>
          <p:nvPr>
            <p:ph type="body" idx="3"/>
          </p:nvPr>
        </p:nvSpPr>
        <p:spPr>
          <a:xfrm>
            <a:off x="602208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5"/>
          <p:cNvSpPr txBox="1">
            <a:spLocks noGrp="1"/>
          </p:cNvSpPr>
          <p:nvPr>
            <p:ph type="body" idx="4"/>
          </p:nvPr>
        </p:nvSpPr>
        <p:spPr>
          <a:xfrm>
            <a:off x="45720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5"/>
          <p:cNvSpPr txBox="1">
            <a:spLocks noGrp="1"/>
          </p:cNvSpPr>
          <p:nvPr>
            <p:ph type="body" idx="5"/>
          </p:nvPr>
        </p:nvSpPr>
        <p:spPr>
          <a:xfrm>
            <a:off x="323964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5"/>
          <p:cNvSpPr txBox="1">
            <a:spLocks noGrp="1"/>
          </p:cNvSpPr>
          <p:nvPr>
            <p:ph type="body" idx="6"/>
          </p:nvPr>
        </p:nvSpPr>
        <p:spPr>
          <a:xfrm>
            <a:off x="602208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/>
          <p:nvPr/>
        </p:nvSpPr>
        <p:spPr>
          <a:xfrm rot="10800000" flipH="1">
            <a:off x="5410080" y="380952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0"/>
          <p:cNvSpPr/>
          <p:nvPr/>
        </p:nvSpPr>
        <p:spPr>
          <a:xfrm rot="10800000" flipH="1">
            <a:off x="5410080" y="3896640"/>
            <a:ext cx="3733560" cy="19152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0"/>
          <p:cNvSpPr/>
          <p:nvPr/>
        </p:nvSpPr>
        <p:spPr>
          <a:xfrm rot="10800000" flipH="1">
            <a:off x="5410080" y="4114800"/>
            <a:ext cx="3733560" cy="8640"/>
          </a:xfrm>
          <a:prstGeom prst="rect">
            <a:avLst/>
          </a:prstGeom>
          <a:solidFill>
            <a:schemeClr val="accent2">
              <a:alpha val="64313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30"/>
          <p:cNvSpPr/>
          <p:nvPr/>
        </p:nvSpPr>
        <p:spPr>
          <a:xfrm rot="10800000" flipH="1">
            <a:off x="5410080" y="4164120"/>
            <a:ext cx="1965600" cy="180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30"/>
          <p:cNvSpPr/>
          <p:nvPr/>
        </p:nvSpPr>
        <p:spPr>
          <a:xfrm rot="10800000" flipH="1">
            <a:off x="5410080" y="4199040"/>
            <a:ext cx="1965600" cy="8640"/>
          </a:xfrm>
          <a:prstGeom prst="rect">
            <a:avLst/>
          </a:prstGeom>
          <a:solidFill>
            <a:schemeClr val="accent2">
              <a:alpha val="64313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30"/>
          <p:cNvSpPr/>
          <p:nvPr/>
        </p:nvSpPr>
        <p:spPr>
          <a:xfrm>
            <a:off x="5410080" y="3962520"/>
            <a:ext cx="3062880" cy="2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0"/>
          <p:cNvSpPr/>
          <p:nvPr/>
        </p:nvSpPr>
        <p:spPr>
          <a:xfrm>
            <a:off x="7376400" y="4061160"/>
            <a:ext cx="1599840" cy="36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0"/>
          <p:cNvSpPr/>
          <p:nvPr/>
        </p:nvSpPr>
        <p:spPr>
          <a:xfrm>
            <a:off x="0" y="3649680"/>
            <a:ext cx="9143640" cy="24372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0"/>
          <p:cNvSpPr/>
          <p:nvPr/>
        </p:nvSpPr>
        <p:spPr>
          <a:xfrm>
            <a:off x="0" y="3675600"/>
            <a:ext cx="9143640" cy="140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0"/>
          <p:cNvSpPr/>
          <p:nvPr/>
        </p:nvSpPr>
        <p:spPr>
          <a:xfrm rot="10800000" flipH="1">
            <a:off x="6414120" y="3642120"/>
            <a:ext cx="2729520" cy="24804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0"/>
          <p:cNvSpPr/>
          <p:nvPr/>
        </p:nvSpPr>
        <p:spPr>
          <a:xfrm>
            <a:off x="0" y="0"/>
            <a:ext cx="9143640" cy="370152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457200" y="2401920"/>
            <a:ext cx="8457840" cy="146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dt" idx="10"/>
          </p:nvPr>
        </p:nvSpPr>
        <p:spPr>
          <a:xfrm>
            <a:off x="6705720" y="4206240"/>
            <a:ext cx="95976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ftr" idx="11"/>
          </p:nvPr>
        </p:nvSpPr>
        <p:spPr>
          <a:xfrm>
            <a:off x="5410080" y="4205160"/>
            <a:ext cx="129492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sldNum" idx="12"/>
          </p:nvPr>
        </p:nvSpPr>
        <p:spPr>
          <a:xfrm>
            <a:off x="8319960" y="1080"/>
            <a:ext cx="74736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/>
          <p:nvPr/>
        </p:nvSpPr>
        <p:spPr>
          <a:xfrm>
            <a:off x="0" y="366840"/>
            <a:ext cx="9143700" cy="84000"/>
          </a:xfrm>
          <a:prstGeom prst="rect">
            <a:avLst/>
          </a:prstGeom>
          <a:solidFill>
            <a:schemeClr val="accent2">
              <a:alpha val="49410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2"/>
          <p:cNvSpPr/>
          <p:nvPr/>
        </p:nvSpPr>
        <p:spPr>
          <a:xfrm>
            <a:off x="0" y="0"/>
            <a:ext cx="9143700" cy="3102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2"/>
          <p:cNvSpPr/>
          <p:nvPr/>
        </p:nvSpPr>
        <p:spPr>
          <a:xfrm>
            <a:off x="0" y="308160"/>
            <a:ext cx="9143700" cy="91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2"/>
          <p:cNvSpPr/>
          <p:nvPr/>
        </p:nvSpPr>
        <p:spPr>
          <a:xfrm rot="10800000" flipH="1">
            <a:off x="5410080" y="360120"/>
            <a:ext cx="3733500" cy="90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2"/>
          <p:cNvSpPr/>
          <p:nvPr/>
        </p:nvSpPr>
        <p:spPr>
          <a:xfrm rot="10800000" flipH="1">
            <a:off x="5410080" y="439140"/>
            <a:ext cx="3733500" cy="179700"/>
          </a:xfrm>
          <a:prstGeom prst="rect">
            <a:avLst/>
          </a:prstGeom>
          <a:solidFill>
            <a:schemeClr val="accent2">
              <a:alpha val="49410"/>
            </a:scheme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2"/>
          <p:cNvSpPr/>
          <p:nvPr/>
        </p:nvSpPr>
        <p:spPr>
          <a:xfrm>
            <a:off x="5407200" y="497520"/>
            <a:ext cx="3063000" cy="2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2"/>
          <p:cNvSpPr/>
          <p:nvPr/>
        </p:nvSpPr>
        <p:spPr>
          <a:xfrm>
            <a:off x="7373520" y="588960"/>
            <a:ext cx="1599900" cy="36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2"/>
          <p:cNvSpPr/>
          <p:nvPr/>
        </p:nvSpPr>
        <p:spPr>
          <a:xfrm>
            <a:off x="9084960" y="-2160"/>
            <a:ext cx="57300" cy="621300"/>
          </a:xfrm>
          <a:prstGeom prst="rect">
            <a:avLst/>
          </a:prstGeom>
          <a:solidFill>
            <a:srgbClr val="FFFFFF">
              <a:alpha val="6431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2"/>
          <p:cNvSpPr/>
          <p:nvPr/>
        </p:nvSpPr>
        <p:spPr>
          <a:xfrm>
            <a:off x="9044640" y="-2160"/>
            <a:ext cx="27000" cy="621300"/>
          </a:xfrm>
          <a:prstGeom prst="rect">
            <a:avLst/>
          </a:prstGeom>
          <a:solidFill>
            <a:srgbClr val="FFFFFF">
              <a:alpha val="6431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2"/>
          <p:cNvSpPr/>
          <p:nvPr/>
        </p:nvSpPr>
        <p:spPr>
          <a:xfrm>
            <a:off x="9025560" y="-2160"/>
            <a:ext cx="8700" cy="6213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2"/>
          <p:cNvSpPr/>
          <p:nvPr/>
        </p:nvSpPr>
        <p:spPr>
          <a:xfrm>
            <a:off x="8975520" y="-2160"/>
            <a:ext cx="27000" cy="62130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2"/>
          <p:cNvSpPr/>
          <p:nvPr/>
        </p:nvSpPr>
        <p:spPr>
          <a:xfrm>
            <a:off x="8915760" y="360"/>
            <a:ext cx="5430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2"/>
          <p:cNvSpPr/>
          <p:nvPr/>
        </p:nvSpPr>
        <p:spPr>
          <a:xfrm>
            <a:off x="8873640" y="360"/>
            <a:ext cx="8700" cy="585000"/>
          </a:xfrm>
          <a:prstGeom prst="rect">
            <a:avLst/>
          </a:prstGeom>
          <a:solidFill>
            <a:srgbClr val="FFFFFF">
              <a:alpha val="29409"/>
            </a:srgbClr>
          </a:solidFill>
          <a:ln>
            <a:noFill/>
          </a:ln>
          <a:effectLst>
            <a:outerShdw blurRad="51500" dist="25560" dir="54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2"/>
          <p:cNvSpPr txBox="1">
            <a:spLocks noGrp="1"/>
          </p:cNvSpPr>
          <p:nvPr>
            <p:ph type="body" idx="1"/>
          </p:nvPr>
        </p:nvSpPr>
        <p:spPr>
          <a:xfrm>
            <a:off x="457200" y="2249280"/>
            <a:ext cx="82293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32"/>
          <p:cNvSpPr txBox="1">
            <a:spLocks noGrp="1"/>
          </p:cNvSpPr>
          <p:nvPr>
            <p:ph type="dt" idx="10"/>
          </p:nvPr>
        </p:nvSpPr>
        <p:spPr>
          <a:xfrm>
            <a:off x="6586560" y="612720"/>
            <a:ext cx="9570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32"/>
          <p:cNvSpPr txBox="1">
            <a:spLocks noGrp="1"/>
          </p:cNvSpPr>
          <p:nvPr>
            <p:ph type="ftr" idx="11"/>
          </p:nvPr>
        </p:nvSpPr>
        <p:spPr>
          <a:xfrm>
            <a:off x="5257800" y="612720"/>
            <a:ext cx="1325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sldNum" idx="12"/>
          </p:nvPr>
        </p:nvSpPr>
        <p:spPr>
          <a:xfrm>
            <a:off x="8174880" y="2160"/>
            <a:ext cx="7617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‹Nº›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hyperlink" Target="https://youtu.be/hrmSA_FizFo" TargetMode="Externa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"/>
          <p:cNvSpPr txBox="1"/>
          <p:nvPr/>
        </p:nvSpPr>
        <p:spPr>
          <a:xfrm>
            <a:off x="837360" y="5373360"/>
            <a:ext cx="7766640" cy="109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fontScale="92500" lnSpcReduction="10000"/>
          </a:bodyPr>
          <a:lstStyle/>
          <a:p>
            <a:pPr marL="64079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1r BATXILLERAT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079" marR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Biologia Humana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079" marR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ca-ES" sz="24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INSTITUT JOAN RAMON BENAPRÈS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8875" y="1190975"/>
            <a:ext cx="3266253" cy="209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"/>
          <p:cNvPicPr preferRelativeResize="0"/>
          <p:nvPr/>
        </p:nvPicPr>
        <p:blipFill rotWithShape="1">
          <a:blip r:embed="rId4">
            <a:alphaModFix/>
          </a:blip>
          <a:srcRect l="16860" r="12502"/>
          <a:stretch/>
        </p:blipFill>
        <p:spPr>
          <a:xfrm>
            <a:off x="441675" y="1190975"/>
            <a:ext cx="2636899" cy="209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1153" y="1190975"/>
            <a:ext cx="2798944" cy="209973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"/>
          <p:cNvSpPr txBox="1"/>
          <p:nvPr/>
        </p:nvSpPr>
        <p:spPr>
          <a:xfrm>
            <a:off x="323640" y="3717000"/>
            <a:ext cx="882000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lang="ca-ES" sz="4900" b="1" i="0" u="none" strike="noStrike" cap="none">
                <a:solidFill>
                  <a:srgbClr val="6AA84F"/>
                </a:solidFill>
                <a:latin typeface="Trebuchet MS"/>
                <a:ea typeface="Trebuchet MS"/>
                <a:cs typeface="Trebuchet MS"/>
                <a:sym typeface="Trebuchet MS"/>
              </a:rPr>
              <a:t>UNITAT </a:t>
            </a:r>
            <a:r>
              <a:rPr lang="ca-ES" sz="4900" b="1">
                <a:solidFill>
                  <a:srgbClr val="6AA84F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r>
              <a:rPr lang="ca-ES" sz="4900" b="1" i="0" u="none" strike="noStrike" cap="none">
                <a:solidFill>
                  <a:srgbClr val="6AA84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ca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ca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a-ES" sz="4400" b="1">
                <a:solidFill>
                  <a:srgbClr val="6AA84F"/>
                </a:solidFill>
                <a:latin typeface="Trebuchet MS"/>
                <a:ea typeface="Trebuchet MS"/>
                <a:cs typeface="Trebuchet MS"/>
                <a:sym typeface="Trebuchet MS"/>
              </a:rPr>
              <a:t>FUNCIONS DE NUTRICIÓ</a:t>
            </a:r>
            <a:endParaRPr sz="4400" b="0" i="0" u="none" strike="noStrike" cap="none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 txBox="1"/>
          <p:nvPr/>
        </p:nvSpPr>
        <p:spPr>
          <a:xfrm>
            <a:off x="385200" y="40464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1. </a:t>
            </a:r>
            <a:r>
              <a:rPr lang="ca-ES" sz="4000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L’APARELL DIGESTIU</a:t>
            </a:r>
            <a:endParaRPr sz="4000" b="0" i="0" u="none" strike="noStrike" cap="none">
              <a:solidFill>
                <a:srgbClr val="38761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5" name="Google Shape;155;p2"/>
          <p:cNvSpPr/>
          <p:nvPr/>
        </p:nvSpPr>
        <p:spPr>
          <a:xfrm>
            <a:off x="518825" y="1220552"/>
            <a:ext cx="7632300" cy="12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Digestió</a:t>
            </a:r>
            <a:r>
              <a:rPr lang="ca-ES" sz="1800" b="1" i="0" u="none" strike="noStrike" cap="none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r>
              <a:rPr lang="ca-ES" sz="1800" b="1" i="0" u="none" strike="noStrike" cap="non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i="0" u="none" strike="noStrike" cap="none">
                <a:latin typeface="Georgia"/>
                <a:ea typeface="Georgia"/>
                <a:cs typeface="Georgia"/>
                <a:sym typeface="Georgia"/>
              </a:rPr>
              <a:t>procés que consisteix en transformar l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’aliment en nutrients capaços de ser assimilats per les cèl·lules del cos.</a:t>
            </a:r>
            <a:r>
              <a:rPr lang="ca-ES" sz="1800" b="1" i="0" u="none" strike="noStrike" cap="non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145675" y="2233350"/>
            <a:ext cx="3273000" cy="29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TUB DIGESTIU	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10-11 metres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Teixits muscular llis,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epitelial i conjuntiu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Boca</a:t>
            </a:r>
            <a:endParaRPr sz="1800" b="1" i="0" u="none" strike="noStrike" cap="none">
              <a:solidFill>
                <a:srgbClr val="6AA84F"/>
              </a:solidFill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Faringe</a:t>
            </a:r>
            <a:endParaRPr sz="1800" b="1" i="0" u="none" strike="noStrike" cap="none">
              <a:solidFill>
                <a:srgbClr val="6AA84F"/>
              </a:solidFill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Esòfag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Estómac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Intestins prim i gros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Recte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7" name="Google Shape;157;p2"/>
          <p:cNvSpPr/>
          <p:nvPr/>
        </p:nvSpPr>
        <p:spPr>
          <a:xfrm>
            <a:off x="3494880" y="5288400"/>
            <a:ext cx="500760" cy="5468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C3D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/>
          <p:nvPr/>
        </p:nvSpPr>
        <p:spPr>
          <a:xfrm>
            <a:off x="5748000" y="2233350"/>
            <a:ext cx="3396000" cy="29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GLÀNDULES EXOCRINES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Secreten enzims i substàncies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Teixits glandular exocrí i conjuntiu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7430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Glàndules salivals</a:t>
            </a:r>
            <a:endParaRPr sz="1800" b="1" i="0" u="none" strike="noStrike" cap="none">
              <a:solidFill>
                <a:srgbClr val="6AA84F"/>
              </a:solidFill>
            </a:endParaRPr>
          </a:p>
          <a:p>
            <a:pPr marL="7430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Estómac</a:t>
            </a:r>
            <a:endParaRPr sz="1800" b="1" i="0" u="none" strike="noStrike" cap="none">
              <a:solidFill>
                <a:srgbClr val="6AA84F"/>
              </a:solidFill>
            </a:endParaRPr>
          </a:p>
          <a:p>
            <a:pPr marL="7430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Fetge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430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Pàncrees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743040" marR="0" lvl="0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Intestí prim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9" name="Google Shape;15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8827" y="1806125"/>
            <a:ext cx="3562000" cy="515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1.1 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Estructura del tub digestiu</a:t>
            </a:r>
            <a:endParaRPr sz="4000" b="0" i="0" u="none" strike="noStrike" cap="none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288" y="1983725"/>
            <a:ext cx="5777424" cy="47808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"/>
          <p:cNvSpPr txBox="1"/>
          <p:nvPr/>
        </p:nvSpPr>
        <p:spPr>
          <a:xfrm>
            <a:off x="-31750" y="4947800"/>
            <a:ext cx="1581000" cy="110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b="1"/>
              <a:t>Múscul circular</a:t>
            </a:r>
            <a:endParaRPr sz="1200"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Teixit nerviós</a:t>
            </a:r>
            <a:endParaRPr sz="9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100" b="1">
                <a:solidFill>
                  <a:schemeClr val="dk1"/>
                </a:solidFill>
              </a:rPr>
              <a:t>Múscul longitudinal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b="1"/>
          </a:p>
        </p:txBody>
      </p:sp>
      <p:sp>
        <p:nvSpPr>
          <p:cNvPr id="169" name="Google Shape;169;p3"/>
          <p:cNvSpPr txBox="1"/>
          <p:nvPr/>
        </p:nvSpPr>
        <p:spPr>
          <a:xfrm>
            <a:off x="540300" y="4014350"/>
            <a:ext cx="1104900" cy="7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b="1"/>
              <a:t>Submucosa</a:t>
            </a:r>
            <a:endParaRPr sz="1100"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Teixit glandular</a:t>
            </a:r>
            <a:endParaRPr sz="9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Vasos sanguinis</a:t>
            </a:r>
            <a:endParaRPr sz="9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Teixit nerviós</a:t>
            </a:r>
            <a:endParaRPr sz="900"/>
          </a:p>
        </p:txBody>
      </p:sp>
      <p:sp>
        <p:nvSpPr>
          <p:cNvPr id="170" name="Google Shape;170;p3"/>
          <p:cNvSpPr txBox="1"/>
          <p:nvPr/>
        </p:nvSpPr>
        <p:spPr>
          <a:xfrm>
            <a:off x="292100" y="2501900"/>
            <a:ext cx="962100" cy="7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b="1"/>
              <a:t>Mucosa</a:t>
            </a:r>
            <a:endParaRPr sz="1100"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Teixit epitelial</a:t>
            </a:r>
            <a:endParaRPr sz="9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Teixit conjuntiu</a:t>
            </a:r>
            <a:endParaRPr sz="9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900"/>
              <a:t>Teixit muscular</a:t>
            </a:r>
            <a:endParaRPr sz="900"/>
          </a:p>
        </p:txBody>
      </p:sp>
      <p:sp>
        <p:nvSpPr>
          <p:cNvPr id="171" name="Google Shape;171;p3"/>
          <p:cNvSpPr txBox="1"/>
          <p:nvPr/>
        </p:nvSpPr>
        <p:spPr>
          <a:xfrm>
            <a:off x="64200" y="5986025"/>
            <a:ext cx="1581000" cy="3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100" b="1"/>
              <a:t>Capa conjuntiva</a:t>
            </a:r>
            <a:endParaRPr sz="900" b="1"/>
          </a:p>
        </p:txBody>
      </p:sp>
      <p:sp>
        <p:nvSpPr>
          <p:cNvPr id="172" name="Google Shape;172;p3"/>
          <p:cNvSpPr/>
          <p:nvPr/>
        </p:nvSpPr>
        <p:spPr>
          <a:xfrm>
            <a:off x="2042825" y="1525350"/>
            <a:ext cx="6925200" cy="12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Format per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capes          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L’estructura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es modifica al llarg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del tub				           per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especialitzar-se en</a:t>
            </a:r>
            <a:br>
              <a:rPr lang="ca-ES" sz="1800" dirty="0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                          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diferents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funcions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3" name="Google Shape;173;p3"/>
          <p:cNvSpPr/>
          <p:nvPr/>
        </p:nvSpPr>
        <p:spPr>
          <a:xfrm>
            <a:off x="4094225" y="1575425"/>
            <a:ext cx="446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9024" y="2810856"/>
            <a:ext cx="3547124" cy="3055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4"/>
          <p:cNvSpPr/>
          <p:nvPr/>
        </p:nvSpPr>
        <p:spPr>
          <a:xfrm>
            <a:off x="5324850" y="1220550"/>
            <a:ext cx="3643200" cy="1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Capes musculars desenvolupades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Moviments peristàltics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(contracció i dilatació músculs)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0" name="Google Shape;180;p4"/>
          <p:cNvSpPr/>
          <p:nvPr/>
        </p:nvSpPr>
        <p:spPr>
          <a:xfrm rot="5400000">
            <a:off x="6923250" y="1699250"/>
            <a:ext cx="446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1965825" y="1220550"/>
            <a:ext cx="3643200" cy="1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Teixit glandular desenvolupat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Digestió de substàncies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(secreció d’enzims)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2" name="Google Shape;182;p4"/>
          <p:cNvSpPr/>
          <p:nvPr/>
        </p:nvSpPr>
        <p:spPr>
          <a:xfrm rot="5400000">
            <a:off x="3564225" y="1699250"/>
            <a:ext cx="446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"/>
          <p:cNvSpPr/>
          <p:nvPr/>
        </p:nvSpPr>
        <p:spPr>
          <a:xfrm>
            <a:off x="-134300" y="948500"/>
            <a:ext cx="2645700" cy="18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Replegaments</a:t>
            </a:r>
            <a:br>
              <a:rPr lang="ca-ES" sz="1800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epiteli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Absorció nutrients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(major superfície epitelial)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4" name="Google Shape;184;p4"/>
          <p:cNvSpPr/>
          <p:nvPr/>
        </p:nvSpPr>
        <p:spPr>
          <a:xfrm rot="5400000">
            <a:off x="965350" y="1699250"/>
            <a:ext cx="446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4"/>
          <p:cNvPicPr preferRelativeResize="0"/>
          <p:nvPr/>
        </p:nvPicPr>
        <p:blipFill rotWithShape="1">
          <a:blip r:embed="rId4">
            <a:alphaModFix/>
          </a:blip>
          <a:srcRect b="15282"/>
          <a:stretch/>
        </p:blipFill>
        <p:spPr>
          <a:xfrm>
            <a:off x="-134300" y="3937150"/>
            <a:ext cx="2836850" cy="19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0281" y="2819575"/>
            <a:ext cx="3018525" cy="328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8f9f15154_0_8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Boca:</a:t>
            </a:r>
            <a:r>
              <a:rPr lang="ca-ES" sz="1800" b="1" i="0" u="none" strike="noStrike" cap="non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obertura d’entrada al tub digestiu. Les dents produeixen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digestió física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les glàndules salivals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digestió química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per transformar l’aliment en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bol alimentari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○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Dents: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 32 estructures de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dentina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formades per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arrel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coll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corona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aquesta útlima recoberta d’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esmalt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 L’interior està format per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polpa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conté els vasos sanguinis i les terminacions nervioses.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" name="Google Shape;192;gc8f9f15154_0_8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1.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Òrgans de l’aparell digestiu</a:t>
            </a:r>
            <a:endParaRPr sz="4000" b="0" i="0" u="none" strike="noStrike" cap="none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3" name="Google Shape;193;gc8f9f15154_0_8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c8f9f15154_0_8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gc8f9f15154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7200" y="3350375"/>
            <a:ext cx="4066800" cy="350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c8f9f15154_0_8"/>
          <p:cNvSpPr txBox="1"/>
          <p:nvPr/>
        </p:nvSpPr>
        <p:spPr>
          <a:xfrm>
            <a:off x="3758726" y="3187961"/>
            <a:ext cx="2637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200"/>
              <a:t>(teixit més dur del cos humà)</a:t>
            </a:r>
            <a:endParaRPr sz="1200"/>
          </a:p>
        </p:txBody>
      </p:sp>
      <p:cxnSp>
        <p:nvCxnSpPr>
          <p:cNvPr id="197" name="Google Shape;197;gc8f9f15154_0_8"/>
          <p:cNvCxnSpPr/>
          <p:nvPr/>
        </p:nvCxnSpPr>
        <p:spPr>
          <a:xfrm>
            <a:off x="4813425" y="3490908"/>
            <a:ext cx="461700" cy="115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98" name="Google Shape;198;gc8f9f15154_0_8"/>
          <p:cNvPicPr preferRelativeResize="0"/>
          <p:nvPr/>
        </p:nvPicPr>
        <p:blipFill rotWithShape="1">
          <a:blip r:embed="rId4">
            <a:alphaModFix/>
          </a:blip>
          <a:srcRect t="29059" b="6735"/>
          <a:stretch/>
        </p:blipFill>
        <p:spPr>
          <a:xfrm>
            <a:off x="225376" y="3557250"/>
            <a:ext cx="4302475" cy="190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c8f9f15154_0_8"/>
          <p:cNvSpPr txBox="1"/>
          <p:nvPr/>
        </p:nvSpPr>
        <p:spPr>
          <a:xfrm>
            <a:off x="346200" y="5605100"/>
            <a:ext cx="40668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Segons la forma de la corona trobem dents especialitzades en diferents funcions: </a:t>
            </a:r>
            <a:r>
              <a:rPr lang="ca-ES" sz="1600" b="1">
                <a:latin typeface="Georgia"/>
                <a:ea typeface="Georgia"/>
                <a:cs typeface="Georgia"/>
                <a:sym typeface="Georgia"/>
              </a:rPr>
              <a:t>incisives </a:t>
            </a: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(tallar), </a:t>
            </a:r>
            <a:r>
              <a:rPr lang="ca-ES" sz="1600" b="1">
                <a:latin typeface="Georgia"/>
                <a:ea typeface="Georgia"/>
                <a:cs typeface="Georgia"/>
                <a:sym typeface="Georgia"/>
              </a:rPr>
              <a:t>ullals </a:t>
            </a: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(esquinçar), </a:t>
            </a:r>
            <a:r>
              <a:rPr lang="ca-ES" sz="1600" b="1">
                <a:latin typeface="Georgia"/>
                <a:ea typeface="Georgia"/>
                <a:cs typeface="Georgia"/>
                <a:sym typeface="Georgia"/>
              </a:rPr>
              <a:t>premolars </a:t>
            </a: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(triturar) i </a:t>
            </a:r>
            <a:r>
              <a:rPr lang="ca-ES" sz="1600" b="1">
                <a:latin typeface="Georgia"/>
                <a:ea typeface="Georgia"/>
                <a:cs typeface="Georgia"/>
                <a:sym typeface="Georgia"/>
              </a:rPr>
              <a:t>molars </a:t>
            </a: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(moldre).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c8f9f15154_0_2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c8f9f15154_0_24"/>
          <p:cNvSpPr txBox="1"/>
          <p:nvPr/>
        </p:nvSpPr>
        <p:spPr>
          <a:xfrm>
            <a:off x="450975" y="4192093"/>
            <a:ext cx="8506800" cy="27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Faringe: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participa en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deglució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del bol alimentari i està formada per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nasofaringe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orofaringe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laringofaringe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6" name="Google Shape;206;gc8f9f15154_0_24"/>
          <p:cNvSpPr txBox="1"/>
          <p:nvPr/>
        </p:nvSpPr>
        <p:spPr>
          <a:xfrm>
            <a:off x="457200" y="810000"/>
            <a:ext cx="8506800" cy="27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Boca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○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Glàndules salivals: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 secreten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saliva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conté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enzims digestius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com </a:t>
            </a:r>
            <a:r>
              <a:rPr lang="ca-ES" sz="180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ptialina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o </a:t>
            </a:r>
            <a:r>
              <a:rPr lang="ca-ES" sz="180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amilasa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digereixen els glúcids. N’hi ha 3 de principals: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paròtide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submandibular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sublingual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; i vàries de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menors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que són microscòpiques, situades a la llengua, als paladars i als llavis.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7" name="Google Shape;207;gc8f9f15154_0_2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gc8f9f15154_0_24"/>
          <p:cNvPicPr preferRelativeResize="0"/>
          <p:nvPr/>
        </p:nvPicPr>
        <p:blipFill rotWithShape="1">
          <a:blip r:embed="rId3">
            <a:alphaModFix/>
          </a:blip>
          <a:srcRect t="11814" b="15479"/>
          <a:stretch/>
        </p:blipFill>
        <p:spPr>
          <a:xfrm>
            <a:off x="2996400" y="2270999"/>
            <a:ext cx="3883349" cy="193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c8f9f15154_0_24"/>
          <p:cNvPicPr preferRelativeResize="0"/>
          <p:nvPr/>
        </p:nvPicPr>
        <p:blipFill rotWithShape="1">
          <a:blip r:embed="rId4">
            <a:alphaModFix/>
          </a:blip>
          <a:srcRect t="29696" b="16261"/>
          <a:stretch/>
        </p:blipFill>
        <p:spPr>
          <a:xfrm>
            <a:off x="2736600" y="4827850"/>
            <a:ext cx="4845301" cy="203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c8f9f15154_0_52"/>
          <p:cNvSpPr/>
          <p:nvPr/>
        </p:nvSpPr>
        <p:spPr>
          <a:xfrm>
            <a:off x="467640" y="692640"/>
            <a:ext cx="8424600" cy="25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1.</a:t>
            </a:r>
            <a:endParaRPr sz="1800" b="0" i="0" u="none" strike="noStrike" cap="non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Una persona adulta secreta de mitjana uns 1,5 litres de saliva al dia. En canvi, fins als 14 anys la secreció de saliva és d’aproximadament 1 litre al dia, i a partir dels 75 la mitjana és de 0,5 litres al dia.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Quants litres de saliva haurà secretat en tota la vida una persona que viu fins als 80 anys?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gc8f9f15154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975" y="3371372"/>
            <a:ext cx="4480050" cy="236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c8f9f15154_0_43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c8f9f15154_0_43"/>
          <p:cNvSpPr txBox="1"/>
          <p:nvPr/>
        </p:nvSpPr>
        <p:spPr>
          <a:xfrm>
            <a:off x="450975" y="1982302"/>
            <a:ext cx="85068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Estómac: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eixamplament del tub digestiu  format pel</a:t>
            </a:r>
            <a:br>
              <a:rPr lang="ca-ES" sz="1800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càrdies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(entrada), el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fundus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(part superior), el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cos</a:t>
            </a:r>
            <a:br>
              <a:rPr lang="ca-ES" sz="1800" b="1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(part central) i el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pílor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(sortida).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36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Digereix el bol alimentari en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quim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gràcies als moviments peristàltics i a les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glàndules exocrines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de la mucosa que alliberen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suc gàstric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conté: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36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Àcid clorhídric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: degrada teixits durs</a:t>
            </a:r>
            <a:br>
              <a:rPr lang="ca-ES" sz="1800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té acció bactericida.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Enzims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: com </a:t>
            </a:r>
            <a:r>
              <a:rPr lang="ca-ES" sz="180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pepsina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digereix</a:t>
            </a:r>
            <a:br>
              <a:rPr lang="ca-ES" sz="1800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proteïnes.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2" name="Google Shape;222;gc8f9f15154_0_43"/>
          <p:cNvSpPr txBox="1"/>
          <p:nvPr/>
        </p:nvSpPr>
        <p:spPr>
          <a:xfrm>
            <a:off x="457200" y="810000"/>
            <a:ext cx="6808800" cy="12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Esòfag: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transporta el bol alimentari des de la faringe a l’estómac gràcies als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moviments peristàltics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3" name="Google Shape;223;gc8f9f15154_0_43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gc8f9f15154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525" y="0"/>
            <a:ext cx="2302476" cy="230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c8f9f15154_0_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8850" y="3553400"/>
            <a:ext cx="4348150" cy="330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c8f9f15154_0_60"/>
          <p:cNvSpPr txBox="1"/>
          <p:nvPr/>
        </p:nvSpPr>
        <p:spPr>
          <a:xfrm>
            <a:off x="450975" y="5868501"/>
            <a:ext cx="85068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Pàncrees: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glàndula mixta que secreta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suc pancreàtic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conté enzims com la </a:t>
            </a:r>
            <a:r>
              <a:rPr lang="ca-ES" sz="180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tripsina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digereix proteïnes. Les seves glàndules endocrines secreten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insulina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glucagó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participen en el metabolisme de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glúcids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1" name="Google Shape;231;gc8f9f15154_0_6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c8f9f15154_0_60"/>
          <p:cNvSpPr txBox="1"/>
          <p:nvPr/>
        </p:nvSpPr>
        <p:spPr>
          <a:xfrm>
            <a:off x="457200" y="810000"/>
            <a:ext cx="8164800" cy="3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Fetge: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glàndula exocrina que produeix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bilis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una substància que emulsiona els lípids i que s’emmagatzema a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vesícula biliar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 A més de la funció de digestió, també participa en: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Emmagatzemament de greixos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vitamines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glucosa en forma de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glicogen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Transformació d’aminoàcids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produint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àcid úric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Degradació d’hemoglobina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pel reciclatge de glòbuls vermells.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Eliminació de substàncies nocives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de la sang (p. ex: alcohol).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3" name="Google Shape;233;gc8f9f15154_0_6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gc8f9f15154_0_60"/>
          <p:cNvPicPr preferRelativeResize="0"/>
          <p:nvPr/>
        </p:nvPicPr>
        <p:blipFill rotWithShape="1">
          <a:blip r:embed="rId3">
            <a:alphaModFix/>
          </a:blip>
          <a:srcRect l="32005" t="36629" r="46563" b="34101"/>
          <a:stretch/>
        </p:blipFill>
        <p:spPr>
          <a:xfrm>
            <a:off x="155525" y="3241401"/>
            <a:ext cx="1780451" cy="182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c8f9f15154_0_60"/>
          <p:cNvSpPr txBox="1"/>
          <p:nvPr/>
        </p:nvSpPr>
        <p:spPr>
          <a:xfrm>
            <a:off x="47279" y="5045150"/>
            <a:ext cx="2084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Emulsió de lípids en petites gotes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6" name="Google Shape;236;gc8f9f15154_0_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3500" y="3093026"/>
            <a:ext cx="5035062" cy="27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c8f9f15154_0_60"/>
          <p:cNvSpPr/>
          <p:nvPr/>
        </p:nvSpPr>
        <p:spPr>
          <a:xfrm>
            <a:off x="4797300" y="3093025"/>
            <a:ext cx="461700" cy="2370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c8f9f15154_0_60"/>
          <p:cNvSpPr/>
          <p:nvPr/>
        </p:nvSpPr>
        <p:spPr>
          <a:xfrm>
            <a:off x="2693500" y="4269025"/>
            <a:ext cx="584400" cy="3951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c8f9f15154_0_60"/>
          <p:cNvSpPr/>
          <p:nvPr/>
        </p:nvSpPr>
        <p:spPr>
          <a:xfrm>
            <a:off x="4892550" y="4607500"/>
            <a:ext cx="1165200" cy="2370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c8f9f15154_0_60"/>
          <p:cNvSpPr/>
          <p:nvPr/>
        </p:nvSpPr>
        <p:spPr>
          <a:xfrm>
            <a:off x="6349875" y="5085975"/>
            <a:ext cx="669900" cy="2370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c8f9f15154_0_60"/>
          <p:cNvSpPr/>
          <p:nvPr/>
        </p:nvSpPr>
        <p:spPr>
          <a:xfrm>
            <a:off x="5349750" y="5540950"/>
            <a:ext cx="2084400" cy="2370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c8f9f15154_0_60"/>
          <p:cNvSpPr/>
          <p:nvPr/>
        </p:nvSpPr>
        <p:spPr>
          <a:xfrm>
            <a:off x="2655400" y="5154850"/>
            <a:ext cx="584400" cy="3951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c8f9f15154_0_72"/>
          <p:cNvPicPr preferRelativeResize="0"/>
          <p:nvPr/>
        </p:nvPicPr>
        <p:blipFill rotWithShape="1">
          <a:blip r:embed="rId3">
            <a:alphaModFix/>
          </a:blip>
          <a:srcRect t="10857"/>
          <a:stretch/>
        </p:blipFill>
        <p:spPr>
          <a:xfrm>
            <a:off x="6561261" y="3099292"/>
            <a:ext cx="2895950" cy="187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c8f9f15154_0_72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c8f9f15154_0_72"/>
          <p:cNvSpPr txBox="1"/>
          <p:nvPr/>
        </p:nvSpPr>
        <p:spPr>
          <a:xfrm>
            <a:off x="457200" y="810000"/>
            <a:ext cx="8506800" cy="3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Intestí prim: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mesura uns 6-7 metres i està format per 3 parts: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○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Duodè: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amb moltes cèl·lules exocrines a la mucosa que produeixen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suc intestinal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, que conté </a:t>
            </a:r>
            <a:r>
              <a:rPr lang="ca-ES" sz="1800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lipases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per digerir lípids. També és on van a parar la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bilis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i el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suc pancreàtic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. El quim es transforma en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quil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○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Jejú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lang="ca-ES" sz="1800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ili: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seva mucosa conté molts replegaments anomenats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microvellositats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que permeten augmentar la superfície epitelial per a una major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absorció de nutrients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50" name="Google Shape;250;gc8f9f15154_0_72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gc8f9f15154_0_72"/>
          <p:cNvPicPr preferRelativeResize="0"/>
          <p:nvPr/>
        </p:nvPicPr>
        <p:blipFill rotWithShape="1">
          <a:blip r:embed="rId4">
            <a:alphaModFix/>
          </a:blip>
          <a:srcRect b="6515"/>
          <a:stretch/>
        </p:blipFill>
        <p:spPr>
          <a:xfrm>
            <a:off x="-12" y="3280475"/>
            <a:ext cx="7002325" cy="357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52;gc8f9f15154_0_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5536" y="1052736"/>
            <a:ext cx="8456095" cy="58772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755576" y="1057110"/>
            <a:ext cx="10903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16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Dibuixa:</a:t>
            </a:r>
            <a:endParaRPr lang="es-ES" sz="1600" dirty="0"/>
          </a:p>
        </p:txBody>
      </p:sp>
      <p:sp>
        <p:nvSpPr>
          <p:cNvPr id="2" name="1 CuadroTexto"/>
          <p:cNvSpPr txBox="1"/>
          <p:nvPr/>
        </p:nvSpPr>
        <p:spPr>
          <a:xfrm>
            <a:off x="181971" y="4581128"/>
            <a:ext cx="12961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 err="1" smtClean="0"/>
              <a:t>Microvellositats</a:t>
            </a:r>
            <a:r>
              <a:rPr lang="es-ES" sz="1200" dirty="0" smtClean="0"/>
              <a:t> </a:t>
            </a:r>
            <a:r>
              <a:rPr lang="es-ES" sz="1200" dirty="0" err="1" smtClean="0"/>
              <a:t>intestinals</a:t>
            </a:r>
            <a:endParaRPr lang="ca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49795" y="3717032"/>
            <a:ext cx="12961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 err="1" smtClean="0"/>
              <a:t>Vellositats</a:t>
            </a:r>
            <a:r>
              <a:rPr lang="es-ES" sz="1200" dirty="0" smtClean="0"/>
              <a:t> </a:t>
            </a:r>
            <a:r>
              <a:rPr lang="es-ES" sz="1200" dirty="0" err="1" smtClean="0"/>
              <a:t>intestinals</a:t>
            </a:r>
            <a:endParaRPr lang="ca-ES" sz="1200" dirty="0"/>
          </a:p>
        </p:txBody>
      </p:sp>
    </p:spTree>
    <p:extLst>
      <p:ext uri="{BB962C8B-B14F-4D97-AF65-F5344CB8AC3E}">
        <p14:creationId xmlns:p14="http://schemas.microsoft.com/office/powerpoint/2010/main" val="4364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c8f9f15154_0_89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c8f9f15154_0_89"/>
          <p:cNvSpPr txBox="1"/>
          <p:nvPr/>
        </p:nvSpPr>
        <p:spPr>
          <a:xfrm>
            <a:off x="457200" y="810000"/>
            <a:ext cx="8506800" cy="3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Intestí gros: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mesura aproximadament 1,5 metres i no presenta vellositats a la mucosa, però les seves cèl·lules tenen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microvil·li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els permet absorbir l’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aigua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les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sals minerals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 Els moviments peristàltics i la dessecació del quil produeixen la transformació en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excrements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1" name="Google Shape;261;gc8f9f15154_0_89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gc8f9f15154_0_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413" y="2536675"/>
            <a:ext cx="4216275" cy="265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c8f9f15154_0_89"/>
          <p:cNvSpPr txBox="1"/>
          <p:nvPr/>
        </p:nvSpPr>
        <p:spPr>
          <a:xfrm>
            <a:off x="457200" y="5860850"/>
            <a:ext cx="85068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Recte: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part final del tub formada per músculs que es mantenen en contracció. Durant la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defecació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l’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esfínter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 es dilata i els excrements surten per l’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anus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4" name="Google Shape;264;gc8f9f15154_0_89"/>
          <p:cNvSpPr/>
          <p:nvPr/>
        </p:nvSpPr>
        <p:spPr>
          <a:xfrm>
            <a:off x="831675" y="4369375"/>
            <a:ext cx="409500" cy="2370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c8f9f15154_0_89"/>
          <p:cNvSpPr/>
          <p:nvPr/>
        </p:nvSpPr>
        <p:spPr>
          <a:xfrm>
            <a:off x="784050" y="4731325"/>
            <a:ext cx="704700" cy="2370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c8f9f15154_0_89"/>
          <p:cNvSpPr/>
          <p:nvPr/>
        </p:nvSpPr>
        <p:spPr>
          <a:xfrm>
            <a:off x="307800" y="3330575"/>
            <a:ext cx="876300" cy="4185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c8f9f15154_0_89"/>
          <p:cNvSpPr/>
          <p:nvPr/>
        </p:nvSpPr>
        <p:spPr>
          <a:xfrm>
            <a:off x="2003250" y="2492375"/>
            <a:ext cx="933600" cy="4185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c8f9f15154_0_89"/>
          <p:cNvSpPr/>
          <p:nvPr/>
        </p:nvSpPr>
        <p:spPr>
          <a:xfrm>
            <a:off x="3679650" y="3406775"/>
            <a:ext cx="933600" cy="4185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gc8f9f15154_0_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1300" y="1830075"/>
            <a:ext cx="2633456" cy="403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gc8f9f15154_0_107"/>
          <p:cNvPicPr preferRelativeResize="0"/>
          <p:nvPr/>
        </p:nvPicPr>
        <p:blipFill rotWithShape="1">
          <a:blip r:embed="rId3">
            <a:alphaModFix/>
          </a:blip>
          <a:srcRect l="10921" t="14246" b="14339"/>
          <a:stretch/>
        </p:blipFill>
        <p:spPr>
          <a:xfrm>
            <a:off x="1364000" y="0"/>
            <a:ext cx="6415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c8f9f15154_0_112"/>
          <p:cNvSpPr/>
          <p:nvPr/>
        </p:nvSpPr>
        <p:spPr>
          <a:xfrm>
            <a:off x="467640" y="692640"/>
            <a:ext cx="8424600" cy="25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b="0" i="0" u="none" strike="noStrike" cap="none" dirty="0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Omple la següent taula indicant com i on es dóna el procés de digestió i absorció dels diferents nutrients en l’aparell digestiu.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1" name="Google Shape;281;gc8f9f15154_0_112"/>
          <p:cNvGraphicFramePr/>
          <p:nvPr/>
        </p:nvGraphicFramePr>
        <p:xfrm>
          <a:off x="153000" y="2073495"/>
          <a:ext cx="8739300" cy="4049015"/>
        </p:xfrm>
        <a:graphic>
          <a:graphicData uri="http://schemas.openxmlformats.org/drawingml/2006/table">
            <a:tbl>
              <a:tblPr>
                <a:noFill/>
                <a:tableStyleId>{B078C6D9-1875-4003-8749-A943F149489E}</a:tableStyleId>
              </a:tblPr>
              <a:tblGrid>
                <a:gridCol w="1456550"/>
                <a:gridCol w="1456550"/>
                <a:gridCol w="1456550"/>
                <a:gridCol w="1456550"/>
                <a:gridCol w="1456550"/>
                <a:gridCol w="1456550"/>
              </a:tblGrid>
              <a:tr h="56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b="1"/>
                        <a:t>Aliment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b="1"/>
                        <a:t>Tipus de nutrient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b="1"/>
                        <a:t>Lloc on es dóna la digestió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b="1"/>
                        <a:t>Enzims i substàncies encarregades de la digestió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b="1"/>
                        <a:t>Lloc on es dóna l’absorció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b="1"/>
                        <a:t>Sistema encarregat de transportar els nutrients</a:t>
                      </a:r>
                      <a:endParaRPr b="1"/>
                    </a:p>
                  </a:txBody>
                  <a:tcPr marL="91425" marR="91425" marT="91425" marB="91425" anchor="ctr"/>
                </a:tc>
              </a:tr>
              <a:tr h="806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Ou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757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Oli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724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Poma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  <a:tr h="724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Aigua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282" name="Google Shape;282;gc8f9f15154_0_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820" y="3916526"/>
            <a:ext cx="467727" cy="7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gc8f9f15154_0_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648" y="3251949"/>
            <a:ext cx="897900" cy="571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gc8f9f15154_0_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2815" y="4767135"/>
            <a:ext cx="467725" cy="55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gc8f9f15154_0_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3139" y="5427185"/>
            <a:ext cx="592750" cy="6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a71f5a344_0_0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lnSpcReduction="10000"/>
          </a:bodyPr>
          <a:lstStyle/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         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  </a:t>
            </a:r>
            <a:r>
              <a:rPr lang="ca-ES" sz="18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Aliment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Ingesta: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masticació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insalivació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	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						   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		   </a:t>
            </a:r>
            <a:r>
              <a:rPr lang="ca-ES" sz="18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Bol </a:t>
            </a:r>
            <a:r>
              <a:rPr lang="ca-ES" sz="18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alimentari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Deglució: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acció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llengua + faringe		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        </a:t>
            </a:r>
            <a:r>
              <a:rPr lang="ca-ES" sz="1800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Bol </a:t>
            </a:r>
            <a:r>
              <a:rPr lang="ca-ES" sz="1800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alimentari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1" name="Google Shape;291;gca71f5a344_0_0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36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1.</a:t>
            </a:r>
            <a:r>
              <a:rPr lang="ca-ES" sz="36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ca-ES" sz="36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36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Funcionament de l’aparell digestiu</a:t>
            </a:r>
            <a:endParaRPr sz="3600" b="0" i="0" u="none" strike="noStrike" cap="none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ca71f5a344_0_0"/>
          <p:cNvSpPr/>
          <p:nvPr/>
        </p:nvSpPr>
        <p:spPr>
          <a:xfrm>
            <a:off x="4938650" y="2119450"/>
            <a:ext cx="31596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ca71f5a34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2596996"/>
            <a:ext cx="3867257" cy="322272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ca71f5a344_0_0"/>
          <p:cNvSpPr/>
          <p:nvPr/>
        </p:nvSpPr>
        <p:spPr>
          <a:xfrm rot="5400000">
            <a:off x="7429325" y="2644531"/>
            <a:ext cx="16908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ca71f5a344_0_0"/>
          <p:cNvSpPr/>
          <p:nvPr/>
        </p:nvSpPr>
        <p:spPr>
          <a:xfrm rot="5400000">
            <a:off x="7448225" y="4822081"/>
            <a:ext cx="16908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ca71f5a344_0_0"/>
          <p:cNvSpPr/>
          <p:nvPr/>
        </p:nvSpPr>
        <p:spPr>
          <a:xfrm>
            <a:off x="4747175" y="5958750"/>
            <a:ext cx="25890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gca71f5a34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7252" y="2597000"/>
            <a:ext cx="2906071" cy="31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ca71f5a344_0_0"/>
          <p:cNvSpPr/>
          <p:nvPr/>
        </p:nvSpPr>
        <p:spPr>
          <a:xfrm>
            <a:off x="5423750" y="2950925"/>
            <a:ext cx="989100" cy="906600"/>
          </a:xfrm>
          <a:prstGeom prst="ellipse">
            <a:avLst/>
          </a:pr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3C78D8"/>
              </a:highlight>
            </a:endParaRPr>
          </a:p>
        </p:txBody>
      </p:sp>
      <p:sp>
        <p:nvSpPr>
          <p:cNvPr id="301" name="Google Shape;301;gca71f5a344_0_0"/>
          <p:cNvSpPr/>
          <p:nvPr/>
        </p:nvSpPr>
        <p:spPr>
          <a:xfrm>
            <a:off x="4652950" y="3139897"/>
            <a:ext cx="1397400" cy="12783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ca71f5a344_0_0"/>
          <p:cNvSpPr txBox="1"/>
          <p:nvPr/>
        </p:nvSpPr>
        <p:spPr>
          <a:xfrm>
            <a:off x="3147936" y="3623851"/>
            <a:ext cx="1397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b="1">
                <a:solidFill>
                  <a:srgbClr val="FF0000"/>
                </a:solidFill>
              </a:rPr>
              <a:t>1. La llengua empeny el bol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03" name="Google Shape;303;gca71f5a344_0_0"/>
          <p:cNvSpPr txBox="1"/>
          <p:nvPr/>
        </p:nvSpPr>
        <p:spPr>
          <a:xfrm>
            <a:off x="6700746" y="2500150"/>
            <a:ext cx="1397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b="1">
                <a:solidFill>
                  <a:srgbClr val="3C78D8"/>
                </a:solidFill>
              </a:rPr>
              <a:t>2. L’úvula del paladar tou tanca la via respiratòria</a:t>
            </a:r>
            <a:endParaRPr b="1">
              <a:solidFill>
                <a:srgbClr val="3C78D8"/>
              </a:solidFill>
            </a:endParaRPr>
          </a:p>
        </p:txBody>
      </p:sp>
      <p:sp>
        <p:nvSpPr>
          <p:cNvPr id="304" name="Google Shape;304;gca71f5a344_0_0"/>
          <p:cNvSpPr/>
          <p:nvPr/>
        </p:nvSpPr>
        <p:spPr>
          <a:xfrm>
            <a:off x="5661476" y="4172154"/>
            <a:ext cx="654900" cy="783900"/>
          </a:xfrm>
          <a:prstGeom prst="ellipse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AA84F"/>
              </a:solidFill>
            </a:endParaRPr>
          </a:p>
        </p:txBody>
      </p:sp>
      <p:sp>
        <p:nvSpPr>
          <p:cNvPr id="305" name="Google Shape;305;gca71f5a344_0_0"/>
          <p:cNvSpPr txBox="1"/>
          <p:nvPr/>
        </p:nvSpPr>
        <p:spPr>
          <a:xfrm>
            <a:off x="4091798" y="4737838"/>
            <a:ext cx="1695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b="1">
                <a:solidFill>
                  <a:srgbClr val="6AA84F"/>
                </a:solidFill>
              </a:rPr>
              <a:t>3. L’epiglotis impedeix el pas cap a la laringe</a:t>
            </a:r>
            <a:endParaRPr b="1">
              <a:solidFill>
                <a:srgbClr val="6AA8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767608"/>
            <a:ext cx="2609738" cy="2296569"/>
          </a:xfrm>
          <a:prstGeom prst="rect">
            <a:avLst/>
          </a:prstGeom>
        </p:spPr>
      </p:pic>
      <p:sp>
        <p:nvSpPr>
          <p:cNvPr id="310" name="Google Shape;310;gca71f5a344_0_24"/>
          <p:cNvSpPr txBox="1"/>
          <p:nvPr/>
        </p:nvSpPr>
        <p:spPr>
          <a:xfrm>
            <a:off x="457200" y="1062950"/>
            <a:ext cx="8506800" cy="56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fontScale="92500" lnSpcReduction="10000"/>
          </a:bodyPr>
          <a:lstStyle/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      </a:t>
            </a:r>
            <a:r>
              <a:rPr lang="ca-ES" sz="1800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Bol </a:t>
            </a:r>
            <a:r>
              <a:rPr lang="ca-ES" sz="1800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alimentari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Transport: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moviments peristàltics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(esòfag)				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		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	    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													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      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</a:t>
            </a:r>
            <a:r>
              <a:rPr lang="ca-ES" sz="1800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Bol alimentari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Digestió estomacal: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suc gàstric + moviments peristàltics</a:t>
            </a: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													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  </a:t>
            </a:r>
            <a:r>
              <a:rPr lang="ca-ES" sz="18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Quim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1" name="Google Shape;311;gca71f5a344_0_2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ca71f5a344_0_2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ca71f5a344_0_24"/>
          <p:cNvSpPr/>
          <p:nvPr/>
        </p:nvSpPr>
        <p:spPr>
          <a:xfrm>
            <a:off x="5940152" y="1532623"/>
            <a:ext cx="20478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ca71f5a344_0_24"/>
          <p:cNvSpPr/>
          <p:nvPr/>
        </p:nvSpPr>
        <p:spPr>
          <a:xfrm rot="5400000">
            <a:off x="6623233" y="2993411"/>
            <a:ext cx="3302983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ca71f5a344_0_24"/>
          <p:cNvSpPr/>
          <p:nvPr/>
        </p:nvSpPr>
        <p:spPr>
          <a:xfrm rot="5400000">
            <a:off x="7796975" y="5501592"/>
            <a:ext cx="993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ca71f5a344_0_24"/>
          <p:cNvSpPr/>
          <p:nvPr/>
        </p:nvSpPr>
        <p:spPr>
          <a:xfrm>
            <a:off x="7294542" y="5266081"/>
            <a:ext cx="69341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2" descr="Tractus intestinalis esophagus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7441" y="1660725"/>
            <a:ext cx="2329088" cy="3645024"/>
          </a:xfrm>
          <a:prstGeom prst="rect">
            <a:avLst/>
          </a:prstGeom>
          <a:noFill/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13556"/>
            <a:ext cx="1296144" cy="225625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3" name="12 Rectángulo"/>
          <p:cNvSpPr/>
          <p:nvPr/>
        </p:nvSpPr>
        <p:spPr>
          <a:xfrm>
            <a:off x="2197561" y="2913299"/>
            <a:ext cx="216024" cy="36004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4" name="13 Conector recto"/>
          <p:cNvCxnSpPr/>
          <p:nvPr/>
        </p:nvCxnSpPr>
        <p:spPr>
          <a:xfrm flipH="1" flipV="1">
            <a:off x="1331641" y="2813558"/>
            <a:ext cx="865920" cy="9974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H="1">
            <a:off x="1333465" y="3273339"/>
            <a:ext cx="864096" cy="179646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1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327" y="2033227"/>
            <a:ext cx="2296104" cy="1760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ca0419a9be_0_0"/>
          <p:cNvSpPr txBox="1"/>
          <p:nvPr/>
        </p:nvSpPr>
        <p:spPr>
          <a:xfrm>
            <a:off x="457200" y="1062950"/>
            <a:ext cx="8506800" cy="56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      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    	  </a:t>
            </a:r>
            <a:r>
              <a:rPr lang="ca-ES" sz="1800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Quim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Digestió intestinal: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moviments peristàltics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(duodè)</a:t>
            </a:r>
          </a:p>
          <a:p>
            <a:pPr marL="114300" lvl="0">
              <a:buClr>
                <a:schemeClr val="accent3"/>
              </a:buClr>
              <a:buSzPts val="1800"/>
            </a:pP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b="1" dirty="0" smtClean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	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  <a:r>
              <a:rPr lang="ca-ES" sz="1800" b="1" dirty="0" smtClean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suc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intestinal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(duodè)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suc pancreàtic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(pàncrees)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+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bilis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(fetge)			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   </a:t>
            </a:r>
            <a:r>
              <a:rPr lang="ca-ES" sz="18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Quil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		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	    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															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4" name="Google Shape;324;gca0419a9be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ca0419a9be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gca0419a9be_0_0"/>
          <p:cNvSpPr/>
          <p:nvPr/>
        </p:nvSpPr>
        <p:spPr>
          <a:xfrm>
            <a:off x="6429375" y="1909550"/>
            <a:ext cx="1566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ca0419a9be_0_0"/>
          <p:cNvSpPr/>
          <p:nvPr/>
        </p:nvSpPr>
        <p:spPr>
          <a:xfrm rot="5400000">
            <a:off x="7546325" y="2070325"/>
            <a:ext cx="14568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805675"/>
            <a:ext cx="4127537" cy="3260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ca8046e8cf_0_2"/>
          <p:cNvSpPr txBox="1"/>
          <p:nvPr/>
        </p:nvSpPr>
        <p:spPr>
          <a:xfrm>
            <a:off x="457200" y="1062950"/>
            <a:ext cx="8506800" cy="56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fontScale="92500" lnSpcReduction="10000"/>
          </a:bodyPr>
          <a:lstStyle/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      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    	   </a:t>
            </a:r>
            <a:r>
              <a:rPr lang="ca-ES" sz="1800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Quil</a:t>
            </a:r>
            <a:endParaRPr sz="1800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11480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Absorció nutrients: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       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microvil·li 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cèl·lules epitelials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(jejú i ili)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    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     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100 m</a:t>
            </a:r>
            <a:r>
              <a:rPr lang="ca-ES" sz="1800" baseline="300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      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017600" marR="0" lvl="0" indent="-171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Transport actiu sucres i </a:t>
            </a:r>
            <a:r>
              <a:rPr lang="ca-ES" sz="1800" dirty="0" err="1">
                <a:latin typeface="Georgia"/>
                <a:ea typeface="Georgia"/>
                <a:cs typeface="Georgia"/>
                <a:sym typeface="Georgia"/>
              </a:rPr>
              <a:t>aa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049999" marR="0" lvl="0" indent="-2042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Difusió passiva lípids			   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49999" marR="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Transport actiu vitamines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6858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ca-ES" sz="1800" b="1" dirty="0" smtClean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858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   </a:t>
            </a:r>
            <a:r>
              <a:rPr lang="ca-ES" sz="1800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Quil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															   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vasos sanguinis i limfàtics				    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Dessecació: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absorció aigua i sals minerals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(intestí gros)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							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49999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-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Difusió passiva aigua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49999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-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Transport actiu/passiu sals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												    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       </a:t>
            </a:r>
            <a:r>
              <a:rPr lang="ca-ES" sz="18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Material fecal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vasos sanguinis	</a:t>
            </a:r>
            <a:endParaRPr sz="1800" b="1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4" name="Google Shape;334;gca8046e8cf_0_2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ca8046e8cf_0_2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ca8046e8cf_0_2"/>
          <p:cNvSpPr/>
          <p:nvPr/>
        </p:nvSpPr>
        <p:spPr>
          <a:xfrm>
            <a:off x="6300192" y="1653412"/>
            <a:ext cx="1695482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ca8046e8cf_0_2"/>
          <p:cNvSpPr/>
          <p:nvPr/>
        </p:nvSpPr>
        <p:spPr>
          <a:xfrm rot="5400000">
            <a:off x="7285629" y="2232038"/>
            <a:ext cx="1978192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ca8046e8cf_0_2"/>
          <p:cNvSpPr/>
          <p:nvPr/>
        </p:nvSpPr>
        <p:spPr>
          <a:xfrm rot="5400000">
            <a:off x="3182162" y="3147317"/>
            <a:ext cx="2006176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ca8046e8cf_0_2"/>
          <p:cNvSpPr/>
          <p:nvPr/>
        </p:nvSpPr>
        <p:spPr>
          <a:xfrm rot="5400000">
            <a:off x="3690700" y="5634174"/>
            <a:ext cx="9891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ca8046e8cf_0_2"/>
          <p:cNvSpPr/>
          <p:nvPr/>
        </p:nvSpPr>
        <p:spPr>
          <a:xfrm rot="5400000">
            <a:off x="7208900" y="4696390"/>
            <a:ext cx="21192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gca8046e8cf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8913" y="2296479"/>
            <a:ext cx="4033000" cy="188410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gca8046e8cf_0_2"/>
          <p:cNvSpPr/>
          <p:nvPr/>
        </p:nvSpPr>
        <p:spPr>
          <a:xfrm>
            <a:off x="6984521" y="4780684"/>
            <a:ext cx="1011153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a05d0ac88_0_1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lnSpcReduction="10000"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Úlceres pèptiques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(estómac/duodè)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   mucus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que protegeix la mucosa 		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  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llagues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a la mucosa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Celiaquia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(intestí prim)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absorció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gluten		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reacció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autoimmune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mucosa intestinal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 </a:t>
            </a:r>
            <a:r>
              <a:rPr lang="ca-ES" sz="15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(proteïna vegetal)</a:t>
            </a:r>
            <a:endParaRPr sz="15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500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7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dificultat absorció </a:t>
            </a:r>
            <a:r>
              <a:rPr lang="ca-ES" sz="17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nutrients</a:t>
            </a:r>
            <a:r>
              <a:rPr lang="ca-ES" sz="15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 </a:t>
            </a:r>
            <a:r>
              <a:rPr lang="ca-ES" sz="15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destrucció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vellositats intestinals</a:t>
            </a: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8" name="Google Shape;348;g7a05d0ac88_0_1"/>
          <p:cNvSpPr txBox="1"/>
          <p:nvPr/>
        </p:nvSpPr>
        <p:spPr>
          <a:xfrm>
            <a:off x="457200" y="3015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1.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Malalties de l’aparell digestiu</a:t>
            </a:r>
            <a:endParaRPr sz="4000" b="0" i="0" u="none" strike="noStrike" cap="none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7a05d0ac88_0_1"/>
          <p:cNvSpPr/>
          <p:nvPr/>
        </p:nvSpPr>
        <p:spPr>
          <a:xfrm rot="5400000">
            <a:off x="861411" y="1907340"/>
            <a:ext cx="337800" cy="21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7a05d0ac88_0_1"/>
          <p:cNvSpPr/>
          <p:nvPr/>
        </p:nvSpPr>
        <p:spPr>
          <a:xfrm>
            <a:off x="4527850" y="1863700"/>
            <a:ext cx="1566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7a05d0ac88_0_1"/>
          <p:cNvSpPr/>
          <p:nvPr/>
        </p:nvSpPr>
        <p:spPr>
          <a:xfrm rot="1768380">
            <a:off x="5535345" y="1452687"/>
            <a:ext cx="674372" cy="30468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7a05d0ac88_0_1"/>
          <p:cNvSpPr txBox="1"/>
          <p:nvPr/>
        </p:nvSpPr>
        <p:spPr>
          <a:xfrm>
            <a:off x="5048246" y="1180561"/>
            <a:ext cx="73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>
                <a:latin typeface="Georgia"/>
                <a:ea typeface="Georgia"/>
                <a:cs typeface="Georgia"/>
                <a:sym typeface="Georgia"/>
              </a:rPr>
              <a:t>HCl</a:t>
            </a:r>
            <a:endParaRPr sz="16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5" name="Google Shape;355;g7a05d0ac88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9650" y="2184846"/>
            <a:ext cx="3134125" cy="256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7a05d0ac88_0_1"/>
          <p:cNvSpPr/>
          <p:nvPr/>
        </p:nvSpPr>
        <p:spPr>
          <a:xfrm>
            <a:off x="2720825" y="5212732"/>
            <a:ext cx="1566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7a05d0ac88_0_1"/>
          <p:cNvSpPr/>
          <p:nvPr/>
        </p:nvSpPr>
        <p:spPr>
          <a:xfrm rot="2391947">
            <a:off x="3631707" y="4744226"/>
            <a:ext cx="844392" cy="30456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7a05d0ac88_0_1"/>
          <p:cNvSpPr txBox="1"/>
          <p:nvPr/>
        </p:nvSpPr>
        <p:spPr>
          <a:xfrm>
            <a:off x="2144224" y="4237250"/>
            <a:ext cx="1566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 b="1">
                <a:latin typeface="Georgia"/>
                <a:ea typeface="Georgia"/>
                <a:cs typeface="Georgia"/>
                <a:sym typeface="Georgia"/>
              </a:rPr>
              <a:t>limfòcits</a:t>
            </a:r>
            <a:endParaRPr sz="1500" b="1"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(glòbuls blancs)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9" name="Google Shape;359;g7a05d0ac88_0_1"/>
          <p:cNvSpPr/>
          <p:nvPr/>
        </p:nvSpPr>
        <p:spPr>
          <a:xfrm rot="5400000">
            <a:off x="5890700" y="5658375"/>
            <a:ext cx="503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7a05d0ac88_0_1"/>
          <p:cNvSpPr/>
          <p:nvPr/>
        </p:nvSpPr>
        <p:spPr>
          <a:xfrm flipH="1">
            <a:off x="3632200" y="6148836"/>
            <a:ext cx="954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g7a05d0ac88_0_1"/>
          <p:cNvPicPr preferRelativeResize="0"/>
          <p:nvPr/>
        </p:nvPicPr>
        <p:blipFill rotWithShape="1">
          <a:blip r:embed="rId4">
            <a:alphaModFix/>
          </a:blip>
          <a:srcRect t="7491" b="9815"/>
          <a:stretch/>
        </p:blipFill>
        <p:spPr>
          <a:xfrm>
            <a:off x="1345075" y="2258329"/>
            <a:ext cx="4354200" cy="2032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g7a05d0ac88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400" y="166525"/>
            <a:ext cx="9413376" cy="662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7a05d0ac88_0_31"/>
          <p:cNvSpPr txBox="1"/>
          <p:nvPr/>
        </p:nvSpPr>
        <p:spPr>
          <a:xfrm>
            <a:off x="457200" y="1009100"/>
            <a:ext cx="8506800" cy="55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 fontScale="92500" lnSpcReduction="10000"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Apendicitis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(intestí gros)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   obstrucció apèndix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per restes de quil		 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proliferació bacteris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infecció peritoneu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perforació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apèndix	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inflamació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apèndix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Insuficiència hepàtica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(fetge)</a:t>
            </a: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-"/>
            </a:pP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Produïda per </a:t>
            </a:r>
            <a:r>
              <a:rPr lang="ca-ES" sz="16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virus</a:t>
            </a: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6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hepatitis </a:t>
            </a: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A, B, C, D i E</a:t>
            </a:r>
            <a:r>
              <a:rPr lang="ca-ES" sz="16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16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-"/>
            </a:pP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Produïda per </a:t>
            </a:r>
            <a:r>
              <a:rPr lang="ca-ES" sz="16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substàncies tòxiques</a:t>
            </a: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alcohol, abús medicaments...</a:t>
            </a:r>
            <a:endParaRPr sz="16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endParaRPr sz="16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6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    </a:t>
            </a:r>
            <a:r>
              <a:rPr lang="ca-ES" sz="16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mal </a:t>
            </a:r>
            <a:r>
              <a:rPr lang="ca-ES" sz="16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funcionament </a:t>
            </a:r>
            <a:r>
              <a:rPr lang="ca-ES" sz="16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fetge</a:t>
            </a: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6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 </a:t>
            </a:r>
            <a:r>
              <a:rPr lang="ca-ES" sz="16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regeneració </a:t>
            </a:r>
            <a:r>
              <a:rPr lang="ca-ES" sz="16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fetge	              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cirrosi</a:t>
            </a:r>
            <a:r>
              <a:rPr lang="ca-ES" sz="16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16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													</a:t>
            </a:r>
            <a:endParaRPr sz="16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3" name="Google Shape;373;g7a05d0ac88_0_3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7a05d0ac88_0_3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7a05d0ac88_0_31"/>
          <p:cNvSpPr/>
          <p:nvPr/>
        </p:nvSpPr>
        <p:spPr>
          <a:xfrm>
            <a:off x="5117900" y="1241054"/>
            <a:ext cx="833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7a05d0ac88_0_31"/>
          <p:cNvSpPr txBox="1"/>
          <p:nvPr/>
        </p:nvSpPr>
        <p:spPr>
          <a:xfrm>
            <a:off x="612300" y="2373300"/>
            <a:ext cx="2351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(doble capa amb líquid que protegeix i permet el moviment dels òrgans de l’aparell digestiu)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7" name="Google Shape;377;g7a05d0ac88_0_31"/>
          <p:cNvSpPr/>
          <p:nvPr/>
        </p:nvSpPr>
        <p:spPr>
          <a:xfrm rot="5400000">
            <a:off x="6894900" y="1741061"/>
            <a:ext cx="503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7a05d0ac88_0_31"/>
          <p:cNvSpPr/>
          <p:nvPr/>
        </p:nvSpPr>
        <p:spPr>
          <a:xfrm flipH="1">
            <a:off x="5437400" y="2145000"/>
            <a:ext cx="5139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7a05d0ac88_0_31"/>
          <p:cNvSpPr/>
          <p:nvPr/>
        </p:nvSpPr>
        <p:spPr>
          <a:xfrm flipH="1">
            <a:off x="2720825" y="2145000"/>
            <a:ext cx="5139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g7a05d0ac88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54" y="3430800"/>
            <a:ext cx="2863258" cy="110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7a05d0ac88_0_31"/>
          <p:cNvSpPr/>
          <p:nvPr/>
        </p:nvSpPr>
        <p:spPr>
          <a:xfrm>
            <a:off x="3635896" y="5805264"/>
            <a:ext cx="963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7a05d0ac88_0_31"/>
          <p:cNvSpPr/>
          <p:nvPr/>
        </p:nvSpPr>
        <p:spPr>
          <a:xfrm>
            <a:off x="6528677" y="5805264"/>
            <a:ext cx="963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7a05d0ac88_0_31"/>
          <p:cNvSpPr txBox="1"/>
          <p:nvPr/>
        </p:nvSpPr>
        <p:spPr>
          <a:xfrm>
            <a:off x="7294848" y="6089346"/>
            <a:ext cx="1873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(el fetge ja no torna a  funcionar bé)</a:t>
            </a:r>
            <a:endParaRPr sz="15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84" name="Google Shape;384;g7a05d0ac88_0_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4311" y="2559150"/>
            <a:ext cx="5932824" cy="20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caa51a65b5_0_0"/>
          <p:cNvSpPr/>
          <p:nvPr/>
        </p:nvSpPr>
        <p:spPr>
          <a:xfrm>
            <a:off x="518825" y="1220552"/>
            <a:ext cx="7632300" cy="12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Respiració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r>
              <a:rPr lang="ca-ES" sz="1800" b="1" i="0" u="none" strike="noStrike" cap="none" dirty="0" smtClean="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intercanvi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de gasos per mantenir els nivells adequats d’O</a:t>
            </a:r>
            <a:r>
              <a:rPr lang="ca-ES" sz="1800" baseline="-25000" dirty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 i CO</a:t>
            </a:r>
            <a:r>
              <a:rPr lang="ca-ES" sz="1800" baseline="-25000" dirty="0"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 en sang.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caa51a65b5_0_0"/>
          <p:cNvSpPr/>
          <p:nvPr/>
        </p:nvSpPr>
        <p:spPr>
          <a:xfrm>
            <a:off x="145675" y="2110875"/>
            <a:ext cx="4642800" cy="29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VIES RESPIRATÒRIES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Fosses nasals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Faringe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Laringe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Tràquea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Bronquis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Bronquíols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 	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            Pulmons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•"/>
            </a:pP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Alvèols pulmonars</a:t>
            </a:r>
            <a:endParaRPr sz="1800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1" name="Google Shape;391;gcaa51a65b5_0_0"/>
          <p:cNvSpPr txBox="1"/>
          <p:nvPr/>
        </p:nvSpPr>
        <p:spPr>
          <a:xfrm>
            <a:off x="385200" y="40464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4000" b="0" i="0" u="none" strike="noStrike" cap="none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ca-ES" sz="4000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L’APARELL RESPIRATORI</a:t>
            </a:r>
            <a:endParaRPr sz="4000" b="0" i="0" u="none" strike="noStrike" cap="none">
              <a:solidFill>
                <a:srgbClr val="38761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2" name="Google Shape;392;gcaa51a65b5_0_0"/>
          <p:cNvSpPr/>
          <p:nvPr/>
        </p:nvSpPr>
        <p:spPr>
          <a:xfrm>
            <a:off x="1200146" y="3551468"/>
            <a:ext cx="1579800" cy="845100"/>
          </a:xfrm>
          <a:prstGeom prst="rightBracket">
            <a:avLst>
              <a:gd name="adj" fmla="val 8333"/>
            </a:avLst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3" name="Google Shape;393;gcaa51a65b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050" y="1563611"/>
            <a:ext cx="4642799" cy="5398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gcaa51a65b5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1011" y="1909579"/>
            <a:ext cx="3461975" cy="291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gcaa51a65b5_0_14"/>
          <p:cNvSpPr txBox="1"/>
          <p:nvPr/>
        </p:nvSpPr>
        <p:spPr>
          <a:xfrm>
            <a:off x="457200" y="1520151"/>
            <a:ext cx="8506800" cy="29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Fosses nasals:</a:t>
            </a:r>
            <a:r>
              <a:rPr lang="ca-ES" sz="1800" b="1" i="0" u="none" strike="noStrike" cap="none" dirty="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orificis formats per una mucosa plena de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pèls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que protegeixen de cossos estranys. La cavitat nasal conté les </a:t>
            </a:r>
            <a:r>
              <a:rPr lang="ca-ES" sz="1800" b="1" dirty="0">
                <a:latin typeface="Georgia"/>
                <a:ea typeface="Georgia"/>
                <a:cs typeface="Georgia"/>
                <a:sym typeface="Georgia"/>
              </a:rPr>
              <a:t>crestes 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que escalfen l’aire inhalat.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Faringe: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via per on passa l’aire temperat.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Laringe:</a:t>
            </a:r>
            <a:r>
              <a:rPr lang="ca-ES" sz="1800" b="1" dirty="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conducte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cartilaginós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que conté</a:t>
            </a:r>
            <a:b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les </a:t>
            </a:r>
            <a:r>
              <a:rPr lang="ca-ES" sz="18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cordes vocals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que permeten emetre sons.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r>
              <a:rPr lang="ca-ES" sz="4000" b="0" i="0" u="none" strike="noStrike" cap="none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400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Òrgans de l’aparell respiratori</a:t>
            </a:r>
            <a:endParaRPr sz="4000" b="0" i="0" u="none" strike="noStrike" cap="none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3" name="Google Shape;403;gcaa51a65b5_0_14"/>
          <p:cNvGrpSpPr/>
          <p:nvPr/>
        </p:nvGrpSpPr>
        <p:grpSpPr>
          <a:xfrm>
            <a:off x="6061975" y="2810215"/>
            <a:ext cx="2365782" cy="1657546"/>
            <a:chOff x="6061975" y="3419815"/>
            <a:chExt cx="2365782" cy="1657546"/>
          </a:xfrm>
        </p:grpSpPr>
        <p:sp>
          <p:nvSpPr>
            <p:cNvPr id="404" name="Google Shape;404;gcaa51a65b5_0_14"/>
            <p:cNvSpPr/>
            <p:nvPr/>
          </p:nvSpPr>
          <p:spPr>
            <a:xfrm>
              <a:off x="6061975" y="4011925"/>
              <a:ext cx="489875" cy="477625"/>
            </a:xfrm>
            <a:custGeom>
              <a:avLst/>
              <a:gdLst/>
              <a:ahLst/>
              <a:cxnLst/>
              <a:rect l="l" t="t" r="r" b="b"/>
              <a:pathLst>
                <a:path w="19595" h="19105" extrusionOk="0">
                  <a:moveTo>
                    <a:pt x="0" y="19105"/>
                  </a:moveTo>
                  <a:cubicBezTo>
                    <a:pt x="2598" y="18455"/>
                    <a:pt x="4883" y="16435"/>
                    <a:pt x="6368" y="14206"/>
                  </a:cubicBezTo>
                  <a:cubicBezTo>
                    <a:pt x="7827" y="12015"/>
                    <a:pt x="5486" y="8230"/>
                    <a:pt x="7348" y="6368"/>
                  </a:cubicBezTo>
                  <a:cubicBezTo>
                    <a:pt x="10602" y="3114"/>
                    <a:pt x="14994" y="0"/>
                    <a:pt x="19595" y="0"/>
                  </a:cubicBezTo>
                </a:path>
              </a:pathLst>
            </a:custGeom>
            <a:noFill/>
            <a:ln w="28575" cap="flat" cmpd="sng">
              <a:solidFill>
                <a:srgbClr val="3C78D8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05" name="Google Shape;405;gcaa51a65b5_0_14"/>
            <p:cNvSpPr/>
            <p:nvPr/>
          </p:nvSpPr>
          <p:spPr>
            <a:xfrm>
              <a:off x="6662050" y="3901700"/>
              <a:ext cx="1045575" cy="234875"/>
            </a:xfrm>
            <a:custGeom>
              <a:avLst/>
              <a:gdLst/>
              <a:ahLst/>
              <a:cxnLst/>
              <a:rect l="l" t="t" r="r" b="b"/>
              <a:pathLst>
                <a:path w="41823" h="9395" extrusionOk="0">
                  <a:moveTo>
                    <a:pt x="0" y="4899"/>
                  </a:moveTo>
                  <a:cubicBezTo>
                    <a:pt x="6703" y="4899"/>
                    <a:pt x="13582" y="4253"/>
                    <a:pt x="20084" y="5879"/>
                  </a:cubicBezTo>
                  <a:cubicBezTo>
                    <a:pt x="25397" y="7208"/>
                    <a:pt x="30773" y="8818"/>
                    <a:pt x="36250" y="8818"/>
                  </a:cubicBezTo>
                  <a:cubicBezTo>
                    <a:pt x="37883" y="8818"/>
                    <a:pt x="39994" y="9973"/>
                    <a:pt x="41148" y="8818"/>
                  </a:cubicBezTo>
                  <a:cubicBezTo>
                    <a:pt x="43780" y="6184"/>
                    <a:pt x="37621" y="1665"/>
                    <a:pt x="34290" y="0"/>
                  </a:cubicBezTo>
                </a:path>
              </a:pathLst>
            </a:custGeom>
            <a:noFill/>
            <a:ln w="28575" cap="flat" cmpd="sng">
              <a:solidFill>
                <a:srgbClr val="3C78D8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06" name="Google Shape;406;gcaa51a65b5_0_14"/>
            <p:cNvSpPr/>
            <p:nvPr/>
          </p:nvSpPr>
          <p:spPr>
            <a:xfrm>
              <a:off x="6516022" y="3656775"/>
              <a:ext cx="868575" cy="244925"/>
            </a:xfrm>
            <a:custGeom>
              <a:avLst/>
              <a:gdLst/>
              <a:ahLst/>
              <a:cxnLst/>
              <a:rect l="l" t="t" r="r" b="b"/>
              <a:pathLst>
                <a:path w="34743" h="9797" extrusionOk="0">
                  <a:moveTo>
                    <a:pt x="34743" y="9797"/>
                  </a:moveTo>
                  <a:cubicBezTo>
                    <a:pt x="27292" y="8309"/>
                    <a:pt x="19807" y="6368"/>
                    <a:pt x="12209" y="6368"/>
                  </a:cubicBezTo>
                  <a:cubicBezTo>
                    <a:pt x="8287" y="6368"/>
                    <a:pt x="2630" y="9142"/>
                    <a:pt x="453" y="5879"/>
                  </a:cubicBezTo>
                  <a:cubicBezTo>
                    <a:pt x="-1359" y="3162"/>
                    <a:pt x="5025" y="0"/>
                    <a:pt x="8291" y="0"/>
                  </a:cubicBezTo>
                </a:path>
              </a:pathLst>
            </a:custGeom>
            <a:noFill/>
            <a:ln w="28575" cap="flat" cmpd="sng">
              <a:solidFill>
                <a:srgbClr val="3C78D8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07" name="Google Shape;407;gcaa51a65b5_0_14"/>
            <p:cNvSpPr/>
            <p:nvPr/>
          </p:nvSpPr>
          <p:spPr>
            <a:xfrm>
              <a:off x="6821250" y="3644525"/>
              <a:ext cx="789450" cy="184350"/>
            </a:xfrm>
            <a:custGeom>
              <a:avLst/>
              <a:gdLst/>
              <a:ahLst/>
              <a:cxnLst/>
              <a:rect l="l" t="t" r="r" b="b"/>
              <a:pathLst>
                <a:path w="31578" h="7374" extrusionOk="0">
                  <a:moveTo>
                    <a:pt x="0" y="0"/>
                  </a:moveTo>
                  <a:cubicBezTo>
                    <a:pt x="7050" y="0"/>
                    <a:pt x="13735" y="3188"/>
                    <a:pt x="20574" y="4899"/>
                  </a:cubicBezTo>
                  <a:cubicBezTo>
                    <a:pt x="23960" y="5746"/>
                    <a:pt x="27739" y="8418"/>
                    <a:pt x="30861" y="6858"/>
                  </a:cubicBezTo>
                  <a:cubicBezTo>
                    <a:pt x="33651" y="5463"/>
                    <a:pt x="27123" y="490"/>
                    <a:pt x="24003" y="49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08" name="Google Shape;408;gcaa51a65b5_0_14"/>
            <p:cNvSpPr/>
            <p:nvPr/>
          </p:nvSpPr>
          <p:spPr>
            <a:xfrm>
              <a:off x="6823549" y="3419815"/>
              <a:ext cx="499825" cy="200225"/>
            </a:xfrm>
            <a:custGeom>
              <a:avLst/>
              <a:gdLst/>
              <a:ahLst/>
              <a:cxnLst/>
              <a:rect l="l" t="t" r="r" b="b"/>
              <a:pathLst>
                <a:path w="19993" h="8009" extrusionOk="0">
                  <a:moveTo>
                    <a:pt x="19993" y="8009"/>
                  </a:moveTo>
                  <a:cubicBezTo>
                    <a:pt x="15482" y="6505"/>
                    <a:pt x="10890" y="5244"/>
                    <a:pt x="6277" y="4090"/>
                  </a:cubicBezTo>
                  <a:cubicBezTo>
                    <a:pt x="4350" y="3608"/>
                    <a:pt x="1501" y="4763"/>
                    <a:pt x="398" y="3110"/>
                  </a:cubicBezTo>
                  <a:cubicBezTo>
                    <a:pt x="-2020" y="-515"/>
                    <a:pt x="8778" y="171"/>
                    <a:pt x="13135" y="171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09" name="Google Shape;409;gcaa51a65b5_0_14"/>
            <p:cNvSpPr/>
            <p:nvPr/>
          </p:nvSpPr>
          <p:spPr>
            <a:xfrm>
              <a:off x="7262129" y="3436346"/>
              <a:ext cx="734800" cy="673550"/>
            </a:xfrm>
            <a:custGeom>
              <a:avLst/>
              <a:gdLst/>
              <a:ahLst/>
              <a:cxnLst/>
              <a:rect l="l" t="t" r="r" b="b"/>
              <a:pathLst>
                <a:path w="29392" h="26942" extrusionOk="0">
                  <a:moveTo>
                    <a:pt x="0" y="0"/>
                  </a:moveTo>
                  <a:cubicBezTo>
                    <a:pt x="4272" y="855"/>
                    <a:pt x="9112" y="521"/>
                    <a:pt x="12736" y="2939"/>
                  </a:cubicBezTo>
                  <a:cubicBezTo>
                    <a:pt x="17935" y="6407"/>
                    <a:pt x="19273" y="13615"/>
                    <a:pt x="23023" y="18615"/>
                  </a:cubicBezTo>
                  <a:cubicBezTo>
                    <a:pt x="25119" y="21411"/>
                    <a:pt x="27829" y="23816"/>
                    <a:pt x="29392" y="2694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410" name="Google Shape;410;gcaa51a65b5_0_14"/>
            <p:cNvSpPr/>
            <p:nvPr/>
          </p:nvSpPr>
          <p:spPr>
            <a:xfrm>
              <a:off x="8119382" y="4171136"/>
              <a:ext cx="308375" cy="906225"/>
            </a:xfrm>
            <a:custGeom>
              <a:avLst/>
              <a:gdLst/>
              <a:ahLst/>
              <a:cxnLst/>
              <a:rect l="l" t="t" r="r" b="b"/>
              <a:pathLst>
                <a:path w="12335" h="36249" extrusionOk="0">
                  <a:moveTo>
                    <a:pt x="0" y="0"/>
                  </a:moveTo>
                  <a:cubicBezTo>
                    <a:pt x="5722" y="1431"/>
                    <a:pt x="10326" y="7503"/>
                    <a:pt x="11757" y="13226"/>
                  </a:cubicBezTo>
                  <a:cubicBezTo>
                    <a:pt x="13625" y="20698"/>
                    <a:pt x="9797" y="28547"/>
                    <a:pt x="9797" y="36249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411" name="Google Shape;411;gcaa51a65b5_0_14"/>
          <p:cNvSpPr txBox="1"/>
          <p:nvPr/>
        </p:nvSpPr>
        <p:spPr>
          <a:xfrm>
            <a:off x="5304075" y="2712450"/>
            <a:ext cx="91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crestes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12" name="Google Shape;412;gcaa51a65b5_0_14"/>
          <p:cNvCxnSpPr/>
          <p:nvPr/>
        </p:nvCxnSpPr>
        <p:spPr>
          <a:xfrm>
            <a:off x="5993125" y="2931800"/>
            <a:ext cx="1747800" cy="52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3" name="Google Shape;413;gcaa51a65b5_0_14"/>
          <p:cNvCxnSpPr/>
          <p:nvPr/>
        </p:nvCxnSpPr>
        <p:spPr>
          <a:xfrm>
            <a:off x="6007425" y="2941325"/>
            <a:ext cx="1009800" cy="195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4" name="Google Shape;414;gcaa51a65b5_0_14"/>
          <p:cNvCxnSpPr/>
          <p:nvPr/>
        </p:nvCxnSpPr>
        <p:spPr>
          <a:xfrm>
            <a:off x="5997900" y="2945125"/>
            <a:ext cx="990600" cy="5001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15" name="Google Shape;415;gcaa51a65b5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0000" y="3763412"/>
            <a:ext cx="3461975" cy="3484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gcaa51a65b5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61950" y="4105650"/>
            <a:ext cx="3141901" cy="314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caa51a65b5_1_3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caa51a65b5_1_3"/>
          <p:cNvSpPr txBox="1"/>
          <p:nvPr/>
        </p:nvSpPr>
        <p:spPr>
          <a:xfrm>
            <a:off x="457200" y="810000"/>
            <a:ext cx="8506800" cy="57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Tràquea: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tub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elàstic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paral·lel a l’esòfag i rodejat de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cartílag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Bronquis i bronquíols: </a:t>
            </a:r>
            <a:r>
              <a:rPr lang="ca-ES" sz="18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bifurcacions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 la tràquea cada cop de diàmetre inferior que penetren en els pulmons.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3" name="Google Shape;423;gcaa51a65b5_1_3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gcaa51a65b5_1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5975" y="1235875"/>
            <a:ext cx="2476301" cy="197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gcaa51a65b5_1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9525" y="1967100"/>
            <a:ext cx="3979400" cy="3028038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gcaa51a65b5_1_3"/>
          <p:cNvSpPr txBox="1"/>
          <p:nvPr/>
        </p:nvSpPr>
        <p:spPr>
          <a:xfrm>
            <a:off x="8343900" y="945150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cartílag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7" name="Google Shape;427;gcaa51a65b5_1_3"/>
          <p:cNvSpPr txBox="1"/>
          <p:nvPr/>
        </p:nvSpPr>
        <p:spPr>
          <a:xfrm>
            <a:off x="6845750" y="1137025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mucosa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28" name="Google Shape;428;gcaa51a65b5_1_3"/>
          <p:cNvCxnSpPr/>
          <p:nvPr/>
        </p:nvCxnSpPr>
        <p:spPr>
          <a:xfrm flipH="1">
            <a:off x="8689600" y="1312550"/>
            <a:ext cx="48900" cy="367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9" name="Google Shape;429;gcaa51a65b5_1_3"/>
          <p:cNvCxnSpPr/>
          <p:nvPr/>
        </p:nvCxnSpPr>
        <p:spPr>
          <a:xfrm>
            <a:off x="7268925" y="1459500"/>
            <a:ext cx="1016400" cy="355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30" name="Google Shape;430;gcaa51a65b5_1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93925" y="2928588"/>
            <a:ext cx="3979400" cy="27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gcaa51a65b5_1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5918" y="1348523"/>
            <a:ext cx="2962875" cy="2224493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gcaa51a65b5_1_22"/>
          <p:cNvSpPr txBox="1"/>
          <p:nvPr/>
        </p:nvSpPr>
        <p:spPr>
          <a:xfrm>
            <a:off x="457200" y="581400"/>
            <a:ext cx="8506800" cy="21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Pulmons: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òrgans amb estructura granular degut als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alvèols pulmonars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que es troben a l’extrem dels bronquíols. Aquests són uns petits sacs envoltats de 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capil·lars sanguinis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on la seva superfície s’encarrega de l’</a:t>
            </a:r>
            <a:r>
              <a:rPr lang="ca-ES" sz="1800" b="1">
                <a:latin typeface="Georgia"/>
                <a:ea typeface="Georgia"/>
                <a:cs typeface="Georgia"/>
                <a:sym typeface="Georgia"/>
              </a:rPr>
              <a:t>intercanvi de gasos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b="1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7" name="Google Shape;437;gcaa51a65b5_1_22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caa51a65b5_1_22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9" name="Google Shape;439;gcaa51a65b5_1_22"/>
          <p:cNvPicPr preferRelativeResize="0"/>
          <p:nvPr/>
        </p:nvPicPr>
        <p:blipFill rotWithShape="1">
          <a:blip r:embed="rId4">
            <a:alphaModFix/>
          </a:blip>
          <a:srcRect l="27973" t="38326" r="26318" b="7201"/>
          <a:stretch/>
        </p:blipFill>
        <p:spPr>
          <a:xfrm>
            <a:off x="5327200" y="2233725"/>
            <a:ext cx="3429000" cy="3065026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gcaa51a65b5_1_22"/>
          <p:cNvSpPr txBox="1"/>
          <p:nvPr/>
        </p:nvSpPr>
        <p:spPr>
          <a:xfrm>
            <a:off x="5731325" y="5374300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pulmó dret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1" name="Google Shape;441;gcaa51a65b5_1_22"/>
          <p:cNvSpPr txBox="1"/>
          <p:nvPr/>
        </p:nvSpPr>
        <p:spPr>
          <a:xfrm>
            <a:off x="7331525" y="5374300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pulmó esquerre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2" name="Google Shape;442;gcaa51a65b5_1_22"/>
          <p:cNvSpPr txBox="1"/>
          <p:nvPr/>
        </p:nvSpPr>
        <p:spPr>
          <a:xfrm>
            <a:off x="4704000" y="2305900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lòbul superior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3" name="Google Shape;443;gcaa51a65b5_1_22"/>
          <p:cNvSpPr txBox="1"/>
          <p:nvPr/>
        </p:nvSpPr>
        <p:spPr>
          <a:xfrm>
            <a:off x="4078000" y="4495725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dirty="0">
                <a:latin typeface="Georgia"/>
                <a:ea typeface="Georgia"/>
                <a:cs typeface="Georgia"/>
                <a:sym typeface="Georgia"/>
              </a:rPr>
              <a:t>lòbul inferior</a:t>
            </a:r>
            <a:endParaRPr dirty="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44" name="Google Shape;444;gcaa51a65b5_1_22"/>
          <p:cNvCxnSpPr/>
          <p:nvPr/>
        </p:nvCxnSpPr>
        <p:spPr>
          <a:xfrm>
            <a:off x="5939525" y="2662375"/>
            <a:ext cx="404100" cy="502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5" name="Google Shape;445;gcaa51a65b5_1_22"/>
          <p:cNvCxnSpPr/>
          <p:nvPr/>
        </p:nvCxnSpPr>
        <p:spPr>
          <a:xfrm>
            <a:off x="5131300" y="3474863"/>
            <a:ext cx="1102200" cy="816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6" name="Google Shape;446;gcaa51a65b5_1_22"/>
          <p:cNvCxnSpPr/>
          <p:nvPr/>
        </p:nvCxnSpPr>
        <p:spPr>
          <a:xfrm>
            <a:off x="5327200" y="4693925"/>
            <a:ext cx="465300" cy="747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7" name="Google Shape;447;gcaa51a65b5_1_22"/>
          <p:cNvSpPr txBox="1"/>
          <p:nvPr/>
        </p:nvSpPr>
        <p:spPr>
          <a:xfrm>
            <a:off x="7624075" y="2066400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lòbul superior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8" name="Google Shape;448;gcaa51a65b5_1_22"/>
          <p:cNvSpPr txBox="1"/>
          <p:nvPr/>
        </p:nvSpPr>
        <p:spPr>
          <a:xfrm>
            <a:off x="7990054" y="2645004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lòbul inferior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49" name="Google Shape;449;gcaa51a65b5_1_22"/>
          <p:cNvCxnSpPr/>
          <p:nvPr/>
        </p:nvCxnSpPr>
        <p:spPr>
          <a:xfrm flipH="1">
            <a:off x="7703125" y="2429700"/>
            <a:ext cx="244800" cy="832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50" name="Google Shape;450;gcaa51a65b5_1_22"/>
          <p:cNvCxnSpPr/>
          <p:nvPr/>
        </p:nvCxnSpPr>
        <p:spPr>
          <a:xfrm flipH="1">
            <a:off x="8339875" y="2956200"/>
            <a:ext cx="135300" cy="1824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1" name="Google Shape;451;gcaa51a65b5_1_22"/>
          <p:cNvSpPr txBox="1"/>
          <p:nvPr/>
        </p:nvSpPr>
        <p:spPr>
          <a:xfrm>
            <a:off x="6338125" y="5853275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cavitat pel cor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52" name="Google Shape;452;gcaa51a65b5_1_22"/>
          <p:cNvCxnSpPr>
            <a:stCxn id="451" idx="0"/>
          </p:cNvCxnSpPr>
          <p:nvPr/>
        </p:nvCxnSpPr>
        <p:spPr>
          <a:xfrm rot="10800000" flipH="1">
            <a:off x="7066825" y="4327775"/>
            <a:ext cx="587100" cy="1525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3" name="Google Shape;453;gcaa51a65b5_1_22"/>
          <p:cNvSpPr txBox="1"/>
          <p:nvPr/>
        </p:nvSpPr>
        <p:spPr>
          <a:xfrm>
            <a:off x="4222925" y="3228900"/>
            <a:ext cx="145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>
                <a:latin typeface="Georgia"/>
                <a:ea typeface="Georgia"/>
                <a:cs typeface="Georgia"/>
                <a:sym typeface="Georgia"/>
              </a:rPr>
              <a:t>lòbul mig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54" name="Google Shape;454;gcaa51a65b5_1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350" y="3474875"/>
            <a:ext cx="3773200" cy="3312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361469"/>
            <a:ext cx="3742404" cy="3991899"/>
          </a:xfrm>
          <a:prstGeom prst="rect">
            <a:avLst/>
          </a:prstGeom>
        </p:spPr>
      </p:pic>
      <p:sp>
        <p:nvSpPr>
          <p:cNvPr id="290" name="Google Shape;290;gca71f5a344_0_0"/>
          <p:cNvSpPr txBox="1"/>
          <p:nvPr/>
        </p:nvSpPr>
        <p:spPr>
          <a:xfrm>
            <a:off x="457200" y="1520148"/>
            <a:ext cx="8506800" cy="522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Inspiració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Contracció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b="1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Augment volum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pulmons	       </a:t>
            </a: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Disminució pressió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als alvèols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Gasos viatgen </a:t>
            </a: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de pressions altes a </a:t>
            </a:r>
            <a:r>
              <a:rPr lang="ca-ES" sz="16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baixes	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Entren</a:t>
            </a: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Expiració</a:t>
            </a:r>
            <a:endParaRPr lang="ca-ES" sz="1800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endParaRPr lang="ca-ES" sz="1800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r>
              <a:rPr lang="ca-ES" sz="16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Dilatació</a:t>
            </a:r>
          </a:p>
          <a:p>
            <a:pPr marL="114300" lvl="0">
              <a:buClr>
                <a:schemeClr val="accent3"/>
              </a:buClr>
              <a:buSzPts val="1800"/>
            </a:pPr>
            <a:endParaRPr lang="ca-ES" sz="1800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endParaRPr lang="ca-ES"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r>
              <a:rPr lang="ca-ES" sz="16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Disminució volum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pulmons         </a:t>
            </a: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Augment pressió 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als alvèols</a:t>
            </a:r>
          </a:p>
          <a:p>
            <a:pPr marL="114300" lvl="0"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Gasos viatgen </a:t>
            </a: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de pressions altes a </a:t>
            </a:r>
            <a:r>
              <a:rPr lang="ca-ES" sz="16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baixes 	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Surten</a:t>
            </a:r>
            <a:r>
              <a:rPr lang="ca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1" name="Google Shape;291;gca71f5a344_0_0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.2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Ventilació pulmonar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92" name="Google Shape;292;gca71f5a344_0_0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ca71f5a344_0_0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ca71f5a344_0_0"/>
          <p:cNvSpPr/>
          <p:nvPr/>
        </p:nvSpPr>
        <p:spPr>
          <a:xfrm rot="5400000">
            <a:off x="864978" y="2488448"/>
            <a:ext cx="517744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195736" y="1916832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Músculs</a:t>
            </a:r>
            <a:r>
              <a:rPr lang="es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es-ES" sz="1600" b="1" dirty="0" err="1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intercostals</a:t>
            </a:r>
            <a:r>
              <a:rPr lang="es-ES" sz="16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	</a:t>
            </a:r>
            <a:r>
              <a:rPr lang="es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aixequen</a:t>
            </a:r>
            <a:r>
              <a:rPr lang="es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costelles</a:t>
            </a:r>
            <a:endParaRPr lang="es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  <a:p>
            <a:r>
              <a:rPr lang="es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Diafragma </a:t>
            </a:r>
            <a:r>
              <a:rPr lang="es-ES" sz="16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 </a:t>
            </a:r>
            <a:r>
              <a:rPr lang="es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         </a:t>
            </a:r>
            <a:r>
              <a:rPr lang="es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baixa</a:t>
            </a:r>
            <a:endParaRPr lang="es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22" name="Google Shape;298;gca71f5a344_0_0"/>
          <p:cNvSpPr/>
          <p:nvPr/>
        </p:nvSpPr>
        <p:spPr>
          <a:xfrm>
            <a:off x="1901747" y="2056969"/>
            <a:ext cx="293989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98;gca71f5a344_0_0"/>
          <p:cNvSpPr/>
          <p:nvPr/>
        </p:nvSpPr>
        <p:spPr>
          <a:xfrm>
            <a:off x="3269899" y="2942528"/>
            <a:ext cx="293989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97;gca71f5a344_0_0"/>
          <p:cNvSpPr/>
          <p:nvPr/>
        </p:nvSpPr>
        <p:spPr>
          <a:xfrm rot="5400000">
            <a:off x="871822" y="3312754"/>
            <a:ext cx="504056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1985669" y="4581128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Músculs</a:t>
            </a:r>
            <a:r>
              <a:rPr lang="es-ES" sz="1600" b="1" dirty="0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es-ES" sz="1600" b="1" dirty="0" err="1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intercostals</a:t>
            </a:r>
            <a:r>
              <a:rPr lang="es-ES" sz="16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	</a:t>
            </a:r>
            <a:r>
              <a:rPr lang="es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baixen</a:t>
            </a:r>
            <a:r>
              <a:rPr lang="es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costelles</a:t>
            </a:r>
            <a:endParaRPr lang="es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  <a:p>
            <a:r>
              <a:rPr lang="es-ES" sz="1600" b="1" dirty="0" smtClean="0">
                <a:solidFill>
                  <a:srgbClr val="93C47D"/>
                </a:solidFill>
                <a:latin typeface="Georgia"/>
                <a:ea typeface="Georgia"/>
                <a:cs typeface="Georgia"/>
              </a:rPr>
              <a:t>Diafragma </a:t>
            </a:r>
            <a:r>
              <a:rPr lang="es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            puja</a:t>
            </a:r>
            <a:endParaRPr lang="es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27" name="Google Shape;298;gca71f5a344_0_0"/>
          <p:cNvSpPr/>
          <p:nvPr/>
        </p:nvSpPr>
        <p:spPr>
          <a:xfrm>
            <a:off x="1691680" y="4721265"/>
            <a:ext cx="293989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98;gca71f5a344_0_0"/>
          <p:cNvSpPr/>
          <p:nvPr/>
        </p:nvSpPr>
        <p:spPr>
          <a:xfrm>
            <a:off x="4333541" y="4653136"/>
            <a:ext cx="443962" cy="18194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297;gca71f5a344_0_0"/>
          <p:cNvSpPr/>
          <p:nvPr/>
        </p:nvSpPr>
        <p:spPr>
          <a:xfrm rot="5400000">
            <a:off x="865128" y="5111006"/>
            <a:ext cx="517744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297;gca71f5a344_0_0"/>
          <p:cNvSpPr/>
          <p:nvPr/>
        </p:nvSpPr>
        <p:spPr>
          <a:xfrm rot="5400000">
            <a:off x="871972" y="5935312"/>
            <a:ext cx="504056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298;gca71f5a344_0_0"/>
          <p:cNvSpPr/>
          <p:nvPr/>
        </p:nvSpPr>
        <p:spPr>
          <a:xfrm>
            <a:off x="3337560" y="4934791"/>
            <a:ext cx="443962" cy="18194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298;gca71f5a344_0_0"/>
          <p:cNvSpPr/>
          <p:nvPr/>
        </p:nvSpPr>
        <p:spPr>
          <a:xfrm>
            <a:off x="4555522" y="2027272"/>
            <a:ext cx="443962" cy="18194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298;gca71f5a344_0_0"/>
          <p:cNvSpPr/>
          <p:nvPr/>
        </p:nvSpPr>
        <p:spPr>
          <a:xfrm>
            <a:off x="3518486" y="2270495"/>
            <a:ext cx="443962" cy="18194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298;gca71f5a344_0_0"/>
          <p:cNvSpPr/>
          <p:nvPr/>
        </p:nvSpPr>
        <p:spPr>
          <a:xfrm>
            <a:off x="4758576" y="3752200"/>
            <a:ext cx="293989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298;gca71f5a344_0_0"/>
          <p:cNvSpPr/>
          <p:nvPr/>
        </p:nvSpPr>
        <p:spPr>
          <a:xfrm>
            <a:off x="3498718" y="5589240"/>
            <a:ext cx="293989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298;gca71f5a344_0_0"/>
          <p:cNvSpPr/>
          <p:nvPr/>
        </p:nvSpPr>
        <p:spPr>
          <a:xfrm>
            <a:off x="4790945" y="6398945"/>
            <a:ext cx="293989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10205" y="5741490"/>
            <a:ext cx="2153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6AA84F"/>
                </a:solidFill>
                <a:latin typeface="Georgia" panose="02040502050405020303" pitchFamily="18" charset="0"/>
              </a:rPr>
              <a:t>Cicle </a:t>
            </a:r>
            <a:r>
              <a:rPr lang="es-ES" b="1" dirty="0" err="1" smtClean="0">
                <a:solidFill>
                  <a:srgbClr val="6AA84F"/>
                </a:solidFill>
                <a:latin typeface="Georgia" panose="02040502050405020303" pitchFamily="18" charset="0"/>
              </a:rPr>
              <a:t>respiratori</a:t>
            </a:r>
            <a:endParaRPr lang="es-ES" b="1" dirty="0" smtClean="0">
              <a:solidFill>
                <a:srgbClr val="6AA84F"/>
              </a:solidFill>
              <a:latin typeface="Georgia" panose="02040502050405020303" pitchFamily="18" charset="0"/>
            </a:endParaRPr>
          </a:p>
          <a:p>
            <a:pPr algn="ctr"/>
            <a:r>
              <a:rPr lang="es-ES" dirty="0">
                <a:latin typeface="Georgia" panose="02040502050405020303" pitchFamily="18" charset="0"/>
              </a:rPr>
              <a:t>a</a:t>
            </a:r>
            <a:r>
              <a:rPr lang="es-ES" dirty="0" smtClean="0">
                <a:latin typeface="Georgia" panose="02040502050405020303" pitchFamily="18" charset="0"/>
              </a:rPr>
              <a:t>prox. 16-18 cicles/min</a:t>
            </a:r>
            <a:endParaRPr lang="es-E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79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&amp;P - Inspiration, expiration and pause Diagram | Quizl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4" t="7781" r="12031" b="9786"/>
          <a:stretch/>
        </p:blipFill>
        <p:spPr bwMode="auto">
          <a:xfrm>
            <a:off x="1187624" y="1124744"/>
            <a:ext cx="603242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9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c8f9f15154_0_112"/>
          <p:cNvSpPr/>
          <p:nvPr/>
        </p:nvSpPr>
        <p:spPr>
          <a:xfrm>
            <a:off x="467640" y="692640"/>
            <a:ext cx="8424600" cy="554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sym typeface="Georgia"/>
              </a:rPr>
              <a:t>La capacitat pulmonar en repòs és de 3 litres després d’una inspiració. Amb cada cicle respiratori es renoven 0,5 l, tot i que només 0,35 l arriben als alvèols. Al fer una respiració forçada es poden inspirar 3 l d’aire. En canvi, al fer una expiració forçada es poden expulsar 1,2 l d’aire.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ca-ES" sz="1800" b="0" i="0" u="none" strike="noStrike" cap="none" dirty="0">
              <a:solidFill>
                <a:srgbClr val="000000"/>
              </a:solidFill>
              <a:latin typeface="Georgia"/>
              <a:ea typeface="Arial"/>
              <a:cs typeface="Arial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sym typeface="Georgia"/>
              </a:rPr>
              <a:t>Calcula: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ca-ES" sz="1800" b="0" i="0" u="none" strike="noStrike" cap="none" dirty="0">
              <a:solidFill>
                <a:srgbClr val="000000"/>
              </a:solidFill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s-ES" sz="1800" dirty="0" err="1" smtClean="0">
                <a:latin typeface="Georgia" panose="02040502050405020303" pitchFamily="18" charset="0"/>
              </a:rPr>
              <a:t>Capacitat</a:t>
            </a:r>
            <a:r>
              <a:rPr lang="es-ES" sz="1800" dirty="0" smtClean="0">
                <a:latin typeface="Georgia" panose="02040502050405020303" pitchFamily="18" charset="0"/>
              </a:rPr>
              <a:t> pulmonar </a:t>
            </a:r>
            <a:r>
              <a:rPr lang="es-ES" sz="1800" dirty="0" err="1" smtClean="0">
                <a:latin typeface="Georgia" panose="02040502050405020303" pitchFamily="18" charset="0"/>
              </a:rPr>
              <a:t>després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d’una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expiració</a:t>
            </a:r>
            <a:r>
              <a:rPr lang="es-ES" sz="1800" dirty="0" smtClean="0">
                <a:latin typeface="Georgia" panose="02040502050405020303" pitchFamily="18" charset="0"/>
              </a:rPr>
              <a:t> en </a:t>
            </a:r>
            <a:r>
              <a:rPr lang="es-ES" sz="1800" dirty="0" err="1" smtClean="0">
                <a:latin typeface="Georgia" panose="02040502050405020303" pitchFamily="18" charset="0"/>
              </a:rPr>
              <a:t>repòs</a:t>
            </a:r>
            <a:endParaRPr lang="es-ES" sz="1800" dirty="0" smtClean="0">
              <a:latin typeface="Georgia" panose="02040502050405020303" pitchFamily="18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es-ES"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es-ES" sz="1800" dirty="0" err="1" smtClean="0">
                <a:latin typeface="Georgia" panose="02040502050405020303" pitchFamily="18" charset="0"/>
              </a:rPr>
              <a:t>Capacitat</a:t>
            </a:r>
            <a:r>
              <a:rPr lang="es-ES" sz="1800" dirty="0" smtClean="0">
                <a:latin typeface="Georgia" panose="02040502050405020303" pitchFamily="18" charset="0"/>
              </a:rPr>
              <a:t> pulmonar </a:t>
            </a:r>
            <a:r>
              <a:rPr lang="es-ES" sz="1800" dirty="0" err="1" smtClean="0">
                <a:latin typeface="Georgia" panose="02040502050405020303" pitchFamily="18" charset="0"/>
              </a:rPr>
              <a:t>després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d’una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inspiració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forçada</a:t>
            </a:r>
            <a:endParaRPr lang="es-ES" sz="1800" dirty="0" smtClean="0">
              <a:latin typeface="Georgia" panose="02040502050405020303" pitchFamily="18" charset="0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endParaRPr lang="es-ES" sz="1800" dirty="0">
              <a:latin typeface="Georgia" panose="02040502050405020303" pitchFamily="18" charset="0"/>
            </a:endParaRPr>
          </a:p>
          <a:p>
            <a:pPr marL="285750" indent="-285750">
              <a:buSzPts val="1800"/>
              <a:buFont typeface="Arial" panose="020B0604020202020204" pitchFamily="34" charset="0"/>
              <a:buChar char="•"/>
            </a:pPr>
            <a:r>
              <a:rPr lang="es-ES" sz="1800" dirty="0" err="1" smtClean="0">
                <a:latin typeface="Georgia" panose="02040502050405020303" pitchFamily="18" charset="0"/>
              </a:rPr>
              <a:t>Volum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d’aire</a:t>
            </a:r>
            <a:r>
              <a:rPr lang="es-ES" sz="1800" dirty="0" smtClean="0">
                <a:latin typeface="Georgia" panose="02040502050405020303" pitchFamily="18" charset="0"/>
              </a:rPr>
              <a:t> que no </a:t>
            </a:r>
            <a:r>
              <a:rPr lang="es-ES" sz="1800" dirty="0" err="1" smtClean="0">
                <a:latin typeface="Georgia" panose="02040502050405020303" pitchFamily="18" charset="0"/>
              </a:rPr>
              <a:t>pot</a:t>
            </a:r>
            <a:r>
              <a:rPr lang="es-ES" sz="1800" dirty="0" smtClean="0">
                <a:latin typeface="Georgia" panose="02040502050405020303" pitchFamily="18" charset="0"/>
              </a:rPr>
              <a:t> ser </a:t>
            </a:r>
            <a:r>
              <a:rPr lang="es-ES" sz="1800" dirty="0" err="1" smtClean="0">
                <a:latin typeface="Georgia" panose="02040502050405020303" pitchFamily="18" charset="0"/>
              </a:rPr>
              <a:t>expulsat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dels</a:t>
            </a:r>
            <a:r>
              <a:rPr lang="es-ES" sz="1800" dirty="0" smtClean="0">
                <a:latin typeface="Georgia" panose="02040502050405020303" pitchFamily="18" charset="0"/>
              </a:rPr>
              <a:t> </a:t>
            </a:r>
            <a:r>
              <a:rPr lang="es-ES" sz="1800" dirty="0" err="1" smtClean="0">
                <a:latin typeface="Georgia" panose="02040502050405020303" pitchFamily="18" charset="0"/>
              </a:rPr>
              <a:t>pulmons</a:t>
            </a:r>
            <a:r>
              <a:rPr lang="es-ES" sz="1800" dirty="0" smtClean="0">
                <a:latin typeface="Georgia" panose="02040502050405020303" pitchFamily="18" charset="0"/>
              </a:rPr>
              <a:t> (</a:t>
            </a:r>
            <a:r>
              <a:rPr lang="es-ES" sz="1800" dirty="0" err="1" smtClean="0">
                <a:latin typeface="Georgia" panose="02040502050405020303" pitchFamily="18" charset="0"/>
              </a:rPr>
              <a:t>volum</a:t>
            </a:r>
            <a:r>
              <a:rPr lang="es-ES" sz="1800" dirty="0" smtClean="0">
                <a:latin typeface="Georgia" panose="02040502050405020303" pitchFamily="18" charset="0"/>
              </a:rPr>
              <a:t> residual)</a:t>
            </a:r>
            <a:endParaRPr lang="es-ES" sz="1800" dirty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2050" name="Picture 2" descr="Técnicas de relajación mediante la respirac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226" y="4509120"/>
            <a:ext cx="3261425" cy="217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17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 control de la respiració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8" b="27690"/>
          <a:stretch/>
        </p:blipFill>
        <p:spPr bwMode="auto">
          <a:xfrm>
            <a:off x="6012160" y="3219603"/>
            <a:ext cx="3054666" cy="355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.3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Control del ritme respiratori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90;gca71f5a344_0_0"/>
          <p:cNvSpPr txBox="1"/>
          <p:nvPr/>
        </p:nvSpPr>
        <p:spPr>
          <a:xfrm>
            <a:off x="457200" y="1520148"/>
            <a:ext cx="8506800" cy="522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Control involuntari				         Control voluntari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Canvis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pH sang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Canvis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pressió aòrtica				      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Neurones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escorça cerebral</a:t>
            </a:r>
            <a:endParaRPr lang="ca-ES" sz="1600" dirty="0" smtClean="0">
              <a:solidFill>
                <a:schemeClr val="bg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bg2"/>
                </a:solidFill>
                <a:latin typeface="Georgia"/>
                <a:ea typeface="Georgia"/>
                <a:cs typeface="Georgia"/>
                <a:sym typeface="Georgia"/>
              </a:rPr>
              <a:t>Dilatació/contracció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bronquíols</a:t>
            </a:r>
            <a:endParaRPr lang="ca-ES" sz="1600" dirty="0" smtClean="0">
              <a:solidFill>
                <a:schemeClr val="bg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cerebral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bg2"/>
                </a:solidFill>
                <a:latin typeface="Georgia"/>
                <a:ea typeface="Georgia"/>
                <a:cs typeface="Georgia"/>
                <a:sym typeface="Georgia"/>
              </a:rPr>
              <a:t>Neurones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bulb raquidi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Medul·la espinal</a:t>
            </a: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Neurones motores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respiratòries</a:t>
            </a: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Dilatació/contracció </a:t>
            </a:r>
            <a:r>
              <a:rPr lang="ca-ES" sz="1600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músculs respiratoris</a:t>
            </a:r>
          </a:p>
        </p:txBody>
      </p:sp>
      <p:sp>
        <p:nvSpPr>
          <p:cNvPr id="22" name="Google Shape;297;gca71f5a344_0_0"/>
          <p:cNvSpPr/>
          <p:nvPr/>
        </p:nvSpPr>
        <p:spPr>
          <a:xfrm rot="5400000">
            <a:off x="1179752" y="3319598"/>
            <a:ext cx="517744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97;gca71f5a344_0_0"/>
          <p:cNvSpPr/>
          <p:nvPr/>
        </p:nvSpPr>
        <p:spPr>
          <a:xfrm rot="1851251">
            <a:off x="2739432" y="4163856"/>
            <a:ext cx="1240563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97;gca71f5a344_0_0"/>
          <p:cNvSpPr/>
          <p:nvPr/>
        </p:nvSpPr>
        <p:spPr>
          <a:xfrm rot="5400000">
            <a:off x="4494576" y="4932934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97;gca71f5a344_0_0"/>
          <p:cNvSpPr/>
          <p:nvPr/>
        </p:nvSpPr>
        <p:spPr>
          <a:xfrm rot="5400000">
            <a:off x="4494576" y="5653014"/>
            <a:ext cx="432048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97;gca71f5a344_0_0"/>
          <p:cNvSpPr/>
          <p:nvPr/>
        </p:nvSpPr>
        <p:spPr>
          <a:xfrm rot="7513515">
            <a:off x="5126753" y="3548691"/>
            <a:ext cx="2389954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321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5292080" y="2852936"/>
            <a:ext cx="3600400" cy="3816424"/>
          </a:xfrm>
          <a:prstGeom prst="rect">
            <a:avLst/>
          </a:prstGeom>
          <a:gradFill>
            <a:gsLst>
              <a:gs pos="0">
                <a:srgbClr val="0070C0">
                  <a:lumMod val="83000"/>
                  <a:lumOff val="17000"/>
                  <a:alpha val="72000"/>
                </a:srgbClr>
              </a:gs>
              <a:gs pos="100000">
                <a:srgbClr val="FF0000">
                  <a:alpha val="6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Rectángulo"/>
          <p:cNvSpPr/>
          <p:nvPr/>
        </p:nvSpPr>
        <p:spPr>
          <a:xfrm>
            <a:off x="4644008" y="2852936"/>
            <a:ext cx="648072" cy="38164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851920" y="2852936"/>
            <a:ext cx="648072" cy="38164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 rot="16200000">
            <a:off x="2919428" y="4221465"/>
            <a:ext cx="253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dirty="0" smtClean="0">
                <a:latin typeface="Georgia" panose="02040502050405020303" pitchFamily="18" charset="0"/>
              </a:rPr>
              <a:t>paret alvèol </a:t>
            </a:r>
            <a:endParaRPr lang="ca-ES" sz="1800" dirty="0">
              <a:latin typeface="Georgia" panose="02040502050405020303" pitchFamily="18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 rot="16200000">
            <a:off x="3698236" y="4293473"/>
            <a:ext cx="253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dirty="0" smtClean="0">
                <a:latin typeface="Georgia" panose="02040502050405020303" pitchFamily="18" charset="0"/>
              </a:rPr>
              <a:t>paret capil·lar</a:t>
            </a:r>
            <a:endParaRPr lang="ca-ES" sz="1800" dirty="0">
              <a:latin typeface="Georgia" panose="02040502050405020303" pitchFamily="18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48402" y="2852936"/>
            <a:ext cx="3600400" cy="38164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38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64904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34" y="2348880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4904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845" y="2564904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93627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76872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20888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65" y="2421619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53" y="2564904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20888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069" y="2349611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150" y="2549475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.4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Intercanvi de gasos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97;gca71f5a344_0_0"/>
          <p:cNvSpPr/>
          <p:nvPr/>
        </p:nvSpPr>
        <p:spPr>
          <a:xfrm>
            <a:off x="4355976" y="2908476"/>
            <a:ext cx="517744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97;gca71f5a344_0_0"/>
          <p:cNvSpPr/>
          <p:nvPr/>
        </p:nvSpPr>
        <p:spPr>
          <a:xfrm rot="10800000">
            <a:off x="4342288" y="3196507"/>
            <a:ext cx="517744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4 CuadroTexto"/>
          <p:cNvSpPr txBox="1"/>
          <p:nvPr/>
        </p:nvSpPr>
        <p:spPr>
          <a:xfrm rot="5400000">
            <a:off x="7453667" y="4149456"/>
            <a:ext cx="253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dirty="0" smtClean="0">
                <a:latin typeface="Georgia" panose="02040502050405020303" pitchFamily="18" charset="0"/>
              </a:rPr>
              <a:t>arteriola</a:t>
            </a:r>
            <a:endParaRPr lang="ca-ES" sz="1800" dirty="0">
              <a:latin typeface="Georgia" panose="02040502050405020303" pitchFamily="18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 rot="5400000">
            <a:off x="7451944" y="6659692"/>
            <a:ext cx="253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dirty="0" smtClean="0">
                <a:latin typeface="Georgia" panose="02040502050405020303" pitchFamily="18" charset="0"/>
              </a:rPr>
              <a:t>vènula</a:t>
            </a:r>
            <a:endParaRPr lang="ca-ES" sz="1800" dirty="0">
              <a:latin typeface="Georgia" panose="02040502050405020303" pitchFamily="18" charset="0"/>
            </a:endParaRPr>
          </a:p>
        </p:txBody>
      </p:sp>
      <p:pic>
        <p:nvPicPr>
          <p:cNvPr id="43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09" y="2420888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858" y="2580530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File:Oxygen molecule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423375"/>
            <a:ext cx="244843" cy="21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92896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668" y="2520819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433" y="2272185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013" y="2520819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754" y="2187509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436" y="2276845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995" y="2457257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768" y="2520818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850" y="2297812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179" y="2518368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861" y="2281297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File:Carbon dioxide 3D spacefill.png - Wikimedia Comm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349" y="2518367"/>
            <a:ext cx="358682" cy="3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77953" y="2075334"/>
            <a:ext cx="8644078" cy="7537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8" name="57 Rectángulo"/>
          <p:cNvSpPr/>
          <p:nvPr/>
        </p:nvSpPr>
        <p:spPr>
          <a:xfrm>
            <a:off x="248402" y="6716811"/>
            <a:ext cx="8644078" cy="7537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CuadroTexto"/>
          <p:cNvSpPr txBox="1"/>
          <p:nvPr/>
        </p:nvSpPr>
        <p:spPr>
          <a:xfrm>
            <a:off x="2195736" y="2134597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800" b="1" dirty="0" smtClean="0">
                <a:solidFill>
                  <a:srgbClr val="6AA84F"/>
                </a:solidFill>
                <a:latin typeface="Georgia" panose="02040502050405020303" pitchFamily="18" charset="0"/>
              </a:rPr>
              <a:t>Difusió passiva gasos</a:t>
            </a:r>
          </a:p>
          <a:p>
            <a:pPr algn="ctr"/>
            <a:r>
              <a:rPr lang="ca-ES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Viatgen de concentracions altes a baixes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11560" y="254574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Georgia" panose="02040502050405020303" pitchFamily="18" charset="0"/>
              </a:rPr>
              <a:t>  Alvèol pulmonar						Capil·lar </a:t>
            </a:r>
            <a:r>
              <a:rPr lang="ca-ES" dirty="0">
                <a:latin typeface="Georgia" panose="02040502050405020303" pitchFamily="18" charset="0"/>
              </a:rPr>
              <a:t>sanguini</a:t>
            </a:r>
          </a:p>
          <a:p>
            <a:endParaRPr lang="ca-E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8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8.14815E-6 C 0.00209 0.00763 0.00348 0.01574 0.00695 0.02245 C 0.01007 0.03611 0.01858 0.05462 0.02535 0.0655 C 0.0283 0.07013 0.02917 0.07476 0.03299 0.07777 C 0.04549 0.09907 0.03611 0.08449 0.06528 0.11574 L 0.06528 0.11574 C 0.08646 0.14398 0.10643 0.15995 0.13229 0.17939 C 0.14445 0.18865 0.15469 0.20069 0.1691 0.203 C 0.17448 0.20578 0.18039 0.20879 0.18611 0.21018 C 0.19028 0.21574 0.204 0.22268 0.2099 0.22546 C 0.2125 0.22893 0.21545 0.22986 0.21841 0.23263 C 0.22639 0.24027 0.23559 0.24953 0.24462 0.25439 C 0.24896 0.26018 0.25504 0.26273 0.2599 0.26759 C 0.26615 0.27384 0.27223 0.28055 0.27848 0.28703 C 0.2908 0.29999 0.30313 0.31365 0.31615 0.32499 C 0.32084 0.32916 0.32518 0.33495 0.33073 0.33726 C 0.3349 0.34328 0.34236 0.34722 0.34844 0.34861 C 0.35261 0.35254 0.35799 0.35462 0.36302 0.35578 C 0.38924 0.37638 0.43021 0.39374 0.46146 0.39583 C 0.46598 0.39652 0.46962 0.39791 0.47379 0.39999 C 0.47674 0.41273 0.47379 0.40254 0.49532 0.41643 C 0.49584 0.41689 0.55261 0.4412 0.56841 0.44814 C 0.58004 0.45324 0.5915 0.45925 0.60226 0.46759 C 0.61129 0.47476 0.62049 0.48657 0.63073 0.49027 C 0.63837 0.49999 0.65018 0.51018 0.65521 0.52291 C 0.66736 0.55162 0.67674 0.5831 0.6908 0.61018 C 0.69254 0.61759 0.69532 0.6243 0.69844 0.63078 C 0.69983 0.63703 0.70521 0.6456 0.70834 0.65115 C 0.70955 0.65601 0.71146 0.66064 0.71302 0.6655 " pathEditMode="relative" ptsTypes="ffffFfffffffffffffffffffffffA">
                                      <p:cBhvr>
                                        <p:cTn id="6" dur="4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92593E-6 C 0.0026 0.00834 0.01024 0.03172 0.01215 0.04098 C 0.01337 0.047 0.01354 0.05348 0.01458 0.0595 C 0.0151 0.06297 0.01615 0.06621 0.01684 0.06968 C 0.01736 0.07709 0.0184 0.08404 0.0191 0.09121 C 0.01944 0.10279 0.01944 0.11459 0.01997 0.12616 C 0.02049 0.14098 0.02882 0.15765 0.03299 0.17015 C 0.03663 0.18126 0.04132 0.197 0.05069 0.20093 C 0.05278 0.21042 0.06007 0.21436 0.06528 0.22038 C 0.07535 0.23195 0.08889 0.25186 0.10226 0.25834 C 0.10503 0.26366 0.10937 0.26644 0.11302 0.27084 C 0.12118 0.28033 0.13681 0.29584 0.14757 0.29839 C 0.15417 0.30371 0.16076 0.30371 0.1684 0.30464 C 0.1717 0.30672 0.175 0.30788 0.1783 0.30973 C 0.18333 0.32015 0.18003 0.31436 0.18976 0.32616 C 0.19497 0.33218 0.19896 0.33959 0.20382 0.34561 C 0.21319 0.35718 0.22326 0.36806 0.23299 0.37941 C 0.23837 0.38566 0.24271 0.39399 0.24913 0.39885 C 0.25156 0.40394 0.2625 0.4132 0.26753 0.41529 C 0.26979 0.42015 0.2816 0.42385 0.28611 0.42454 C 0.29306 0.42802 0.29931 0.42964 0.30677 0.43079 C 0.31892 0.44237 0.3375 0.44677 0.35139 0.45116 C 0.38663 0.46204 0.42326 0.46366 0.4592 0.46459 C 0.47309 0.46529 0.48767 0.46482 0.50122 0.4676 C 0.50608 0.47177 0.51128 0.47431 0.51684 0.47686 C 0.51997 0.47964 0.52326 0.48079 0.52691 0.48172 C 0.52899 0.48496 0.53108 0.48681 0.53351 0.48913 C 0.53611 0.49422 0.54028 0.49746 0.54306 0.50255 C 0.54566 0.50765 0.54809 0.51274 0.55069 0.51783 C 0.55295 0.52223 0.55365 0.52755 0.55608 0.53218 C 0.55747 0.5389 0.55694 0.54584 0.55972 0.55186 C 0.56302 0.56598 0.56615 0.57987 0.56979 0.59376 C 0.57135 0.59885 0.57135 0.60371 0.57361 0.60811 C 0.57587 0.61876 0.57361 0.60672 0.57535 0.63288 C 0.57535 0.63612 0.5776 0.64214 0.5776 0.64214 " pathEditMode="relative" ptsTypes="ffffffffffffffffffffffffffffffffffA">
                                      <p:cBhvr>
                                        <p:cTn id="8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7 C 0.00105 -0.00416 0.00174 -0.01643 0.00313 -0.0125 C 0.00521 -0.00648 0.00261 0.0007 0.00244 0.00718 C 0.00174 0.03172 0.0033 0.04329 -0.00381 0.0625 C -0.00451 0.06644 -0.00538 0.07338 -0.00677 0.07685 C -0.00729 0.07824 -0.0085 0.07871 -0.0092 0.07986 C -0.01076 0.08241 -0.0125 0.08519 -0.01371 0.0882 C -0.01579 0.09352 -0.01788 0.09908 -0.01996 0.10463 C -0.02135 0.1132 -0.02291 0.12176 -0.02447 0.1301 C -0.02482 0.13218 -0.02552 0.13426 -0.02604 0.13635 C -0.02673 0.13912 -0.02847 0.14445 -0.02847 0.14445 C -0.03055 0.17084 -0.03072 0.16898 -0.03142 0.19167 C -0.03229 0.2213 -0.03038 0.22084 -0.03454 0.23889 C -0.03489 0.24306 -0.0368 0.24699 -0.0368 0.25116 C -0.03732 0.27963 -0.03593 0.30787 -0.03142 0.33542 C -0.02968 0.35787 -0.03211 0.33334 -0.02916 0.3507 C -0.02691 0.36435 -0.02743 0.37801 -0.02447 0.39167 C -0.02343 0.40255 -0.02309 0.41482 -0.02066 0.42547 C -0.02152 0.4338 -0.02204 0.44236 -0.02447 0.45023 C -0.02378 0.4794 -0.02135 0.50579 -0.01753 0.53426 C -0.01684 0.55324 -0.01562 0.57199 -0.01371 0.59074 C -0.01302 0.59723 -0.01145 0.61019 -0.01145 0.61019 C -0.01111 0.63125 -0.00989 0.65047 -0.00989 0.6706 " pathEditMode="relative" ptsTypes="ffffffffffffffffffffffA">
                                      <p:cBhvr>
                                        <p:cTn id="10" dur="4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C 0.00556 0.00648 0.01285 0.01204 0.01771 0.01968 C 0.02466 0.03056 0.0316 0.04468 0.0415 0.05139 C 0.04393 0.05579 0.04549 0.05718 0.04914 0.05949 C 0.05365 0.06551 0.05955 0.07176 0.06528 0.075 C 0.06737 0.07616 0.06928 0.07847 0.07153 0.07917 C 0.07362 0.07986 0.07761 0.08102 0.07761 0.08102 C 0.0941 0.09514 0.11355 0.10324 0.13073 0.11597 C 0.17796 0.15069 0.22587 0.18171 0.27466 0.2125 C 0.29237 0.22361 0.30799 0.24398 0.32691 0.25139 C 0.34896 0.26019 0.37101 0.26574 0.39375 0.27083 C 0.41042 0.27454 0.42518 0.28148 0.4415 0.28634 C 0.46389 0.29329 0.48681 0.29745 0.50921 0.30463 C 0.5224 0.3088 0.53629 0.31296 0.54914 0.31898 C 0.55556 0.32199 0.56094 0.32731 0.56771 0.3294 C 0.57414 0.33449 0.5816 0.33519 0.58837 0.33866 C 0.59271 0.34398 0.59931 0.34421 0.60452 0.34769 C 0.61632 0.35556 0.63056 0.36227 0.63994 0.37546 C 0.65174 0.39213 0.66528 0.40694 0.67605 0.42477 C 0.68125 0.43333 0.6875 0.4412 0.6908 0.45139 C 0.69254 0.45671 0.69115 0.45463 0.69462 0.45764 C 0.69619 0.4706 0.69358 0.45903 0.69775 0.46574 C 0.69879 0.46759 0.69914 0.47014 0.7 0.47199 C 0.70122 0.47917 0.70591 0.49167 0.70921 0.49745 C 0.71042 0.50324 0.71129 0.50903 0.71389 0.51389 C 0.71459 0.51852 0.71476 0.52222 0.71685 0.52616 C 0.72275 0.55417 0.72032 0.5838 0.72379 0.6125 C 0.72518 0.62361 0.73004 0.63519 0.73004 0.6463 " pathEditMode="relative" ptsTypes="fffffffffffffffffffffffffffA">
                                      <p:cBhvr>
                                        <p:cTn id="1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18519E-6 C 0.00677 0.00904 0.01389 0.01876 0.02153 0.02663 C 0.03143 0.03681 0.01997 0.02362 0.02847 0.03172 C 0.03316 0.03612 0.03837 0.04306 0.04393 0.04515 C 0.0467 0.04746 0.04844 0.04908 0.05156 0.05024 C 0.05434 0.05394 0.05712 0.05556 0.06077 0.05742 C 0.06667 0.06343 0.06979 0.06714 0.07691 0.06968 C 0.08281 0.07431 0.09097 0.0764 0.09774 0.07779 C 0.11268 0.09191 0.14393 0.1014 0.16007 0.10649 C 0.18906 0.11575 0.21788 0.12292 0.24774 0.12501 C 0.28212 0.12987 0.26719 0.12848 0.29236 0.1301 C 0.31042 0.13265 0.32882 0.13705 0.34688 0.13843 C 0.3908 0.1514 0.4349 0.15973 0.47917 0.16922 C 0.49584 0.17269 0.51198 0.18172 0.52847 0.1845 C 0.53698 0.18982 0.54618 0.19121 0.55469 0.19584 C 0.55816 0.20047 0.56215 0.20093 0.56615 0.20394 C 0.57535 0.21112 0.58386 0.22107 0.59393 0.22547 C 0.6 0.23218 0.60729 0.23705 0.61459 0.24098 C 0.61875 0.24607 0.62518 0.24769 0.63073 0.24908 C 0.63924 0.25626 0.64601 0.26482 0.65469 0.27269 C 0.66094 0.27825 0.67153 0.28612 0.67465 0.2963 C 0.67656 0.30255 0.67778 0.31158 0.68073 0.31691 C 0.68768 0.32964 0.69636 0.34075 0.70313 0.35371 C 0.7125 0.37154 0.7224 0.39515 0.73004 0.41228 C 0.73247 0.41783 0.73611 0.42269 0.73768 0.42871 C 0.7408 0.44052 0.74427 0.45325 0.74844 0.46459 C 0.75087 0.47848 0.75382 0.49191 0.75695 0.50556 C 0.75851 0.52825 0.75538 0.55556 0.76163 0.57732 C 0.76424 0.6007 0.76545 0.61968 0.76545 0.64399 " pathEditMode="relative" ptsTypes="ffffffffffffffffffffffffffffA">
                                      <p:cBhvr>
                                        <p:cTn id="14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C 0.00365 0.00972 0.01268 0.03056 0.01858 0.03796 C 0.02101 0.0456 0.02587 0.05255 0.03073 0.05741 C 0.04445 0.08496 0.0632 0.10602 0.08004 0.13033 C 0.08542 0.13796 0.09323 0.15232 0.09844 0.16204 C 0.1007 0.16621 0.10156 0.1713 0.10382 0.17546 C 0.11632 0.19792 0.12899 0.21111 0.14774 0.22361 C 0.15504 0.22847 0.16129 0.23357 0.16927 0.23588 C 0.17639 0.24329 0.19219 0.24445 0.20087 0.24514 C 0.21962 0.26227 0.25226 0.2757 0.26858 0.28426 C 0.3033 0.30278 0.3382 0.31111 0.37465 0.32107 C 0.39531 0.32662 0.41597 0.33195 0.43698 0.33333 C 0.44167 0.33403 0.44618 0.33472 0.45087 0.33542 C 0.4599 0.33658 0.47778 0.33843 0.47778 0.33843 C 0.48125 0.33958 0.48438 0.34121 0.48768 0.34259 C 0.4934 0.34884 0.49827 0.35556 0.50538 0.3581 C 0.50955 0.36134 0.51337 0.36134 0.51771 0.36412 C 0.52066 0.37408 0.525 0.37708 0.53073 0.38472 C 0.53646 0.39213 0.54167 0.40023 0.54688 0.40833 C 0.55504 0.42107 0.54566 0.41134 0.55313 0.41852 C 0.55729 0.42986 0.56163 0.44074 0.56545 0.45232 C 0.56632 0.45509 0.56754 0.45787 0.56858 0.46065 C 0.56945 0.46343 0.57153 0.46875 0.57153 0.46875 C 0.5724 0.47431 0.57344 0.47963 0.57465 0.48519 C 0.57483 0.48796 0.57518 0.49051 0.57535 0.49329 C 0.57604 0.50695 0.57622 0.52083 0.57691 0.53449 C 0.57761 0.54861 0.58247 0.56412 0.58542 0.57755 C 0.58733 0.58611 0.58785 0.59421 0.59149 0.60208 C 0.59254 0.60718 0.59358 0.6125 0.59462 0.61759 C 0.59306 0.63171 0.59288 0.6463 0.58854 0.65949 " pathEditMode="relative" ptsTypes="fffffffffffffffffffffffffffffA">
                                      <p:cBhvr>
                                        <p:cTn id="16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6.66667E-6 C 0.00087 0.00647 0.00139 0.01342 0.00313 0.01944 C 0.00382 0.02522 0.00573 0.03008 0.00695 0.03587 C 0.00868 0.06458 0.01077 0.09351 0.01389 0.12198 C 0.01337 0.14073 0.01354 0.15508 0.0099 0.17221 C 0.00868 0.18448 0.01007 0.17476 0.00764 0.18448 C 0.00712 0.1868 0.00608 0.19166 0.00608 0.19166 C 0.00417 0.21087 0.00538 0.23008 0.00764 0.24907 C 0.00903 0.26064 0.0099 0.28795 0.01528 0.29837 C 0.01927 0.30624 0.02257 0.31411 0.02691 0.32198 C 0.03212 0.33147 0.0349 0.34305 0.0408 0.35184 C 0.05191 0.36828 0.06702 0.38379 0.08229 0.39282 C 0.09045 0.39768 0.09983 0.3986 0.10851 0.40092 C 0.11563 0.40045 0.12327 0.40184 0.13004 0.39883 C 0.13403 0.39698 0.13802 0.39444 0.14219 0.39282 C 0.15608 0.3949 0.14358 0.3912 0.1507 0.39675 C 0.15417 0.39953 0.1599 0.39907 0.16389 0.39999 C 0.21233 0.39907 0.25799 0.39305 0.30608 0.38865 C 0.38438 0.38981 0.34931 0.38518 0.41146 0.39791 C 0.43316 0.40231 0.44723 0.41388 0.46684 0.42152 C 0.47743 0.42569 0.49063 0.42499 0.50157 0.42569 C 0.52865 0.43124 0.55521 0.44004 0.58229 0.44513 C 0.58993 0.44814 0.59757 0.45138 0.60538 0.45323 C 0.60834 0.45485 0.61077 0.45717 0.61389 0.45833 C 0.62413 0.46689 0.62882 0.478 0.63681 0.48911 C 0.64219 0.49652 0.63802 0.48795 0.64219 0.49629 C 0.64358 0.49907 0.64618 0.50462 0.64618 0.50462 C 0.64896 0.51666 0.65521 0.52731 0.6592 0.53842 C 0.66372 0.55092 0.66893 0.56295 0.67153 0.57638 C 0.67413 0.58934 0.67205 0.58471 0.67604 0.59166 C 0.67674 0.59629 0.67726 0.60069 0.67848 0.60508 C 0.67934 0.61157 0.68125 0.61712 0.68229 0.6236 C 0.68247 0.62499 0.68299 0.62754 0.68299 0.62754 C 0.68195 0.64768 0.68177 0.6449 0.68299 0.67059 C 0.68334 0.67661 0.68542 0.68101 0.68542 0.68703 " pathEditMode="relative" ptsTypes="ffffffffffffffffffffffffffffffffffA">
                                      <p:cBhvr>
                                        <p:cTn id="18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5.92593E-6 C 0.00417 0.01135 0.00539 0.02408 0.00851 0.03589 C 0.01181 0.0801 0.0066 0.12686 0.01233 0.17038 C 0.01459 0.18751 0.01736 0.21575 0.02778 0.22871 C 0.03212 0.2426 0.0415 0.25024 0.05087 0.25741 C 0.06407 0.26737 0.07622 0.27524 0.09011 0.28311 C 0.10486 0.29144 0.11875 0.3014 0.13473 0.30371 C 0.14289 0.30325 0.15122 0.30093 0.1592 0.30255 C 0.1665 0.30394 0.17309 0.3095 0.18004 0.31297 C 0.20295 0.32431 0.22674 0.33311 0.25 0.3426 C 0.27361 0.35232 0.29827 0.36667 0.32309 0.36922 C 0.32882 0.37038 0.33334 0.37269 0.33924 0.37339 C 0.34254 0.37524 0.34584 0.37616 0.34931 0.37755 C 0.35382 0.38172 0.35504 0.38103 0.36007 0.38357 C 0.36476 0.38589 0.36736 0.3889 0.3724 0.38982 C 0.37414 0.39075 0.37587 0.39214 0.37778 0.39283 C 0.38004 0.39353 0.38247 0.39306 0.38473 0.39399 C 0.40261 0.40163 0.38403 0.39769 0.39775 0.40001 C 0.40087 0.40163 0.40209 0.40417 0.40539 0.4051 C 0.40955 0.41228 0.40834 0.42431 0.41233 0.42987 C 0.41441 0.43288 0.41736 0.43218 0.41997 0.4338 C 0.42952 0.43959 0.43802 0.44769 0.44844 0.45024 C 0.45973 0.45996 0.47344 0.46459 0.4816 0.4801 C 0.4842 0.49144 0.47952 0.47269 0.48473 0.48612 C 0.48664 0.49098 0.48716 0.49931 0.48768 0.50464 C 0.4875 0.51413 0.4882 0.52385 0.48698 0.53334 C 0.48681 0.53473 0.48195 0.5426 0.48073 0.54468 C 0.47813 0.54954 0.47674 0.55579 0.47466 0.56112 C 0.4724 0.56667 0.46945 0.572 0.46702 0.57755 C 0.46545 0.58103 0.46389 0.5889 0.46389 0.5889 C 0.46372 0.60603 0.46389 0.62292 0.4632 0.64005 C 0.46302 0.6426 0.46164 0.64723 0.46164 0.64723 " pathEditMode="relative" ptsTypes="fffffffffffffffffffffffffffffffA">
                                      <p:cBhvr>
                                        <p:cTn id="20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C 0.00782 0.04976 -0.00538 0.07662 -0.01527 0.12407 C -0.02205 0.15671 -0.02604 0.18981 -0.02847 0.22361 C -0.02916 0.24722 -0.0335 0.27708 -0.02534 0.29861 C -0.0243 0.30486 -0.02343 0.30694 -0.01909 0.30972 C 0.00625 0.30694 -0.03559 0.31296 0.00382 0.29953 C 0.00712 0.29838 0.01059 0.30023 0.01389 0.30046 C 0.04757 0.31226 0.07986 0.30833 0.11476 0.30763 C 0.13247 0.30416 0.14983 0.30185 0.16771 0.30046 C 0.1842 0.30092 0.20052 0.30069 0.21702 0.30162 C 0.22292 0.30185 0.22952 0.30578 0.23542 0.30671 C 0.28021 0.29328 0.32344 0.27708 0.36927 0.27083 C 0.38021 0.27152 0.39757 0.27106 0.41007 0.275 C 0.41545 0.27662 0.42014 0.27986 0.42552 0.28101 C 0.43577 0.2905 0.45209 0.28958 0.46389 0.29236 C 0.48802 0.31388 0.51771 0.32361 0.54462 0.3375 C 0.55538 0.34305 0.56476 0.35277 0.57552 0.3581 C 0.57674 0.35879 0.57813 0.35925 0.57934 0.35995 C 0.58229 0.36412 0.58577 0.36597 0.58854 0.37037 C 0.59358 0.37847 0.59861 0.3868 0.60382 0.3949 C 0.60625 0.39884 0.6066 0.40393 0.60851 0.40833 C 0.6349 0.47106 0.60556 0.39236 0.63924 0.49027 C 0.64375 0.50347 0.64584 0.50671 0.64775 0.51805 C 0.64723 0.52407 0.64618 0.52708 0.64462 0.5324 C 0.64393 0.53888 0.6415 0.54282 0.64011 0.54884 C 0.63907 0.55347 0.63907 0.55601 0.63698 0.55995 C 0.63438 0.57592 0.629 0.59097 0.62466 0.60625 C 0.62309 0.61782 0.62066 0.62916 0.61927 0.64097 C 0.61841 0.64884 0.61632 0.6625 0.61163 0.66875 " pathEditMode="relative" ptsTypes="ffffffffffffffffffffffffffffA">
                                      <p:cBhvr>
                                        <p:cTn id="2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023 C 0.00035 0.00579 0.00069 0.01343 0.0033 0.01829 C 0.00746 0.03588 0.00416 0.05533 0.00642 0.07361 C 0.00538 0.08171 0.00486 0.09074 0.00243 0.09838 C 0.00191 0.14028 -0.00087 0.1838 0.00781 0.22454 C 0.00781 0.22523 0.00712 0.24884 0.00642 0.25324 C 0.0059 0.25695 0.00399 0.26435 0.00399 0.26435 C 0.00469 0.27871 0.00469 0.28148 0.00868 0.29213 C 0.00972 0.29861 0.01128 0.30509 0.0125 0.31158 C 0.01163 0.33472 0.01371 0.35718 0.01475 0.38033 C 0.01597 0.40741 0.01389 0.39676 0.01632 0.4081 C 0.01528 0.41296 0.01458 0.41713 0.0125 0.4213 C 0.00816 0.44144 0.01406 0.48588 0.01875 0.50764 C 0.01979 0.52431 0.02257 0.55787 0.02257 0.55787 C 0.02187 0.59977 0.02014 0.63264 0.02708 0.67153 C 0.02639 0.68334 0.02639 0.67917 0.02639 0.68403 " pathEditMode="relative" ptsTypes="fffffffffffffffA">
                                      <p:cBhvr>
                                        <p:cTn id="2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96296E-6 C 0.00157 0.01829 0.00469 0.03889 0.00938 0.05648 C 0.01111 0.07107 0.01042 0.0882 0.01545 0.10162 C 0.01632 0.10672 0.01754 0.11181 0.01858 0.1169 C 0.01823 0.12709 0.01858 0.1375 0.01771 0.14769 C 0.01754 0.14908 0.01597 0.14954 0.01545 0.1507 C 0.01372 0.1544 0.01129 0.16042 0.01007 0.16505 C 0.00695 0.17732 0.00504 0.18912 0.004 0.20209 C 0.00417 0.21204 0.00434 0.22176 0.00469 0.23172 C 0.00469 0.23287 0.00521 0.2338 0.00538 0.23496 C 0.00591 0.23866 0.00643 0.24236 0.00695 0.24607 C 0.00747 0.25023 0.00851 0.25857 0.00851 0.25857 C 0.00955 0.27685 0.00799 0.29607 0.01163 0.31389 C 0.01025 0.31852 0.0099 0.32361 0.00851 0.32824 C 0.00712 0.33866 0.00643 0.34931 0.00538 0.35996 C 0.00452 0.37986 0.00018 0.40602 0.00938 0.42361 C 0.01042 0.42963 0.01216 0.43496 0.0132 0.44098 C 0.01372 0.44398 0.01476 0.45023 0.01476 0.45023 C 0.01407 0.47385 0.01545 0.48033 0.00782 0.49746 C 0.00608 0.5081 0.004 0.51366 0.00313 0.52523 C 0.00365 0.54236 0.00278 0.54514 0.00538 0.55787 C 0.00643 0.56297 0.00782 0.57338 0.00782 0.57338 C 0.00834 0.58681 0.00972 0.6 0.01077 0.61343 C 0.01059 0.6206 0.01042 0.62778 0.01007 0.63496 C 0.00955 0.64422 0.00625 0.64977 0.00625 0.66042 " pathEditMode="relative" ptsTypes="ffffffffffffffffffffffffA">
                                      <p:cBhvr>
                                        <p:cTn id="26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18519E-6 C -0.00573 0.01089 -0.0066 0.02617 -0.00781 0.0389 C -0.00833 0.06737 -0.00764 0.07107 -0.0132 0.09214 C -0.01389 0.09839 -0.01441 0.10556 -0.01701 0.11066 C -0.02083 0.12686 -0.01771 0.14283 -0.01701 0.15996 C -0.01771 0.17084 -0.01701 0.18218 -0.01927 0.19283 C -0.02274 0.2095 -0.02899 0.22501 -0.03385 0.24098 C -0.03507 0.24492 -0.04288 0.28172 -0.04549 0.29723 C -0.04722 0.32061 -0.05017 0.34978 -0.0408 0.37107 C -0.03681 0.38936 -0.0382 0.40811 -0.03542 0.42663 C -0.03299 0.44283 -0.02899 0.46251 -0.02465 0.47894 C -0.02813 0.49237 -0.03125 0.50487 -0.03229 0.51899 C -0.03177 0.54955 -0.03038 0.57894 -0.02778 0.60904 C -0.0283 0.62154 -0.03004 0.63288 -0.03004 0.64515 " pathEditMode="relative" ptsTypes="fffffffffffffA">
                                      <p:cBhvr>
                                        <p:cTn id="28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C -0.00243 0.02338 -0.00452 0.03426 -0.01233 0.05532 C -0.01458 0.06134 -0.01511 0.06829 -0.01771 0.07384 C -0.02222 0.08333 -0.02952 0.08843 -0.03455 0.09745 C -0.03768 0.10324 -0.03993 0.10995 -0.04306 0.11574 C -0.04393 0.12083 -0.04514 0.12523 -0.04618 0.13009 C -0.04705 0.1382 -0.04931 0.14491 -0.05087 0.15278 C -0.05104 0.15579 -0.05104 0.15903 -0.05156 0.16204 C -0.05174 0.1632 -0.05295 0.16389 -0.05313 0.16505 C -0.05504 0.17732 -0.05156 0.18032 -0.05851 0.18958 C -0.06059 0.19676 -0.06441 0.20232 -0.06702 0.20926 C -0.06927 0.21551 -0.06754 0.21273 -0.06927 0.21829 C -0.07205 0.22755 -0.06997 0.21829 -0.07153 0.22546 C -0.07205 0.22778 -0.07309 0.23264 -0.07309 0.23264 C -0.07379 0.24028 -0.07465 0.24792 -0.07622 0.25532 C -0.08021 0.29583 -0.07691 0.35255 -0.07465 0.39167 C -0.07483 0.39398 -0.075 0.39653 -0.07535 0.39884 C -0.07552 0.4 -0.07604 0.40093 -0.07622 0.40208 C -0.07691 0.40741 -0.07778 0.41829 -0.07778 0.41829 C -0.07726 0.44051 -0.0757 0.46019 -0.07379 0.48195 C -0.07361 0.50972 -0.07379 0.53727 -0.07309 0.56505 C -0.07292 0.56898 -0.07153 0.57639 -0.07153 0.57639 C -0.07292 0.60046 -0.07083 0.62431 -0.07083 0.64815 " pathEditMode="relative" ptsTypes="ffffffffffffffffffffffA">
                                      <p:cBhvr>
                                        <p:cTn id="30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C 0.00052 0.02407 0.00069 0.05 0.00468 0.07384 C 0.00607 0.08171 0.00711 0.09282 0.01163 0.09838 C 0.0184 0.11713 0.02968 0.12708 0.0401 0.14259 C 0.04826 0.15486 0.04444 0.15115 0.05 0.15578 C 0.05121 0.16041 0.05156 0.1618 0.05538 0.16296 C 0.06666 0.18217 0.05677 0.1662 0.09236 0.20092 C 0.11059 0.21875 0.13298 0.2368 0.15381 0.2493 C 0.16302 0.25486 0.18194 0.25393 0.18923 0.25439 C 0.20034 0.25555 0.21128 0.25717 0.22239 0.25833 C 0.25763 0.25717 0.29184 0.25532 0.3269 0.25648 C 0.34409 0.25995 0.36111 0.26967 0.37847 0.27384 C 0.38732 0.27963 0.39704 0.28125 0.40468 0.29027 C 0.40763 0.29375 0.41059 0.2993 0.41388 0.30254 C 0.41562 0.30416 0.41927 0.30764 0.41927 0.30764 C 0.42361 0.31944 0.43229 0.33055 0.43767 0.34143 C 0.44045 0.34722 0.4467 0.35972 0.4493 0.36713 C 0.45295 0.37731 0.45468 0.38796 0.4585 0.39791 C 0.46145 0.40532 0.46493 0.41273 0.46701 0.4206 C 0.46736 0.43935 0.46736 0.45648 0.47239 0.47384 C 0.47343 0.48611 0.47552 0.49861 0.47777 0.51064 C 0.47829 0.51365 0.47881 0.51689 0.47934 0.5199 C 0.47986 0.52268 0.4809 0.52824 0.4809 0.52824 C 0.4802 0.56018 0.47986 0.58981 0.47465 0.6206 C 0.47482 0.62731 0.475 0.63426 0.47534 0.64097 C 0.47586 0.65069 0.48003 0.65972 0.48003 0.66967 " pathEditMode="relative" ptsTypes="fffffffffffffffffffffffffA">
                                      <p:cBhvr>
                                        <p:cTn id="32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C 0.00053 0.00834 0.00105 0.01644 0.00157 0.02477 C 0.00261 0.04468 0.00469 0.08426 0.00469 0.08426 C 0.00469 0.0882 0.00782 0.16713 -0.00138 0.18681 C -0.00364 0.19769 -0.00364 0.20926 -0.00451 0.2206 C -0.00416 0.22848 -0.00312 0.23635 -0.00295 0.24422 C -0.00243 0.26574 -0.00677 0.28889 -0.00069 0.3088 C 0.00278 0.32014 0.00886 0.32871 0.01476 0.3375 C 0.01841 0.34283 0.01875 0.34676 0.02396 0.34977 C 0.02848 0.35602 0.03282 0.35764 0.03924 0.35903 C 0.04445 0.36158 0.04948 0.36389 0.054 0.36829 C 0.05678 0.37431 0.0599 0.37246 0.06389 0.37755 C 0.07691 0.39445 0.06216 0.37685 0.08473 0.39607 C 0.09323 0.40348 0.10834 0.42408 0.12084 0.42778 C 0.12448 0.43264 0.12882 0.43542 0.13316 0.43912 C 0.14028 0.44514 0.14653 0.45324 0.15469 0.45648 C 0.16285 0.46435 0.17101 0.4713 0.17848 0.4801 C 0.18056 0.48241 0.18282 0.48449 0.18473 0.48727 C 0.18629 0.48935 0.18733 0.49213 0.18855 0.49445 C 0.18907 0.49537 0.19011 0.49746 0.19011 0.49746 C 0.1908 0.50764 0.1908 0.51783 0.19549 0.52616 C 0.19757 0.53565 0.20053 0.54792 0.20469 0.55602 C 0.20539 0.56065 0.2073 0.56297 0.20851 0.56736 C 0.21007 0.57315 0.21094 0.57871 0.21164 0.58473 C 0.21077 0.63334 0.21476 0.62037 0.20851 0.64213 C 0.20886 0.64653 0.20903 0.65116 0.20938 0.65556 C 0.20973 0.66019 0.21164 0.66412 0.21164 0.66875 " pathEditMode="relative" ptsTypes="ffffffffffffffffffffffffffA">
                                      <p:cBhvr>
                                        <p:cTn id="34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C 0.00052 0.01967 0.00069 0.03356 0.00225 0.05139 C 0.00191 0.07662 0.00764 0.10509 -0.00313 0.12731 C -0.0066 0.14768 -0.00556 0.15949 -0.01459 0.17754 C -0.01702 0.18217 -0.02066 0.18819 -0.02379 0.1919 C -0.02535 0.19398 -0.02917 0.19699 -0.02917 0.19699 C -0.0316 0.20185 -0.03646 0.20555 -0.0408 0.20717 C -0.04271 0.21111 -0.04445 0.21111 -0.04688 0.21435 C -0.04809 0.21875 -0.05052 0.22083 -0.05226 0.22477 C -0.05643 0.23495 -0.06163 0.24629 -0.06771 0.2544 C -0.07084 0.26759 -0.07587 0.26597 -0.08299 0.27291 C -0.09132 0.28125 -0.08507 0.27708 -0.09236 0.28102 C -0.0974 0.28657 -0.10347 0.29097 -0.10851 0.29653 C -0.11077 0.29907 -0.11198 0.30324 -0.11459 0.30463 C -0.11927 0.30694 -0.12275 0.31157 -0.12691 0.31504 C -0.12952 0.32014 -0.1342 0.32315 -0.13768 0.32731 C -0.14028 0.33032 -0.14184 0.33403 -0.14462 0.33657 C -0.14844 0.34375 -0.14618 0.34143 -0.1507 0.34467 C -0.15556 0.35393 -0.16806 0.37153 -0.17535 0.37639 C -0.17882 0.38148 -0.18229 0.38657 -0.18455 0.39282 C -0.18542 0.39514 -0.18542 0.39791 -0.18698 0.4 C -0.20278 0.42106 -0.22483 0.43426 -0.2408 0.45555 C -0.24202 0.45717 -0.2441 0.45787 -0.24531 0.45949 C -0.24844 0.46365 -0.25122 0.46898 -0.25452 0.47291 C -0.25643 0.47523 -0.2592 0.47615 -0.26077 0.47893 C -0.26424 0.48495 -0.26858 0.49097 -0.27379 0.49444 C -0.27639 0.4993 -0.27917 0.50185 -0.2816 0.50671 C -0.28594 0.51504 -0.29045 0.52361 -0.29531 0.53125 C -0.29827 0.53588 -0.29722 0.53264 -0.29913 0.5375 C -0.30226 0.54514 -0.30243 0.55023 -0.30452 0.5581 C -0.30521 0.56088 -0.30695 0.5662 -0.30695 0.5662 C -0.30816 0.57731 -0.31146 0.58865 -0.31615 0.59791 C -0.31858 0.60278 -0.3191 0.60764 -0.32153 0.61227 C -0.32222 0.62222 -0.32309 0.63009 -0.32309 0.64004 " pathEditMode="relative" ptsTypes="fffffffffffffffffffffffffffffffffA">
                                      <p:cBhvr>
                                        <p:cTn id="36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737E-7 C -0.00087 0.03632 -0.00139 0.06593 -0.00087 0.10317 C -0.00225 0.1196 -0.00243 0.1344 -0.00694 0.14944 C -0.00659 0.16031 -0.00677 0.17095 -0.00607 0.18182 C -0.00555 0.19038 -0.00121 0.19894 0.00174 0.20611 C 0.00521 0.21444 0.00729 0.22508 0.00955 0.2341 C 0.01146 0.25376 0.00938 0.27181 0.00695 0.29077 C 0.00729 0.29818 0.00712 0.30558 0.00781 0.31275 C 0.00799 0.31506 0.00955 0.31969 0.00955 0.31969 C 0.01059 0.32917 0.01268 0.33796 0.01389 0.34745 C 0.01354 0.3604 0.01667 0.38654 0.00955 0.40088 C 0.00504 0.42494 0.00677 0.41361 0.00955 0.46797 C 0.01111 0.4985 0.0165 0.53112 0.02275 0.56073 C 0.02309 0.56489 0.02344 0.56928 0.02361 0.57345 C 0.02413 0.58872 0.02188 0.62596 0.03577 0.63845 C 0.0382 0.64816 0.04445 0.65834 0.04445 0.66852 " pathEditMode="relative" ptsTypes="fffffffffffffffA">
                                      <p:cBhvr>
                                        <p:cTn id="38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1111E-6 3.39579E-6 C 0.00052 0.02961 0.00225 0.0576 0.00433 0.08698 C 0.00399 0.0997 0.00399 0.11242 0.00347 0.12514 C 0.00277 0.14527 -0.01008 0.15892 -0.0165 0.17603 C -0.01997 0.19963 -0.03108 0.21767 -0.04185 0.23641 C -0.04758 0.24636 -0.04271 0.2408 -0.04879 0.24682 C -0.05643 0.26741 -0.07952 0.2792 -0.09306 0.28961 C -0.10035 0.29516 -0.09688 0.29355 -0.10348 0.2954 C -0.10851 0.29956 -0.11407 0.30187 -0.11997 0.30349 C -0.1283 0.30881 -0.13768 0.31783 -0.14619 0.322 C -0.16893 0.3331 -0.19428 0.33541 -0.21823 0.33703 C -0.23646 0.33842 -0.2731 0.3405 -0.2731 0.3405 C -0.29219 0.33981 -0.29601 0.34074 -0.30955 0.33703 C -0.31771 0.3375 -0.32605 0.33657 -0.33403 0.33819 C -0.3599 0.34374 -0.38716 0.36179 -0.40955 0.3789 C -0.42327 0.38954 -0.43212 0.40412 -0.44445 0.41591 C -0.45192 0.42309 -0.46181 0.42332 -0.47049 0.42748 C -0.48872 0.43627 -0.50244 0.44946 -0.51737 0.46449 C -0.51962 0.47051 -0.52327 0.47513 -0.52622 0.48092 C -0.52935 0.48716 -0.53108 0.49456 -0.53403 0.50058 C -0.5349 0.50243 -0.53664 0.50335 -0.53751 0.5052 C -0.54202 0.51446 -0.54306 0.52348 -0.54966 0.53065 C -0.55573 0.54684 -0.56546 0.55864 -0.5757 0.56997 C -0.579 0.57368 -0.58091 0.57784 -0.58438 0.58154 C -0.58525 0.58524 -0.58785 0.58825 -0.58872 0.59195 C -0.59063 0.59981 -0.59376 0.60629 -0.5974 0.613 C -0.59775 0.61462 -0.59775 0.61624 -0.59827 0.61763 C -0.59862 0.61901 -0.59966 0.61971 -0.60001 0.6211 C -0.60192 0.62896 -0.60209 0.63683 -0.60521 0.64423 C -0.6066 0.6477 -0.60782 0.65348 -0.61129 0.65348 " pathEditMode="relative" ptsTypes="fffffffffffffffffffffffffffffA">
                                      <p:cBhvr>
                                        <p:cTn id="40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6.03747E-6 C -0.00208 0.02266 -0.00346 0.04556 -0.0052 0.06823 C -0.00485 0.09298 -0.00659 0.11588 -0.00086 0.13902 C 0.00036 0.14989 0.00261 0.15868 0.00348 0.17024 C 0.00313 0.17903 0.00574 0.19338 -0.00086 0.19916 C -0.00312 0.20517 -0.00433 0.21003 -0.0052 0.21651 C -0.00451 0.23386 -0.00572 0.26416 -0.00086 0.28382 C 6.11111E-6 0.29446 0.00244 0.30464 0.00435 0.31505 C 0.0047 0.31921 0.00539 0.32361 0.00522 0.32777 C 0.00487 0.33402 0.00261 0.34628 0.00261 0.34628 C 0.00365 0.36594 0.00522 0.38491 0.00608 0.40434 C 0.00661 0.42863 0.00713 0.45014 0.00956 0.47374 C 0.01042 0.4816 0.01025 0.4897 0.01303 0.49687 C 0.01494 0.52301 0.00747 0.57066 0.01997 0.59541 C 0.0224 0.60837 0.02518 0.62155 0.02692 0.63474 C 0.02622 0.64815 0.02501 0.65833 0.02258 0.67082 C 0.02223 0.6773 0.02171 0.69048 0.02171 0.69048 " pathEditMode="relative" ptsTypes="ffffffffffffffffA">
                                      <p:cBhvr>
                                        <p:cTn id="42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9579E-6 C 0.00365 0.00486 0.00226 0.00763 0.00087 0.01388 C -0.00278 0.0303 -0.00712 0.04534 -0.00868 0.06246 C -0.00903 0.07032 -0.00937 0.07795 -0.00955 0.08582 C -0.00989 0.10132 -0.01007 0.11659 -0.01042 0.13208 C -0.01111 0.15614 -0.01545 0.1684 -0.02083 0.18991 C -0.02413 0.2031 -0.02656 0.21582 -0.03125 0.22831 C -0.03646 0.24242 -0.03507 0.25561 -0.04601 0.26532 C -0.05469 0.28244 -0.06667 0.29123 -0.08003 0.30002 C -0.08333 0.30234 -0.08611 0.30604 -0.08958 0.30812 C -0.09896 0.31344 -0.11094 0.3139 -0.12083 0.31506 C -0.13281 0.3213 -0.14548 0.32015 -0.15816 0.322 C -0.16406 0.32385 -0.16979 0.32616 -0.17569 0.32778 C -0.1809 0.33218 -0.18715 0.33472 -0.19219 0.33935 C -0.20017 0.34652 -0.20173 0.34837 -0.21128 0.35346 C -0.21684 0.35646 -0.22864 0.35808 -0.22864 0.35808 C -0.23854 0.36479 -0.25469 0.36711 -0.26597 0.37081 C -0.27743 0.38099 -0.29496 0.38029 -0.30781 0.38237 C -0.32378 0.38492 -0.33941 0.38978 -0.35555 0.39163 C -0.35885 0.39348 -0.3618 0.39602 -0.3651 0.39741 C -0.37413 0.40712 -0.36389 0.39741 -0.37656 0.40435 C -0.38298 0.40782 -0.38802 0.41244 -0.39479 0.41476 C -0.39774 0.41869 -0.3993 0.41915 -0.40347 0.42054 C -0.40833 0.42494 -0.41337 0.43026 -0.4191 0.43211 C -0.42465 0.43951 -0.43264 0.4483 -0.43906 0.45408 C -0.44427 0.46472 -0.43507 0.44691 -0.45035 0.46796 C -0.45798 0.47837 -0.46614 0.48809 -0.47309 0.49942 C -0.48055 0.51168 -0.48802 0.52417 -0.49566 0.53643 C -0.49739 0.53921 -0.50087 0.54453 -0.50087 0.54453 C -0.50295 0.55147 -0.5125 0.57391 -0.51649 0.58038 C -0.51823 0.58964 -0.52309 0.60143 -0.52691 0.60953 C -0.52795 0.61161 -0.52812 0.61416 -0.52864 0.61647 C -0.52899 0.61763 -0.52951 0.61994 -0.52951 0.61994 C -0.52917 0.62734 -0.52969 0.63474 -0.52864 0.64191 C -0.52847 0.6433 -0.52673 0.6433 -0.52604 0.64423 C -0.52535 0.64515 -0.52517 0.647 -0.5243 0.6477 C -0.52274 0.64909 -0.5191 0.65001 -0.5191 0.65001 C -0.51823 0.65117 -0.51736 0.65232 -0.51649 0.65348 C -0.5158 0.65464 -0.51476 0.65695 -0.51476 0.65695 " pathEditMode="relative" ptsTypes="ffffffffffffffffffffffffffffffffffffffA">
                                      <p:cBhvr>
                                        <p:cTn id="44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8316E-6 C 0.00069 0.02891 -0.00208 0.06107 0.00347 0.09021 C 0.00434 0.10086 0.00521 0.11219 0.0026 0.1226 C 0.00052 0.1307 -0.00295 0.13764 -0.00451 0.14596 C -0.0059 0.1529 -0.00747 0.15984 -0.00886 0.16678 C -0.00938 0.16956 -0.01233 0.17372 -0.01233 0.17372 C -0.01337 0.17974 -0.01615 0.18413 -0.01754 0.18991 C -0.0191 0.19685 -0.02014 0.20379 -0.02101 0.21073 C -0.02205 0.23271 -0.02483 0.25144 -0.03403 0.26995 C -0.03767 0.27735 -0.03524 0.26995 -0.03924 0.27573 C -0.04167 0.27943 -0.04392 0.28337 -0.04618 0.2873 C -0.0474 0.28915 -0.04913 0.29008 -0.05052 0.29193 C -0.05451 0.29725 -0.05747 0.30419 -0.06181 0.30928 C -0.06458 0.31251 -0.07049 0.31853 -0.07049 0.31853 C -0.07396 0.32801 -0.08403 0.33218 -0.09045 0.33819 C -0.09271 0.34027 -0.09427 0.34305 -0.09653 0.34513 C -0.10399 0.35207 -0.11111 0.36294 -0.11927 0.36826 C -0.12813 0.37404 -0.13733 0.37844 -0.14618 0.38445 C -0.15608 0.39116 -0.16545 0.3988 -0.1757 0.40435 C -0.18472 0.40944 -0.19323 0.41753 -0.20278 0.42054 C -0.21024 0.42864 -0.21945 0.43118 -0.22795 0.43673 C -0.23229 0.43974 -0.23611 0.44321 -0.24097 0.44483 C -0.2441 0.44784 -0.24774 0.45038 -0.25139 0.45177 C -0.25417 0.45293 -0.26007 0.45408 -0.26007 0.45408 C -0.27014 0.46079 -0.25365 0.45038 -0.27136 0.45871 C -0.28559 0.46542 -0.26649 0.45963 -0.28004 0.46333 C -0.28629 0.46842 -0.29323 0.47351 -0.3 0.47721 C -0.30712 0.48901 -0.29896 0.47652 -0.30538 0.48392 C -0.30747 0.4867 -0.31146 0.49225 -0.31146 0.49225 C -0.31424 0.50682 -0.31528 0.51099 -0.32535 0.52001 C -0.32795 0.5251 -0.33108 0.52926 -0.3349 0.53296 C -0.33698 0.53689 -0.33889 0.53944 -0.34184 0.54222 C -0.34549 0.55193 -0.34132 0.54268 -0.34618 0.54892 C -0.34826 0.5517 -0.35712 0.57182 -0.35747 0.57321 C -0.35886 0.579 -0.36024 0.58501 -0.36267 0.58964 C -0.36528 0.60375 -0.36788 0.61878 -0.37136 0.63243 C -0.37101 0.64608 -0.36962 0.65949 -0.36962 0.67314 C -0.36962 0.68656 -0.37136 0.69604 -0.37136 0.70784 " pathEditMode="relative" ptsTypes="fffffffffffffffffffffffffffffffffffffA">
                                      <p:cBhvr>
                                        <p:cTn id="46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9579E-6 C -0.00347 0.01064 -0.00556 0.02129 -0.00799 0.03239 C -0.00938 0.0391 -0.01094 0.04789 -0.01406 0.05321 C -0.01476 0.05436 -0.01597 0.0546 -0.01667 0.05552 C -0.0217 0.06292 -0.02031 0.06339 -0.02448 0.06824 C -0.02917 0.07356 -0.0349 0.07634 -0.03924 0.08212 C -0.04271 0.08675 -0.04392 0.09415 -0.04792 0.09855 C -0.05087 0.10155 -0.05451 0.10132 -0.05747 0.10317 C -0.06458 0.10711 -0.07222 0.10896 -0.07934 0.11358 C -0.0875 0.11913 -0.09531 0.12677 -0.10434 0.12977 C -0.11163 0.13579 -0.12135 0.13833 -0.12986 0.14018 C -0.14219 0.14735 -0.15625 0.14782 -0.16962 0.15059 C -0.18351 0.1536 -0.1974 0.15707 -0.21146 0.15869 C -0.21632 0.15985 -0.22066 0.16123 -0.22552 0.16216 C -0.23229 0.16841 -0.25538 0.1691 -0.26372 0.17026 C -0.26945 0.17211 -0.27517 0.17373 -0.2809 0.17604 C -0.29549 0.1876 -0.30868 0.19686 -0.32361 0.20958 C -0.32813 0.21351 -0.33403 0.2193 -0.33924 0.22138 C -0.3467 0.22809 -0.35677 0.22762 -0.36528 0.22832 C -0.37083 0.23086 -0.37622 0.23132 -0.38177 0.23294 C -0.38646 0.23433 -0.38264 0.23433 -0.38872 0.23757 C -0.39288 0.23988 -0.39826 0.23988 -0.4026 0.24104 C -0.40903 0.2459 -0.4158 0.24497 -0.42188 0.24914 C -0.42708 0.25261 -0.43195 0.25515 -0.43767 0.25723 C -0.43976 0.25816 -0.44427 0.25931 -0.44618 0.2607 C -0.45243 0.26579 -0.4599 0.26995 -0.46701 0.27227 C -0.47153 0.27828 -0.4776 0.28175 -0.48351 0.28499 C -0.49149 0.29401 -0.50104 0.30118 -0.50885 0.31044 C -0.51424 0.31691 -0.51806 0.32455 -0.52448 0.32894 C -0.52708 0.33357 -0.52951 0.33727 -0.53316 0.34051 C -0.5349 0.34745 -0.54462 0.35878 -0.54792 0.36503 C -0.5559 0.38006 -0.56354 0.3951 -0.57135 0.41014 C -0.5757 0.41823 -0.58073 0.42563 -0.58438 0.43442 C -0.5875 0.44206 -0.59045 0.44992 -0.59392 0.45756 C -0.59722 0.46473 -0.60243 0.47051 -0.60434 0.47838 C -0.61024 0.50197 -0.61684 0.52556 -0.62274 0.54916 C -0.62431 0.56396 -0.62483 0.56743 -0.62361 0.58617 C -0.62309 0.59427 -0.61771 0.60144 -0.61754 0.61046 C -0.61736 0.62665 -0.61754 0.64308 -0.61754 0.65927 " pathEditMode="relative" ptsTypes="ffffffffffffffffffffffffffffffffffffffA">
                                      <p:cBhvr>
                                        <p:cTn id="48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9579E-6 C 0.0007 0.01203 0.00191 0.02383 0.00261 0.03585 C 0.00191 0.05436 0.00035 0.0694 -0.0026 0.08698 C -0.00364 0.09345 -0.0033 0.0997 -0.00607 0.10548 C -0.00781 0.12214 -0.01059 0.13856 -0.01215 0.15522 C -0.01267 0.17974 -0.01024 0.19801 -0.01909 0.2179 C -0.01944 0.22091 -0.01962 0.22415 -0.01996 0.22716 C -0.02048 0.23109 -0.0217 0.23872 -0.0217 0.23872 C -0.02239 0.2563 -0.02135 0.28915 -0.02708 0.30812 C -0.02795 0.31783 -0.02795 0.32755 -0.02968 0.33703 C -0.03212 0.36687 -0.02951 0.39741 -0.03055 0.42748 C -0.03021 0.43627 -0.02968 0.44529 -0.02968 0.45408 C -0.02968 0.45732 -0.03159 0.4601 -0.03229 0.46334 C -0.03385 0.47004 -0.03559 0.47745 -0.03663 0.48439 C -0.03628 0.49433 -0.03628 0.50451 -0.03576 0.51446 C -0.03524 0.5251 -0.02899 0.53666 -0.02517 0.54569 C -0.02239 0.56049 -0.021 0.57622 -0.01736 0.59079 C -0.0151 0.59958 -0.01805 0.58871 -0.01475 0.59773 C -0.01232 0.60421 -0.0118 0.61277 -0.01041 0.61994 C -0.0092 0.62619 -0.00434 0.63359 -0.00434 0.6396 " pathEditMode="relative" ptsTypes="fffffffffffffffffffA">
                                      <p:cBhvr>
                                        <p:cTn id="50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52926E-6 C 0.00017 0.01156 -0.00278 0.07101 0.0052 0.08674 C 0.00781 0.10756 0.00902 0.12861 0.01128 0.14943 C 0.01197 0.15637 0.01215 0.16354 0.01388 0.17025 C 0.01423 0.17302 0.01423 0.1758 0.01475 0.17834 C 0.0151 0.17996 0.01614 0.18135 0.01649 0.18297 C 0.01926 0.19685 0.01944 0.21188 0.02256 0.22576 C 0.02465 0.23479 0.02378 0.22854 0.0269 0.23733 C 0.03003 0.24658 0.03176 0.25676 0.03558 0.26532 C 0.03749 0.27781 0.04201 0.28891 0.04426 0.30117 C 0.04479 0.33217 0.04409 0.36247 0.0486 0.39278 C 0.05034 0.41822 0.05086 0.44436 0.05555 0.46911 C 0.05642 0.47883 0.05676 0.48854 0.06093 0.49687 C 0.06232 0.50589 0.06388 0.51492 0.06614 0.52371 C 0.06649 0.52671 0.06649 0.52995 0.06701 0.53296 C 0.06735 0.53527 0.06874 0.5399 0.06874 0.5399 C 0.06996 0.55193 0.06926 0.56419 0.07222 0.57575 C 0.07083 0.59264 0.07031 0.5968 0.07135 0.61739 C 0.07204 0.63127 0.07499 0.64723 0.07829 0.66042 C 0.07847 0.66111 0.0809 0.6699 0.0809 0.67198 C 0.08107 0.68054 0.0809 0.68887 0.0809 0.69743 " pathEditMode="relative" ptsTypes="ffffffffffffffffffffA">
                                      <p:cBhvr>
                                        <p:cTn id="52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6.79158E-6 C -0.00243 0.00648 -0.0066 0.01018 -0.00955 0.0162 C -0.01615 0.02962 -0.01875 0.04673 -0.02691 0.05899 C -0.03264 0.06755 -0.03976 0.07519 -0.04601 0.08351 C -0.0526 0.0923 -0.05833 0.10202 -0.0651 0.11011 C -0.07483 0.12191 -0.08663 0.1307 -0.0974 0.14019 C -0.10174 0.14412 -0.10556 0.14921 -0.11042 0.15175 C -0.11181 0.15245 -0.11337 0.15314 -0.11476 0.15407 C -0.1191 0.1573 -0.12118 0.16147 -0.12604 0.16448 C -0.13056 0.16725 -0.13524 0.16818 -0.13993 0.17026 C -0.14358 0.17743 -0.15486 0.18044 -0.16076 0.18067 C -0.18212 0.18159 -0.20313 0.18136 -0.22431 0.18182 C -0.2382 0.18391 -0.25156 0.18876 -0.2651 0.19223 C -0.32014 0.20681 -0.37465 0.22531 -0.42865 0.24336 C -0.43281 0.24706 -0.43854 0.24937 -0.4434 0.25145 C -0.45278 0.26094 -0.46354 0.26649 -0.47396 0.27343 C -0.48021 0.27759 -0.48524 0.28106 -0.49219 0.28268 C -0.52917 0.30327 -0.58455 0.32085 -0.62604 0.32779 C -0.63195 0.33033 -0.6382 0.33149 -0.64427 0.33357 C -0.64653 0.3345 -0.64896 0.33496 -0.65122 0.33588 C -0.65295 0.33658 -0.65642 0.3382 -0.65642 0.3382 C -0.6632 0.34514 -0.67031 0.35161 -0.67656 0.35925 C -0.68455 0.36896 -0.69167 0.37891 -0.70087 0.38701 C -0.70538 0.39695 -0.71129 0.40667 -0.71823 0.41361 C -0.72361 0.41893 -0.73004 0.42541 -0.73385 0.43327 C -0.7401 0.44599 -0.74531 0.45964 -0.75122 0.47259 C -0.75347 0.47745 -0.75677 0.48138 -0.75816 0.48671 C -0.76042 0.4955 -0.7625 0.50475 -0.7651 0.51331 C -0.76632 0.52372 -0.76962 0.545 -0.77396 0.55379 C -0.77448 0.57044 -0.77344 0.58918 -0.77917 0.60468 C -0.78056 0.6137 -0.78351 0.62295 -0.78611 0.63151 C -0.7882 0.63845 -0.78767 0.64053 -0.79132 0.64539 C -0.79236 0.64932 -0.79132 0.64886 -0.79306 0.64886 " pathEditMode="relative" ptsTypes="ffffffffffffffffffffffffffffffffA">
                                      <p:cBhvr>
                                        <p:cTn id="54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8.30442E-6 C 0.00138 0.02012 0.00312 0.04001 0.00434 0.06014 C 0.00434 0.06129 0.0052 0.09692 0.00607 0.10432 C 0.00763 0.11704 0.01093 0.12953 0.01232 0.14249 C 0.0118 0.16377 0.01232 0.17719 0.00885 0.19569 C 0.00954 0.21767 0.00833 0.2172 0.01059 0.23062 C 0.01319 0.24635 0.0177 0.26162 0.02187 0.27688 C 0.0243 0.28591 0.02569 0.29562 0.02795 0.30464 C 0.02916 0.30927 0.03142 0.3139 0.03229 0.31852 C 0.03402 0.32801 0.03368 0.33934 0.03663 0.34859 C 0.03993 0.35877 0.04253 0.37011 0.04618 0.38005 C 0.04704 0.38561 0.04809 0.38792 0.04965 0.39278 C 0.05034 0.39509 0.05138 0.39972 0.05138 0.39972 C 0.05381 0.42285 0.05052 0.38884 0.05138 0.44135 C 0.05156 0.44899 0.0526 0.45685 0.05312 0.46449 C 0.05399 0.47582 0.05885 0.48901 0.0618 0.49942 C 0.06302 0.50358 0.06527 0.50636 0.06614 0.51098 C 0.07065 0.53296 0.07326 0.55493 0.07743 0.57691 C 0.07916 0.60814 0.07829 0.58685 0.07829 0.64075 " pathEditMode="relative" ptsTypes="ffffffffffffffffffA">
                                      <p:cBhvr>
                                        <p:cTn id="56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8889E-6 -6.41684E-6 C -0.00105 0.00971 -0.00296 0.01919 -0.00435 0.02891 C -0.00487 0.0377 -0.00573 0.04672 -0.00608 0.05551 C -0.0066 0.07124 -0.00504 0.08767 -0.00782 0.10293 C -0.00955 0.11242 -0.01337 0.12514 -0.01737 0.13324 C -0.02257 0.14341 -0.01771 0.1293 -0.02171 0.14133 C -0.02587 0.15382 -0.02935 0.16724 -0.03403 0.1795 C -0.03542 0.18898 -0.03872 0.19685 -0.04271 0.20494 C -0.04445 0.2142 -0.05001 0.21929 -0.05226 0.22808 C -0.05261 0.22923 -0.05244 0.23062 -0.05313 0.23155 C -0.05452 0.2334 -0.05834 0.23617 -0.05834 0.23617 C -0.06337 0.24566 -0.07223 0.25051 -0.07917 0.25722 C -0.08317 0.26092 -0.08664 0.26601 -0.09046 0.26995 C -0.10382 0.28336 -0.11823 0.29585 -0.1323 0.30811 C -0.14358 0.31783 -0.15382 0.33356 -0.16702 0.33934 C -0.17119 0.34351 -0.17466 0.34443 -0.17935 0.34744 C -0.18507 0.35137 -0.19046 0.35947 -0.19653 0.36247 C -0.21372 0.37126 -0.23178 0.37728 -0.24966 0.38352 C -0.27882 0.39393 -0.30851 0.40434 -0.33837 0.41128 C -0.35556 0.41522 -0.37396 0.41498 -0.39132 0.41591 C -0.39549 0.4173 -0.39914 0.41961 -0.40348 0.42054 C -0.4099 0.42192 -0.41667 0.42239 -0.42257 0.42632 C -0.43073 0.43187 -0.44028 0.4365 -0.44792 0.44367 C -0.45573 0.45084 -0.46355 0.45662 -0.4731 0.45986 C -0.47935 0.46495 -0.48768 0.47027 -0.4948 0.47258 C -0.50001 0.47698 -0.51129 0.48091 -0.51737 0.48299 C -0.52726 0.49294 -0.51389 0.48022 -0.52518 0.48878 C -0.53073 0.49294 -0.5349 0.49988 -0.54098 0.50265 C -0.54323 0.50566 -0.55139 0.51561 -0.554 0.51653 C -0.55903 0.52347 -0.56164 0.52556 -0.56702 0.53064 C -0.57205 0.53527 -0.56754 0.5325 -0.57136 0.53758 C -0.57865 0.54707 -0.58698 0.55632 -0.5948 0.56534 C -0.59931 0.57043 -0.60799 0.58339 -0.61389 0.58616 C -0.61823 0.59565 -0.62327 0.60467 -0.62796 0.61392 C -0.62935 0.62132 -0.63438 0.62988 -0.63837 0.6359 C -0.64497 0.64607 -0.63907 0.63381 -0.64445 0.64307 C -0.64983 0.65232 -0.64549 0.64792 -0.65053 0.65232 C -0.65521 0.66157 -0.64914 0.65047 -0.65487 0.6581 C -0.65712 0.66111 -0.65869 0.66712 -0.66007 0.67082 " pathEditMode="relative" ptsTypes="ffffffffffffffffffffffffffffffffffffffA">
                                      <p:cBhvr>
                                        <p:cTn id="58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1.88758E-6 C -0.01058 0.01411 -0.0184 0.03007 -0.0243 0.04858 C -0.02777 0.05922 -0.02985 0.07795 -0.03576 0.08582 C -0.04305 0.11982 -0.06041 0.15614 -0.07222 0.1876 C -0.08437 0.21999 -0.096 0.25492 -0.11388 0.28267 C -0.11892 0.29956 -0.13142 0.30858 -0.14183 0.31853 C -0.14652 0.32292 -0.15277 0.32362 -0.15746 0.32778 C -0.16284 0.33264 -0.16926 0.33727 -0.17569 0.33935 C -0.20329 0.36132 -0.22916 0.38954 -0.25919 0.40666 C -0.26579 0.41036 -0.27343 0.40967 -0.2802 0.4136 C -0.31267 0.43326 -0.34826 0.4446 -0.3835 0.45293 C -0.3993 0.45663 -0.41544 0.45616 -0.43142 0.45871 C -0.4401 0.46148 -0.4486 0.46334 -0.45746 0.46449 C -0.4743 0.47189 -0.4993 0.46981 -0.51562 0.47028 C -0.54062 0.47698 -0.5644 0.48739 -0.58958 0.49364 C -0.60972 0.49873 -0.6302 0.5022 -0.65051 0.50636 C -0.67638 0.51168 -0.70642 0.51168 -0.72968 0.52949 C -0.73211 0.53435 -0.7361 0.53643 -0.73923 0.54106 C -0.74357 0.54754 -0.746 0.55656 -0.74878 0.56419 C -0.75277 0.57483 -0.75156 0.58779 -0.75659 0.59773 C -0.75763 0.60444 -0.75815 0.61069 -0.76093 0.61647 C -0.76197 0.62341 -0.76232 0.62873 -0.76614 0.63382 C -0.7684 0.64261 -0.76544 0.63174 -0.76874 0.64076 C -0.76909 0.64192 -0.76961 0.64423 -0.76961 0.64423 " pathEditMode="relative" ptsTypes="fffffffffffffffffffffffA">
                                      <p:cBhvr>
                                        <p:cTn id="60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2.07495E-6 C 0.00329 0.03493 0.00364 0.07009 0.0052 0.10525 C 0.00624 0.15476 0.00798 0.20079 0.01128 0.24913 C 0.01076 0.26695 0.01024 0.27921 0.00781 0.2954 C 0.00868 0.34282 0.01249 0.3877 0.01649 0.43442 C 0.01788 0.45131 0.01927 0.46264 0.0217 0.47837 C 0.02343 0.48994 0.02309 0.49804 0.02864 0.50729 C 0.03055 0.51377 0.0309 0.5214 0.03385 0.52718 C 0.03559 0.53667 0.03871 0.54546 0.0401 0.55494 C 0.04045 0.56836 0.04045 0.582 0.04097 0.59542 C 0.04131 0.60676 0.04583 0.61763 0.04618 0.62896 C 0.04635 0.63914 0.04618 0.64909 0.04618 0.65927 " pathEditMode="relative" ptsTypes="fffffffffffA">
                                      <p:cBhvr>
                                        <p:cTn id="62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8758E-6 C -0.00156 0.02545 -0.00538 0.05112 -0.00868 0.07634 C -0.01007 0.08651 -0.01528 0.10965 -0.02083 0.11705 C -0.02274 0.12723 -0.02587 0.13694 -0.02778 0.14712 C -0.02917 0.15429 -0.03004 0.161 -0.03212 0.16794 C -0.03438 0.18552 -0.03924 0.19338 -0.04601 0.20726 C -0.04861 0.21258 -0.05087 0.21999 -0.05382 0.22484 C -0.0559 0.22831 -0.06563 0.24034 -0.06858 0.24335 C -0.06997 0.24867 -0.07431 0.25214 -0.07726 0.25607 C -0.08663 0.26856 -0.09757 0.27666 -0.10868 0.28614 C -0.11111 0.28823 -0.11406 0.28984 -0.11563 0.29308 C -0.11615 0.29424 -0.11649 0.29563 -0.11736 0.29655 C -0.11945 0.29863 -0.12222 0.2991 -0.12431 0.30118 C -0.13056 0.30766 -0.125 0.30465 -0.13038 0.30696 C -0.13802 0.3146 -0.14653 0.32107 -0.15382 0.32894 C -0.15816 0.33356 -0.16163 0.33958 -0.16597 0.34397 C -0.16788 0.34582 -0.17014 0.34698 -0.17205 0.34883 C -0.17431 0.35114 -0.17622 0.35461 -0.17899 0.35577 C -0.20382 0.36687 -0.2257 0.38654 -0.25208 0.39163 C -0.25903 0.39463 -0.26649 0.39602 -0.27379 0.39741 C -0.27899 0.39857 -0.28941 0.39972 -0.28941 0.39972 C -0.30156 0.40504 -0.32379 0.40319 -0.33733 0.40435 C -0.35278 0.40782 -0.36858 0.41152 -0.3842 0.4136 C -0.40712 0.42008 -0.43142 0.42702 -0.45469 0.42979 C -0.46181 0.43164 -0.46701 0.43234 -0.47379 0.43673 C -0.47917 0.44043 -0.49254 0.44113 -0.49913 0.44252 C -0.50799 0.44714 -0.52379 0.45131 -0.53125 0.45871 C -0.53542 0.46287 -0.54028 0.46495 -0.54427 0.46912 C -0.54931 0.47444 -0.55347 0.47999 -0.55903 0.48439 C -0.56406 0.49433 -0.55677 0.48161 -0.56424 0.48901 C -0.57309 0.4978 -0.56354 0.49294 -0.57031 0.49595 C -0.57552 0.50127 -0.58108 0.50636 -0.58594 0.51214 C -0.59063 0.51746 -0.59392 0.52487 -0.59826 0.53065 C -0.60017 0.53828 -0.6059 0.54152 -0.60868 0.54916 C -0.61146 0.55656 -0.61476 0.56442 -0.61823 0.57113 C -0.62049 0.57553 -0.62049 0.58339 -0.6217 0.58848 C -0.62309 0.60791 -0.62604 0.62827 -0.62604 0.6477 " pathEditMode="relative" ptsTypes="ffffffffffffffffffffffffffffffffffffA">
                                      <p:cBhvr>
                                        <p:cTn id="64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5" y="764704"/>
            <a:ext cx="87630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555776" y="692696"/>
            <a:ext cx="417646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4"/>
          <a:stretch/>
        </p:blipFill>
        <p:spPr bwMode="auto">
          <a:xfrm>
            <a:off x="367018" y="2636912"/>
            <a:ext cx="8737600" cy="164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107504" y="1577504"/>
            <a:ext cx="411336" cy="411336"/>
          </a:xfrm>
          <a:prstGeom prst="ellipse">
            <a:avLst/>
          </a:prstGeom>
          <a:solidFill>
            <a:srgbClr val="6AA84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dirty="0" smtClean="0">
                <a:solidFill>
                  <a:srgbClr val="336600"/>
                </a:solidFill>
                <a:latin typeface="Georgia" panose="02040502050405020303" pitchFamily="18" charset="0"/>
              </a:rPr>
              <a:t>1</a:t>
            </a:r>
            <a:endParaRPr lang="ca-ES" dirty="0">
              <a:solidFill>
                <a:srgbClr val="33660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107504" y="3255355"/>
            <a:ext cx="411336" cy="411336"/>
          </a:xfrm>
          <a:prstGeom prst="ellipse">
            <a:avLst/>
          </a:prstGeom>
          <a:solidFill>
            <a:srgbClr val="6AA84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dirty="0">
                <a:solidFill>
                  <a:srgbClr val="336600"/>
                </a:solidFill>
                <a:latin typeface="Georgia" panose="02040502050405020303" pitchFamily="18" charset="0"/>
              </a:rPr>
              <a:t>2</a:t>
            </a:r>
            <a:endParaRPr lang="ca-ES" dirty="0">
              <a:solidFill>
                <a:srgbClr val="336600"/>
              </a:solidFill>
              <a:latin typeface="Georgia" panose="02040502050405020303" pitchFamily="18" charset="0"/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987824" y="3890677"/>
            <a:ext cx="432048" cy="1143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3436144" y="3422147"/>
            <a:ext cx="43204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4139952" y="4005064"/>
            <a:ext cx="595866" cy="1440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4027686" y="3540993"/>
            <a:ext cx="328290" cy="7200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4860032" y="3350139"/>
            <a:ext cx="576064" cy="1292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H="1">
            <a:off x="3436144" y="3198162"/>
            <a:ext cx="405863" cy="646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flipH="1" flipV="1">
            <a:off x="3842007" y="3789040"/>
            <a:ext cx="405864" cy="693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 flipH="1">
            <a:off x="4644008" y="3828949"/>
            <a:ext cx="315909" cy="1189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flipH="1" flipV="1">
            <a:off x="4044939" y="3350139"/>
            <a:ext cx="483426" cy="16739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 flipH="1">
            <a:off x="5364088" y="4326930"/>
            <a:ext cx="387918" cy="5946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 flipH="1">
            <a:off x="5558047" y="3685009"/>
            <a:ext cx="383366" cy="10403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flipH="1">
            <a:off x="5710447" y="3888409"/>
            <a:ext cx="383366" cy="18866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3091625" y="3299751"/>
            <a:ext cx="33671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 flipH="1">
            <a:off x="6300192" y="4092824"/>
            <a:ext cx="432048" cy="2341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2" name="41 Grupo"/>
          <p:cNvGrpSpPr/>
          <p:nvPr/>
        </p:nvGrpSpPr>
        <p:grpSpPr>
          <a:xfrm>
            <a:off x="345544" y="4509120"/>
            <a:ext cx="8801100" cy="1358900"/>
            <a:chOff x="345544" y="5022428"/>
            <a:chExt cx="8801100" cy="13589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544" y="5022428"/>
              <a:ext cx="8801100" cy="135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45 Rectángulo"/>
            <p:cNvSpPr/>
            <p:nvPr/>
          </p:nvSpPr>
          <p:spPr>
            <a:xfrm>
              <a:off x="4201964" y="5024268"/>
              <a:ext cx="326401" cy="53472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46 Rectángulo"/>
            <p:cNvSpPr/>
            <p:nvPr/>
          </p:nvSpPr>
          <p:spPr>
            <a:xfrm>
              <a:off x="4984863" y="5022428"/>
              <a:ext cx="326401" cy="53472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0" name="9 Elipse"/>
          <p:cNvSpPr/>
          <p:nvPr/>
        </p:nvSpPr>
        <p:spPr>
          <a:xfrm>
            <a:off x="107504" y="4931916"/>
            <a:ext cx="411336" cy="411336"/>
          </a:xfrm>
          <a:prstGeom prst="ellipse">
            <a:avLst/>
          </a:prstGeom>
          <a:solidFill>
            <a:srgbClr val="6AA84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dirty="0" smtClean="0">
                <a:solidFill>
                  <a:srgbClr val="336600"/>
                </a:solidFill>
                <a:latin typeface="Georgia" panose="02040502050405020303" pitchFamily="18" charset="0"/>
              </a:rPr>
              <a:t>3</a:t>
            </a:r>
            <a:endParaRPr lang="ca-ES" dirty="0">
              <a:solidFill>
                <a:srgbClr val="33660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984863" y="5868020"/>
            <a:ext cx="3835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>
                <a:latin typeface="Georgia" panose="02040502050405020303" pitchFamily="18" charset="0"/>
              </a:rPr>
              <a:t>O</a:t>
            </a:r>
            <a:r>
              <a:rPr lang="ca-ES" b="1" baseline="-25000" dirty="0" smtClean="0">
                <a:latin typeface="Georgia" panose="02040502050405020303" pitchFamily="18" charset="0"/>
              </a:rPr>
              <a:t>2</a:t>
            </a:r>
            <a:r>
              <a:rPr lang="ca-ES" b="1" dirty="0" smtClean="0">
                <a:latin typeface="Georgia" panose="02040502050405020303" pitchFamily="18" charset="0"/>
              </a:rPr>
              <a:t> </a:t>
            </a:r>
            <a:r>
              <a:rPr lang="ca-ES" dirty="0" smtClean="0">
                <a:latin typeface="Georgia" panose="02040502050405020303" pitchFamily="18" charset="0"/>
              </a:rPr>
              <a:t>         Viatja a l’interior dels eritròcits acoblant-se a la molècula d’</a:t>
            </a:r>
            <a:r>
              <a:rPr lang="ca-ES" b="1" dirty="0" smtClean="0">
                <a:latin typeface="Georgia" panose="02040502050405020303" pitchFamily="18" charset="0"/>
              </a:rPr>
              <a:t>hemoglobina</a:t>
            </a:r>
          </a:p>
          <a:p>
            <a:r>
              <a:rPr lang="ca-ES" b="1" dirty="0" smtClean="0">
                <a:latin typeface="Georgia" panose="02040502050405020303" pitchFamily="18" charset="0"/>
              </a:rPr>
              <a:t>CO</a:t>
            </a:r>
            <a:r>
              <a:rPr lang="ca-ES" b="1" baseline="-25000" dirty="0" smtClean="0">
                <a:latin typeface="Georgia" panose="02040502050405020303" pitchFamily="18" charset="0"/>
              </a:rPr>
              <a:t>2</a:t>
            </a:r>
            <a:r>
              <a:rPr lang="ca-ES" dirty="0" smtClean="0">
                <a:latin typeface="Georgia" panose="02040502050405020303" pitchFamily="18" charset="0"/>
              </a:rPr>
              <a:t>          Reacciona amb l’aigua de la sang i viatja en forma </a:t>
            </a:r>
            <a:r>
              <a:rPr lang="ca-ES" dirty="0" err="1" smtClean="0">
                <a:latin typeface="Georgia" panose="02040502050405020303" pitchFamily="18" charset="0"/>
              </a:rPr>
              <a:t>d’</a:t>
            </a:r>
            <a:r>
              <a:rPr lang="ca-ES" b="1" dirty="0" err="1" smtClean="0">
                <a:latin typeface="Georgia" panose="02040502050405020303" pitchFamily="18" charset="0"/>
              </a:rPr>
              <a:t>ions</a:t>
            </a:r>
            <a:r>
              <a:rPr lang="ca-ES" b="1" dirty="0" smtClean="0">
                <a:latin typeface="Georgia" panose="02040502050405020303" pitchFamily="18" charset="0"/>
              </a:rPr>
              <a:t> HCO</a:t>
            </a:r>
            <a:r>
              <a:rPr lang="ca-ES" b="1" baseline="-25000" dirty="0" smtClean="0">
                <a:latin typeface="Georgia" panose="02040502050405020303" pitchFamily="18" charset="0"/>
              </a:rPr>
              <a:t>3</a:t>
            </a:r>
            <a:r>
              <a:rPr lang="ca-ES" b="1" baseline="30000" dirty="0" smtClean="0">
                <a:latin typeface="Georgia" panose="02040502050405020303" pitchFamily="18" charset="0"/>
              </a:rPr>
              <a:t>-</a:t>
            </a:r>
            <a:r>
              <a:rPr lang="ca-ES" b="1" dirty="0" smtClean="0">
                <a:latin typeface="Georgia" panose="02040502050405020303" pitchFamily="18" charset="0"/>
              </a:rPr>
              <a:t> i H</a:t>
            </a:r>
            <a:r>
              <a:rPr lang="ca-ES" b="1" baseline="30000" dirty="0" smtClean="0">
                <a:latin typeface="Georgia" panose="02040502050405020303" pitchFamily="18" charset="0"/>
              </a:rPr>
              <a:t>+</a:t>
            </a:r>
            <a:endParaRPr lang="ca-ES" b="1" baseline="30000" dirty="0">
              <a:latin typeface="Georgia" panose="02040502050405020303" pitchFamily="18" charset="0"/>
            </a:endParaRPr>
          </a:p>
        </p:txBody>
      </p:sp>
      <p:sp>
        <p:nvSpPr>
          <p:cNvPr id="27" name="Google Shape;298;gca71f5a344_0_0"/>
          <p:cNvSpPr/>
          <p:nvPr/>
        </p:nvSpPr>
        <p:spPr>
          <a:xfrm>
            <a:off x="5364088" y="5945783"/>
            <a:ext cx="293989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98;gca71f5a344_0_0"/>
          <p:cNvSpPr/>
          <p:nvPr/>
        </p:nvSpPr>
        <p:spPr>
          <a:xfrm>
            <a:off x="5481361" y="6373094"/>
            <a:ext cx="293989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256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parells Circulatori i Respiratori 3ºB: Com es fa l'intercanvi de gas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752" y="4293096"/>
            <a:ext cx="3548248" cy="241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0" name="Google Shape;280;gc8f9f15154_0_112"/>
          <p:cNvSpPr/>
          <p:nvPr/>
        </p:nvSpPr>
        <p:spPr>
          <a:xfrm>
            <a:off x="467640" y="692640"/>
            <a:ext cx="8424600" cy="554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4.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sym typeface="Georgia"/>
              </a:rPr>
              <a:t>A partir de les dades de la següent taula, explica què és el que ocorre perquè es produeixin aquestes variacions en les concentracions de gasos en l’aire i en la sang durant la respiració. </a:t>
            </a:r>
            <a:endParaRPr lang="ca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7408"/>
              </p:ext>
            </p:extLst>
          </p:nvPr>
        </p:nvGraphicFramePr>
        <p:xfrm>
          <a:off x="467640" y="2132856"/>
          <a:ext cx="5832647" cy="280831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947907"/>
                <a:gridCol w="968776"/>
                <a:gridCol w="1946835"/>
                <a:gridCol w="969129"/>
              </a:tblGrid>
              <a:tr h="727025">
                <a:tc gridSpan="2">
                  <a:txBody>
                    <a:bodyPr/>
                    <a:lstStyle/>
                    <a:p>
                      <a:pPr algn="ctr"/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Concentració en</a:t>
                      </a:r>
                      <a:br>
                        <a:rPr lang="ca-ES" sz="1800" dirty="0" smtClean="0">
                          <a:latin typeface="Georgia" panose="02040502050405020303" pitchFamily="18" charset="0"/>
                        </a:rPr>
                      </a:b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volum en aire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Concentració</a:t>
                      </a:r>
                      <a:r>
                        <a:rPr lang="ca-ES" sz="1800" baseline="0" dirty="0" smtClean="0">
                          <a:latin typeface="Georgia" panose="02040502050405020303" pitchFamily="18" charset="0"/>
                        </a:rPr>
                        <a:t> en</a:t>
                      </a:r>
                      <a:br>
                        <a:rPr lang="ca-ES" sz="1800" baseline="0" dirty="0" smtClean="0">
                          <a:latin typeface="Georgia" panose="02040502050405020303" pitchFamily="18" charset="0"/>
                        </a:rPr>
                      </a:br>
                      <a:r>
                        <a:rPr lang="ca-ES" sz="1800" baseline="0" dirty="0" smtClean="0">
                          <a:latin typeface="Georgia" panose="02040502050405020303" pitchFamily="18" charset="0"/>
                        </a:rPr>
                        <a:t>volum en sang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a-ES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6600"/>
                    </a:solidFill>
                  </a:tcPr>
                </a:tc>
              </a:tr>
              <a:tr h="520322"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CO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atmosfera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0,03%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CO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arteriola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58%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</a:tr>
              <a:tr h="520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atmosfera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21%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arteriola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10,6%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</a:tr>
              <a:tr h="520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CO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alvèols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a-ES" sz="1800" b="0" i="0" u="none" strike="noStrike" cap="none" dirty="0" smtClean="0">
                          <a:solidFill>
                            <a:schemeClr val="dk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5%</a:t>
                      </a:r>
                      <a:endParaRPr lang="ca-ES" sz="1800" b="0" i="0" u="none" strike="noStrike" cap="none" dirty="0">
                        <a:solidFill>
                          <a:schemeClr val="dk1"/>
                        </a:solidFill>
                        <a:latin typeface="Georgia" panose="02040502050405020303" pitchFamily="18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CO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vènula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a-ES" sz="1800" b="0" i="0" u="none" strike="noStrike" cap="none" dirty="0" smtClean="0">
                          <a:solidFill>
                            <a:schemeClr val="dk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50%</a:t>
                      </a:r>
                      <a:endParaRPr lang="ca-ES" sz="1800" b="0" i="0" u="none" strike="noStrike" cap="none" dirty="0">
                        <a:solidFill>
                          <a:schemeClr val="dk1"/>
                        </a:solidFill>
                        <a:latin typeface="Georgia" panose="02040502050405020303" pitchFamily="18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5C9"/>
                    </a:solidFill>
                  </a:tcPr>
                </a:tc>
              </a:tr>
              <a:tr h="520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alvèols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14%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% O</a:t>
                      </a:r>
                      <a:r>
                        <a:rPr lang="ca-ES" sz="1800" baseline="-25000" dirty="0" smtClean="0">
                          <a:latin typeface="Georgia" panose="02040502050405020303" pitchFamily="18" charset="0"/>
                        </a:rPr>
                        <a:t>2</a:t>
                      </a:r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 vènula</a:t>
                      </a: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1800" dirty="0" smtClean="0">
                          <a:latin typeface="Georgia" panose="02040502050405020303" pitchFamily="18" charset="0"/>
                        </a:rPr>
                        <a:t>19%</a:t>
                      </a:r>
                      <a:endParaRPr lang="ca-ES" sz="1800" dirty="0">
                        <a:latin typeface="Georgia" panose="020405020504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BE7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53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Tratamiento del cáncer de seno paranasal y de cavidad nasal en adultos  (PDQ®)–Versión para pacientes - Instituto Nacional del Cá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38" y="2420888"/>
            <a:ext cx="2592288" cy="194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inusitis (infección de los senos paranasales) | Comunidad | Uso de  antibióticos | CDC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/>
          <a:stretch/>
        </p:blipFill>
        <p:spPr bwMode="auto">
          <a:xfrm>
            <a:off x="6231467" y="2315232"/>
            <a:ext cx="2962994" cy="212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7" name="Google Shape;347;g7a05d0ac88_0_1"/>
          <p:cNvSpPr txBox="1"/>
          <p:nvPr/>
        </p:nvSpPr>
        <p:spPr>
          <a:xfrm>
            <a:off x="457200" y="1520149"/>
            <a:ext cx="8506800" cy="50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Rinitis: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inflamació de la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mucosa nasal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origen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víric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refredat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(&gt;200 virus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diferents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)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origen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al·lèrgic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    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inhalació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subtàncies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externes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Sinusitis: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inflamació de la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mucosa dels sinus nasals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(cavitats cranials que comuniquen amb les fosses nassals)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 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acumulació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mucus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cavitats cranials	</a:t>
            </a:r>
            <a:endParaRPr lang="es-ES" sz="15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8" name="Google Shape;348;g7a05d0ac88_0_1"/>
          <p:cNvSpPr txBox="1"/>
          <p:nvPr/>
        </p:nvSpPr>
        <p:spPr>
          <a:xfrm>
            <a:off x="457200" y="418584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36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ca-ES" sz="36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.5 </a:t>
            </a:r>
            <a:r>
              <a:rPr lang="ca-ES" sz="3600" dirty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Malalties de l’aparell </a:t>
            </a:r>
            <a:r>
              <a:rPr lang="ca-ES" sz="36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respiratori</a:t>
            </a:r>
            <a:endParaRPr sz="36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7a05d0ac88_0_1"/>
          <p:cNvSpPr/>
          <p:nvPr/>
        </p:nvSpPr>
        <p:spPr>
          <a:xfrm>
            <a:off x="2811608" y="1872441"/>
            <a:ext cx="536256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7a05d0ac88_0_1"/>
          <p:cNvSpPr/>
          <p:nvPr/>
        </p:nvSpPr>
        <p:spPr>
          <a:xfrm>
            <a:off x="5220072" y="5140724"/>
            <a:ext cx="1566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7a05d0ac88_0_1"/>
          <p:cNvSpPr/>
          <p:nvPr/>
        </p:nvSpPr>
        <p:spPr>
          <a:xfrm rot="5400000">
            <a:off x="7136846" y="5885965"/>
            <a:ext cx="5034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7a05d0ac88_0_1"/>
          <p:cNvSpPr/>
          <p:nvPr/>
        </p:nvSpPr>
        <p:spPr>
          <a:xfrm flipH="1">
            <a:off x="5146337" y="6269449"/>
            <a:ext cx="954300" cy="30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52;g7a05d0ac88_0_1"/>
          <p:cNvSpPr/>
          <p:nvPr/>
        </p:nvSpPr>
        <p:spPr>
          <a:xfrm>
            <a:off x="3203848" y="2132856"/>
            <a:ext cx="536256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Condiciones En Profundidad: Rinitis Alérgica - Cancer Care of Western New  Yor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" b="23991"/>
          <a:stretch/>
        </p:blipFill>
        <p:spPr bwMode="auto">
          <a:xfrm>
            <a:off x="-49351" y="2610920"/>
            <a:ext cx="3926092" cy="15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804248" y="4869160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dirty="0" smtClean="0">
                <a:latin typeface="Georgia" panose="02040502050405020303" pitchFamily="18" charset="0"/>
              </a:rPr>
              <a:t>proliferació </a:t>
            </a:r>
            <a:r>
              <a:rPr lang="ca-ES" sz="1800" b="1" dirty="0" smtClean="0">
                <a:latin typeface="Georgia" panose="02040502050405020303" pitchFamily="18" charset="0"/>
              </a:rPr>
              <a:t>virus</a:t>
            </a:r>
            <a:r>
              <a:rPr lang="ca-ES" sz="1800" dirty="0" smtClean="0">
                <a:latin typeface="Georgia" panose="02040502050405020303" pitchFamily="18" charset="0"/>
              </a:rPr>
              <a:t>, </a:t>
            </a:r>
            <a:r>
              <a:rPr lang="ca-ES" sz="1800" b="1" dirty="0" smtClean="0">
                <a:latin typeface="Georgia" panose="02040502050405020303" pitchFamily="18" charset="0"/>
              </a:rPr>
              <a:t>bacteris</a:t>
            </a:r>
            <a:r>
              <a:rPr lang="ca-ES" sz="1800" dirty="0" smtClean="0">
                <a:latin typeface="Georgia" panose="02040502050405020303" pitchFamily="18" charset="0"/>
              </a:rPr>
              <a:t> o </a:t>
            </a:r>
            <a:r>
              <a:rPr lang="ca-ES" sz="1800" b="1" dirty="0" smtClean="0">
                <a:latin typeface="Georgia" panose="02040502050405020303" pitchFamily="18" charset="0"/>
              </a:rPr>
              <a:t>fongs</a:t>
            </a:r>
            <a:endParaRPr lang="ca-ES" sz="1800" b="1" dirty="0">
              <a:latin typeface="Georgia" panose="02040502050405020303" pitchFamily="18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100637" y="62280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dirty="0" smtClean="0">
                <a:latin typeface="Georgia" panose="02040502050405020303" pitchFamily="18" charset="0"/>
              </a:rPr>
              <a:t>resposta </a:t>
            </a:r>
            <a:r>
              <a:rPr lang="ca-ES" sz="1800" b="1" dirty="0" smtClean="0">
                <a:latin typeface="Georgia" panose="02040502050405020303" pitchFamily="18" charset="0"/>
              </a:rPr>
              <a:t>immunològica</a:t>
            </a:r>
            <a:endParaRPr lang="ca-ES" sz="1800" b="1" dirty="0">
              <a:latin typeface="Georgia" panose="02040502050405020303" pitchFamily="18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2843808" y="622336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b="1" dirty="0" smtClean="0">
                <a:latin typeface="Georgia" panose="02040502050405020303" pitchFamily="18" charset="0"/>
              </a:rPr>
              <a:t>inflamació </a:t>
            </a:r>
            <a:r>
              <a:rPr lang="ca-ES" sz="1800" dirty="0" smtClean="0">
                <a:latin typeface="Georgia" panose="02040502050405020303" pitchFamily="18" charset="0"/>
              </a:rPr>
              <a:t>mucosa</a:t>
            </a:r>
            <a:endParaRPr lang="ca-ES" sz="18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2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a05d0ac88_0_1"/>
          <p:cNvSpPr txBox="1"/>
          <p:nvPr/>
        </p:nvSpPr>
        <p:spPr>
          <a:xfrm>
            <a:off x="457200" y="818960"/>
            <a:ext cx="8506800" cy="573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lvl="0" indent="-255600"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Faringitis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laringitis, amigdalitis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inflamació de la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mucosa de la faringe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de la laringe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o del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teixit de les amígdales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produït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per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microorganismes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     virus,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bacteris</a:t>
            </a: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produït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per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substàncies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irritants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       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tabac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, alcohol…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Bronquitis: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inflamació de la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mucosa que revesteix els bronquis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Bronquitis aguda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(2 setmanes màxim)	     causada per virus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Bronquitis crònica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(tota la vida)	            tabac, contaminació aire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Asma bronquial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(tota la vida)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     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episodis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d’inflamació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intermitents</a:t>
            </a: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7a05d0ac88_0_1"/>
          <p:cNvSpPr/>
          <p:nvPr/>
        </p:nvSpPr>
        <p:spPr>
          <a:xfrm>
            <a:off x="4796491" y="1467850"/>
            <a:ext cx="536256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52;g7a05d0ac88_0_1"/>
          <p:cNvSpPr/>
          <p:nvPr/>
        </p:nvSpPr>
        <p:spPr>
          <a:xfrm>
            <a:off x="5178828" y="1733163"/>
            <a:ext cx="536256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2" name="Picture 2" descr="Laringitis - cómo detectarla y combatirla en varios sencillos pasos -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 t="4098" r="5004" b="2734"/>
          <a:stretch/>
        </p:blipFill>
        <p:spPr bwMode="auto">
          <a:xfrm>
            <a:off x="155520" y="1988841"/>
            <a:ext cx="303327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ómo Deshacerse De La Amigdalitis Y El dolor De Garganta En Sólo 4 Horas! |  Natural medicine, Sore throat, Healing foo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7"/>
          <a:stretch/>
        </p:blipFill>
        <p:spPr bwMode="auto">
          <a:xfrm>
            <a:off x="3260042" y="2132857"/>
            <a:ext cx="372249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Google Shape;352;g7a05d0ac88_0_1"/>
          <p:cNvSpPr/>
          <p:nvPr/>
        </p:nvSpPr>
        <p:spPr>
          <a:xfrm>
            <a:off x="5709693" y="4461000"/>
            <a:ext cx="536256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52;g7a05d0ac88_0_1"/>
          <p:cNvSpPr/>
          <p:nvPr/>
        </p:nvSpPr>
        <p:spPr>
          <a:xfrm>
            <a:off x="5079100" y="4728538"/>
            <a:ext cx="635983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52;g7a05d0ac88_0_1"/>
          <p:cNvSpPr/>
          <p:nvPr/>
        </p:nvSpPr>
        <p:spPr>
          <a:xfrm rot="5400000">
            <a:off x="2316601" y="5695853"/>
            <a:ext cx="420593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6" name="Picture 6" descr="Consejos para tratar la bronquitis - Mejor Con Salu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8"/>
          <a:stretch/>
        </p:blipFill>
        <p:spPr bwMode="auto">
          <a:xfrm>
            <a:off x="5932890" y="5027562"/>
            <a:ext cx="3175614" cy="200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48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a05d0ac88_0_1"/>
          <p:cNvSpPr txBox="1"/>
          <p:nvPr/>
        </p:nvSpPr>
        <p:spPr>
          <a:xfrm>
            <a:off x="251520" y="818960"/>
            <a:ext cx="8712480" cy="573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lvl="0" indent="-255600"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Pneumònia: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inflamació del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teixit alveolar</a:t>
            </a:r>
            <a:b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deguda a microorganismes </a:t>
            </a:r>
            <a:r>
              <a:rPr lang="ca-ES" sz="1800" dirty="0" err="1" smtClean="0">
                <a:latin typeface="Georgia"/>
                <a:ea typeface="Georgia"/>
                <a:cs typeface="Georgia"/>
                <a:sym typeface="Georgia"/>
              </a:rPr>
              <a:t>infeciosos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457200" lvl="0"/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bacteris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com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i="1" dirty="0" err="1" smtClean="0">
                <a:latin typeface="Georgia"/>
                <a:ea typeface="Georgia"/>
                <a:cs typeface="Georgia"/>
                <a:sym typeface="Georgia"/>
              </a:rPr>
              <a:t>Streptococcus</a:t>
            </a:r>
            <a:r>
              <a:rPr lang="es-ES" sz="1800" b="1" i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i="1" dirty="0" err="1" smtClean="0">
                <a:latin typeface="Georgia"/>
                <a:ea typeface="Georgia"/>
                <a:cs typeface="Georgia"/>
                <a:sym typeface="Georgia"/>
              </a:rPr>
              <a:t>pneumoniae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)</a:t>
            </a:r>
            <a:b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</a:b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virus (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com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SARS-CoV-2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Influenzavirus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)</a:t>
            </a:r>
            <a:b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</a:b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fongs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(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com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i="1" dirty="0" err="1">
                <a:latin typeface="Georgia"/>
                <a:ea typeface="Georgia"/>
                <a:cs typeface="Georgia"/>
              </a:rPr>
              <a:t>Pneumocystis</a:t>
            </a:r>
            <a:r>
              <a:rPr lang="es-ES" sz="1800" b="1" i="1" dirty="0">
                <a:latin typeface="Georgia"/>
                <a:ea typeface="Georgia"/>
                <a:cs typeface="Georgia"/>
              </a:rPr>
              <a:t> </a:t>
            </a:r>
            <a:r>
              <a:rPr lang="es-ES" sz="1800" b="1" i="1" dirty="0" err="1" smtClean="0">
                <a:latin typeface="Georgia"/>
                <a:ea typeface="Georgia"/>
                <a:cs typeface="Georgia"/>
              </a:rPr>
              <a:t>jiroveci</a:t>
            </a:r>
            <a:r>
              <a:rPr lang="es-ES" sz="1800" dirty="0" smtClean="0">
                <a:latin typeface="Georgia"/>
                <a:ea typeface="Georgia"/>
                <a:cs typeface="Georgia"/>
              </a:rPr>
              <a:t>)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	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Tuberculosi pulmonar: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destrucció</a:t>
            </a:r>
            <a:b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del teixit epitelial pulmonar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degut</a:t>
            </a:r>
            <a:b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 bacil de 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Koch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ca-ES" sz="1800" b="1" i="1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Mycobacterium</a:t>
            </a:r>
            <a:r>
              <a:rPr lang="ca-ES" sz="1800" b="1" i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/>
            </a:r>
            <a:br>
              <a:rPr lang="ca-ES" sz="1800" b="1" i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i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tuberculosis</a:t>
            </a:r>
            <a:r>
              <a:rPr lang="ca-ES" sz="1800" i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lang="ca-ES" sz="1800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endParaRPr lang="ca-ES" sz="1800" b="1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8" name="Picture 4" descr="https://www.savalnet.cl/medios/cyc/progresos/2017/506160pi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042928"/>
            <a:ext cx="4327872" cy="382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mmunity-acquired pneumonia in adults: MedlinePlus Medical Encycloped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075" y="312420"/>
            <a:ext cx="3314070" cy="265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29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Sistema linfático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55" y="2852936"/>
            <a:ext cx="2309445" cy="412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istema Circulatorio » Blog de Biologí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96480"/>
            <a:ext cx="2520280" cy="436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" name="Google Shape;389;gcaa51a65b5_0_0"/>
          <p:cNvSpPr/>
          <p:nvPr/>
        </p:nvSpPr>
        <p:spPr>
          <a:xfrm>
            <a:off x="518825" y="1220552"/>
            <a:ext cx="7632300" cy="12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Circulació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r>
              <a:rPr lang="ca-ES" sz="1800" b="1" i="0" u="none" strike="noStrike" cap="none" dirty="0" smtClean="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transport de nutrients, cèl·lules, hormones i material de rebuig per tot el cos.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caa51a65b5_0_0"/>
          <p:cNvSpPr/>
          <p:nvPr/>
        </p:nvSpPr>
        <p:spPr>
          <a:xfrm>
            <a:off x="145675" y="2110875"/>
            <a:ext cx="3202189" cy="21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VASOS SANGUINIS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Artèries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i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arterioles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Venes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i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vènules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Capil·lars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sanguinis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1" name="Google Shape;391;gcaa51a65b5_0_0"/>
          <p:cNvSpPr txBox="1"/>
          <p:nvPr/>
        </p:nvSpPr>
        <p:spPr>
          <a:xfrm>
            <a:off x="385200" y="40464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b="0" i="0" u="none" strike="noStrike" cap="none" dirty="0" smtClean="0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3. </a:t>
            </a:r>
            <a:r>
              <a:rPr lang="ca-ES" sz="4000" dirty="0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L’APARELL </a:t>
            </a:r>
            <a:r>
              <a:rPr lang="ca-ES" sz="4000" dirty="0" smtClean="0">
                <a:solidFill>
                  <a:srgbClr val="38761D"/>
                </a:solidFill>
                <a:latin typeface="Trebuchet MS"/>
                <a:ea typeface="Trebuchet MS"/>
                <a:cs typeface="Trebuchet MS"/>
                <a:sym typeface="Trebuchet MS"/>
              </a:rPr>
              <a:t>CARDIOVASCULAR</a:t>
            </a:r>
            <a:endParaRPr sz="4000" b="0" i="0" u="none" strike="noStrike" cap="none" dirty="0">
              <a:solidFill>
                <a:srgbClr val="38761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" name="Google Shape;390;gcaa51a65b5_0_0"/>
          <p:cNvSpPr/>
          <p:nvPr/>
        </p:nvSpPr>
        <p:spPr>
          <a:xfrm>
            <a:off x="3707904" y="2110874"/>
            <a:ext cx="3202189" cy="21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COR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Aurícules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Ventrícules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" name="Google Shape;390;gcaa51a65b5_0_0"/>
          <p:cNvSpPr/>
          <p:nvPr/>
        </p:nvSpPr>
        <p:spPr>
          <a:xfrm>
            <a:off x="5978323" y="2110875"/>
            <a:ext cx="3202189" cy="21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SUBSISTEMA LIMFÀTIC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Vasos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limfàtics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285840" lvl="0" indent="-28548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Ganglis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limfàtics</a:t>
            </a:r>
            <a:endParaRPr lang="es-ES" sz="1800" b="1" dirty="0" smtClean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5016644" y="386317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dirty="0" smtClean="0"/>
              <a:t>Vasos limfàtics</a:t>
            </a:r>
            <a:endParaRPr lang="ca-ES" dirty="0"/>
          </a:p>
        </p:txBody>
      </p:sp>
      <p:cxnSp>
        <p:nvCxnSpPr>
          <p:cNvPr id="4" name="3 Conector recto"/>
          <p:cNvCxnSpPr/>
          <p:nvPr/>
        </p:nvCxnSpPr>
        <p:spPr>
          <a:xfrm>
            <a:off x="6078979" y="3993975"/>
            <a:ext cx="288032" cy="83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flipV="1">
            <a:off x="6078979" y="3863170"/>
            <a:ext cx="938698" cy="130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 flipV="1">
            <a:off x="6078979" y="3501008"/>
            <a:ext cx="559145" cy="492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7956376" y="360156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dirty="0" smtClean="0"/>
              <a:t>Ganglis limfàtics</a:t>
            </a:r>
            <a:endParaRPr lang="ca-ES" dirty="0"/>
          </a:p>
        </p:txBody>
      </p:sp>
      <p:cxnSp>
        <p:nvCxnSpPr>
          <p:cNvPr id="25" name="24 Conector recto"/>
          <p:cNvCxnSpPr>
            <a:endCxn id="24" idx="1"/>
          </p:cNvCxnSpPr>
          <p:nvPr/>
        </p:nvCxnSpPr>
        <p:spPr>
          <a:xfrm flipV="1">
            <a:off x="7093877" y="3732365"/>
            <a:ext cx="862499" cy="560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>
            <a:endCxn id="24" idx="1"/>
          </p:cNvCxnSpPr>
          <p:nvPr/>
        </p:nvCxnSpPr>
        <p:spPr>
          <a:xfrm flipV="1">
            <a:off x="7093877" y="3732365"/>
            <a:ext cx="862499" cy="944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>
            <a:endCxn id="24" idx="1"/>
          </p:cNvCxnSpPr>
          <p:nvPr/>
        </p:nvCxnSpPr>
        <p:spPr>
          <a:xfrm>
            <a:off x="7380312" y="3601560"/>
            <a:ext cx="576064" cy="130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>
            <a:endCxn id="24" idx="1"/>
          </p:cNvCxnSpPr>
          <p:nvPr/>
        </p:nvCxnSpPr>
        <p:spPr>
          <a:xfrm>
            <a:off x="7093877" y="3201984"/>
            <a:ext cx="862499" cy="530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La peste negra, la plaga que EE.UU. no ha podido erradicar - BBC News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6868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Aparato Cardiovascular: El Corazón - Aparatos - Cuerpo Humano - TAFAD -  TAFAD y Curs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32856"/>
            <a:ext cx="4348457" cy="348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.1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Cor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90;gca71f5a344_0_0"/>
          <p:cNvSpPr txBox="1"/>
          <p:nvPr/>
        </p:nvSpPr>
        <p:spPr>
          <a:xfrm>
            <a:off x="457200" y="1520148"/>
            <a:ext cx="8506800" cy="1332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Bombeja la sang que entra per les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venes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i surt per les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artèries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 És un òrgan buit format per una gruixuda capa de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teixit muscular cardíac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				</a:t>
            </a:r>
            <a:endParaRPr lang="ca-ES" sz="16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" name="Picture 2" descr="PRÀCTICA AL LABORATORI - COM ÉS UN COR? - Centros de enseñanz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500" y="218654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Estrella de 7 puntas"/>
          <p:cNvSpPr/>
          <p:nvPr/>
        </p:nvSpPr>
        <p:spPr>
          <a:xfrm>
            <a:off x="5259883" y="3933056"/>
            <a:ext cx="288032" cy="288032"/>
          </a:xfrm>
          <a:prstGeom prst="star7">
            <a:avLst/>
          </a:prstGeom>
          <a:solidFill>
            <a:srgbClr val="FFFF00"/>
          </a:solidFill>
          <a:ln>
            <a:solidFill>
              <a:srgbClr val="837E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Estrella de 7 puntas"/>
          <p:cNvSpPr/>
          <p:nvPr/>
        </p:nvSpPr>
        <p:spPr>
          <a:xfrm>
            <a:off x="5868144" y="4725144"/>
            <a:ext cx="216024" cy="216024"/>
          </a:xfrm>
          <a:prstGeom prst="star7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" name="3 CuadroTexto"/>
          <p:cNvSpPr txBox="1"/>
          <p:nvPr/>
        </p:nvSpPr>
        <p:spPr>
          <a:xfrm>
            <a:off x="2339752" y="5589240"/>
            <a:ext cx="1846756" cy="338554"/>
          </a:xfrm>
          <a:prstGeom prst="rect">
            <a:avLst/>
          </a:prstGeom>
          <a:solidFill>
            <a:srgbClr val="FFFF00"/>
          </a:solidFill>
          <a:ln w="28575">
            <a:solidFill>
              <a:srgbClr val="837E1D"/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Nòdul sinusal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339752" y="5949280"/>
            <a:ext cx="1846756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Nòdul </a:t>
            </a:r>
            <a:r>
              <a:rPr lang="ca-ES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auriculoventricular</a:t>
            </a:r>
            <a:endParaRPr lang="ca-ES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7 Forma libre"/>
          <p:cNvSpPr/>
          <p:nvPr/>
        </p:nvSpPr>
        <p:spPr>
          <a:xfrm>
            <a:off x="5841401" y="4925086"/>
            <a:ext cx="1478183" cy="1380217"/>
          </a:xfrm>
          <a:custGeom>
            <a:avLst/>
            <a:gdLst>
              <a:gd name="connsiteX0" fmla="*/ 633742 w 1478183"/>
              <a:gd name="connsiteY0" fmla="*/ 0 h 1380217"/>
              <a:gd name="connsiteX1" fmla="*/ 959667 w 1478183"/>
              <a:gd name="connsiteY1" fmla="*/ 470780 h 1380217"/>
              <a:gd name="connsiteX2" fmla="*/ 1448554 w 1478183"/>
              <a:gd name="connsiteY2" fmla="*/ 1167897 h 1380217"/>
              <a:gd name="connsiteX3" fmla="*/ 1339912 w 1478183"/>
              <a:gd name="connsiteY3" fmla="*/ 1376126 h 1380217"/>
              <a:gd name="connsiteX4" fmla="*/ 651849 w 1478183"/>
              <a:gd name="connsiteY4" fmla="*/ 1285592 h 1380217"/>
              <a:gd name="connsiteX5" fmla="*/ 0 w 1478183"/>
              <a:gd name="connsiteY5" fmla="*/ 1041148 h 138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8183" h="1380217">
                <a:moveTo>
                  <a:pt x="633742" y="0"/>
                </a:moveTo>
                <a:lnTo>
                  <a:pt x="959667" y="470780"/>
                </a:lnTo>
                <a:cubicBezTo>
                  <a:pt x="1095469" y="665429"/>
                  <a:pt x="1385180" y="1017006"/>
                  <a:pt x="1448554" y="1167897"/>
                </a:cubicBezTo>
                <a:cubicBezTo>
                  <a:pt x="1511928" y="1318788"/>
                  <a:pt x="1472696" y="1356510"/>
                  <a:pt x="1339912" y="1376126"/>
                </a:cubicBezTo>
                <a:cubicBezTo>
                  <a:pt x="1207128" y="1395742"/>
                  <a:pt x="875168" y="1341422"/>
                  <a:pt x="651849" y="1285592"/>
                </a:cubicBezTo>
                <a:cubicBezTo>
                  <a:pt x="428530" y="1229762"/>
                  <a:pt x="214265" y="1135455"/>
                  <a:pt x="0" y="1041148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Forma libre"/>
          <p:cNvSpPr/>
          <p:nvPr/>
        </p:nvSpPr>
        <p:spPr>
          <a:xfrm>
            <a:off x="6482281" y="4906978"/>
            <a:ext cx="1322136" cy="1276858"/>
          </a:xfrm>
          <a:custGeom>
            <a:avLst/>
            <a:gdLst>
              <a:gd name="connsiteX0" fmla="*/ 0 w 1322136"/>
              <a:gd name="connsiteY0" fmla="*/ 0 h 1276858"/>
              <a:gd name="connsiteX1" fmla="*/ 334978 w 1322136"/>
              <a:gd name="connsiteY1" fmla="*/ 353085 h 1276858"/>
              <a:gd name="connsiteX2" fmla="*/ 552262 w 1322136"/>
              <a:gd name="connsiteY2" fmla="*/ 606582 h 1276858"/>
              <a:gd name="connsiteX3" fmla="*/ 851026 w 1322136"/>
              <a:gd name="connsiteY3" fmla="*/ 1086416 h 1276858"/>
              <a:gd name="connsiteX4" fmla="*/ 986828 w 1322136"/>
              <a:gd name="connsiteY4" fmla="*/ 1267485 h 1276858"/>
              <a:gd name="connsiteX5" fmla="*/ 1167897 w 1322136"/>
              <a:gd name="connsiteY5" fmla="*/ 1222218 h 1276858"/>
              <a:gd name="connsiteX6" fmla="*/ 1267485 w 1322136"/>
              <a:gd name="connsiteY6" fmla="*/ 977774 h 1276858"/>
              <a:gd name="connsiteX7" fmla="*/ 1321806 w 1322136"/>
              <a:gd name="connsiteY7" fmla="*/ 615636 h 1276858"/>
              <a:gd name="connsiteX8" fmla="*/ 1285592 w 1322136"/>
              <a:gd name="connsiteY8" fmla="*/ 316872 h 1276858"/>
              <a:gd name="connsiteX9" fmla="*/ 1195058 w 1322136"/>
              <a:gd name="connsiteY9" fmla="*/ 135802 h 1276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2136" h="1276858">
                <a:moveTo>
                  <a:pt x="0" y="0"/>
                </a:moveTo>
                <a:cubicBezTo>
                  <a:pt x="121467" y="125994"/>
                  <a:pt x="242934" y="251988"/>
                  <a:pt x="334978" y="353085"/>
                </a:cubicBezTo>
                <a:cubicBezTo>
                  <a:pt x="427022" y="454182"/>
                  <a:pt x="466254" y="484360"/>
                  <a:pt x="552262" y="606582"/>
                </a:cubicBezTo>
                <a:cubicBezTo>
                  <a:pt x="638270" y="728804"/>
                  <a:pt x="778598" y="976266"/>
                  <a:pt x="851026" y="1086416"/>
                </a:cubicBezTo>
                <a:cubicBezTo>
                  <a:pt x="923454" y="1196566"/>
                  <a:pt x="934016" y="1244851"/>
                  <a:pt x="986828" y="1267485"/>
                </a:cubicBezTo>
                <a:cubicBezTo>
                  <a:pt x="1039640" y="1290119"/>
                  <a:pt x="1121121" y="1270503"/>
                  <a:pt x="1167897" y="1222218"/>
                </a:cubicBezTo>
                <a:cubicBezTo>
                  <a:pt x="1214673" y="1173933"/>
                  <a:pt x="1241833" y="1078871"/>
                  <a:pt x="1267485" y="977774"/>
                </a:cubicBezTo>
                <a:cubicBezTo>
                  <a:pt x="1293137" y="876677"/>
                  <a:pt x="1318788" y="725786"/>
                  <a:pt x="1321806" y="615636"/>
                </a:cubicBezTo>
                <a:cubicBezTo>
                  <a:pt x="1324824" y="505486"/>
                  <a:pt x="1306717" y="396844"/>
                  <a:pt x="1285592" y="316872"/>
                </a:cubicBezTo>
                <a:cubicBezTo>
                  <a:pt x="1264467" y="236900"/>
                  <a:pt x="1229762" y="186351"/>
                  <a:pt x="1195058" y="135802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8" name="17 CuadroTexto"/>
          <p:cNvSpPr txBox="1"/>
          <p:nvPr/>
        </p:nvSpPr>
        <p:spPr>
          <a:xfrm>
            <a:off x="2339752" y="6498786"/>
            <a:ext cx="1846756" cy="338554"/>
          </a:xfrm>
          <a:prstGeom prst="rect">
            <a:avLst/>
          </a:prstGeom>
          <a:solidFill>
            <a:srgbClr val="00B050"/>
          </a:solidFill>
          <a:ln w="28575">
            <a:solidFill>
              <a:srgbClr val="3366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Fibres de </a:t>
            </a:r>
            <a:r>
              <a:rPr lang="ca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Purkinje</a:t>
            </a: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622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28 Conector recto"/>
          <p:cNvCxnSpPr/>
          <p:nvPr/>
        </p:nvCxnSpPr>
        <p:spPr>
          <a:xfrm flipH="1">
            <a:off x="3779912" y="1772816"/>
            <a:ext cx="2520280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H="1">
            <a:off x="3779912" y="4527286"/>
            <a:ext cx="2520280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290;gca71f5a344_0_0"/>
          <p:cNvSpPr txBox="1"/>
          <p:nvPr/>
        </p:nvSpPr>
        <p:spPr>
          <a:xfrm>
            <a:off x="457200" y="764704"/>
            <a:ext cx="8506800" cy="576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Sang desoxigenada		</a:t>
            </a:r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Venes cava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b="1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			</a:t>
            </a:r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Aurícula dreta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Part dreta del cor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			      Vàlvula tricúspide </a:t>
            </a:r>
            <a:endParaRPr lang="ca-ES" sz="1800" b="1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			</a:t>
            </a:r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Ventricle dret</a:t>
            </a:r>
          </a:p>
          <a:p>
            <a:pPr marL="114300" lvl="0"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					      Vàlvula pulmonar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		</a:t>
            </a:r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Artèries pulmonars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b="1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				</a:t>
            </a:r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Pulm</a:t>
            </a: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ons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b="1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Sang oxigenada			</a:t>
            </a: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Venes pulmonars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b="1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				Aurícula esquerra</a:t>
            </a:r>
          </a:p>
          <a:p>
            <a:pPr marL="114300" lvl="0"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Part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esquerra del </a:t>
            </a:r>
            <a:r>
              <a:rPr lang="ca-ES" sz="18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cor </a:t>
            </a: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				</a:t>
            </a:r>
            <a:r>
              <a:rPr lang="ca-ES" sz="1800" b="1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Vàlvula mitral</a:t>
            </a:r>
            <a:endParaRPr lang="ca-ES" sz="1800" b="1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				Ventricle esquerre</a:t>
            </a:r>
          </a:p>
          <a:p>
            <a:pPr marL="114300"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						      </a:t>
            </a:r>
            <a:r>
              <a:rPr lang="ca-ES" sz="1800" b="1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Vàlvula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aòrtica</a:t>
            </a:r>
            <a:endParaRPr lang="ca-ES" sz="1800" b="1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				Artèria aorta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b="1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				Resta </a:t>
            </a:r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del cos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Sang desoxigenada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364088" y="263691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b="1" dirty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CO</a:t>
            </a:r>
            <a:r>
              <a:rPr lang="ca-ES" sz="1800" b="1" baseline="-25000" dirty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364088" y="328498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b="1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O</a:t>
            </a:r>
            <a:r>
              <a:rPr lang="ca-ES" sz="1800" b="1" baseline="-250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2</a:t>
            </a:r>
            <a:endParaRPr lang="ca-ES" sz="1800" b="1" baseline="-250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868144" y="53639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b="1" dirty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O</a:t>
            </a:r>
            <a:r>
              <a:rPr lang="ca-ES" sz="1800" b="1" baseline="-25000" dirty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2</a:t>
            </a:r>
            <a:endParaRPr lang="ca-ES" sz="1800" b="1" baseline="-250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868144" y="6043354"/>
            <a:ext cx="8640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b="1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CO</a:t>
            </a:r>
            <a:r>
              <a:rPr lang="ca-ES" sz="1800" b="1" baseline="-250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2</a:t>
            </a:r>
            <a:endParaRPr lang="ca-ES" sz="1800" b="1" baseline="-250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  <a:p>
            <a:endParaRPr lang="ca-ES" sz="1800" b="1" baseline="-250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Google Shape;359;g7a05d0ac88_0_1"/>
          <p:cNvSpPr/>
          <p:nvPr/>
        </p:nvSpPr>
        <p:spPr>
          <a:xfrm rot="5400000">
            <a:off x="4730065" y="1138793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59;g7a05d0ac88_0_1"/>
          <p:cNvSpPr/>
          <p:nvPr/>
        </p:nvSpPr>
        <p:spPr>
          <a:xfrm rot="5400000">
            <a:off x="4738299" y="1714857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59;g7a05d0ac88_0_1"/>
          <p:cNvSpPr/>
          <p:nvPr/>
        </p:nvSpPr>
        <p:spPr>
          <a:xfrm rot="5400000">
            <a:off x="4738299" y="2794977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59;g7a05d0ac88_0_1"/>
          <p:cNvSpPr/>
          <p:nvPr/>
        </p:nvSpPr>
        <p:spPr>
          <a:xfrm rot="5400000">
            <a:off x="4738299" y="3334709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59;g7a05d0ac88_0_1"/>
          <p:cNvSpPr/>
          <p:nvPr/>
        </p:nvSpPr>
        <p:spPr>
          <a:xfrm rot="5400000">
            <a:off x="4738299" y="3910773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59;g7a05d0ac88_0_1"/>
          <p:cNvSpPr/>
          <p:nvPr/>
        </p:nvSpPr>
        <p:spPr>
          <a:xfrm rot="5400000">
            <a:off x="4738299" y="4451161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59;g7a05d0ac88_0_1"/>
          <p:cNvSpPr/>
          <p:nvPr/>
        </p:nvSpPr>
        <p:spPr>
          <a:xfrm rot="5400000">
            <a:off x="4738299" y="5531281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" name="18 Conector curvado"/>
          <p:cNvCxnSpPr/>
          <p:nvPr/>
        </p:nvCxnSpPr>
        <p:spPr>
          <a:xfrm rot="5400000">
            <a:off x="5177234" y="2796607"/>
            <a:ext cx="247382" cy="216024"/>
          </a:xfrm>
          <a:prstGeom prst="curvedConnector3">
            <a:avLst>
              <a:gd name="adj1" fmla="val 2424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23 Conector curvado"/>
          <p:cNvCxnSpPr/>
          <p:nvPr/>
        </p:nvCxnSpPr>
        <p:spPr>
          <a:xfrm>
            <a:off x="5188714" y="3277450"/>
            <a:ext cx="247382" cy="216024"/>
          </a:xfrm>
          <a:prstGeom prst="curvedConnector3">
            <a:avLst>
              <a:gd name="adj1" fmla="val 2424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24 Conector curvado"/>
          <p:cNvCxnSpPr/>
          <p:nvPr/>
        </p:nvCxnSpPr>
        <p:spPr>
          <a:xfrm rot="5400000">
            <a:off x="5659695" y="5547734"/>
            <a:ext cx="247382" cy="216024"/>
          </a:xfrm>
          <a:prstGeom prst="curvedConnector3">
            <a:avLst>
              <a:gd name="adj1" fmla="val 2424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25 Conector curvado"/>
          <p:cNvCxnSpPr/>
          <p:nvPr/>
        </p:nvCxnSpPr>
        <p:spPr>
          <a:xfrm>
            <a:off x="5671175" y="6028577"/>
            <a:ext cx="247382" cy="216024"/>
          </a:xfrm>
          <a:prstGeom prst="curvedConnector3">
            <a:avLst>
              <a:gd name="adj1" fmla="val 2424"/>
            </a:avLst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29 Rectángulo"/>
          <p:cNvSpPr/>
          <p:nvPr/>
        </p:nvSpPr>
        <p:spPr>
          <a:xfrm>
            <a:off x="539552" y="836712"/>
            <a:ext cx="7992888" cy="187232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1" name="30 Rectángulo"/>
          <p:cNvSpPr/>
          <p:nvPr/>
        </p:nvSpPr>
        <p:spPr>
          <a:xfrm>
            <a:off x="539552" y="3600171"/>
            <a:ext cx="7992888" cy="1872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33" name="32 Conector recto"/>
          <p:cNvCxnSpPr/>
          <p:nvPr/>
        </p:nvCxnSpPr>
        <p:spPr>
          <a:xfrm>
            <a:off x="3779912" y="2330714"/>
            <a:ext cx="25202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>
            <a:off x="3779912" y="5085184"/>
            <a:ext cx="25202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359;g7a05d0ac88_0_1"/>
          <p:cNvSpPr/>
          <p:nvPr/>
        </p:nvSpPr>
        <p:spPr>
          <a:xfrm rot="5400000">
            <a:off x="4738299" y="4990893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59;g7a05d0ac88_0_1"/>
          <p:cNvSpPr/>
          <p:nvPr/>
        </p:nvSpPr>
        <p:spPr>
          <a:xfrm rot="5400000">
            <a:off x="4738299" y="2254589"/>
            <a:ext cx="251700" cy="152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98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as 4 válvulas cardía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31" y="265100"/>
            <a:ext cx="3888432" cy="310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irculación de la sangre a través del corazón: MedlinePlus enciclopedia  médica illustraci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1993"/>
            <a:ext cx="45905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 corazó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149" y="3460477"/>
            <a:ext cx="2149995" cy="339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 de flecha"/>
          <p:cNvCxnSpPr/>
          <p:nvPr/>
        </p:nvCxnSpPr>
        <p:spPr>
          <a:xfrm>
            <a:off x="5977179" y="2996952"/>
            <a:ext cx="178997" cy="3712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>
            <a:off x="8316416" y="2996952"/>
            <a:ext cx="178997" cy="3712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80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nervación autonómica del corazón. Tomado de [11]. | Download Scientific  Diagr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5" name="AutoShape 4" descr="Inervación autonómica del corazón. Tomado de [11]. | Download Scientific  Diagra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6" name="AutoShape 6" descr="https://www.researchgate.net/profile/Gilberto-Perpinan/publication/296062135/figure/fig1/AS:333887722016768@1456616444027/Figura-1-Inervacion-autonomica-del-corazon-Tomado-de-11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45201"/>
            <a:ext cx="4601518" cy="377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290;gca71f5a344_0_0"/>
          <p:cNvSpPr txBox="1"/>
          <p:nvPr/>
        </p:nvSpPr>
        <p:spPr>
          <a:xfrm>
            <a:off x="1105760" y="1304124"/>
            <a:ext cx="8506800" cy="1332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Sistema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parasimpàtic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      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nervi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vague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 alenteix ritme del cor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Wingdings" panose="05000000000000000000" pitchFamily="2" charset="2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Sistema </a:t>
            </a:r>
            <a:r>
              <a:rPr lang="ca-ES" sz="1800" b="1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simpàtic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         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nervi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simpàtic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Wingdings" panose="05000000000000000000" pitchFamily="2" charset="2"/>
              </a:rPr>
              <a:t> accelera ritme del cor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Wingdings" panose="05000000000000000000" pitchFamily="2" charset="2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" name="6 CuadroTexto"/>
          <p:cNvSpPr txBox="1"/>
          <p:nvPr/>
        </p:nvSpPr>
        <p:spPr>
          <a:xfrm rot="16200000">
            <a:off x="-150910" y="1058483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Sistema Nerviós Autònom</a:t>
            </a:r>
          </a:p>
        </p:txBody>
      </p:sp>
      <p:sp>
        <p:nvSpPr>
          <p:cNvPr id="9" name="8 Abrir llave"/>
          <p:cNvSpPr/>
          <p:nvPr/>
        </p:nvSpPr>
        <p:spPr>
          <a:xfrm>
            <a:off x="1174852" y="1304124"/>
            <a:ext cx="156788" cy="93610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10 Rectángulo"/>
          <p:cNvSpPr/>
          <p:nvPr/>
        </p:nvSpPr>
        <p:spPr>
          <a:xfrm>
            <a:off x="307974" y="676273"/>
            <a:ext cx="548816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lvl="0">
              <a:buClr>
                <a:schemeClr val="accent3"/>
              </a:buClr>
              <a:buSzPts val="1800"/>
            </a:pPr>
            <a:r>
              <a:rPr lang="ca-ES" sz="20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CONTROL DEL RITME CARDÍAC</a:t>
            </a:r>
            <a:endParaRPr lang="ca-ES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endParaRPr lang="ca-ES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9" name="18 Conector recto"/>
          <p:cNvCxnSpPr/>
          <p:nvPr/>
        </p:nvCxnSpPr>
        <p:spPr>
          <a:xfrm>
            <a:off x="4860032" y="1628800"/>
            <a:ext cx="0" cy="143376"/>
          </a:xfrm>
          <a:prstGeom prst="line">
            <a:avLst/>
          </a:prstGeom>
          <a:ln w="57150">
            <a:solidFill>
              <a:srgbClr val="6AA8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352;g7a05d0ac88_0_1"/>
          <p:cNvSpPr/>
          <p:nvPr/>
        </p:nvSpPr>
        <p:spPr>
          <a:xfrm>
            <a:off x="3779912" y="1355074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52;g7a05d0ac88_0_1"/>
          <p:cNvSpPr/>
          <p:nvPr/>
        </p:nvSpPr>
        <p:spPr>
          <a:xfrm>
            <a:off x="3243656" y="1916832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22 Conector recto"/>
          <p:cNvCxnSpPr/>
          <p:nvPr/>
        </p:nvCxnSpPr>
        <p:spPr>
          <a:xfrm>
            <a:off x="4832873" y="1772176"/>
            <a:ext cx="3600400" cy="0"/>
          </a:xfrm>
          <a:prstGeom prst="line">
            <a:avLst/>
          </a:prstGeom>
          <a:ln w="57150">
            <a:solidFill>
              <a:srgbClr val="6AA8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 flipH="1">
            <a:off x="8433273" y="1745017"/>
            <a:ext cx="3" cy="1800840"/>
          </a:xfrm>
          <a:prstGeom prst="line">
            <a:avLst/>
          </a:prstGeom>
          <a:ln w="57150">
            <a:solidFill>
              <a:srgbClr val="6AA84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6973716" y="3645024"/>
            <a:ext cx="1846756" cy="338554"/>
          </a:xfrm>
          <a:prstGeom prst="rect">
            <a:avLst/>
          </a:prstGeom>
          <a:solidFill>
            <a:srgbClr val="FFFF00"/>
          </a:solidFill>
          <a:ln w="28575">
            <a:solidFill>
              <a:srgbClr val="837E1D"/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Nòdul sinusal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6973716" y="4509120"/>
            <a:ext cx="1846756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Nòdul </a:t>
            </a:r>
            <a:r>
              <a:rPr lang="ca-ES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auriculoventricular</a:t>
            </a:r>
            <a:endParaRPr lang="ca-ES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6973716" y="5589240"/>
            <a:ext cx="1846756" cy="338554"/>
          </a:xfrm>
          <a:prstGeom prst="rect">
            <a:avLst/>
          </a:prstGeom>
          <a:solidFill>
            <a:srgbClr val="00B050"/>
          </a:solidFill>
          <a:ln w="28575">
            <a:solidFill>
              <a:srgbClr val="336600"/>
            </a:solidFill>
          </a:ln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Fibres de </a:t>
            </a:r>
            <a:r>
              <a:rPr lang="ca-ES" sz="1600" dirty="0" err="1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Purkinje</a:t>
            </a: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cxnSp>
        <p:nvCxnSpPr>
          <p:cNvPr id="35" name="34 Conector recto"/>
          <p:cNvCxnSpPr/>
          <p:nvPr/>
        </p:nvCxnSpPr>
        <p:spPr>
          <a:xfrm>
            <a:off x="4383135" y="2240868"/>
            <a:ext cx="0" cy="143376"/>
          </a:xfrm>
          <a:prstGeom prst="line">
            <a:avLst/>
          </a:prstGeom>
          <a:ln w="57150">
            <a:solidFill>
              <a:srgbClr val="6AA8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4355976" y="2384244"/>
            <a:ext cx="2952328" cy="0"/>
          </a:xfrm>
          <a:prstGeom prst="line">
            <a:avLst/>
          </a:prstGeom>
          <a:ln w="57150">
            <a:solidFill>
              <a:srgbClr val="6AA8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7308304" y="2357085"/>
            <a:ext cx="0" cy="1161613"/>
          </a:xfrm>
          <a:prstGeom prst="line">
            <a:avLst/>
          </a:prstGeom>
          <a:ln w="57150">
            <a:solidFill>
              <a:srgbClr val="6AA84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352;g7a05d0ac88_0_1"/>
          <p:cNvSpPr/>
          <p:nvPr/>
        </p:nvSpPr>
        <p:spPr>
          <a:xfrm rot="5400000">
            <a:off x="7700974" y="4122258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352;g7a05d0ac88_0_1"/>
          <p:cNvSpPr/>
          <p:nvPr/>
        </p:nvSpPr>
        <p:spPr>
          <a:xfrm rot="5400000">
            <a:off x="7700974" y="5166166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4383135" y="592779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a-ES" dirty="0"/>
          </a:p>
        </p:txBody>
      </p:sp>
      <p:sp>
        <p:nvSpPr>
          <p:cNvPr id="43" name="42 CuadroTexto"/>
          <p:cNvSpPr txBox="1"/>
          <p:nvPr/>
        </p:nvSpPr>
        <p:spPr>
          <a:xfrm>
            <a:off x="4834580" y="3501008"/>
            <a:ext cx="2113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Genera </a:t>
            </a:r>
            <a:r>
              <a:rPr lang="ca-ES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l’impuls </a:t>
            </a:r>
            <a:r>
              <a:rPr lang="ca-ES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nerviós que contrau els músculs de les aurícules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4832873" y="4509120"/>
            <a:ext cx="2172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Transporta l’impuls nerviós cap als ventricles</a:t>
            </a:r>
            <a:endParaRPr lang="ca-ES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4860032" y="5589240"/>
            <a:ext cx="2172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Contrauen els ventricles</a:t>
            </a:r>
            <a:endParaRPr lang="ca-ES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7259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12368"/>
            <a:ext cx="4504134" cy="5145632"/>
          </a:xfrm>
          <a:prstGeom prst="rect">
            <a:avLst/>
          </a:prstGeom>
        </p:spPr>
      </p:pic>
      <p:sp>
        <p:nvSpPr>
          <p:cNvPr id="5" name="Google Shape;290;gca71f5a344_0_0"/>
          <p:cNvSpPr txBox="1"/>
          <p:nvPr/>
        </p:nvSpPr>
        <p:spPr>
          <a:xfrm>
            <a:off x="455521" y="1045974"/>
            <a:ext cx="8036629" cy="1332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Transmissió de l’impuls nerviós generat al nòdul sinusal fins al miocardi dels ventricles.</a:t>
            </a:r>
            <a:endParaRPr lang="ca-ES" sz="16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1412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c8f9f15154_0_112"/>
          <p:cNvSpPr/>
          <p:nvPr/>
        </p:nvSpPr>
        <p:spPr>
          <a:xfrm>
            <a:off x="467640" y="692640"/>
            <a:ext cx="8424600" cy="554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5.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sym typeface="Georgia"/>
              </a:rPr>
              <a:t>El cor té una forma totalment asimètrica, explica els motius de les següents diferències (per fer-ho pensa on ha de viatjar la sang en cada cas).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dirty="0" smtClean="0">
                <a:latin typeface="Georgia"/>
                <a:sym typeface="Georgia"/>
              </a:rPr>
              <a:t> Els ventricles són més grans que les aurícules i els seus miocardis molt més gruixuts.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dirty="0" smtClean="0">
                <a:latin typeface="Georgia"/>
                <a:sym typeface="Georgia"/>
              </a:rPr>
              <a:t>El ventricle esquerre presenta un miocardi més gruixut que el dret.</a:t>
            </a: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5122" name="Picture 2" descr="L'aparell circulatori: C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40" y="3009899"/>
            <a:ext cx="4876800" cy="38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26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764704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4300" lvl="0">
              <a:buClr>
                <a:schemeClr val="accent3"/>
              </a:buClr>
              <a:buSzPts val="1800"/>
            </a:pPr>
            <a:r>
              <a:rPr lang="ca-ES" sz="20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FASES DEL CICLE CARDÍAC</a:t>
            </a:r>
            <a:endParaRPr lang="ca-ES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>
              <a:buClr>
                <a:schemeClr val="accent3"/>
              </a:buClr>
              <a:buSzPts val="1800"/>
            </a:pPr>
            <a:endParaRPr lang="ca-ES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" name="Google Shape;399;gcaa51a65b5_0_14"/>
          <p:cNvSpPr txBox="1"/>
          <p:nvPr/>
        </p:nvSpPr>
        <p:spPr>
          <a:xfrm>
            <a:off x="452181" y="1520151"/>
            <a:ext cx="8506800" cy="529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Sístole:</a:t>
            </a:r>
            <a:r>
              <a:rPr lang="ca-ES" sz="1800" b="1" i="0" u="none" strike="noStrike" cap="none" dirty="0" smtClean="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contracció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del cor.</a:t>
            </a:r>
          </a:p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Diàstole: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relaxació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del cor.</a:t>
            </a: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45306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AutoNum type="arabicPeriod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Diàstole: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     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- Relaxació aurícules i ventricles</a:t>
            </a:r>
          </a:p>
          <a:p>
            <a:pPr marL="110160" lvl="0">
              <a:buClr>
                <a:schemeClr val="accent3"/>
              </a:buClr>
              <a:buSzPts val="1800"/>
            </a:pP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 - 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Vàlvules AV obertes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i SL 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tancades</a:t>
            </a:r>
            <a:endParaRPr lang="ca-ES" sz="16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 - </a:t>
            </a:r>
            <a:r>
              <a:rPr lang="ca-ES" sz="16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Sang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: venes          aurícules          ventricles</a:t>
            </a: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3060" lvl="0" indent="-342900">
              <a:buClr>
                <a:schemeClr val="accent3"/>
              </a:buClr>
              <a:buSzPts val="1800"/>
              <a:buFont typeface="+mj-lt"/>
              <a:buAutoNum type="arabicPeriod" startAt="2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Sístole auricular:</a:t>
            </a:r>
            <a:endParaRPr lang="ca-ES" sz="1800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>
              <a:buClr>
                <a:schemeClr val="accent3"/>
              </a:buClr>
              <a:buSzPts val="1800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      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Contracció aurícules i relaxació ventricles</a:t>
            </a:r>
          </a:p>
          <a:p>
            <a:pPr marL="110160" lvl="0">
              <a:buClr>
                <a:schemeClr val="accent3"/>
              </a:buClr>
              <a:buSzPts val="1800"/>
            </a:pP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 - 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Vàlvules AV obertes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i SL tancades</a:t>
            </a:r>
          </a:p>
          <a:p>
            <a:pPr marL="110160" lvl="0">
              <a:buClr>
                <a:schemeClr val="accent3"/>
              </a:buClr>
              <a:buSzPts val="1800"/>
            </a:pP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 - </a:t>
            </a:r>
            <a:r>
              <a:rPr lang="ca-ES" sz="16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Sang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: aurícules          ventricles</a:t>
            </a: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/>
            <a:endParaRPr lang="es-ES" sz="20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3060" lvl="0" indent="-342900">
              <a:buClr>
                <a:schemeClr val="accent3"/>
              </a:buClr>
              <a:buSzPts val="1800"/>
              <a:buFont typeface="+mj-lt"/>
              <a:buAutoNum type="arabicPeriod" startAt="3"/>
            </a:pPr>
            <a:r>
              <a:rPr lang="es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Sístole </a:t>
            </a:r>
            <a:r>
              <a:rPr lang="es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ventricular:</a:t>
            </a:r>
            <a:endParaRPr lang="es-ES" sz="1800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0">
              <a:buClr>
                <a:schemeClr val="accent3"/>
              </a:buClr>
              <a:buSzPts val="1800"/>
            </a:pPr>
            <a:r>
              <a:rPr lang="es-ES" sz="20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     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- Contracció ventricles i relaxació aurícules</a:t>
            </a:r>
          </a:p>
          <a:p>
            <a:pPr marL="110160" lvl="0"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  - Vàlvules SL obertes i AV tancades</a:t>
            </a:r>
          </a:p>
          <a:p>
            <a:pPr marL="110160" lvl="0">
              <a:buClr>
                <a:schemeClr val="accent3"/>
              </a:buClr>
              <a:buSzPts val="1800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      - </a:t>
            </a:r>
            <a:r>
              <a:rPr lang="ca-ES" sz="16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Sang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: ventricles          artèries</a:t>
            </a:r>
            <a:endParaRPr lang="ca-ES"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" name="Google Shape;352;g7a05d0ac88_0_1"/>
          <p:cNvSpPr/>
          <p:nvPr/>
        </p:nvSpPr>
        <p:spPr>
          <a:xfrm>
            <a:off x="2298499" y="3212976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52;g7a05d0ac88_0_1"/>
          <p:cNvSpPr/>
          <p:nvPr/>
        </p:nvSpPr>
        <p:spPr>
          <a:xfrm>
            <a:off x="3603696" y="3212976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52;g7a05d0ac88_0_1"/>
          <p:cNvSpPr/>
          <p:nvPr/>
        </p:nvSpPr>
        <p:spPr>
          <a:xfrm>
            <a:off x="2609678" y="4509120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52;g7a05d0ac88_0_1"/>
          <p:cNvSpPr/>
          <p:nvPr/>
        </p:nvSpPr>
        <p:spPr>
          <a:xfrm>
            <a:off x="2663580" y="5877272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17 Grupo"/>
          <p:cNvGrpSpPr/>
          <p:nvPr/>
        </p:nvGrpSpPr>
        <p:grpSpPr>
          <a:xfrm>
            <a:off x="5868144" y="1700808"/>
            <a:ext cx="2915994" cy="4799273"/>
            <a:chOff x="5868144" y="1798079"/>
            <a:chExt cx="2915994" cy="4799273"/>
          </a:xfrm>
        </p:grpSpPr>
        <p:grpSp>
          <p:nvGrpSpPr>
            <p:cNvPr id="3" name="2 Grupo"/>
            <p:cNvGrpSpPr/>
            <p:nvPr/>
          </p:nvGrpSpPr>
          <p:grpSpPr>
            <a:xfrm>
              <a:off x="5868144" y="1798079"/>
              <a:ext cx="2915994" cy="4799273"/>
              <a:chOff x="5868144" y="1798079"/>
              <a:chExt cx="2915994" cy="4799273"/>
            </a:xfrm>
          </p:grpSpPr>
          <p:pic>
            <p:nvPicPr>
              <p:cNvPr id="4" name="Picture 1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3872" t="14055" r="65588" b="48002"/>
              <a:stretch/>
            </p:blipFill>
            <p:spPr bwMode="auto">
              <a:xfrm>
                <a:off x="6133362" y="1798079"/>
                <a:ext cx="2326740" cy="15300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1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35719" t="14450" r="33741" b="47607"/>
              <a:stretch/>
            </p:blipFill>
            <p:spPr bwMode="auto">
              <a:xfrm>
                <a:off x="6084168" y="3443252"/>
                <a:ext cx="2326740" cy="15300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1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65883" t="13137" r="3577" b="47314"/>
              <a:stretch/>
            </p:blipFill>
            <p:spPr bwMode="auto">
              <a:xfrm>
                <a:off x="6133001" y="5002552"/>
                <a:ext cx="2326740" cy="159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" name="1 Rectángulo"/>
              <p:cNvSpPr/>
              <p:nvPr/>
            </p:nvSpPr>
            <p:spPr>
              <a:xfrm>
                <a:off x="5868144" y="3933056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13" name="12 Rectángulo"/>
              <p:cNvSpPr/>
              <p:nvPr/>
            </p:nvSpPr>
            <p:spPr>
              <a:xfrm>
                <a:off x="5868144" y="5416346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14" name="13 Rectángulo"/>
              <p:cNvSpPr/>
              <p:nvPr/>
            </p:nvSpPr>
            <p:spPr>
              <a:xfrm>
                <a:off x="8028384" y="3920237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16" name="15 Rectángulo"/>
              <p:cNvSpPr/>
              <p:nvPr/>
            </p:nvSpPr>
            <p:spPr>
              <a:xfrm>
                <a:off x="8136066" y="5002552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</p:grpSp>
        <p:sp>
          <p:nvSpPr>
            <p:cNvPr id="15" name="14 Rectángulo"/>
            <p:cNvSpPr/>
            <p:nvPr/>
          </p:nvSpPr>
          <p:spPr>
            <a:xfrm>
              <a:off x="8136066" y="2275064"/>
              <a:ext cx="648072" cy="57606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5904478" y="1654063"/>
            <a:ext cx="2915994" cy="4799273"/>
            <a:chOff x="5868144" y="1798079"/>
            <a:chExt cx="2915994" cy="4799273"/>
          </a:xfrm>
        </p:grpSpPr>
        <p:grpSp>
          <p:nvGrpSpPr>
            <p:cNvPr id="20" name="19 Grupo"/>
            <p:cNvGrpSpPr/>
            <p:nvPr/>
          </p:nvGrpSpPr>
          <p:grpSpPr>
            <a:xfrm>
              <a:off x="5868144" y="1798079"/>
              <a:ext cx="2915994" cy="4799273"/>
              <a:chOff x="5868144" y="1798079"/>
              <a:chExt cx="2915994" cy="4799273"/>
            </a:xfrm>
          </p:grpSpPr>
          <p:pic>
            <p:nvPicPr>
              <p:cNvPr id="22" name="Picture 1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3872" t="14055" r="65588" b="48002"/>
              <a:stretch/>
            </p:blipFill>
            <p:spPr bwMode="auto">
              <a:xfrm>
                <a:off x="6133362" y="1798079"/>
                <a:ext cx="2326740" cy="15300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35719" t="14450" r="33741" b="47607"/>
              <a:stretch/>
            </p:blipFill>
            <p:spPr bwMode="auto">
              <a:xfrm>
                <a:off x="6084168" y="3443252"/>
                <a:ext cx="2326740" cy="15300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" name="Picture 1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65883" t="13137" r="3577" b="47314"/>
              <a:stretch/>
            </p:blipFill>
            <p:spPr bwMode="auto">
              <a:xfrm>
                <a:off x="6133001" y="5002552"/>
                <a:ext cx="2326740" cy="159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" name="24 Rectángulo"/>
              <p:cNvSpPr/>
              <p:nvPr/>
            </p:nvSpPr>
            <p:spPr>
              <a:xfrm>
                <a:off x="5868144" y="3933056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26" name="25 Rectángulo"/>
              <p:cNvSpPr/>
              <p:nvPr/>
            </p:nvSpPr>
            <p:spPr>
              <a:xfrm>
                <a:off x="5868144" y="5416346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27" name="26 Rectángulo"/>
              <p:cNvSpPr/>
              <p:nvPr/>
            </p:nvSpPr>
            <p:spPr>
              <a:xfrm>
                <a:off x="8028384" y="3920237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28" name="27 Rectángulo"/>
              <p:cNvSpPr/>
              <p:nvPr/>
            </p:nvSpPr>
            <p:spPr>
              <a:xfrm>
                <a:off x="8136066" y="5002552"/>
                <a:ext cx="648072" cy="57606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</p:grpSp>
        <p:sp>
          <p:nvSpPr>
            <p:cNvPr id="21" name="20 Rectángulo"/>
            <p:cNvSpPr/>
            <p:nvPr/>
          </p:nvSpPr>
          <p:spPr>
            <a:xfrm>
              <a:off x="8136066" y="2275064"/>
              <a:ext cx="648072" cy="57606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</p:spTree>
    <p:extLst>
      <p:ext uri="{BB962C8B-B14F-4D97-AF65-F5344CB8AC3E}">
        <p14:creationId xmlns:p14="http://schemas.microsoft.com/office/powerpoint/2010/main" val="131280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stema cardiovascular. El corazón (página 2) - Monografias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651448" y="54868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1r soroll del batec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323394" y="5611239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2n </a:t>
            </a:r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soroll del batec</a:t>
            </a:r>
          </a:p>
        </p:txBody>
      </p:sp>
      <p:cxnSp>
        <p:nvCxnSpPr>
          <p:cNvPr id="7" name="6 Conector recto de flecha"/>
          <p:cNvCxnSpPr>
            <a:stCxn id="4" idx="2"/>
          </p:cNvCxnSpPr>
          <p:nvPr/>
        </p:nvCxnSpPr>
        <p:spPr>
          <a:xfrm>
            <a:off x="3587552" y="887234"/>
            <a:ext cx="408384" cy="741566"/>
          </a:xfrm>
          <a:prstGeom prst="straightConnector1">
            <a:avLst/>
          </a:prstGeom>
          <a:ln w="57150">
            <a:solidFill>
              <a:srgbClr val="6AA84F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>
            <a:stCxn id="6" idx="0"/>
          </p:cNvCxnSpPr>
          <p:nvPr/>
        </p:nvCxnSpPr>
        <p:spPr>
          <a:xfrm flipH="1" flipV="1">
            <a:off x="5940152" y="5107184"/>
            <a:ext cx="1319346" cy="504055"/>
          </a:xfrm>
          <a:prstGeom prst="straightConnector1">
            <a:avLst/>
          </a:prstGeom>
          <a:ln w="57150">
            <a:solidFill>
              <a:srgbClr val="6AA84F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298941" y="5733256"/>
            <a:ext cx="6289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Ritme cardíac normal = 70 sístoles/min aprox</a:t>
            </a: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</a:rPr>
              <a:t>Ritme cardíac després d’un esforç = 200 sístoles/min aprox.</a:t>
            </a:r>
            <a:endParaRPr lang="ca-ES" sz="1600" dirty="0">
              <a:solidFill>
                <a:schemeClr val="tx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7658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9 CIRCULACI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0" y="2197920"/>
            <a:ext cx="4675104" cy="324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.2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Circulació sanguínia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90;gca71f5a344_0_0"/>
          <p:cNvSpPr txBox="1"/>
          <p:nvPr/>
        </p:nvSpPr>
        <p:spPr>
          <a:xfrm>
            <a:off x="457200" y="1520148"/>
            <a:ext cx="8506800" cy="5221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Doble circuit: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cicle complet al passar dos cops pel cor sense barrejar-se.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Circulació pulmonar: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ventricle dret         artèries pulmonars          </a:t>
            </a:r>
            <a:r>
              <a:rPr lang="ca-ES" sz="1800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pul</a:t>
            </a:r>
            <a:r>
              <a:rPr lang="ca-ES" sz="1800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mons</a:t>
            </a: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6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 				             </a:t>
            </a:r>
            <a:r>
              <a:rPr lang="ca-ES" sz="1800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aurícula esquerra         venes pulmonars</a:t>
            </a: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 smtClean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 smtClean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 smtClean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 smtClean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600" dirty="0" smtClean="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Circulació sistèmica: </a:t>
            </a:r>
            <a:r>
              <a:rPr lang="ca-ES" sz="1800" dirty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ventricle </a:t>
            </a:r>
            <a:r>
              <a:rPr lang="ca-ES" sz="1800" dirty="0" smtClean="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esquerre          artèria aorta           òrg</a:t>
            </a:r>
            <a:r>
              <a:rPr lang="ca-ES" sz="1800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ans</a:t>
            </a:r>
          </a:p>
          <a:p>
            <a:pPr marL="400050" lvl="5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solidFill>
                <a:srgbClr val="0070C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5">
              <a:buClr>
                <a:schemeClr val="accent3"/>
              </a:buClr>
              <a:buSzPts val="1800"/>
            </a:pPr>
            <a:endParaRPr lang="ca-ES" sz="1800" dirty="0" smtClean="0">
              <a:solidFill>
                <a:srgbClr val="0070C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5"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solidFill>
                  <a:srgbClr val="0070C0"/>
                </a:solidFill>
                <a:latin typeface="Georgia"/>
                <a:ea typeface="Georgia"/>
                <a:cs typeface="Georgia"/>
                <a:sym typeface="Georgia"/>
              </a:rPr>
              <a:t>					       aurícula dreta          venes caves</a:t>
            </a:r>
            <a:endParaRPr lang="ca-ES" sz="1800" dirty="0">
              <a:solidFill>
                <a:srgbClr val="0070C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" name="Google Shape;352;g7a05d0ac88_0_1"/>
          <p:cNvSpPr/>
          <p:nvPr/>
        </p:nvSpPr>
        <p:spPr>
          <a:xfrm>
            <a:off x="4914350" y="2132856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52;g7a05d0ac88_0_1"/>
          <p:cNvSpPr/>
          <p:nvPr/>
        </p:nvSpPr>
        <p:spPr>
          <a:xfrm>
            <a:off x="7380312" y="2132856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52;g7a05d0ac88_0_1"/>
          <p:cNvSpPr/>
          <p:nvPr/>
        </p:nvSpPr>
        <p:spPr>
          <a:xfrm rot="10800000">
            <a:off x="6632241" y="2971712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52;g7a05d0ac88_0_1"/>
          <p:cNvSpPr/>
          <p:nvPr/>
        </p:nvSpPr>
        <p:spPr>
          <a:xfrm rot="5400000">
            <a:off x="8019410" y="2564825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52;g7a05d0ac88_0_1"/>
          <p:cNvSpPr/>
          <p:nvPr/>
        </p:nvSpPr>
        <p:spPr>
          <a:xfrm>
            <a:off x="5336513" y="5454277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52;g7a05d0ac88_0_1"/>
          <p:cNvSpPr/>
          <p:nvPr/>
        </p:nvSpPr>
        <p:spPr>
          <a:xfrm>
            <a:off x="7184192" y="5454277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352;g7a05d0ac88_0_1"/>
          <p:cNvSpPr/>
          <p:nvPr/>
        </p:nvSpPr>
        <p:spPr>
          <a:xfrm rot="10800000">
            <a:off x="6944549" y="6265974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352;g7a05d0ac88_0_1"/>
          <p:cNvSpPr/>
          <p:nvPr/>
        </p:nvSpPr>
        <p:spPr>
          <a:xfrm rot="5400000">
            <a:off x="7861141" y="5859087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055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'aparell circulato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7267"/>
            <a:ext cx="3960440" cy="66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21790" y="2442374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artèries pulmonars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804248" y="2442374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venes pulmonars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04248" y="165028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artèria caròtida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21790" y="165028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vena jugular</a:t>
            </a:r>
            <a:endParaRPr lang="ca-ES" sz="16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04248" y="321297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artèria aorta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pic>
        <p:nvPicPr>
          <p:cNvPr id="4100" name="Picture 4" descr="Hígado Imágenes - Descarga imágenes gratis - Pixabay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565" y="4429402"/>
            <a:ext cx="1030031" cy="74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3924016" y="4535409"/>
            <a:ext cx="864000" cy="45719"/>
          </a:xfrm>
          <a:prstGeom prst="rect">
            <a:avLst/>
          </a:prstGeom>
          <a:solidFill>
            <a:srgbClr val="548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CuadroTexto"/>
          <p:cNvSpPr txBox="1"/>
          <p:nvPr/>
        </p:nvSpPr>
        <p:spPr>
          <a:xfrm>
            <a:off x="6804248" y="3717032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artèria hepàtica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804248" y="525068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artèria mesentèrica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804248" y="573325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a</a:t>
            </a:r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rtèries renals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804248" y="633080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a</a:t>
            </a:r>
            <a:r>
              <a:rPr lang="ca-ES" sz="1600" dirty="0" smtClean="0">
                <a:solidFill>
                  <a:srgbClr val="FF0000"/>
                </a:solidFill>
                <a:latin typeface="Georgia"/>
                <a:ea typeface="Georgia"/>
                <a:cs typeface="Georgia"/>
              </a:rPr>
              <a:t>rtèries femorals</a:t>
            </a:r>
            <a:endParaRPr lang="ca-ES" sz="1600" dirty="0">
              <a:solidFill>
                <a:srgbClr val="FF000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29585" y="321297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venes caves</a:t>
            </a:r>
            <a:endParaRPr lang="ca-ES" sz="16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23528" y="3717032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vena hepàtica</a:t>
            </a:r>
            <a:endParaRPr lang="ca-ES" sz="16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1790" y="525068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vena porta hepàtica</a:t>
            </a:r>
            <a:endParaRPr lang="ca-ES" sz="16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788024" y="4535409"/>
            <a:ext cx="7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0" name="19 CuadroTexto"/>
          <p:cNvSpPr txBox="1"/>
          <p:nvPr/>
        </p:nvSpPr>
        <p:spPr>
          <a:xfrm>
            <a:off x="329585" y="573325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venes renals</a:t>
            </a:r>
            <a:endParaRPr lang="ca-ES" sz="16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29585" y="6330806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rgbClr val="0070C0"/>
                </a:solidFill>
                <a:latin typeface="Georgia"/>
                <a:ea typeface="Georgia"/>
                <a:cs typeface="Georgia"/>
              </a:rPr>
              <a:t>venes femorals</a:t>
            </a:r>
            <a:endParaRPr lang="ca-ES" sz="1600" dirty="0">
              <a:solidFill>
                <a:srgbClr val="0070C0"/>
              </a:solidFill>
              <a:latin typeface="Georgia"/>
              <a:ea typeface="Georgia"/>
              <a:cs typeface="Georgia"/>
            </a:endParaRPr>
          </a:p>
        </p:txBody>
      </p:sp>
      <p:cxnSp>
        <p:nvCxnSpPr>
          <p:cNvPr id="11" name="10 Conector recto de flecha"/>
          <p:cNvCxnSpPr>
            <a:stCxn id="7" idx="1"/>
          </p:cNvCxnSpPr>
          <p:nvPr/>
        </p:nvCxnSpPr>
        <p:spPr>
          <a:xfrm flipH="1">
            <a:off x="4962596" y="1819563"/>
            <a:ext cx="1841652" cy="16927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stCxn id="6" idx="1"/>
          </p:cNvCxnSpPr>
          <p:nvPr/>
        </p:nvCxnSpPr>
        <p:spPr>
          <a:xfrm flipH="1">
            <a:off x="5184024" y="2611651"/>
            <a:ext cx="1620224" cy="52931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>
            <a:stCxn id="9" idx="1"/>
          </p:cNvCxnSpPr>
          <p:nvPr/>
        </p:nvCxnSpPr>
        <p:spPr>
          <a:xfrm flipH="1">
            <a:off x="5580024" y="3382253"/>
            <a:ext cx="1224224" cy="76682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>
            <a:stCxn id="14" idx="1"/>
          </p:cNvCxnSpPr>
          <p:nvPr/>
        </p:nvCxnSpPr>
        <p:spPr>
          <a:xfrm flipH="1" flipV="1">
            <a:off x="5267396" y="5013176"/>
            <a:ext cx="1536852" cy="40678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>
            <a:stCxn id="13" idx="1"/>
          </p:cNvCxnSpPr>
          <p:nvPr/>
        </p:nvCxnSpPr>
        <p:spPr>
          <a:xfrm flipH="1">
            <a:off x="5267396" y="3886309"/>
            <a:ext cx="1536852" cy="6491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>
            <a:stCxn id="15" idx="1"/>
          </p:cNvCxnSpPr>
          <p:nvPr/>
        </p:nvCxnSpPr>
        <p:spPr>
          <a:xfrm flipH="1">
            <a:off x="5114996" y="5902533"/>
            <a:ext cx="1689252" cy="26277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>
            <a:stCxn id="16" idx="1"/>
          </p:cNvCxnSpPr>
          <p:nvPr/>
        </p:nvCxnSpPr>
        <p:spPr>
          <a:xfrm flipH="1" flipV="1">
            <a:off x="5267396" y="6453336"/>
            <a:ext cx="1536852" cy="4674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>
            <a:stCxn id="16" idx="1"/>
          </p:cNvCxnSpPr>
          <p:nvPr/>
        </p:nvCxnSpPr>
        <p:spPr>
          <a:xfrm flipH="1">
            <a:off x="5580024" y="6500083"/>
            <a:ext cx="1224224" cy="16927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>
            <a:off x="1547664" y="1819563"/>
            <a:ext cx="3060340" cy="16927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>
            <a:stCxn id="9" idx="1"/>
          </p:cNvCxnSpPr>
          <p:nvPr/>
        </p:nvCxnSpPr>
        <p:spPr>
          <a:xfrm flipH="1" flipV="1">
            <a:off x="4788024" y="3284984"/>
            <a:ext cx="2016224" cy="9726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>
            <a:off x="2195736" y="2611652"/>
            <a:ext cx="2251844" cy="529316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>
            <a:off x="1547664" y="3382254"/>
            <a:ext cx="2448272" cy="118754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1547664" y="3382254"/>
            <a:ext cx="2304256" cy="67333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66 Conector recto de flecha"/>
          <p:cNvCxnSpPr/>
          <p:nvPr/>
        </p:nvCxnSpPr>
        <p:spPr>
          <a:xfrm>
            <a:off x="1700064" y="3886310"/>
            <a:ext cx="2448272" cy="649099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69 Conector recto de flecha"/>
          <p:cNvCxnSpPr/>
          <p:nvPr/>
        </p:nvCxnSpPr>
        <p:spPr>
          <a:xfrm flipV="1">
            <a:off x="2267744" y="5013176"/>
            <a:ext cx="2340260" cy="4067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 de flecha"/>
          <p:cNvCxnSpPr/>
          <p:nvPr/>
        </p:nvCxnSpPr>
        <p:spPr>
          <a:xfrm>
            <a:off x="1619672" y="5902534"/>
            <a:ext cx="2528664" cy="26277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75 Conector recto de flecha"/>
          <p:cNvCxnSpPr/>
          <p:nvPr/>
        </p:nvCxnSpPr>
        <p:spPr>
          <a:xfrm flipV="1">
            <a:off x="1835696" y="6330806"/>
            <a:ext cx="2088320" cy="16927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78 Conector recto de flecha"/>
          <p:cNvCxnSpPr/>
          <p:nvPr/>
        </p:nvCxnSpPr>
        <p:spPr>
          <a:xfrm>
            <a:off x="1835696" y="6500085"/>
            <a:ext cx="1872208" cy="84636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37 Rectángulo"/>
          <p:cNvSpPr/>
          <p:nvPr/>
        </p:nvSpPr>
        <p:spPr>
          <a:xfrm rot="5400000">
            <a:off x="4231579" y="4765187"/>
            <a:ext cx="432000" cy="45719"/>
          </a:xfrm>
          <a:prstGeom prst="rect">
            <a:avLst/>
          </a:prstGeom>
          <a:solidFill>
            <a:srgbClr val="548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2330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c8f9f15154_0_112"/>
          <p:cNvSpPr/>
          <p:nvPr/>
        </p:nvSpPr>
        <p:spPr>
          <a:xfrm>
            <a:off x="467640" y="692640"/>
            <a:ext cx="8424600" cy="554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6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sym typeface="Georgia"/>
              </a:rPr>
              <a:t>La </a:t>
            </a:r>
            <a:r>
              <a:rPr lang="ca-ES" sz="1800" b="1" dirty="0" smtClean="0">
                <a:latin typeface="Georgia"/>
                <a:sym typeface="Georgia"/>
              </a:rPr>
              <a:t>pressió arterial </a:t>
            </a:r>
            <a:r>
              <a:rPr lang="ca-ES" sz="1800" dirty="0" smtClean="0">
                <a:latin typeface="Georgia"/>
                <a:sym typeface="Georgia"/>
              </a:rPr>
              <a:t>és la força que fa la sang al circular sobre les parets dels vasos sanguinis. D’una banda trobem la </a:t>
            </a:r>
            <a:r>
              <a:rPr lang="ca-ES" sz="1800" b="1" dirty="0" smtClean="0">
                <a:latin typeface="Georgia"/>
                <a:sym typeface="Georgia"/>
              </a:rPr>
              <a:t>pressió sistòlica</a:t>
            </a:r>
            <a:r>
              <a:rPr lang="ca-ES" sz="1800" dirty="0" smtClean="0">
                <a:latin typeface="Georgia"/>
                <a:sym typeface="Georgia"/>
              </a:rPr>
              <a:t>, que és la pressió a les artèries després de la sístole ventricular i, d’altra banda, la </a:t>
            </a:r>
            <a:r>
              <a:rPr lang="ca-ES" sz="1800" b="1" dirty="0" smtClean="0">
                <a:latin typeface="Georgia"/>
                <a:sym typeface="Georgia"/>
              </a:rPr>
              <a:t>pressió diastòlica </a:t>
            </a:r>
            <a:r>
              <a:rPr lang="ca-ES" sz="1800" dirty="0" smtClean="0">
                <a:latin typeface="Georgia"/>
                <a:sym typeface="Georgia"/>
              </a:rPr>
              <a:t>que és la produïda després de la diàstole.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ca-ES" sz="1800" dirty="0" smtClean="0">
              <a:latin typeface="Georgia"/>
              <a:sym typeface="Georgia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ca-ES" sz="1800" dirty="0" smtClean="0">
                <a:latin typeface="Georgia"/>
                <a:sym typeface="Georgia"/>
              </a:rPr>
              <a:t>A continuació tens les mesures de les pressions arterials de 3 persones: una en l’etapa adulta, una altra en etapa adulta just després de fer exercici i una en l’etapa de vellesa. Identifica-les en cada cas i digues quina és la pressió sistòlica i quina la diastòlica.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dirty="0" smtClean="0">
                <a:latin typeface="Georgia"/>
                <a:sym typeface="Georgia"/>
              </a:rPr>
              <a:t>Persona 1: 82 </a:t>
            </a:r>
            <a:r>
              <a:rPr lang="ca-ES" sz="1800" dirty="0" err="1" smtClean="0">
                <a:latin typeface="Georgia"/>
                <a:sym typeface="Georgia"/>
              </a:rPr>
              <a:t>mmHg</a:t>
            </a:r>
            <a:r>
              <a:rPr lang="ca-ES" sz="1800" dirty="0" smtClean="0">
                <a:latin typeface="Georgia"/>
                <a:sym typeface="Georgia"/>
              </a:rPr>
              <a:t> i 121 </a:t>
            </a:r>
            <a:r>
              <a:rPr lang="ca-ES" sz="1800" dirty="0" err="1" smtClean="0">
                <a:latin typeface="Georgia"/>
                <a:sym typeface="Georgia"/>
              </a:rPr>
              <a:t>mmHg</a:t>
            </a: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dirty="0" smtClean="0">
                <a:latin typeface="Georgia"/>
                <a:sym typeface="Georgia"/>
              </a:rPr>
              <a:t>Persona 2: 143 </a:t>
            </a:r>
            <a:r>
              <a:rPr lang="ca-ES" sz="1800" dirty="0" err="1" smtClean="0">
                <a:latin typeface="Georgia"/>
                <a:sym typeface="Georgia"/>
              </a:rPr>
              <a:t>mmHg</a:t>
            </a:r>
            <a:r>
              <a:rPr lang="ca-ES" sz="1800" dirty="0" smtClean="0">
                <a:latin typeface="Georgia"/>
                <a:sym typeface="Georgia"/>
              </a:rPr>
              <a:t> i 90 </a:t>
            </a:r>
            <a:r>
              <a:rPr lang="ca-ES" sz="1800" dirty="0" err="1" smtClean="0">
                <a:latin typeface="Georgia"/>
                <a:sym typeface="Georgia"/>
              </a:rPr>
              <a:t>mmHg</a:t>
            </a: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dirty="0" smtClean="0">
                <a:latin typeface="Georgia"/>
                <a:sym typeface="Georgia"/>
              </a:rPr>
              <a:t>Persona 3: 196 </a:t>
            </a:r>
            <a:r>
              <a:rPr lang="ca-ES" sz="1800" dirty="0" err="1" smtClean="0">
                <a:latin typeface="Georgia"/>
                <a:sym typeface="Georgia"/>
              </a:rPr>
              <a:t>mmHg</a:t>
            </a:r>
            <a:r>
              <a:rPr lang="ca-ES" sz="1800" dirty="0" smtClean="0">
                <a:latin typeface="Georgia"/>
                <a:sym typeface="Georgia"/>
              </a:rPr>
              <a:t> i 83 </a:t>
            </a:r>
            <a:r>
              <a:rPr lang="ca-ES" sz="1800" dirty="0" err="1" smtClean="0">
                <a:latin typeface="Georgia"/>
                <a:sym typeface="Georgia"/>
              </a:rPr>
              <a:t>mmHg</a:t>
            </a: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2" name="Picture 2" descr="Cómo interpretar la presión arteri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91"/>
          <a:stretch/>
        </p:blipFill>
        <p:spPr bwMode="auto">
          <a:xfrm>
            <a:off x="4499993" y="3573016"/>
            <a:ext cx="450820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26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ures bàsiques d'infermeria aplicades a les necessitats de l'ésser hum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408" y="2348880"/>
            <a:ext cx="3947592" cy="430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.3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Vasos sanguinis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90;gca71f5a344_0_0"/>
          <p:cNvSpPr txBox="1"/>
          <p:nvPr/>
        </p:nvSpPr>
        <p:spPr>
          <a:xfrm>
            <a:off x="457200" y="1520148"/>
            <a:ext cx="8506800" cy="4213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Transporten la sang per aportar nutrients a totes les cèl·lules del cos i recollir substàncies de rebuig.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>
              <a:buClr>
                <a:schemeClr val="accent3"/>
              </a:buClr>
              <a:buSzPts val="1800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ESTRUCTURA DELS VASOS SANGUINIS:</a:t>
            </a:r>
            <a:endParaRPr lang="ca-ES" sz="1800" b="1" dirty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Túnica adventícia o externa:</a:t>
            </a:r>
            <a:r>
              <a:rPr lang="ca-ES" sz="1800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capa de</a:t>
            </a:r>
            <a:b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teixit conjuntiu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externa.</a:t>
            </a: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Tx/>
              <a:buChar char="-"/>
            </a:pPr>
            <a:endParaRPr lang="ca-ES" sz="18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Túnica mitjana: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capa intermèdia de</a:t>
            </a:r>
            <a:b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teixit muscular i fibres elàstiques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400050" lvl="0" indent="-285750">
              <a:buClr>
                <a:schemeClr val="accent3"/>
              </a:buClr>
              <a:buSzPts val="1800"/>
              <a:buFontTx/>
              <a:buChar char="-"/>
            </a:pP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Túnica </a:t>
            </a:r>
            <a:r>
              <a:rPr lang="ca-ES" sz="1800" b="1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íntima: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capa interna de </a:t>
            </a: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teixit</a:t>
            </a:r>
            <a:b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epitelial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1560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rdiovascu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1" y="1739780"/>
            <a:ext cx="7628585" cy="511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7" name="Google Shape;347;g7a05d0ac88_0_1"/>
          <p:cNvSpPr txBox="1"/>
          <p:nvPr/>
        </p:nvSpPr>
        <p:spPr>
          <a:xfrm>
            <a:off x="4644008" y="764704"/>
            <a:ext cx="4521671" cy="203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lvl="0" indent="-255600"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Artèries</a:t>
            </a:r>
          </a:p>
          <a:p>
            <a:pPr marL="110160" lvl="1">
              <a:buClr>
                <a:srgbClr val="A04DA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Transporten la sang del cor als òrgans</a:t>
            </a:r>
          </a:p>
          <a:p>
            <a:pPr marL="110160" lvl="1">
              <a:buClr>
                <a:srgbClr val="A04DA3"/>
              </a:buClr>
              <a:buSzPts val="1800"/>
            </a:pP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es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Tenen</a:t>
            </a: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una </a:t>
            </a:r>
            <a:r>
              <a:rPr lang="es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túnica </a:t>
            </a:r>
            <a:r>
              <a:rPr lang="es-ES" sz="1800" b="1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mitjana</a:t>
            </a:r>
            <a:r>
              <a:rPr lang="es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gruixuda</a:t>
            </a:r>
            <a:endParaRPr lang="es-ES" sz="1800" b="1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0160" lvl="1">
              <a:buClr>
                <a:srgbClr val="A04DA3"/>
              </a:buClr>
              <a:buSzPts val="1800"/>
            </a:pP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Es ramifiquen en </a:t>
            </a:r>
            <a:r>
              <a:rPr lang="es-ES" sz="1800" b="1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arterioles</a:t>
            </a: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47;g7a05d0ac88_0_1"/>
          <p:cNvSpPr txBox="1"/>
          <p:nvPr/>
        </p:nvSpPr>
        <p:spPr>
          <a:xfrm>
            <a:off x="180264" y="764704"/>
            <a:ext cx="4463744" cy="203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lvl="0" indent="-255600"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Venes</a:t>
            </a:r>
          </a:p>
          <a:p>
            <a:pPr marL="110160" lvl="1">
              <a:buClr>
                <a:srgbClr val="A04DA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Transporten la sang dels </a:t>
            </a: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òrgans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 cor</a:t>
            </a:r>
          </a:p>
          <a:p>
            <a:pPr marL="110160" lvl="1">
              <a:buClr>
                <a:srgbClr val="A04DA3"/>
              </a:buClr>
              <a:buSzPts val="1800"/>
            </a:pP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Tenen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vàlvules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per impedir el retrocés de la sang</a:t>
            </a:r>
          </a:p>
          <a:p>
            <a:pPr marL="110160" lvl="1">
              <a:buClr>
                <a:srgbClr val="A04DA3"/>
              </a:buClr>
              <a:buSzPts val="1800"/>
            </a:pPr>
            <a:r>
              <a:rPr lang="es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Es ramifiquen en </a:t>
            </a:r>
            <a:r>
              <a:rPr lang="es-ES" sz="1800" b="1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vènules</a:t>
            </a:r>
            <a:endParaRPr sz="1800" b="1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4666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lide 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33670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280;gc8f9f15154_0_112"/>
          <p:cNvSpPr/>
          <p:nvPr/>
        </p:nvSpPr>
        <p:spPr>
          <a:xfrm>
            <a:off x="467640" y="692640"/>
            <a:ext cx="8424600" cy="554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b="1" i="0" u="none" strike="noStrike" cap="none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7</a:t>
            </a:r>
            <a:r>
              <a:rPr lang="ca-ES" sz="1800" b="1" i="0" u="none" strike="noStrike" cap="none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a-ES" sz="1800" dirty="0" smtClean="0">
                <a:latin typeface="Georgia"/>
                <a:sym typeface="Georgia"/>
              </a:rPr>
              <a:t>Identifica en aquesta imatge presa a microscopi les seccions transversals d’una </a:t>
            </a:r>
            <a:r>
              <a:rPr lang="ca-ES" sz="1800" b="1" dirty="0" smtClean="0">
                <a:latin typeface="Georgia"/>
                <a:sym typeface="Georgia"/>
              </a:rPr>
              <a:t>vena</a:t>
            </a:r>
            <a:r>
              <a:rPr lang="ca-ES" sz="1800" dirty="0" smtClean="0">
                <a:latin typeface="Georgia"/>
                <a:sym typeface="Georgia"/>
              </a:rPr>
              <a:t> i d’una </a:t>
            </a:r>
            <a:r>
              <a:rPr lang="ca-ES" sz="1800" b="1" dirty="0" smtClean="0">
                <a:latin typeface="Georgia"/>
                <a:sym typeface="Georgia"/>
              </a:rPr>
              <a:t>artèria</a:t>
            </a:r>
            <a:r>
              <a:rPr lang="ca-ES" sz="1800" dirty="0" smtClean="0">
                <a:latin typeface="Georgia"/>
                <a:sym typeface="Georgia"/>
              </a:rPr>
              <a:t>. Digues com les has diferenciat i per què existeix aquesta diferència.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>
              <a:latin typeface="Georgia"/>
              <a:sym typeface="Georgi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lang="ca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dirty="0" smtClean="0">
              <a:latin typeface="Georgia" panose="02040502050405020303" pitchFamily="18" charset="0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lang="es-ES"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  <a:p>
            <a:pPr marL="285750" lvl="0" indent="-285750">
              <a:buSzPts val="1800"/>
              <a:buFont typeface="Arial" panose="020B0604020202020204" pitchFamily="34" charset="0"/>
              <a:buChar char="•"/>
            </a:pPr>
            <a:endParaRPr sz="1800" b="0" i="0" u="none" strike="noStrike" cap="none" dirty="0">
              <a:solidFill>
                <a:srgbClr val="6AA84F"/>
              </a:solidFill>
              <a:latin typeface="Georgia" panose="02040502050405020303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06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sistema limfàtic i l'LNH. Canal Salu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148" y="981530"/>
            <a:ext cx="3293355" cy="554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" name="Google Shape;400;gcaa51a65b5_0_14"/>
          <p:cNvSpPr txBox="1"/>
          <p:nvPr/>
        </p:nvSpPr>
        <p:spPr>
          <a:xfrm>
            <a:off x="457200" y="45396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ca-ES" sz="40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.4 </a:t>
            </a:r>
            <a:r>
              <a:rPr lang="ca-ES" sz="40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Subsistema limfàtic</a:t>
            </a:r>
            <a:endParaRPr sz="40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1" name="Google Shape;401;gcaa51a65b5_0_14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caa51a65b5_0_14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90;gca71f5a344_0_0"/>
          <p:cNvSpPr txBox="1"/>
          <p:nvPr/>
        </p:nvSpPr>
        <p:spPr>
          <a:xfrm>
            <a:off x="457200" y="1880188"/>
            <a:ext cx="5266928" cy="4213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400050" lvl="0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Vasos limfàtics:</a:t>
            </a:r>
          </a:p>
          <a:p>
            <a:pPr marL="400050" lvl="5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Recol·lecten el plasma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intersticial que ha sortit dels capil·lars         </a:t>
            </a:r>
            <a:r>
              <a:rPr lang="ca-ES" sz="1800" b="1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Limfa</a:t>
            </a:r>
            <a:endParaRPr lang="ca-ES" sz="1800" b="1" dirty="0">
              <a:solidFill>
                <a:srgbClr val="8BBE74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Alliberen cèl·lules defensives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als vasos sanguinis</a:t>
            </a: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Absorbeixen els lípids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per transportar-los</a:t>
            </a:r>
            <a:b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a la sang en concentracions menors.</a:t>
            </a:r>
          </a:p>
          <a:p>
            <a:pPr marL="40005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Tx/>
              <a:buChar char="-"/>
            </a:pPr>
            <a:endParaRPr lang="ca-ES" sz="18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0" indent="-285750">
              <a:buClr>
                <a:schemeClr val="accent3"/>
              </a:buClr>
              <a:buSzPts val="1800"/>
              <a:buFont typeface="Arial" panose="020B0604020202020204" pitchFamily="34" charset="0"/>
              <a:buChar char="•"/>
            </a:pPr>
            <a:r>
              <a:rPr lang="ca-ES" sz="1800" b="1" dirty="0" smtClean="0">
                <a:solidFill>
                  <a:srgbClr val="8BBE74"/>
                </a:solidFill>
                <a:latin typeface="Georgia"/>
                <a:ea typeface="Georgia"/>
                <a:cs typeface="Georgia"/>
                <a:sym typeface="Georgia"/>
              </a:rPr>
              <a:t>Ganglis limfàtics:</a:t>
            </a:r>
            <a:endParaRPr lang="ca-ES" sz="1800" dirty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Emmagatzemen leucòcits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(glòbuls blancs)</a:t>
            </a:r>
            <a:endParaRPr lang="ca-ES" sz="1800" b="1" dirty="0" smtClean="0">
              <a:solidFill>
                <a:schemeClr val="tx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00050" lvl="5" indent="-285750"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Filtren </a:t>
            </a:r>
            <a:r>
              <a:rPr lang="ca-ES" sz="1800" dirty="0" smtClean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rPr>
              <a:t>les substàncies estranyes que conté la limfa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600" dirty="0" smtClean="0">
              <a:solidFill>
                <a:srgbClr val="6AA8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" name="Google Shape;352;g7a05d0ac88_0_1"/>
          <p:cNvSpPr/>
          <p:nvPr/>
        </p:nvSpPr>
        <p:spPr>
          <a:xfrm>
            <a:off x="2991420" y="2496750"/>
            <a:ext cx="392240" cy="23027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098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 sistema linfàtic – El cos al Vil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3744416" cy="549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istema limfàtic | enciclopèdia.ca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99" t="18919" r="7060" b="43604"/>
          <a:stretch/>
        </p:blipFill>
        <p:spPr bwMode="auto">
          <a:xfrm>
            <a:off x="4564566" y="1340768"/>
            <a:ext cx="4579433" cy="42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48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a05d0ac88_0_1"/>
          <p:cNvSpPr txBox="1"/>
          <p:nvPr/>
        </p:nvSpPr>
        <p:spPr>
          <a:xfrm>
            <a:off x="457200" y="1520149"/>
            <a:ext cx="8506800" cy="507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marR="0" lvl="0" indent="-2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Insuficiència cardíaca:</a:t>
            </a:r>
            <a:b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Els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b="1" dirty="0" err="1" smtClean="0">
                <a:latin typeface="Georgia"/>
                <a:ea typeface="Georgia"/>
                <a:cs typeface="Georgia"/>
                <a:sym typeface="Georgia"/>
              </a:rPr>
              <a:t>ventricles</a:t>
            </a:r>
            <a:r>
              <a:rPr lang="es-ES" sz="1800" b="1" dirty="0" smtClean="0">
                <a:latin typeface="Georgia"/>
                <a:ea typeface="Georgia"/>
                <a:cs typeface="Georgia"/>
                <a:sym typeface="Georgia"/>
              </a:rPr>
              <a:t> no expulsen 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la</a:t>
            </a:r>
            <a:b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</a:b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sang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del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cor</a:t>
            </a:r>
            <a:r>
              <a:rPr lang="es-ES" sz="1800" dirty="0" smtClean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s-ES" sz="1800" dirty="0" err="1" smtClean="0">
                <a:latin typeface="Georgia"/>
                <a:ea typeface="Georgia"/>
                <a:cs typeface="Georgia"/>
                <a:sym typeface="Georgia"/>
              </a:rPr>
              <a:t>correctament</a:t>
            </a:r>
            <a:r>
              <a:rPr lang="es-ES" sz="1800" dirty="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Malalties coronàries:</a:t>
            </a:r>
            <a:b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Falta d’oxigen al miocardi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degut a</a:t>
            </a:r>
            <a:b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reducció del flux sanguini que irriga</a:t>
            </a:r>
            <a:b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les cèl·lules musculars.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-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Angina de pit: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obstrucció</a:t>
            </a:r>
            <a:b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parcial de les artèries del cor.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</a:t>
            </a: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Infart de </a:t>
            </a: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miocardi:</a:t>
            </a:r>
            <a:b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obstrucció total de les artèries</a:t>
            </a:r>
            <a:b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del cor i mort d’una part del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r>
              <a:rPr lang="ca-ES" sz="18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miocardi.</a:t>
            </a:r>
            <a:endParaRPr lang="es-ES" sz="15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8" name="Google Shape;348;g7a05d0ac88_0_1"/>
          <p:cNvSpPr txBox="1"/>
          <p:nvPr/>
        </p:nvSpPr>
        <p:spPr>
          <a:xfrm>
            <a:off x="457200" y="418584"/>
            <a:ext cx="85068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ca-ES" sz="3600" dirty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ca-ES" sz="3600" b="0" i="0" u="none" strike="noStrike" cap="none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.5 </a:t>
            </a:r>
            <a:r>
              <a:rPr lang="ca-ES" sz="3600" dirty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Malalties de l’aparell </a:t>
            </a:r>
            <a:r>
              <a:rPr lang="ca-ES" sz="3600" dirty="0" smtClean="0">
                <a:solidFill>
                  <a:srgbClr val="93C47D"/>
                </a:solidFill>
                <a:latin typeface="Trebuchet MS"/>
                <a:ea typeface="Trebuchet MS"/>
                <a:cs typeface="Trebuchet MS"/>
                <a:sym typeface="Trebuchet MS"/>
              </a:rPr>
              <a:t>cardiovascular</a:t>
            </a:r>
            <a:endParaRPr sz="3600" b="0" i="0" u="none" strike="noStrike" cap="none" dirty="0">
              <a:solidFill>
                <a:srgbClr val="93C47D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Ejercicio para prevenir la insuficiencia cardiaca - Diario Sanita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959" y="1131127"/>
            <a:ext cx="4472577" cy="292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taque cardíaco: MedlinePlus enciclopedia méd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247" y="3690289"/>
            <a:ext cx="3810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La trombosis es la segunda causa de mortalidad en pacientes con cáncer -  Gaceta Méd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721" y="5016311"/>
            <a:ext cx="3420279" cy="184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rombo: MedlinePlus enciclopedia médica illustració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0"/>
          <a:stretch/>
        </p:blipFill>
        <p:spPr bwMode="auto">
          <a:xfrm>
            <a:off x="6372200" y="1263091"/>
            <a:ext cx="2716938" cy="375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7" name="Google Shape;347;g7a05d0ac88_0_1"/>
          <p:cNvSpPr txBox="1"/>
          <p:nvPr/>
        </p:nvSpPr>
        <p:spPr>
          <a:xfrm>
            <a:off x="457200" y="818960"/>
            <a:ext cx="8506800" cy="573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lvl="0" indent="-255600"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Arteriosclerosi: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acumulació de lípids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a la paret interna de les artèries.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Trombosi: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formació d’un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trombe (coàgul de sang)</a:t>
            </a:r>
            <a:b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als vasos sanguinis.</a:t>
            </a: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endParaRPr lang="ca-ES" sz="1800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endParaRPr lang="ca-ES" sz="18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Embòlia: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trombe que viatja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pels vasos sanguinis i</a:t>
            </a:r>
            <a:b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obstrueix una altra part del cos.</a:t>
            </a:r>
          </a:p>
          <a:p>
            <a:pPr marL="110160" lvl="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</a:pPr>
            <a:endParaRPr lang="ca-ES" sz="1800" dirty="0" smtClean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Evolocumab per ridurre la placca aterosclerotica • NC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50" y="1236612"/>
            <a:ext cx="5273334" cy="255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3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a05d0ac88_0_1"/>
          <p:cNvSpPr txBox="1"/>
          <p:nvPr/>
        </p:nvSpPr>
        <p:spPr>
          <a:xfrm>
            <a:off x="457200" y="818960"/>
            <a:ext cx="8506800" cy="573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365760" lvl="0" indent="-255600">
              <a:buClr>
                <a:srgbClr val="A04DA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Varius: </a:t>
            </a:r>
            <a:r>
              <a:rPr lang="ca-ES" sz="1800" b="1" dirty="0" smtClean="0">
                <a:latin typeface="Georgia"/>
                <a:ea typeface="Georgia"/>
                <a:cs typeface="Georgia"/>
                <a:sym typeface="Georgia"/>
              </a:rPr>
              <a:t>dilatació de les venes</a:t>
            </a:r>
            <a:r>
              <a:rPr lang="ca-ES" sz="1800" dirty="0"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latin typeface="Georgia"/>
                <a:ea typeface="Georgia"/>
                <a:cs typeface="Georgia"/>
                <a:sym typeface="Georgia"/>
              </a:rPr>
              <a:t>anormal i permanent.</a:t>
            </a:r>
            <a:endParaRPr sz="1800" b="1" dirty="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 smtClean="0">
              <a:latin typeface="Georgia"/>
              <a:ea typeface="Georgia"/>
              <a:cs typeface="Georgia"/>
              <a:sym typeface="Georgia"/>
            </a:endParaRPr>
          </a:p>
          <a:p>
            <a:pPr marL="365760" lvl="0" indent="-2556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•"/>
            </a:pPr>
            <a:r>
              <a:rPr lang="ca-ES" sz="1800" b="1" dirty="0" smtClean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Excés de colesterol: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els lípids són insolubles en la sang, s’han d’unir a lipoproteïnes per ser transportada.</a:t>
            </a:r>
          </a:p>
          <a:p>
            <a:pPr marL="39591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LDL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Low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Density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Lipoprotein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): transporten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lípids cap a les cèl·lules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poden acumular-se als vasos sanguinis </a:t>
            </a:r>
          </a:p>
          <a:p>
            <a:pPr marL="39591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Tx/>
              <a:buChar char="-"/>
            </a:pPr>
            <a:r>
              <a:rPr lang="ca-ES" sz="1800" b="1" dirty="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HDL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Heavy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Density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ca-ES" sz="1800" dirty="0" err="1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Lipoprotein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): transporten </a:t>
            </a:r>
            <a:r>
              <a:rPr lang="ca-ES" sz="1800" b="1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lípids cap al fetge </a:t>
            </a:r>
            <a:r>
              <a:rPr lang="ca-ES" sz="1800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per degradar-los.</a:t>
            </a:r>
          </a:p>
        </p:txBody>
      </p:sp>
      <p:sp>
        <p:nvSpPr>
          <p:cNvPr id="349" name="Google Shape;349;g7a05d0ac88_0_1"/>
          <p:cNvSpPr/>
          <p:nvPr/>
        </p:nvSpPr>
        <p:spPr>
          <a:xfrm>
            <a:off x="155520" y="-14436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7a05d0ac88_0_1"/>
          <p:cNvSpPr/>
          <p:nvPr/>
        </p:nvSpPr>
        <p:spPr>
          <a:xfrm>
            <a:off x="307800" y="7920"/>
            <a:ext cx="304500" cy="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 descr="Presentación de várices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05" t="4142" r="10096" b="53435"/>
          <a:stretch/>
        </p:blipFill>
        <p:spPr bwMode="auto">
          <a:xfrm>
            <a:off x="826304" y="1629624"/>
            <a:ext cx="1674891" cy="16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rices: causas, síntomas y tratamiento | Redacción Méd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348" y="1268760"/>
            <a:ext cx="4536504" cy="254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resentación de várices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9" t="46976" r="9472" b="10601"/>
          <a:stretch/>
        </p:blipFill>
        <p:spPr bwMode="auto">
          <a:xfrm>
            <a:off x="7020272" y="1629624"/>
            <a:ext cx="1674891" cy="16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888" y="5229200"/>
            <a:ext cx="3672408" cy="191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18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2028</TotalTime>
  <Words>2026</Words>
  <Application>Microsoft Office PowerPoint</Application>
  <PresentationFormat>Presentación en pantalla (4:3)</PresentationFormat>
  <Paragraphs>628</Paragraphs>
  <Slides>55</Slides>
  <Notes>43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55</vt:i4>
      </vt:variant>
    </vt:vector>
  </HeadingPairs>
  <TitlesOfParts>
    <vt:vector size="57" baseType="lpstr"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profe</dc:creator>
  <cp:lastModifiedBy>profe</cp:lastModifiedBy>
  <cp:revision>88</cp:revision>
  <dcterms:created xsi:type="dcterms:W3CDTF">2021-02-04T18:09:22Z</dcterms:created>
  <dcterms:modified xsi:type="dcterms:W3CDTF">2022-03-16T09:52:33Z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29</vt:i4>
  </property>
</Properties>
</file>