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5" r:id="rId1"/>
  </p:sldMasterIdLst>
  <p:notesMasterIdLst>
    <p:notesMasterId r:id="rId9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90" r:id="rId17"/>
    <p:sldId id="273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1" r:id="rId26"/>
    <p:sldId id="300" r:id="rId27"/>
    <p:sldId id="306" r:id="rId28"/>
    <p:sldId id="307" r:id="rId29"/>
    <p:sldId id="299" r:id="rId30"/>
    <p:sldId id="366" r:id="rId31"/>
    <p:sldId id="308" r:id="rId32"/>
    <p:sldId id="309" r:id="rId33"/>
    <p:sldId id="310" r:id="rId34"/>
    <p:sldId id="311" r:id="rId35"/>
    <p:sldId id="312" r:id="rId36"/>
    <p:sldId id="301" r:id="rId37"/>
    <p:sldId id="302" r:id="rId38"/>
    <p:sldId id="304" r:id="rId39"/>
    <p:sldId id="303" r:id="rId40"/>
    <p:sldId id="305" r:id="rId41"/>
    <p:sldId id="313" r:id="rId42"/>
    <p:sldId id="314" r:id="rId43"/>
    <p:sldId id="274" r:id="rId44"/>
    <p:sldId id="275" r:id="rId45"/>
    <p:sldId id="315" r:id="rId46"/>
    <p:sldId id="318" r:id="rId47"/>
    <p:sldId id="316" r:id="rId48"/>
    <p:sldId id="317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30" r:id="rId59"/>
    <p:sldId id="332" r:id="rId60"/>
    <p:sldId id="333" r:id="rId61"/>
    <p:sldId id="331" r:id="rId62"/>
    <p:sldId id="334" r:id="rId63"/>
    <p:sldId id="319" r:id="rId64"/>
    <p:sldId id="336" r:id="rId65"/>
    <p:sldId id="337" r:id="rId66"/>
    <p:sldId id="338" r:id="rId67"/>
    <p:sldId id="339" r:id="rId68"/>
    <p:sldId id="340" r:id="rId69"/>
    <p:sldId id="344" r:id="rId70"/>
    <p:sldId id="341" r:id="rId71"/>
    <p:sldId id="342" r:id="rId72"/>
    <p:sldId id="343" r:id="rId73"/>
    <p:sldId id="345" r:id="rId74"/>
    <p:sldId id="346" r:id="rId75"/>
    <p:sldId id="347" r:id="rId76"/>
    <p:sldId id="348" r:id="rId77"/>
    <p:sldId id="349" r:id="rId78"/>
    <p:sldId id="350" r:id="rId79"/>
    <p:sldId id="351" r:id="rId80"/>
    <p:sldId id="352" r:id="rId81"/>
    <p:sldId id="353" r:id="rId82"/>
    <p:sldId id="354" r:id="rId83"/>
    <p:sldId id="355" r:id="rId84"/>
    <p:sldId id="356" r:id="rId85"/>
    <p:sldId id="357" r:id="rId86"/>
    <p:sldId id="358" r:id="rId87"/>
    <p:sldId id="359" r:id="rId88"/>
    <p:sldId id="360" r:id="rId89"/>
    <p:sldId id="361" r:id="rId90"/>
    <p:sldId id="362" r:id="rId91"/>
    <p:sldId id="363" r:id="rId92"/>
    <p:sldId id="364" r:id="rId93"/>
    <p:sldId id="365" r:id="rId9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AF68DA"/>
    <a:srgbClr val="E59D0D"/>
    <a:srgbClr val="B90D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50" autoAdjust="0"/>
    <p:restoredTop sz="94660"/>
  </p:normalViewPr>
  <p:slideViewPr>
    <p:cSldViewPr snapToGrid="0">
      <p:cViewPr>
        <p:scale>
          <a:sx n="60" d="100"/>
          <a:sy n="60" d="100"/>
        </p:scale>
        <p:origin x="-752" y="-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23840128266969"/>
          <c:y val="6.5917798739035888E-2"/>
          <c:w val="0.54821393227485904"/>
          <c:h val="0.8703833645585352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C0-4E6E-9D03-81AC9BF631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7C0-4E6E-9D03-81AC9BF631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7C0-4E6E-9D03-81AC9BF631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7C0-4E6E-9D03-81AC9BF631D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7C0-4E6E-9D03-81AC9BF631D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7C0-4E6E-9D03-81AC9BF631D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7C0-4E6E-9D03-81AC9BF631D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7C0-4E6E-9D03-81AC9BF631D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7C0-4E6E-9D03-81AC9BF631D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7C0-4E6E-9D03-81AC9BF631D3}"/>
              </c:ext>
            </c:extLst>
          </c:dPt>
          <c:val>
            <c:numRef>
              <c:f>Hoja1!$B$2:$B$11</c:f>
              <c:numCache>
                <c:formatCode>General</c:formatCode>
                <c:ptCount val="10"/>
                <c:pt idx="0">
                  <c:v>65</c:v>
                </c:pt>
                <c:pt idx="1">
                  <c:v>18</c:v>
                </c:pt>
                <c:pt idx="2">
                  <c:v>10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0.35</c:v>
                </c:pt>
                <c:pt idx="7">
                  <c:v>0.25</c:v>
                </c:pt>
                <c:pt idx="8">
                  <c:v>0.15</c:v>
                </c:pt>
                <c:pt idx="9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97C0-4E6E-9D03-81AC9BF63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AF09A-E062-41EA-AE95-0231C0790289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72951-F6F1-4182-A91D-8B755192F00F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04184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72951-F6F1-4182-A91D-8B755192F00F}" type="slidenum">
              <a:rPr lang="ca-ES" smtClean="0"/>
              <a:t>48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448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72951-F6F1-4182-A91D-8B755192F00F}" type="slidenum">
              <a:rPr lang="ca-ES" smtClean="0"/>
              <a:t>72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238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4644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8747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8298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32731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8666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3983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7577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9387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0242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276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4726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29403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2234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34929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09297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3559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B868E-10EB-4EF7-AB36-7FE20761D8DE}" type="datetimeFigureOut">
              <a:rPr lang="ca-ES" smtClean="0"/>
              <a:t>29/10/2021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129DD19-ABC6-492B-8C95-9E7D37D92F2E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9364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VPgml6uFHYk&amp;ab_channel=Touchegg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gif"/><Relationship Id="rId2" Type="http://schemas.openxmlformats.org/officeDocument/2006/relationships/image" Target="../media/image102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gif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2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9.jpe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3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png"/><Relationship Id="rId4" Type="http://schemas.openxmlformats.org/officeDocument/2006/relationships/image" Target="../media/image1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smtClean="0"/>
              <a:t>UNITAT 1:</a:t>
            </a:r>
            <a:br>
              <a:rPr lang="es-ES" b="1" dirty="0" smtClean="0"/>
            </a:br>
            <a:r>
              <a:rPr lang="es-ES" b="1" dirty="0" smtClean="0"/>
              <a:t>CONEIXEMENT DEL COS</a:t>
            </a:r>
            <a:endParaRPr lang="ca-ES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tx1"/>
                </a:solidFill>
              </a:rPr>
              <a:t>1r BATXILLERAT</a:t>
            </a:r>
          </a:p>
          <a:p>
            <a:r>
              <a:rPr lang="es-ES" dirty="0" err="1" smtClean="0">
                <a:solidFill>
                  <a:schemeClr val="tx1"/>
                </a:solidFill>
              </a:rPr>
              <a:t>Biologia</a:t>
            </a:r>
            <a:r>
              <a:rPr lang="es-ES" dirty="0" smtClean="0">
                <a:solidFill>
                  <a:schemeClr val="tx1"/>
                </a:solidFill>
              </a:rPr>
              <a:t> Humana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INSTITUT JOAN RAMON BENAPRÈS</a:t>
            </a:r>
          </a:p>
        </p:txBody>
      </p:sp>
      <p:pic>
        <p:nvPicPr>
          <p:cNvPr id="1026" name="Picture 2" descr="Molecules Free PNG Image | PNG 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53699">
            <a:off x="3427512" y="4942547"/>
            <a:ext cx="1913443" cy="100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lecule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097">
            <a:off x="961231" y="761652"/>
            <a:ext cx="1502336" cy="106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rchivo:Molecule de saccharose.png - Wikipedia, la enciclopedia lib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118559" y="162997"/>
            <a:ext cx="3067742" cy="211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SRI Researchers Find 'Lead Actors' in Immune Cell Developme | Immunolog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6553" y="4155797"/>
            <a:ext cx="4855393" cy="273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rchivo:Red blood cell.png - Wikipedia, la enciclopedia lib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559" y="5089550"/>
            <a:ext cx="2285681" cy="171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ree neurona PNG with Transparent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7977">
            <a:off x="2841713" y="-198256"/>
            <a:ext cx="2039788" cy="422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2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1. Bioquímica</a:t>
            </a:r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13704" y="1979023"/>
            <a:ext cx="8625073" cy="4507530"/>
          </a:xfrm>
        </p:spPr>
        <p:txBody>
          <a:bodyPr/>
          <a:lstStyle/>
          <a:p>
            <a:pPr marL="0" indent="0">
              <a:buNone/>
            </a:pPr>
            <a:r>
              <a:rPr lang="es-ES" sz="2400" i="1" dirty="0" err="1" smtClean="0"/>
              <a:t>We</a:t>
            </a:r>
            <a:r>
              <a:rPr lang="es-ES" sz="2400" i="1" dirty="0" smtClean="0"/>
              <a:t> are </a:t>
            </a:r>
            <a:r>
              <a:rPr lang="es-ES" sz="2400" i="1" dirty="0" err="1" smtClean="0"/>
              <a:t>made</a:t>
            </a:r>
            <a:r>
              <a:rPr lang="es-ES" sz="2400" i="1" dirty="0" smtClean="0"/>
              <a:t> of </a:t>
            </a:r>
            <a:r>
              <a:rPr lang="es-ES" sz="2400" i="1" dirty="0" err="1" smtClean="0"/>
              <a:t>star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stuff</a:t>
            </a:r>
            <a:r>
              <a:rPr lang="es-ES" sz="2400" i="1" dirty="0" smtClean="0"/>
              <a:t>.</a:t>
            </a:r>
          </a:p>
          <a:p>
            <a:pPr marL="0" indent="0">
              <a:buNone/>
            </a:pPr>
            <a:r>
              <a:rPr lang="es-ES" dirty="0" smtClean="0"/>
              <a:t>				-Carl </a:t>
            </a:r>
            <a:r>
              <a:rPr lang="es-ES" dirty="0" err="1" smtClean="0"/>
              <a:t>Sagan</a:t>
            </a: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                                			</a:t>
            </a:r>
            <a:r>
              <a:rPr lang="es-ES" dirty="0" smtClean="0">
                <a:hlinkClick r:id="rId2"/>
              </a:rPr>
              <a:t>Del Big </a:t>
            </a:r>
            <a:r>
              <a:rPr lang="es-ES" dirty="0" err="1" smtClean="0">
                <a:hlinkClick r:id="rId2"/>
              </a:rPr>
              <a:t>Bang</a:t>
            </a:r>
            <a:r>
              <a:rPr lang="es-ES" dirty="0" smtClean="0">
                <a:hlinkClick r:id="rId2"/>
              </a:rPr>
              <a:t> a la vida</a:t>
            </a:r>
            <a:endParaRPr lang="ca-ES" dirty="0"/>
          </a:p>
        </p:txBody>
      </p:sp>
      <p:pic>
        <p:nvPicPr>
          <p:cNvPr id="2050" name="Picture 2" descr="Carl Sagan - Viquipèdia, l'enciclopèdia lli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29" y="1568246"/>
            <a:ext cx="1950825" cy="26645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oceso triple-alfa - Wikipedia, la enciclopedia lib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510" y="4146989"/>
            <a:ext cx="4066517" cy="271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Ancient Cosmos | Philosophy Tal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38436" y="1905104"/>
            <a:ext cx="6911462" cy="307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ore-collapse | COSM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98" y="4448463"/>
            <a:ext cx="4018937" cy="222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04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 rot="5400000">
            <a:off x="7107631" y="3637934"/>
            <a:ext cx="8596668" cy="1320800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9957860"/>
              </p:ext>
            </p:extLst>
          </p:nvPr>
        </p:nvGraphicFramePr>
        <p:xfrm>
          <a:off x="-2282467" y="-714375"/>
          <a:ext cx="11801475" cy="828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2687472" y="383201"/>
            <a:ext cx="57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2</a:t>
            </a:r>
            <a:r>
              <a:rPr lang="es-ES" sz="2400" dirty="0" smtClean="0"/>
              <a:t>%</a:t>
            </a:r>
            <a:endParaRPr lang="ca-E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2969206" y="196091"/>
            <a:ext cx="440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</a:t>
            </a:r>
            <a:r>
              <a:rPr lang="es-ES" dirty="0" smtClean="0"/>
              <a:t>%</a:t>
            </a:r>
            <a:endParaRPr lang="ca-ES" sz="1100" dirty="0"/>
          </a:p>
        </p:txBody>
      </p:sp>
      <p:cxnSp>
        <p:nvCxnSpPr>
          <p:cNvPr id="3" name="Conector recto 2"/>
          <p:cNvCxnSpPr/>
          <p:nvPr/>
        </p:nvCxnSpPr>
        <p:spPr>
          <a:xfrm flipV="1">
            <a:off x="3385371" y="146074"/>
            <a:ext cx="1325966" cy="1990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3409502" y="230003"/>
            <a:ext cx="2371869" cy="2266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>
            <a:endCxn id="32" idx="1"/>
          </p:cNvCxnSpPr>
          <p:nvPr/>
        </p:nvCxnSpPr>
        <p:spPr>
          <a:xfrm>
            <a:off x="3439382" y="532810"/>
            <a:ext cx="2090657" cy="16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3460306" y="649352"/>
            <a:ext cx="2366753" cy="1880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CuadroTexto 34"/>
          <p:cNvSpPr txBox="1"/>
          <p:nvPr/>
        </p:nvSpPr>
        <p:spPr>
          <a:xfrm>
            <a:off x="5121204" y="6247765"/>
            <a:ext cx="3028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Composició</a:t>
            </a:r>
            <a:r>
              <a:rPr lang="es-ES" dirty="0" smtClean="0"/>
              <a:t> </a:t>
            </a:r>
            <a:r>
              <a:rPr lang="es-ES" dirty="0" err="1" smtClean="0"/>
              <a:t>percentual</a:t>
            </a:r>
            <a:r>
              <a:rPr lang="es-ES" dirty="0" smtClean="0"/>
              <a:t> per </a:t>
            </a:r>
            <a:r>
              <a:rPr lang="es-ES" dirty="0" err="1" smtClean="0"/>
              <a:t>massa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éssers</a:t>
            </a:r>
            <a:r>
              <a:rPr lang="es-ES" dirty="0" smtClean="0"/>
              <a:t> </a:t>
            </a:r>
            <a:r>
              <a:rPr lang="es-ES" dirty="0" err="1" smtClean="0"/>
              <a:t>humans</a:t>
            </a:r>
            <a:endParaRPr lang="ca-ES" dirty="0"/>
          </a:p>
        </p:txBody>
      </p:sp>
      <p:pic>
        <p:nvPicPr>
          <p:cNvPr id="1026" name="Picture 2" descr="Animation of Carbon Atom. Looping : Video de stock (totalmente libre de  regalías) 1009964687 | Shutterstock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2" r="21462"/>
          <a:stretch/>
        </p:blipFill>
        <p:spPr bwMode="auto">
          <a:xfrm>
            <a:off x="10337799" y="2029141"/>
            <a:ext cx="1228600" cy="122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xygen Atom On A White Background Stock Photo, Picture And Royalty Free  Image. Image 24660184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912" y="1912585"/>
            <a:ext cx="1226557" cy="122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uadroTexto 35"/>
          <p:cNvSpPr txBox="1"/>
          <p:nvPr/>
        </p:nvSpPr>
        <p:spPr>
          <a:xfrm>
            <a:off x="10302963" y="2951768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</a:t>
            </a:r>
            <a:endParaRPr lang="ca-ES" dirty="0"/>
          </a:p>
        </p:txBody>
      </p:sp>
      <p:sp>
        <p:nvSpPr>
          <p:cNvPr id="39" name="CuadroTexto 38"/>
          <p:cNvSpPr txBox="1"/>
          <p:nvPr/>
        </p:nvSpPr>
        <p:spPr>
          <a:xfrm>
            <a:off x="8813277" y="2838916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</a:t>
            </a:r>
            <a:endParaRPr lang="ca-ES" dirty="0"/>
          </a:p>
        </p:txBody>
      </p:sp>
      <p:pic>
        <p:nvPicPr>
          <p:cNvPr id="1030" name="Picture 6" descr="Hydrogen Atom On White Background Stock Illustration - Illustration of  round, atom: 10901209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8" t="12281" r="13653" b="18004"/>
          <a:stretch/>
        </p:blipFill>
        <p:spPr bwMode="auto">
          <a:xfrm>
            <a:off x="7745018" y="430583"/>
            <a:ext cx="502777" cy="51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uadroTexto 40"/>
          <p:cNvSpPr txBox="1"/>
          <p:nvPr/>
        </p:nvSpPr>
        <p:spPr>
          <a:xfrm>
            <a:off x="7512058" y="759053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</a:t>
            </a:r>
            <a:endParaRPr lang="ca-ES" dirty="0"/>
          </a:p>
        </p:txBody>
      </p:sp>
      <p:pic>
        <p:nvPicPr>
          <p:cNvPr id="1034" name="Picture 10" descr="Calcium Atom On A White Background Stock Photo, Picture And Royalty Free  Image. Image 24660087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631" y="4572639"/>
            <a:ext cx="1660723" cy="166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CuadroTexto 44"/>
          <p:cNvSpPr txBox="1"/>
          <p:nvPr/>
        </p:nvSpPr>
        <p:spPr>
          <a:xfrm>
            <a:off x="6534737" y="5833104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</a:t>
            </a:r>
            <a:endParaRPr lang="ca-ES" dirty="0"/>
          </a:p>
        </p:txBody>
      </p:sp>
      <p:pic>
        <p:nvPicPr>
          <p:cNvPr id="1036" name="Picture 12" descr="Phosphorus Atom On A White Background Stock Photo, Picture And Royalty Free  Image. Image 24660015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819" y="1170331"/>
            <a:ext cx="1615033" cy="161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uadroTexto 46"/>
          <p:cNvSpPr txBox="1"/>
          <p:nvPr/>
        </p:nvSpPr>
        <p:spPr>
          <a:xfrm>
            <a:off x="6654884" y="2411526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</a:t>
            </a:r>
            <a:endParaRPr lang="ca-ES" dirty="0"/>
          </a:p>
        </p:txBody>
      </p:sp>
      <p:pic>
        <p:nvPicPr>
          <p:cNvPr id="1038" name="Picture 14" descr="Kalium Atom On A White Background Stock Photo, Picture And Royalty Free  Image. Image 24660078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455" y="43770"/>
            <a:ext cx="1666780" cy="166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CuadroTexto 48"/>
          <p:cNvSpPr txBox="1"/>
          <p:nvPr/>
        </p:nvSpPr>
        <p:spPr>
          <a:xfrm>
            <a:off x="8622519" y="1341218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K</a:t>
            </a:r>
            <a:endParaRPr lang="ca-ES" dirty="0"/>
          </a:p>
        </p:txBody>
      </p:sp>
      <p:pic>
        <p:nvPicPr>
          <p:cNvPr id="1040" name="Picture 16" descr="Nitrogen Atom On White Background Stock Photo, Picture And Royalty Free  Image. Image 24660418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108" y="5180412"/>
            <a:ext cx="1261458" cy="126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uadroTexto 42"/>
          <p:cNvSpPr txBox="1"/>
          <p:nvPr/>
        </p:nvSpPr>
        <p:spPr>
          <a:xfrm>
            <a:off x="8633178" y="6211669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</a:t>
            </a:r>
            <a:endParaRPr lang="ca-ES" dirty="0"/>
          </a:p>
        </p:txBody>
      </p:sp>
      <p:pic>
        <p:nvPicPr>
          <p:cNvPr id="1042" name="Picture 18" descr="Sulfur Atom Stock Illustrations – 787 Sulfur Atom Stock Illustrations,  Vectors &amp; Clipart - Dreamstim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899" y="3384594"/>
            <a:ext cx="1608888" cy="160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uadroTexto 51"/>
          <p:cNvSpPr txBox="1"/>
          <p:nvPr/>
        </p:nvSpPr>
        <p:spPr>
          <a:xfrm>
            <a:off x="8874912" y="4677146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</a:t>
            </a:r>
            <a:endParaRPr lang="ca-ES" dirty="0"/>
          </a:p>
        </p:txBody>
      </p:sp>
      <p:pic>
        <p:nvPicPr>
          <p:cNvPr id="1044" name="Picture 20" descr="Chlorum atom on a white background Stock Photo - 2466002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896" y="2856756"/>
            <a:ext cx="1604437" cy="160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CuadroTexto 53"/>
          <p:cNvSpPr txBox="1"/>
          <p:nvPr/>
        </p:nvSpPr>
        <p:spPr>
          <a:xfrm>
            <a:off x="6914376" y="4118691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Cl</a:t>
            </a:r>
            <a:endParaRPr lang="ca-ES" dirty="0"/>
          </a:p>
        </p:txBody>
      </p:sp>
      <p:pic>
        <p:nvPicPr>
          <p:cNvPr id="1046" name="Picture 22" descr="Natrium atom on a white background Stock Photo - 2466000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962" y="5114808"/>
            <a:ext cx="1552718" cy="155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uadroTexto 55"/>
          <p:cNvSpPr txBox="1"/>
          <p:nvPr/>
        </p:nvSpPr>
        <p:spPr>
          <a:xfrm>
            <a:off x="10338909" y="6378108"/>
            <a:ext cx="96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Na</a:t>
            </a:r>
            <a:endParaRPr lang="ca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4380272" y="4005946"/>
            <a:ext cx="916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65%</a:t>
            </a:r>
            <a:endParaRPr lang="ca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45575" y="3253445"/>
            <a:ext cx="1010264" cy="59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18%</a:t>
            </a:r>
            <a:endParaRPr lang="ca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1552131" y="1497904"/>
            <a:ext cx="919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/>
              <a:t>10%</a:t>
            </a:r>
            <a:endParaRPr lang="ca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227953" y="521919"/>
            <a:ext cx="638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3%</a:t>
            </a:r>
            <a:endParaRPr lang="ca-ES" sz="16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703441" y="-56005"/>
            <a:ext cx="701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0,35%</a:t>
            </a:r>
            <a:endParaRPr lang="ca-ES" sz="105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5767243" y="43770"/>
            <a:ext cx="77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0,25%</a:t>
            </a:r>
            <a:endParaRPr lang="ca-ES" sz="1050" dirty="0"/>
          </a:p>
        </p:txBody>
      </p:sp>
      <p:sp>
        <p:nvSpPr>
          <p:cNvPr id="32" name="CuadroTexto 31"/>
          <p:cNvSpPr txBox="1"/>
          <p:nvPr/>
        </p:nvSpPr>
        <p:spPr>
          <a:xfrm>
            <a:off x="5530039" y="380162"/>
            <a:ext cx="77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0,15%</a:t>
            </a:r>
            <a:endParaRPr lang="ca-ES" sz="1050" dirty="0"/>
          </a:p>
        </p:txBody>
      </p:sp>
      <p:sp>
        <p:nvSpPr>
          <p:cNvPr id="34" name="CuadroTexto 33"/>
          <p:cNvSpPr txBox="1"/>
          <p:nvPr/>
        </p:nvSpPr>
        <p:spPr>
          <a:xfrm>
            <a:off x="5781518" y="675589"/>
            <a:ext cx="77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0,15%</a:t>
            </a:r>
            <a:endParaRPr lang="ca-ES" sz="1050" dirty="0"/>
          </a:p>
        </p:txBody>
      </p:sp>
    </p:spTree>
    <p:extLst>
      <p:ext uri="{BB962C8B-B14F-4D97-AF65-F5344CB8AC3E}">
        <p14:creationId xmlns:p14="http://schemas.microsoft.com/office/powerpoint/2010/main" val="80679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9961E-6 4.48068E-6 L 0.38011 -0.158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5" y="-7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5689E-6 -2.08189E-6 L 0.79289 -0.0231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38" y="-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0755E-6 9.02151E-8 L 0.49284 -0.226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42" y="-113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279E-7 -1.17511E-6 L 0.55819 0.858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09" y="429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856E-6 1.54985E-7 L 0.29406 0.7092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97" y="354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386E-7 2.99792E-6 L 0.28222 0.2287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11" y="114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0297E-6 -3.77978E-6 L 0.30213 0.1353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0" y="6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3.00717E-6 L 0.2222 0.616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3" y="30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4554E-7 2.98867E-6 L 0.36006 0.8186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3" y="40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2492E-6 -2.68795E-6 L 0.06014 0.4427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7" y="22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7" grpId="0"/>
      <p:bldP spid="11" grpId="0"/>
      <p:bldP spid="12" grpId="0"/>
      <p:bldP spid="13" grpId="0"/>
      <p:bldP spid="20" grpId="0"/>
      <p:bldP spid="24" grpId="0"/>
      <p:bldP spid="32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5884" y="647701"/>
            <a:ext cx="8596668" cy="895349"/>
          </a:xfrm>
        </p:spPr>
        <p:txBody>
          <a:bodyPr/>
          <a:lstStyle/>
          <a:p>
            <a:pPr marL="0" indent="0">
              <a:buNone/>
            </a:pP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b="1" dirty="0" err="1" smtClean="0">
                <a:solidFill>
                  <a:schemeClr val="accent2"/>
                </a:solidFill>
              </a:rPr>
              <a:t>bioelements</a:t>
            </a:r>
            <a:r>
              <a:rPr lang="es-ES" dirty="0" smtClean="0"/>
              <a:t> </a:t>
            </a:r>
            <a:r>
              <a:rPr lang="es-ES" dirty="0" err="1" smtClean="0"/>
              <a:t>s’ajunten</a:t>
            </a:r>
            <a:r>
              <a:rPr lang="es-ES" dirty="0" smtClean="0"/>
              <a:t> </a:t>
            </a:r>
            <a:r>
              <a:rPr lang="es-ES" dirty="0" err="1" smtClean="0"/>
              <a:t>mitjançant</a:t>
            </a:r>
            <a:r>
              <a:rPr lang="es-ES" dirty="0" smtClean="0"/>
              <a:t> </a:t>
            </a:r>
            <a:r>
              <a:rPr lang="es-ES" dirty="0" err="1" smtClean="0"/>
              <a:t>enllaços</a:t>
            </a:r>
            <a:r>
              <a:rPr lang="es-ES" dirty="0" smtClean="0"/>
              <a:t> </a:t>
            </a:r>
            <a:r>
              <a:rPr lang="es-ES" dirty="0" err="1" smtClean="0"/>
              <a:t>químics</a:t>
            </a:r>
            <a:r>
              <a:rPr lang="es-ES" dirty="0" smtClean="0"/>
              <a:t> per formar </a:t>
            </a:r>
            <a:r>
              <a:rPr lang="es-ES" b="1" dirty="0" err="1" smtClean="0">
                <a:solidFill>
                  <a:schemeClr val="accent2"/>
                </a:solidFill>
              </a:rPr>
              <a:t>biomolècules</a:t>
            </a:r>
            <a:endParaRPr lang="ca-ES" b="1" dirty="0">
              <a:solidFill>
                <a:schemeClr val="accent2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3606629" y="1066800"/>
            <a:ext cx="4470571" cy="1466851"/>
            <a:chOff x="3606629" y="1066800"/>
            <a:chExt cx="4470571" cy="1466851"/>
          </a:xfrm>
        </p:grpSpPr>
        <p:cxnSp>
          <p:nvCxnSpPr>
            <p:cNvPr id="6" name="Conector angular 5"/>
            <p:cNvCxnSpPr/>
            <p:nvPr/>
          </p:nvCxnSpPr>
          <p:spPr>
            <a:xfrm rot="10800000" flipV="1">
              <a:off x="4591050" y="1066800"/>
              <a:ext cx="3486150" cy="476250"/>
            </a:xfrm>
            <a:prstGeom prst="bentConnector3">
              <a:avLst>
                <a:gd name="adj1" fmla="val 273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ector angular 9"/>
            <p:cNvCxnSpPr/>
            <p:nvPr/>
          </p:nvCxnSpPr>
          <p:spPr>
            <a:xfrm rot="16200000" flipV="1">
              <a:off x="4587962" y="1546140"/>
              <a:ext cx="990601" cy="984422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ector angular 15"/>
            <p:cNvCxnSpPr/>
            <p:nvPr/>
          </p:nvCxnSpPr>
          <p:spPr>
            <a:xfrm rot="5400000" flipH="1" flipV="1">
              <a:off x="3603539" y="1546140"/>
              <a:ext cx="990601" cy="984422"/>
            </a:xfrm>
            <a:prstGeom prst="bentConnector3">
              <a:avLst>
                <a:gd name="adj1" fmla="val 500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CuadroTexto 17"/>
          <p:cNvSpPr txBox="1"/>
          <p:nvPr/>
        </p:nvSpPr>
        <p:spPr>
          <a:xfrm>
            <a:off x="4833849" y="2548238"/>
            <a:ext cx="2454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ORGÀNIQUES</a:t>
            </a:r>
            <a:endParaRPr lang="ca-ES" sz="2400" b="1" dirty="0">
              <a:solidFill>
                <a:schemeClr val="accent2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235029" y="2548238"/>
            <a:ext cx="2454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INORGÀNIQUES</a:t>
            </a:r>
            <a:endParaRPr lang="ca-ES" sz="2400" b="1" dirty="0">
              <a:solidFill>
                <a:schemeClr val="accent2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1155033" y="4940967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aigua</a:t>
            </a:r>
            <a:endParaRPr lang="ca-ES" sz="20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4214903" y="364482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gasos</a:t>
            </a:r>
            <a:endParaRPr lang="ca-ES" sz="20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5718949" y="5201518"/>
            <a:ext cx="2460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sals</a:t>
            </a:r>
            <a:r>
              <a:rPr lang="es-ES" sz="2000" dirty="0" smtClean="0"/>
              <a:t> </a:t>
            </a:r>
            <a:r>
              <a:rPr lang="es-ES" sz="2000" dirty="0" err="1" smtClean="0"/>
              <a:t>minerals</a:t>
            </a:r>
            <a:endParaRPr lang="ca-ES" sz="20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6972396" y="3614981"/>
            <a:ext cx="110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glúcids</a:t>
            </a:r>
            <a:endParaRPr lang="ca-ES" sz="20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8531766" y="4731277"/>
            <a:ext cx="1141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lípids</a:t>
            </a:r>
            <a:endParaRPr lang="ca-ES" sz="20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2909847" y="5237730"/>
            <a:ext cx="1434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proteïnes</a:t>
            </a:r>
            <a:endParaRPr lang="ca-ES" sz="20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1061197" y="3640257"/>
            <a:ext cx="187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àcids</a:t>
            </a:r>
            <a:r>
              <a:rPr lang="es-ES" sz="2000" dirty="0" smtClean="0"/>
              <a:t> </a:t>
            </a:r>
            <a:r>
              <a:rPr lang="es-ES" sz="2000" dirty="0" err="1" smtClean="0"/>
              <a:t>nucleics</a:t>
            </a:r>
            <a:endParaRPr lang="ca-ES" sz="2000" dirty="0"/>
          </a:p>
        </p:txBody>
      </p:sp>
      <p:sp>
        <p:nvSpPr>
          <p:cNvPr id="27" name="Marcador de contenido 2"/>
          <p:cNvSpPr txBox="1">
            <a:spLocks/>
          </p:cNvSpPr>
          <p:nvPr/>
        </p:nvSpPr>
        <p:spPr>
          <a:xfrm>
            <a:off x="5357767" y="5504248"/>
            <a:ext cx="4136356" cy="2015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dirty="0" err="1" smtClean="0"/>
              <a:t>Només</a:t>
            </a:r>
            <a:r>
              <a:rPr lang="es-ES" dirty="0" smtClean="0"/>
              <a:t> en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chemeClr val="accent1">
                    <a:lumMod val="75000"/>
                  </a:schemeClr>
                </a:solidFill>
              </a:rPr>
              <a:t>éssers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1">
                    <a:lumMod val="75000"/>
                  </a:schemeClr>
                </a:solidFill>
              </a:rPr>
              <a:t>vius</a:t>
            </a:r>
            <a:r>
              <a:rPr lang="es-ES" dirty="0" smtClean="0"/>
              <a:t>, </a:t>
            </a:r>
            <a:r>
              <a:rPr lang="es-ES" dirty="0" err="1" smtClean="0"/>
              <a:t>compostes</a:t>
            </a:r>
            <a:r>
              <a:rPr lang="es-ES" dirty="0" smtClean="0"/>
              <a:t> </a:t>
            </a:r>
            <a:r>
              <a:rPr lang="es-ES" dirty="0" err="1" smtClean="0"/>
              <a:t>principalment</a:t>
            </a:r>
            <a:r>
              <a:rPr lang="es-ES" dirty="0" smtClean="0"/>
              <a:t> per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C, H, O, N</a:t>
            </a:r>
            <a:r>
              <a:rPr lang="es-ES" dirty="0" smtClean="0"/>
              <a:t>.</a:t>
            </a:r>
            <a:endParaRPr lang="ca-ES" b="1" dirty="0">
              <a:solidFill>
                <a:schemeClr val="accent2"/>
              </a:solidFill>
            </a:endParaRPr>
          </a:p>
        </p:txBody>
      </p:sp>
      <p:sp>
        <p:nvSpPr>
          <p:cNvPr id="28" name="Marcador de contenido 2"/>
          <p:cNvSpPr txBox="1">
            <a:spLocks/>
          </p:cNvSpPr>
          <p:nvPr/>
        </p:nvSpPr>
        <p:spPr>
          <a:xfrm>
            <a:off x="926872" y="5494163"/>
            <a:ext cx="4136356" cy="2015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dirty="0" err="1" smtClean="0"/>
              <a:t>Presents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també en la materia </a:t>
            </a:r>
            <a:r>
              <a:rPr lang="es-ES" dirty="0" err="1" smtClean="0">
                <a:solidFill>
                  <a:schemeClr val="accent1">
                    <a:lumMod val="75000"/>
                  </a:schemeClr>
                </a:solidFill>
              </a:rPr>
              <a:t>inerta</a:t>
            </a:r>
            <a:r>
              <a:rPr lang="es-ES" dirty="0" smtClean="0"/>
              <a:t>, poden estar </a:t>
            </a:r>
            <a:r>
              <a:rPr lang="es-ES" dirty="0" err="1" smtClean="0"/>
              <a:t>compostes</a:t>
            </a:r>
            <a:r>
              <a:rPr lang="es-ES" dirty="0" smtClean="0"/>
              <a:t> per </a:t>
            </a:r>
            <a:r>
              <a:rPr lang="es-ES" dirty="0" err="1" smtClean="0">
                <a:solidFill>
                  <a:schemeClr val="accent1">
                    <a:lumMod val="75000"/>
                  </a:schemeClr>
                </a:solidFill>
              </a:rPr>
              <a:t>tots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1">
                    <a:lumMod val="75000"/>
                  </a:schemeClr>
                </a:solidFill>
              </a:rPr>
              <a:t>els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1">
                    <a:lumMod val="75000"/>
                  </a:schemeClr>
                </a:solidFill>
              </a:rPr>
              <a:t>bioelements</a:t>
            </a:r>
            <a:r>
              <a:rPr lang="es-ES" dirty="0" smtClean="0"/>
              <a:t>. </a:t>
            </a:r>
            <a:endParaRPr lang="ca-E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04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36787E-7 -1.53366E-6 L 0.37412 0.1235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6" y="617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0.23945 -0.1756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-879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463 L -0.0931 -0.0814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61" y="-430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6384E-8 1.04788E-6 L -0.21908 -0.1762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61" y="-881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12539 -0.2770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3" y="-1386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585E-6 9.20657E-7 L -0.12457 0.0395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5" y="196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-0.25417 -0.2495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-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83" y="1540045"/>
            <a:ext cx="3884090" cy="1308183"/>
          </a:xfrm>
          <a:prstGeom prst="rect">
            <a:avLst/>
          </a:prstGeom>
        </p:spPr>
      </p:pic>
      <p:pic>
        <p:nvPicPr>
          <p:cNvPr id="2050" name="Picture 2" descr="File:Carbon dioxide 3D spacefill.pn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217" y="2082995"/>
            <a:ext cx="842170" cy="71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159089" y="2800102"/>
            <a:ext cx="3224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 smtClean="0"/>
              <a:t>Àcid</a:t>
            </a:r>
            <a:r>
              <a:rPr lang="es-ES" b="1" dirty="0" smtClean="0"/>
              <a:t> gras </a:t>
            </a:r>
            <a:r>
              <a:rPr lang="es-ES" b="1" dirty="0" err="1" smtClean="0"/>
              <a:t>saturat</a:t>
            </a:r>
            <a:endParaRPr lang="es-ES" b="1" dirty="0" smtClean="0"/>
          </a:p>
          <a:p>
            <a:pPr algn="ctr"/>
            <a:r>
              <a:rPr lang="es-ES" b="1" dirty="0" smtClean="0"/>
              <a:t>(</a:t>
            </a:r>
            <a:r>
              <a:rPr lang="es-ES" b="1" dirty="0" err="1" smtClean="0"/>
              <a:t>és</a:t>
            </a:r>
            <a:r>
              <a:rPr lang="es-ES" b="1" dirty="0" smtClean="0"/>
              <a:t> un </a:t>
            </a:r>
            <a:r>
              <a:rPr lang="es-ES" b="1" dirty="0" err="1" smtClean="0"/>
              <a:t>tipus</a:t>
            </a:r>
            <a:r>
              <a:rPr lang="es-ES" b="1" dirty="0" smtClean="0"/>
              <a:t> de LÍPID)</a:t>
            </a:r>
          </a:p>
          <a:p>
            <a:pPr algn="ctr"/>
            <a:r>
              <a:rPr lang="es-ES" dirty="0" err="1" smtClean="0">
                <a:solidFill>
                  <a:schemeClr val="accent2"/>
                </a:solidFill>
              </a:rPr>
              <a:t>àcid</a:t>
            </a:r>
            <a:r>
              <a:rPr lang="es-ES" dirty="0" smtClean="0">
                <a:solidFill>
                  <a:schemeClr val="accent2"/>
                </a:solidFill>
              </a:rPr>
              <a:t> </a:t>
            </a:r>
            <a:r>
              <a:rPr lang="es-ES" dirty="0" err="1" smtClean="0">
                <a:solidFill>
                  <a:schemeClr val="accent2"/>
                </a:solidFill>
              </a:rPr>
              <a:t>esteàric</a:t>
            </a:r>
            <a:endParaRPr lang="ca-ES" dirty="0">
              <a:solidFill>
                <a:schemeClr val="accent2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555454" y="2394304"/>
            <a:ext cx="322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GAS</a:t>
            </a:r>
          </a:p>
          <a:p>
            <a:pPr algn="ctr"/>
            <a:r>
              <a:rPr lang="es-ES" dirty="0" err="1" smtClean="0">
                <a:solidFill>
                  <a:schemeClr val="accent2"/>
                </a:solidFill>
              </a:rPr>
              <a:t>diòxid</a:t>
            </a:r>
            <a:r>
              <a:rPr lang="es-ES" dirty="0" smtClean="0">
                <a:solidFill>
                  <a:schemeClr val="accent2"/>
                </a:solidFill>
              </a:rPr>
              <a:t> de </a:t>
            </a:r>
            <a:r>
              <a:rPr lang="es-ES" dirty="0" err="1" smtClean="0">
                <a:solidFill>
                  <a:schemeClr val="accent2"/>
                </a:solidFill>
              </a:rPr>
              <a:t>carboni</a:t>
            </a:r>
            <a:endParaRPr lang="ca-ES" dirty="0">
              <a:solidFill>
                <a:schemeClr val="accent2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349513" y="5742865"/>
            <a:ext cx="3224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 smtClean="0"/>
              <a:t>Monosacàrid</a:t>
            </a:r>
            <a:endParaRPr lang="es-ES" b="1" dirty="0" smtClean="0"/>
          </a:p>
          <a:p>
            <a:pPr algn="ctr"/>
            <a:r>
              <a:rPr lang="es-ES" b="1" dirty="0" smtClean="0"/>
              <a:t>(</a:t>
            </a:r>
            <a:r>
              <a:rPr lang="es-ES" b="1" dirty="0" err="1" smtClean="0"/>
              <a:t>és</a:t>
            </a:r>
            <a:r>
              <a:rPr lang="es-ES" b="1" dirty="0" smtClean="0"/>
              <a:t> un </a:t>
            </a:r>
            <a:r>
              <a:rPr lang="es-ES" b="1" dirty="0" err="1" smtClean="0"/>
              <a:t>tipus</a:t>
            </a:r>
            <a:r>
              <a:rPr lang="es-ES" b="1" dirty="0" smtClean="0"/>
              <a:t> de GLÚCID)</a:t>
            </a:r>
          </a:p>
          <a:p>
            <a:pPr algn="ctr"/>
            <a:r>
              <a:rPr lang="es-ES" dirty="0" smtClean="0">
                <a:solidFill>
                  <a:schemeClr val="accent2"/>
                </a:solidFill>
              </a:rPr>
              <a:t>glucosa</a:t>
            </a:r>
            <a:endParaRPr lang="ca-ES" dirty="0">
              <a:solidFill>
                <a:schemeClr val="accent2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369" y="4654175"/>
            <a:ext cx="1479001" cy="980970"/>
          </a:xfrm>
          <a:prstGeom prst="rect">
            <a:avLst/>
          </a:prstGeom>
        </p:spPr>
      </p:pic>
      <p:pic>
        <p:nvPicPr>
          <p:cNvPr id="2054" name="Picture 6" descr="Citosina: estructura, funciones, propiedades, síntesis - Lifed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938" y="91321"/>
            <a:ext cx="2098957" cy="175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6421589" y="633267"/>
            <a:ext cx="248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Base nitrogenada</a:t>
            </a:r>
          </a:p>
          <a:p>
            <a:pPr algn="ctr"/>
            <a:r>
              <a:rPr lang="es-ES" b="1" dirty="0" smtClean="0"/>
              <a:t>(forma </a:t>
            </a:r>
            <a:r>
              <a:rPr lang="es-ES" b="1" dirty="0" err="1" smtClean="0"/>
              <a:t>part</a:t>
            </a:r>
            <a:r>
              <a:rPr lang="es-ES" b="1" dirty="0" smtClean="0"/>
              <a:t> </a:t>
            </a:r>
            <a:r>
              <a:rPr lang="es-ES" b="1" dirty="0" err="1" smtClean="0"/>
              <a:t>dels</a:t>
            </a:r>
            <a:r>
              <a:rPr lang="es-ES" b="1" dirty="0"/>
              <a:t> </a:t>
            </a:r>
            <a:r>
              <a:rPr lang="es-ES" b="1" dirty="0" smtClean="0"/>
              <a:t>ÀCIDS NUCLEICS)</a:t>
            </a:r>
          </a:p>
          <a:p>
            <a:pPr algn="ctr"/>
            <a:r>
              <a:rPr lang="es-ES" dirty="0" err="1" smtClean="0">
                <a:solidFill>
                  <a:schemeClr val="accent2"/>
                </a:solidFill>
              </a:rPr>
              <a:t>citocina</a:t>
            </a:r>
            <a:endParaRPr lang="ca-ES" dirty="0">
              <a:solidFill>
                <a:schemeClr val="accent2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283" y="3734995"/>
            <a:ext cx="2383600" cy="2552586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247383" y="6122779"/>
            <a:ext cx="3224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SAL MINERAL</a:t>
            </a:r>
          </a:p>
          <a:p>
            <a:pPr algn="ctr"/>
            <a:r>
              <a:rPr lang="es-ES" dirty="0" err="1" smtClean="0">
                <a:solidFill>
                  <a:schemeClr val="accent2"/>
                </a:solidFill>
              </a:rPr>
              <a:t>clorur</a:t>
            </a:r>
            <a:r>
              <a:rPr lang="es-ES" dirty="0" smtClean="0">
                <a:solidFill>
                  <a:schemeClr val="accent2"/>
                </a:solidFill>
              </a:rPr>
              <a:t> de </a:t>
            </a:r>
            <a:r>
              <a:rPr lang="es-ES" dirty="0" err="1" smtClean="0">
                <a:solidFill>
                  <a:schemeClr val="accent2"/>
                </a:solidFill>
              </a:rPr>
              <a:t>sodi</a:t>
            </a:r>
            <a:endParaRPr lang="ca-ES" dirty="0">
              <a:solidFill>
                <a:schemeClr val="accent2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79739" y="1257145"/>
            <a:ext cx="3224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accent2"/>
                </a:solidFill>
              </a:rPr>
              <a:t>AIGUA</a:t>
            </a:r>
          </a:p>
        </p:txBody>
      </p:sp>
      <p:pic>
        <p:nvPicPr>
          <p:cNvPr id="2058" name="Picture 10" descr="3d Estructura De La Metionina, Un Aminoácido Esencial En Seres Humanos  Stock de ilustración - Ilustración de estructura, humanos: 8400003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8" t="7561" r="14844" b="6899"/>
          <a:stretch/>
        </p:blipFill>
        <p:spPr bwMode="auto">
          <a:xfrm rot="18465073">
            <a:off x="6343454" y="4335975"/>
            <a:ext cx="2872925" cy="226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/>
          <p:cNvSpPr txBox="1"/>
          <p:nvPr/>
        </p:nvSpPr>
        <p:spPr>
          <a:xfrm>
            <a:off x="6761816" y="3376757"/>
            <a:ext cx="3224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 smtClean="0"/>
              <a:t>Aminoàcid</a:t>
            </a:r>
            <a:r>
              <a:rPr lang="es-ES" b="1" dirty="0" smtClean="0"/>
              <a:t> (forma </a:t>
            </a:r>
            <a:r>
              <a:rPr lang="es-ES" b="1" dirty="0" err="1" smtClean="0"/>
              <a:t>part</a:t>
            </a:r>
            <a:r>
              <a:rPr lang="es-ES" b="1" dirty="0" smtClean="0"/>
              <a:t> de les PROTEÏNES)</a:t>
            </a:r>
          </a:p>
          <a:p>
            <a:pPr algn="ctr"/>
            <a:r>
              <a:rPr lang="es-ES" dirty="0" smtClean="0">
                <a:solidFill>
                  <a:schemeClr val="accent2"/>
                </a:solidFill>
              </a:rPr>
              <a:t>metionina</a:t>
            </a:r>
            <a:endParaRPr lang="ca-ES" dirty="0">
              <a:solidFill>
                <a:schemeClr val="accent2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8839200" y="-16042"/>
            <a:ext cx="2374232" cy="304063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b="1" dirty="0" smtClean="0">
                <a:solidFill>
                  <a:schemeClr val="tx1"/>
                </a:solidFill>
              </a:rPr>
              <a:t>LLEGENDA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Carboni</a:t>
            </a:r>
            <a:endParaRPr lang="es-ES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Hidrogen</a:t>
            </a:r>
            <a:endParaRPr lang="es-ES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Oxigen</a:t>
            </a:r>
            <a:endParaRPr lang="es-ES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Nitrogen</a:t>
            </a:r>
            <a:endParaRPr lang="es-ES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Sofre</a:t>
            </a:r>
            <a:endParaRPr lang="es-ES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Clor</a:t>
            </a:r>
            <a:endParaRPr lang="es-ES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Sodi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8976907" y="596006"/>
            <a:ext cx="254226" cy="25422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3" name="Elipse 22"/>
          <p:cNvSpPr/>
          <p:nvPr/>
        </p:nvSpPr>
        <p:spPr>
          <a:xfrm>
            <a:off x="8984929" y="956952"/>
            <a:ext cx="254226" cy="2542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4" name="Elipse 23"/>
          <p:cNvSpPr/>
          <p:nvPr/>
        </p:nvSpPr>
        <p:spPr>
          <a:xfrm>
            <a:off x="8976909" y="1317898"/>
            <a:ext cx="254226" cy="25422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5" name="Elipse 24"/>
          <p:cNvSpPr/>
          <p:nvPr/>
        </p:nvSpPr>
        <p:spPr>
          <a:xfrm>
            <a:off x="8984931" y="1678844"/>
            <a:ext cx="254226" cy="254226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2066" name="Picture 18" descr="Water molecule 3D.sv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220" y="644132"/>
            <a:ext cx="638844" cy="54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Elipse 28"/>
          <p:cNvSpPr/>
          <p:nvPr/>
        </p:nvSpPr>
        <p:spPr>
          <a:xfrm>
            <a:off x="8976911" y="2023748"/>
            <a:ext cx="254226" cy="25422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0" name="Elipse 29"/>
          <p:cNvSpPr/>
          <p:nvPr/>
        </p:nvSpPr>
        <p:spPr>
          <a:xfrm>
            <a:off x="8984933" y="2352610"/>
            <a:ext cx="254226" cy="25422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1" name="Elipse 30"/>
          <p:cNvSpPr/>
          <p:nvPr/>
        </p:nvSpPr>
        <p:spPr>
          <a:xfrm>
            <a:off x="8976913" y="2697514"/>
            <a:ext cx="254226" cy="254226"/>
          </a:xfrm>
          <a:prstGeom prst="ellipse">
            <a:avLst/>
          </a:prstGeom>
          <a:solidFill>
            <a:srgbClr val="B90D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2 Rectángulo"/>
          <p:cNvSpPr/>
          <p:nvPr/>
        </p:nvSpPr>
        <p:spPr>
          <a:xfrm>
            <a:off x="10465806" y="5144660"/>
            <a:ext cx="1726194" cy="17133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err="1" smtClean="0">
                <a:solidFill>
                  <a:schemeClr val="accent2"/>
                </a:solidFill>
              </a:rPr>
              <a:t>Àcid</a:t>
            </a:r>
            <a:r>
              <a:rPr lang="es-ES" sz="1400" dirty="0" smtClean="0">
                <a:solidFill>
                  <a:schemeClr val="accent2"/>
                </a:solidFill>
              </a:rPr>
              <a:t> </a:t>
            </a:r>
            <a:r>
              <a:rPr lang="es-ES" sz="1400" dirty="0" err="1" smtClean="0">
                <a:solidFill>
                  <a:schemeClr val="accent2"/>
                </a:solidFill>
              </a:rPr>
              <a:t>esteàric</a:t>
            </a:r>
            <a:endParaRPr lang="es-ES" sz="1400" dirty="0" smtClean="0">
              <a:solidFill>
                <a:schemeClr val="accent2"/>
              </a:solidFill>
            </a:endParaRPr>
          </a:p>
          <a:p>
            <a:r>
              <a:rPr lang="es-ES" sz="1400" dirty="0" err="1" smtClean="0">
                <a:solidFill>
                  <a:schemeClr val="accent2"/>
                </a:solidFill>
              </a:rPr>
              <a:t>Clorur</a:t>
            </a:r>
            <a:r>
              <a:rPr lang="es-ES" sz="1400" dirty="0" smtClean="0">
                <a:solidFill>
                  <a:schemeClr val="accent2"/>
                </a:solidFill>
              </a:rPr>
              <a:t> de </a:t>
            </a:r>
            <a:r>
              <a:rPr lang="es-ES" sz="1400" dirty="0" err="1" smtClean="0">
                <a:solidFill>
                  <a:schemeClr val="accent2"/>
                </a:solidFill>
              </a:rPr>
              <a:t>sodi</a:t>
            </a:r>
            <a:endParaRPr lang="es-ES" sz="1400" dirty="0" smtClean="0">
              <a:solidFill>
                <a:schemeClr val="accent2"/>
              </a:solidFill>
            </a:endParaRPr>
          </a:p>
          <a:p>
            <a:r>
              <a:rPr lang="es-ES" sz="1400" dirty="0" err="1" smtClean="0">
                <a:solidFill>
                  <a:schemeClr val="accent2"/>
                </a:solidFill>
              </a:rPr>
              <a:t>Aigua</a:t>
            </a:r>
            <a:endParaRPr lang="es-ES" sz="1400" dirty="0" smtClean="0">
              <a:solidFill>
                <a:schemeClr val="accent2"/>
              </a:solidFill>
            </a:endParaRPr>
          </a:p>
          <a:p>
            <a:r>
              <a:rPr lang="es-ES" sz="1400" dirty="0" smtClean="0">
                <a:solidFill>
                  <a:schemeClr val="accent2"/>
                </a:solidFill>
              </a:rPr>
              <a:t>Metionina</a:t>
            </a:r>
          </a:p>
          <a:p>
            <a:r>
              <a:rPr lang="es-ES" sz="1400" dirty="0" err="1" smtClean="0">
                <a:solidFill>
                  <a:schemeClr val="accent2"/>
                </a:solidFill>
              </a:rPr>
              <a:t>Diòxid</a:t>
            </a:r>
            <a:r>
              <a:rPr lang="es-ES" sz="1400" dirty="0" smtClean="0">
                <a:solidFill>
                  <a:schemeClr val="accent2"/>
                </a:solidFill>
              </a:rPr>
              <a:t> de </a:t>
            </a:r>
            <a:r>
              <a:rPr lang="es-ES" sz="1400" dirty="0" err="1" smtClean="0">
                <a:solidFill>
                  <a:schemeClr val="accent2"/>
                </a:solidFill>
              </a:rPr>
              <a:t>carboni</a:t>
            </a:r>
            <a:endParaRPr lang="es-ES" sz="1400" dirty="0" smtClean="0">
              <a:solidFill>
                <a:schemeClr val="accent2"/>
              </a:solidFill>
            </a:endParaRPr>
          </a:p>
          <a:p>
            <a:r>
              <a:rPr lang="es-ES" sz="1400" dirty="0" err="1" smtClean="0">
                <a:solidFill>
                  <a:schemeClr val="accent2"/>
                </a:solidFill>
              </a:rPr>
              <a:t>Citocina</a:t>
            </a:r>
            <a:endParaRPr lang="es-ES" sz="1400" dirty="0" smtClean="0">
              <a:solidFill>
                <a:schemeClr val="accent2"/>
              </a:solidFill>
            </a:endParaRPr>
          </a:p>
          <a:p>
            <a:r>
              <a:rPr lang="es-ES" sz="1400" dirty="0" smtClean="0">
                <a:solidFill>
                  <a:schemeClr val="accent2"/>
                </a:solidFill>
              </a:rPr>
              <a:t>Glucosa</a:t>
            </a:r>
          </a:p>
        </p:txBody>
      </p:sp>
    </p:spTree>
    <p:extLst>
      <p:ext uri="{BB962C8B-B14F-4D97-AF65-F5344CB8AC3E}">
        <p14:creationId xmlns:p14="http://schemas.microsoft.com/office/powerpoint/2010/main" val="384339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  <p:bldP spid="15" grpId="0"/>
      <p:bldP spid="17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705853"/>
            <a:ext cx="8596668" cy="5335509"/>
          </a:xfrm>
        </p:spPr>
        <p:txBody>
          <a:bodyPr/>
          <a:lstStyle/>
          <a:p>
            <a:pPr marL="0" indent="0"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1. </a:t>
            </a:r>
            <a:r>
              <a:rPr lang="es-ES" dirty="0" err="1" smtClean="0">
                <a:solidFill>
                  <a:schemeClr val="tx1"/>
                </a:solidFill>
              </a:rPr>
              <a:t>Fixa’t</a:t>
            </a:r>
            <a:r>
              <a:rPr lang="es-ES" dirty="0" smtClean="0">
                <a:solidFill>
                  <a:schemeClr val="tx1"/>
                </a:solidFill>
              </a:rPr>
              <a:t> en </a:t>
            </a:r>
            <a:r>
              <a:rPr lang="es-ES" dirty="0" err="1" smtClean="0">
                <a:solidFill>
                  <a:schemeClr val="tx1"/>
                </a:solidFill>
              </a:rPr>
              <a:t>l’estructura</a:t>
            </a:r>
            <a:r>
              <a:rPr lang="es-ES" dirty="0" smtClean="0">
                <a:solidFill>
                  <a:schemeClr val="tx1"/>
                </a:solidFill>
              </a:rPr>
              <a:t> del </a:t>
            </a:r>
            <a:r>
              <a:rPr lang="es-ES" dirty="0" err="1" smtClean="0">
                <a:solidFill>
                  <a:schemeClr val="tx1"/>
                </a:solidFill>
              </a:rPr>
              <a:t>carbó</a:t>
            </a:r>
            <a:r>
              <a:rPr lang="es-ES" dirty="0" smtClean="0">
                <a:solidFill>
                  <a:schemeClr val="tx1"/>
                </a:solidFill>
              </a:rPr>
              <a:t> que </a:t>
            </a:r>
            <a:r>
              <a:rPr lang="es-ES" dirty="0" err="1" smtClean="0">
                <a:solidFill>
                  <a:schemeClr val="tx1"/>
                </a:solidFill>
              </a:rPr>
              <a:t>apareix</a:t>
            </a:r>
            <a:r>
              <a:rPr lang="es-ES" dirty="0" smtClean="0">
                <a:solidFill>
                  <a:schemeClr val="tx1"/>
                </a:solidFill>
              </a:rPr>
              <a:t> a </a:t>
            </a:r>
            <a:r>
              <a:rPr lang="es-ES" dirty="0" err="1" smtClean="0">
                <a:solidFill>
                  <a:schemeClr val="tx1"/>
                </a:solidFill>
              </a:rPr>
              <a:t>continuació</a:t>
            </a:r>
            <a:r>
              <a:rPr lang="es-ES" dirty="0" smtClean="0">
                <a:solidFill>
                  <a:schemeClr val="tx1"/>
                </a:solidFill>
              </a:rPr>
              <a:t> (</a:t>
            </a:r>
            <a:r>
              <a:rPr lang="es-ES" dirty="0" err="1" smtClean="0">
                <a:solidFill>
                  <a:schemeClr val="tx1"/>
                </a:solidFill>
              </a:rPr>
              <a:t>més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concretament</a:t>
            </a:r>
            <a:r>
              <a:rPr lang="es-ES" dirty="0" smtClean="0">
                <a:solidFill>
                  <a:schemeClr val="tx1"/>
                </a:solidFill>
              </a:rPr>
              <a:t> del </a:t>
            </a:r>
            <a:r>
              <a:rPr lang="es-ES" dirty="0" err="1" smtClean="0">
                <a:solidFill>
                  <a:schemeClr val="tx1"/>
                </a:solidFill>
              </a:rPr>
              <a:t>carbó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actiu</a:t>
            </a:r>
            <a:r>
              <a:rPr lang="es-ES" dirty="0" smtClean="0">
                <a:solidFill>
                  <a:schemeClr val="tx1"/>
                </a:solidFill>
              </a:rPr>
              <a:t>). Explica </a:t>
            </a:r>
            <a:r>
              <a:rPr lang="es-ES" dirty="0" err="1" smtClean="0">
                <a:solidFill>
                  <a:schemeClr val="tx1"/>
                </a:solidFill>
              </a:rPr>
              <a:t>argumentant</a:t>
            </a:r>
            <a:r>
              <a:rPr lang="es-ES" dirty="0" smtClean="0">
                <a:solidFill>
                  <a:schemeClr val="tx1"/>
                </a:solidFill>
              </a:rPr>
              <a:t> si el </a:t>
            </a:r>
            <a:r>
              <a:rPr lang="es-ES" dirty="0" err="1" smtClean="0">
                <a:solidFill>
                  <a:schemeClr val="tx1"/>
                </a:solidFill>
              </a:rPr>
              <a:t>carbó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una </a:t>
            </a:r>
            <a:r>
              <a:rPr lang="es-ES" dirty="0" err="1" smtClean="0">
                <a:solidFill>
                  <a:schemeClr val="tx1"/>
                </a:solidFill>
              </a:rPr>
              <a:t>substància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orgànica</a:t>
            </a:r>
            <a:r>
              <a:rPr lang="es-ES" dirty="0" smtClean="0">
                <a:solidFill>
                  <a:schemeClr val="tx1"/>
                </a:solidFill>
              </a:rPr>
              <a:t> o inorgánica.</a:t>
            </a:r>
            <a:endParaRPr lang="ca-ES" b="1" dirty="0">
              <a:solidFill>
                <a:schemeClr val="accent2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ESTUDIO TEÓRICO DE LA REACTIVIDAD QUÍMICA DEL CARBÓN ACTIV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58"/>
          <a:stretch/>
        </p:blipFill>
        <p:spPr bwMode="auto">
          <a:xfrm>
            <a:off x="1747852" y="1556638"/>
            <a:ext cx="5236934" cy="480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7121094" y="5469184"/>
            <a:ext cx="2374232" cy="138881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ES" b="1" dirty="0" smtClean="0">
                <a:solidFill>
                  <a:schemeClr val="tx1"/>
                </a:solidFill>
              </a:rPr>
              <a:t>LLEGENDA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Carboni</a:t>
            </a:r>
            <a:endParaRPr lang="es-ES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s-ES" dirty="0" smtClean="0">
                <a:solidFill>
                  <a:schemeClr val="tx1"/>
                </a:solidFill>
              </a:rPr>
              <a:t>	</a:t>
            </a:r>
            <a:r>
              <a:rPr lang="es-ES" dirty="0" err="1" smtClean="0">
                <a:solidFill>
                  <a:schemeClr val="tx1"/>
                </a:solidFill>
              </a:rPr>
              <a:t>Hidrogen</a:t>
            </a:r>
            <a:endParaRPr lang="es-ES" dirty="0" smtClean="0">
              <a:solidFill>
                <a:schemeClr val="tx1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7258801" y="6081231"/>
            <a:ext cx="254226" cy="25422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Elipse 6"/>
          <p:cNvSpPr/>
          <p:nvPr/>
        </p:nvSpPr>
        <p:spPr>
          <a:xfrm>
            <a:off x="7266823" y="6442177"/>
            <a:ext cx="254226" cy="2542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9241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1.1. L’AIGUA</a:t>
            </a:r>
            <a:endParaRPr lang="ca-ES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334" y="1475874"/>
            <a:ext cx="85966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u="sng" dirty="0" err="1"/>
              <a:t>Essencial</a:t>
            </a:r>
            <a:r>
              <a:rPr lang="es-ES" sz="2000" u="sng" dirty="0"/>
              <a:t> per a la vida, </a:t>
            </a:r>
            <a:r>
              <a:rPr lang="es-ES" sz="2000" u="sng" dirty="0" err="1" smtClean="0"/>
              <a:t>és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on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apareix</a:t>
            </a:r>
            <a:r>
              <a:rPr lang="es-ES" sz="2000" dirty="0" smtClean="0"/>
              <a:t>, </a:t>
            </a:r>
            <a:r>
              <a:rPr lang="es-ES" sz="2000" b="1" dirty="0" smtClean="0"/>
              <a:t>la </a:t>
            </a:r>
            <a:r>
              <a:rPr lang="es-ES" sz="2000" b="1" dirty="0"/>
              <a:t>vida </a:t>
            </a:r>
            <a:r>
              <a:rPr lang="es-ES" sz="2000" b="1" dirty="0" err="1"/>
              <a:t>sorgeix</a:t>
            </a:r>
            <a:r>
              <a:rPr lang="es-ES" sz="2000" b="1" dirty="0"/>
              <a:t> de </a:t>
            </a:r>
            <a:r>
              <a:rPr lang="es-ES" sz="2000" b="1" dirty="0" err="1" smtClean="0"/>
              <a:t>l’aigua</a:t>
            </a:r>
            <a:r>
              <a:rPr lang="es-ES" sz="2000" dirty="0" smtClean="0"/>
              <a:t>.</a:t>
            </a: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u="sng" dirty="0" err="1" smtClean="0"/>
              <a:t>Component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inorgànic</a:t>
            </a:r>
            <a:r>
              <a:rPr lang="es-ES" sz="2000" u="sng" dirty="0" smtClean="0"/>
              <a:t> </a:t>
            </a:r>
            <a:r>
              <a:rPr lang="es-ES" sz="2000" b="1" u="sng" dirty="0" err="1" smtClean="0"/>
              <a:t>més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abundant</a:t>
            </a:r>
            <a:r>
              <a:rPr lang="es-ES" sz="2000" b="1" u="sng" dirty="0" smtClean="0"/>
              <a:t> </a:t>
            </a:r>
            <a:r>
              <a:rPr lang="es-ES" sz="2000" dirty="0" smtClean="0"/>
              <a:t>en la materia viva.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err="1" smtClean="0"/>
              <a:t>L’obtenim</a:t>
            </a:r>
            <a:r>
              <a:rPr lang="es-ES" sz="2000" dirty="0" smtClean="0"/>
              <a:t> </a:t>
            </a:r>
            <a:r>
              <a:rPr lang="es-ES" sz="2000" u="sng" dirty="0" smtClean="0"/>
              <a:t>per </a:t>
            </a:r>
            <a:r>
              <a:rPr lang="es-ES" sz="2000" b="1" u="sng" dirty="0" smtClean="0"/>
              <a:t>dieta líquida</a:t>
            </a:r>
            <a:r>
              <a:rPr lang="es-ES" sz="2000" dirty="0" smtClean="0"/>
              <a:t>, en el </a:t>
            </a:r>
            <a:r>
              <a:rPr lang="es-ES" sz="2000" dirty="0" err="1" smtClean="0"/>
              <a:t>contingut</a:t>
            </a:r>
            <a:r>
              <a:rPr lang="es-ES" sz="2000" dirty="0" smtClean="0"/>
              <a:t> </a:t>
            </a:r>
            <a:r>
              <a:rPr lang="es-ES" sz="2000" dirty="0" err="1" smtClean="0"/>
              <a:t>hídric</a:t>
            </a:r>
            <a:r>
              <a:rPr lang="es-ES" sz="2000" dirty="0" smtClean="0"/>
              <a:t> </a:t>
            </a:r>
            <a:r>
              <a:rPr lang="es-ES" sz="2000" u="sng" dirty="0" err="1" smtClean="0"/>
              <a:t>dels</a:t>
            </a:r>
            <a:r>
              <a:rPr lang="es-ES" sz="2000" u="sng" dirty="0" smtClean="0"/>
              <a:t> </a:t>
            </a:r>
            <a:r>
              <a:rPr lang="es-ES" sz="2000" b="1" u="sng" dirty="0" err="1" smtClean="0"/>
              <a:t>aliments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sòlids</a:t>
            </a:r>
            <a:r>
              <a:rPr lang="es-ES" sz="2000" b="1" u="sng" dirty="0" smtClean="0"/>
              <a:t> </a:t>
            </a:r>
            <a:r>
              <a:rPr lang="es-ES" sz="2000" u="sng" dirty="0" smtClean="0"/>
              <a:t>i </a:t>
            </a:r>
            <a:r>
              <a:rPr lang="es-ES" sz="2000" u="sng" dirty="0" err="1" smtClean="0"/>
              <a:t>com</a:t>
            </a:r>
            <a:r>
              <a:rPr lang="es-ES" sz="2000" u="sng" dirty="0" smtClean="0"/>
              <a:t> a </a:t>
            </a:r>
            <a:r>
              <a:rPr lang="es-ES" sz="2000" u="sng" dirty="0" err="1" smtClean="0"/>
              <a:t>resultat</a:t>
            </a:r>
            <a:r>
              <a:rPr lang="es-ES" sz="2000" u="sng" dirty="0" smtClean="0"/>
              <a:t> de </a:t>
            </a:r>
            <a:r>
              <a:rPr lang="es-ES" sz="2000" b="1" u="sng" dirty="0" err="1" smtClean="0"/>
              <a:t>reaccions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metabòliques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La </a:t>
            </a:r>
            <a:r>
              <a:rPr lang="es-ES" sz="2000" b="1" u="sng" dirty="0" err="1" smtClean="0"/>
              <a:t>proporció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d’aigua</a:t>
            </a:r>
            <a:r>
              <a:rPr lang="es-ES" sz="2000" b="1" u="sng" dirty="0" smtClean="0"/>
              <a:t> varia </a:t>
            </a:r>
            <a:r>
              <a:rPr lang="es-ES" sz="2000" dirty="0" err="1" smtClean="0"/>
              <a:t>segons</a:t>
            </a:r>
            <a:r>
              <a:rPr lang="es-ES" sz="2000" dirty="0" smtClean="0"/>
              <a:t> </a:t>
            </a:r>
            <a:r>
              <a:rPr lang="es-ES" sz="2000" dirty="0" err="1" smtClean="0"/>
              <a:t>l’etapa</a:t>
            </a:r>
            <a:r>
              <a:rPr lang="es-ES" sz="2000" dirty="0" smtClean="0"/>
              <a:t> vital i el </a:t>
            </a:r>
            <a:r>
              <a:rPr lang="es-ES" sz="2000" dirty="0" err="1" smtClean="0"/>
              <a:t>tipus</a:t>
            </a:r>
            <a:r>
              <a:rPr lang="es-ES" sz="2000" dirty="0" smtClean="0"/>
              <a:t> de </a:t>
            </a:r>
            <a:r>
              <a:rPr lang="es-ES" sz="2000" dirty="0" err="1" smtClean="0"/>
              <a:t>cèl·lules</a:t>
            </a:r>
            <a:r>
              <a:rPr lang="es-ES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242" y="5820023"/>
            <a:ext cx="570000" cy="6803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642" y="5547383"/>
            <a:ext cx="1405063" cy="115746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2876" y="2111115"/>
            <a:ext cx="1873089" cy="459373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673973" y="5043502"/>
            <a:ext cx="1822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Fetus</a:t>
            </a:r>
            <a:r>
              <a:rPr lang="es-ES" sz="1600" dirty="0" smtClean="0"/>
              <a:t> 3 </a:t>
            </a:r>
            <a:r>
              <a:rPr lang="es-ES" sz="1600" dirty="0" err="1" smtClean="0"/>
              <a:t>mesos</a:t>
            </a:r>
            <a:endParaRPr lang="es-ES" sz="1600" dirty="0" smtClean="0"/>
          </a:p>
          <a:p>
            <a:pPr algn="ctr"/>
            <a:r>
              <a:rPr lang="es-ES" sz="1600" dirty="0" smtClean="0"/>
              <a:t>94% pes</a:t>
            </a:r>
            <a:endParaRPr lang="ca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316683" y="4846988"/>
            <a:ext cx="1822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N</a:t>
            </a:r>
            <a:r>
              <a:rPr lang="es-ES" sz="1600" dirty="0" smtClean="0"/>
              <a:t>adó </a:t>
            </a:r>
            <a:r>
              <a:rPr lang="es-ES" sz="1600" dirty="0" err="1" smtClean="0"/>
              <a:t>lactant</a:t>
            </a:r>
            <a:endParaRPr lang="es-ES" sz="1600" dirty="0" smtClean="0"/>
          </a:p>
          <a:p>
            <a:pPr algn="ctr"/>
            <a:r>
              <a:rPr lang="es-ES" sz="1600" dirty="0" smtClean="0"/>
              <a:t>69% pes</a:t>
            </a:r>
            <a:endParaRPr lang="ca-ES" sz="16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8492171" y="2101354"/>
            <a:ext cx="1822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/>
              <a:t>H</a:t>
            </a:r>
            <a:r>
              <a:rPr lang="es-ES" sz="1600" dirty="0" err="1" smtClean="0"/>
              <a:t>umà</a:t>
            </a:r>
            <a:r>
              <a:rPr lang="es-ES" sz="1600" dirty="0" smtClean="0"/>
              <a:t> </a:t>
            </a:r>
            <a:r>
              <a:rPr lang="es-ES" sz="1600" dirty="0" err="1" smtClean="0"/>
              <a:t>adult</a:t>
            </a:r>
            <a:endParaRPr lang="es-ES" sz="1600" dirty="0" smtClean="0"/>
          </a:p>
          <a:p>
            <a:pPr algn="ctr"/>
            <a:r>
              <a:rPr lang="es-ES" sz="1600" dirty="0" smtClean="0"/>
              <a:t>63% pes</a:t>
            </a:r>
            <a:endParaRPr lang="ca-ES" sz="1600" dirty="0"/>
          </a:p>
        </p:txBody>
      </p:sp>
      <p:pic>
        <p:nvPicPr>
          <p:cNvPr id="5122" name="Picture 2" descr="Descubren los principios que crean conexiones entre las neurona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2" r="28525"/>
          <a:stretch/>
        </p:blipFill>
        <p:spPr bwMode="auto">
          <a:xfrm>
            <a:off x="418460" y="4341721"/>
            <a:ext cx="1903580" cy="18184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istología Del Tejido Óseo Compacto Humano Vista De Microscopio Para La  Educación Conexión De Hueso Músculo Y Tejido Conectivo Foto de stock y más  banco de imágenes de Anatomía - iStoc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9" r="42056"/>
          <a:stretch/>
        </p:blipFill>
        <p:spPr bwMode="auto">
          <a:xfrm>
            <a:off x="4485407" y="4349660"/>
            <a:ext cx="1973137" cy="18184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musculo liso microscopio - Buscar con Google | Musculo cardiaco, Músculo  liso, Musculos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 t="-374" r="12178" b="374"/>
          <a:stretch/>
        </p:blipFill>
        <p:spPr bwMode="auto">
          <a:xfrm>
            <a:off x="2414706" y="4324286"/>
            <a:ext cx="2004388" cy="19262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/>
          <p:cNvSpPr txBox="1"/>
          <p:nvPr/>
        </p:nvSpPr>
        <p:spPr>
          <a:xfrm>
            <a:off x="357113" y="6179504"/>
            <a:ext cx="2057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Cèl·lules</a:t>
            </a:r>
            <a:r>
              <a:rPr lang="es-ES" sz="1600" dirty="0" smtClean="0"/>
              <a:t> </a:t>
            </a:r>
            <a:r>
              <a:rPr lang="es-ES" sz="1600" dirty="0" err="1" smtClean="0"/>
              <a:t>nervioses</a:t>
            </a:r>
            <a:endParaRPr lang="es-ES" sz="1600" dirty="0" smtClean="0"/>
          </a:p>
          <a:p>
            <a:pPr algn="ctr"/>
            <a:r>
              <a:rPr lang="es-ES" sz="1600" dirty="0" smtClean="0"/>
              <a:t>80% </a:t>
            </a:r>
            <a:r>
              <a:rPr lang="es-ES" sz="1600" dirty="0" err="1" smtClean="0"/>
              <a:t>d’aigua</a:t>
            </a:r>
            <a:endParaRPr lang="es-ES" sz="1600" dirty="0" smtClean="0"/>
          </a:p>
        </p:txBody>
      </p:sp>
      <p:sp>
        <p:nvSpPr>
          <p:cNvPr id="18" name="CuadroTexto 17"/>
          <p:cNvSpPr txBox="1"/>
          <p:nvPr/>
        </p:nvSpPr>
        <p:spPr>
          <a:xfrm>
            <a:off x="2361501" y="6179504"/>
            <a:ext cx="2057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Cèl·lules</a:t>
            </a:r>
            <a:r>
              <a:rPr lang="es-ES" sz="1600" dirty="0" smtClean="0"/>
              <a:t> </a:t>
            </a:r>
            <a:r>
              <a:rPr lang="es-ES" sz="1600" dirty="0" err="1" smtClean="0"/>
              <a:t>musculars</a:t>
            </a:r>
            <a:endParaRPr lang="es-ES" sz="1600" dirty="0" smtClean="0"/>
          </a:p>
          <a:p>
            <a:pPr algn="ctr"/>
            <a:r>
              <a:rPr lang="es-ES" sz="1600" dirty="0" smtClean="0"/>
              <a:t>76% </a:t>
            </a:r>
            <a:r>
              <a:rPr lang="es-ES" sz="1600" dirty="0" err="1" smtClean="0"/>
              <a:t>d’aigua</a:t>
            </a:r>
            <a:endParaRPr lang="es-ES" sz="1600" dirty="0" smtClean="0"/>
          </a:p>
        </p:txBody>
      </p:sp>
      <p:sp>
        <p:nvSpPr>
          <p:cNvPr id="19" name="CuadroTexto 18"/>
          <p:cNvSpPr txBox="1"/>
          <p:nvPr/>
        </p:nvSpPr>
        <p:spPr>
          <a:xfrm>
            <a:off x="4443178" y="6207023"/>
            <a:ext cx="2057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Cèl·lules</a:t>
            </a:r>
            <a:r>
              <a:rPr lang="es-ES" sz="1600" dirty="0" smtClean="0"/>
              <a:t> </a:t>
            </a:r>
            <a:r>
              <a:rPr lang="es-ES" sz="1600" dirty="0" err="1" smtClean="0"/>
              <a:t>òssies</a:t>
            </a:r>
            <a:endParaRPr lang="es-ES" sz="1600" dirty="0" smtClean="0"/>
          </a:p>
          <a:p>
            <a:pPr algn="ctr"/>
            <a:r>
              <a:rPr lang="es-ES" sz="1600" dirty="0" smtClean="0"/>
              <a:t>25% </a:t>
            </a:r>
            <a:r>
              <a:rPr lang="es-ES" sz="1600" dirty="0" err="1" smtClean="0"/>
              <a:t>d’aigua</a:t>
            </a:r>
            <a:endParaRPr lang="es-ES" sz="1600" dirty="0" smtClean="0"/>
          </a:p>
        </p:txBody>
      </p:sp>
    </p:spTree>
    <p:extLst>
      <p:ext uri="{BB962C8B-B14F-4D97-AF65-F5344CB8AC3E}">
        <p14:creationId xmlns:p14="http://schemas.microsoft.com/office/powerpoint/2010/main" val="122636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FUNCIONS DE L’AIGUA</a:t>
            </a:r>
            <a:endParaRPr lang="ca-ES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1727453"/>
            <a:ext cx="8771467" cy="4416674"/>
          </a:xfrm>
        </p:spPr>
        <p:txBody>
          <a:bodyPr>
            <a:normAutofit/>
          </a:bodyPr>
          <a:lstStyle/>
          <a:p>
            <a:r>
              <a:rPr lang="es-ES" sz="2000" b="1" u="sng" dirty="0" err="1" smtClean="0">
                <a:solidFill>
                  <a:schemeClr val="tx1"/>
                </a:solidFill>
              </a:rPr>
              <a:t>Dissolvent</a:t>
            </a:r>
            <a:r>
              <a:rPr lang="es-ES" sz="2000" b="1" u="sng" dirty="0" smtClean="0">
                <a:solidFill>
                  <a:schemeClr val="tx1"/>
                </a:solidFill>
              </a:rPr>
              <a:t> universal</a:t>
            </a:r>
            <a:r>
              <a:rPr lang="es-ES" sz="2000" dirty="0" smtClean="0">
                <a:solidFill>
                  <a:schemeClr val="tx1"/>
                </a:solidFill>
              </a:rPr>
              <a:t>: </a:t>
            </a:r>
            <a:r>
              <a:rPr lang="es-ES" sz="2000" dirty="0" err="1" smtClean="0">
                <a:solidFill>
                  <a:schemeClr val="tx1"/>
                </a:solidFill>
              </a:rPr>
              <a:t>s’hi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u="sng" dirty="0" err="1" smtClean="0">
                <a:solidFill>
                  <a:schemeClr val="accent1">
                    <a:lumMod val="75000"/>
                  </a:schemeClr>
                </a:solidFill>
              </a:rPr>
              <a:t>dissol</a:t>
            </a:r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000" u="sng" dirty="0" err="1" smtClean="0">
                <a:solidFill>
                  <a:schemeClr val="accent1">
                    <a:lumMod val="75000"/>
                  </a:schemeClr>
                </a:solidFill>
              </a:rPr>
              <a:t>ions</a:t>
            </a:r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000" u="sng" dirty="0" err="1" smtClean="0">
                <a:solidFill>
                  <a:schemeClr val="accent1">
                    <a:lumMod val="75000"/>
                  </a:schemeClr>
                </a:solidFill>
              </a:rPr>
              <a:t>minerals</a:t>
            </a:r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sz="2000" u="sng" dirty="0" smtClean="0">
                <a:solidFill>
                  <a:schemeClr val="tx1"/>
                </a:solidFill>
              </a:rPr>
              <a:t>i</a:t>
            </a:r>
            <a:r>
              <a:rPr lang="es-ES" sz="2000" dirty="0" smtClean="0">
                <a:solidFill>
                  <a:schemeClr val="tx1"/>
                </a:solidFill>
              </a:rPr>
              <a:t> la </a:t>
            </a:r>
            <a:r>
              <a:rPr lang="es-ES" sz="2000" dirty="0" err="1" smtClean="0">
                <a:solidFill>
                  <a:schemeClr val="tx1"/>
                </a:solidFill>
              </a:rPr>
              <a:t>majoria</a:t>
            </a:r>
            <a:r>
              <a:rPr lang="es-ES" sz="2000" dirty="0" smtClean="0">
                <a:solidFill>
                  <a:schemeClr val="tx1"/>
                </a:solidFill>
              </a:rPr>
              <a:t> de </a:t>
            </a:r>
            <a:r>
              <a:rPr lang="es-ES" sz="2000" u="sng" dirty="0" err="1" smtClean="0">
                <a:solidFill>
                  <a:schemeClr val="accent1">
                    <a:lumMod val="75000"/>
                  </a:schemeClr>
                </a:solidFill>
              </a:rPr>
              <a:t>biomolècules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</a:p>
          <a:p>
            <a:endParaRPr lang="es-ES" sz="2000" dirty="0">
              <a:solidFill>
                <a:schemeClr val="tx1"/>
              </a:solidFill>
            </a:endParaRPr>
          </a:p>
          <a:p>
            <a:r>
              <a:rPr lang="es-ES" sz="2000" b="1" u="sng" dirty="0" smtClean="0">
                <a:solidFill>
                  <a:schemeClr val="tx1"/>
                </a:solidFill>
              </a:rPr>
              <a:t>Transporta </a:t>
            </a:r>
            <a:r>
              <a:rPr lang="es-ES" sz="2000" b="1" u="sng" dirty="0" err="1" smtClean="0">
                <a:solidFill>
                  <a:schemeClr val="tx1"/>
                </a:solidFill>
              </a:rPr>
              <a:t>substàncies</a:t>
            </a:r>
            <a:r>
              <a:rPr lang="es-ES" sz="2000" u="sng" dirty="0" smtClean="0">
                <a:solidFill>
                  <a:schemeClr val="tx1"/>
                </a:solidFill>
              </a:rPr>
              <a:t>: al ser </a:t>
            </a:r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líquida</a:t>
            </a:r>
            <a:r>
              <a:rPr lang="es-ES" sz="2000" u="sng" dirty="0" smtClean="0">
                <a:solidFill>
                  <a:schemeClr val="tx1"/>
                </a:solidFill>
              </a:rPr>
              <a:t> </a:t>
            </a:r>
            <a:r>
              <a:rPr lang="es-ES" sz="2000" dirty="0" smtClean="0">
                <a:solidFill>
                  <a:schemeClr val="tx1"/>
                </a:solidFill>
              </a:rPr>
              <a:t>de 0 a 100ºC, </a:t>
            </a:r>
            <a:r>
              <a:rPr lang="es-ES" sz="2000" u="sng" dirty="0" smtClean="0">
                <a:solidFill>
                  <a:schemeClr val="tx1"/>
                </a:solidFill>
              </a:rPr>
              <a:t>té </a:t>
            </a:r>
            <a:r>
              <a:rPr lang="es-ES" sz="2000" u="sng" dirty="0" err="1" smtClean="0">
                <a:solidFill>
                  <a:schemeClr val="accent1">
                    <a:lumMod val="75000"/>
                  </a:schemeClr>
                </a:solidFill>
              </a:rPr>
              <a:t>fluïdesa</a:t>
            </a:r>
            <a:r>
              <a:rPr lang="es-ES" sz="2000" u="sng" dirty="0" smtClean="0">
                <a:solidFill>
                  <a:schemeClr val="tx1"/>
                </a:solidFill>
              </a:rPr>
              <a:t> </a:t>
            </a:r>
            <a:r>
              <a:rPr lang="es-ES" sz="2000" dirty="0" smtClean="0">
                <a:solidFill>
                  <a:schemeClr val="tx1"/>
                </a:solidFill>
              </a:rPr>
              <a:t>que li </a:t>
            </a:r>
            <a:r>
              <a:rPr lang="es-ES" sz="2000" dirty="0" err="1" smtClean="0">
                <a:solidFill>
                  <a:schemeClr val="tx1"/>
                </a:solidFill>
              </a:rPr>
              <a:t>permet</a:t>
            </a:r>
            <a:r>
              <a:rPr lang="es-ES" sz="2000" dirty="0" smtClean="0">
                <a:solidFill>
                  <a:schemeClr val="tx1"/>
                </a:solidFill>
              </a:rPr>
              <a:t> el </a:t>
            </a:r>
            <a:r>
              <a:rPr lang="es-ES" sz="2000" dirty="0" err="1" smtClean="0">
                <a:solidFill>
                  <a:schemeClr val="tx1"/>
                </a:solidFill>
              </a:rPr>
              <a:t>moviment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</a:p>
          <a:p>
            <a:endParaRPr lang="es-ES" sz="2000" dirty="0">
              <a:solidFill>
                <a:schemeClr val="tx1"/>
              </a:solidFill>
            </a:endParaRPr>
          </a:p>
          <a:p>
            <a:r>
              <a:rPr lang="es-ES" sz="2000" b="1" u="sng" dirty="0" smtClean="0">
                <a:solidFill>
                  <a:schemeClr val="tx1"/>
                </a:solidFill>
              </a:rPr>
              <a:t>Regula la temperatura</a:t>
            </a:r>
            <a:r>
              <a:rPr lang="es-ES" sz="2000" b="1" dirty="0" smtClean="0">
                <a:solidFill>
                  <a:schemeClr val="tx1"/>
                </a:solidFill>
              </a:rPr>
              <a:t>: </a:t>
            </a:r>
            <a:r>
              <a:rPr lang="es-ES" sz="2000" dirty="0" smtClean="0">
                <a:solidFill>
                  <a:schemeClr val="tx1"/>
                </a:solidFill>
              </a:rPr>
              <a:t>té una </a:t>
            </a:r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calor específica </a:t>
            </a:r>
            <a:r>
              <a:rPr lang="es-ES" sz="2000" u="sng" dirty="0" err="1" smtClean="0">
                <a:solidFill>
                  <a:schemeClr val="accent1">
                    <a:lumMod val="75000"/>
                  </a:schemeClr>
                </a:solidFill>
              </a:rPr>
              <a:t>molt</a:t>
            </a:r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 elevada</a:t>
            </a:r>
            <a:r>
              <a:rPr lang="es-ES" sz="2000" dirty="0" smtClean="0">
                <a:solidFill>
                  <a:schemeClr val="tx1"/>
                </a:solidFill>
              </a:rPr>
              <a:t>, </a:t>
            </a:r>
            <a:r>
              <a:rPr lang="es-ES" sz="2000" dirty="0" err="1" smtClean="0">
                <a:solidFill>
                  <a:schemeClr val="tx1"/>
                </a:solidFill>
              </a:rPr>
              <a:t>és</a:t>
            </a:r>
            <a:r>
              <a:rPr lang="es-ES" sz="2000" dirty="0" smtClean="0">
                <a:solidFill>
                  <a:schemeClr val="tx1"/>
                </a:solidFill>
              </a:rPr>
              <a:t> a </a:t>
            </a:r>
            <a:r>
              <a:rPr lang="es-ES" sz="2000" dirty="0" err="1" smtClean="0">
                <a:solidFill>
                  <a:schemeClr val="tx1"/>
                </a:solidFill>
              </a:rPr>
              <a:t>dir</a:t>
            </a:r>
            <a:r>
              <a:rPr lang="es-ES" sz="2000" dirty="0" smtClean="0">
                <a:solidFill>
                  <a:schemeClr val="tx1"/>
                </a:solidFill>
              </a:rPr>
              <a:t>, es </a:t>
            </a:r>
            <a:r>
              <a:rPr lang="es-ES" sz="2000" dirty="0" err="1" smtClean="0">
                <a:solidFill>
                  <a:schemeClr val="tx1"/>
                </a:solidFill>
              </a:rPr>
              <a:t>necessita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molta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energia</a:t>
            </a:r>
            <a:r>
              <a:rPr lang="es-ES" sz="2000" dirty="0" smtClean="0">
                <a:solidFill>
                  <a:schemeClr val="tx1"/>
                </a:solidFill>
              </a:rPr>
              <a:t> per escalfar o </a:t>
            </a:r>
            <a:r>
              <a:rPr lang="es-ES" sz="2000" dirty="0" err="1" smtClean="0">
                <a:solidFill>
                  <a:schemeClr val="tx1"/>
                </a:solidFill>
              </a:rPr>
              <a:t>refredar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l’aigua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</a:p>
          <a:p>
            <a:endParaRPr lang="es-ES" sz="2000" b="1" dirty="0">
              <a:solidFill>
                <a:schemeClr val="tx1"/>
              </a:solidFill>
            </a:endParaRPr>
          </a:p>
          <a:p>
            <a:r>
              <a:rPr lang="es-ES" sz="2000" b="1" u="sng" dirty="0" err="1" smtClean="0">
                <a:solidFill>
                  <a:schemeClr val="tx1"/>
                </a:solidFill>
              </a:rPr>
              <a:t>Dóna</a:t>
            </a:r>
            <a:r>
              <a:rPr lang="es-ES" sz="2000" b="1" u="sng" dirty="0" smtClean="0">
                <a:solidFill>
                  <a:schemeClr val="tx1"/>
                </a:solidFill>
              </a:rPr>
              <a:t> </a:t>
            </a:r>
            <a:r>
              <a:rPr lang="es-ES" sz="2000" b="1" u="sng" dirty="0" err="1" smtClean="0">
                <a:solidFill>
                  <a:schemeClr val="tx1"/>
                </a:solidFill>
              </a:rPr>
              <a:t>rigidesa</a:t>
            </a:r>
            <a:r>
              <a:rPr lang="es-ES" sz="2000" b="1" u="sng" dirty="0" smtClean="0">
                <a:solidFill>
                  <a:schemeClr val="tx1"/>
                </a:solidFill>
              </a:rPr>
              <a:t> i </a:t>
            </a:r>
            <a:r>
              <a:rPr lang="es-ES" sz="2000" b="1" u="sng" dirty="0" err="1" smtClean="0">
                <a:solidFill>
                  <a:schemeClr val="tx1"/>
                </a:solidFill>
              </a:rPr>
              <a:t>turgència</a:t>
            </a:r>
            <a:r>
              <a:rPr lang="es-ES" sz="2000" b="1" u="sng" dirty="0" smtClean="0">
                <a:solidFill>
                  <a:schemeClr val="tx1"/>
                </a:solidFill>
              </a:rPr>
              <a:t> a les </a:t>
            </a:r>
            <a:r>
              <a:rPr lang="es-ES" sz="2000" b="1" u="sng" dirty="0" err="1" smtClean="0">
                <a:solidFill>
                  <a:schemeClr val="tx1"/>
                </a:solidFill>
              </a:rPr>
              <a:t>cèl·lules</a:t>
            </a:r>
            <a:r>
              <a:rPr lang="es-ES" sz="2000" b="1" dirty="0" smtClean="0">
                <a:solidFill>
                  <a:schemeClr val="tx1"/>
                </a:solidFill>
              </a:rPr>
              <a:t>: </a:t>
            </a:r>
            <a:r>
              <a:rPr lang="es-ES" sz="2000" dirty="0" smtClean="0">
                <a:solidFill>
                  <a:schemeClr val="tx1"/>
                </a:solidFill>
              </a:rPr>
              <a:t>al ser el </a:t>
            </a:r>
            <a:r>
              <a:rPr lang="es-ES" sz="2000" dirty="0" err="1" smtClean="0">
                <a:solidFill>
                  <a:schemeClr val="tx1"/>
                </a:solidFill>
              </a:rPr>
              <a:t>component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dirty="0" err="1" smtClean="0">
                <a:solidFill>
                  <a:schemeClr val="tx1"/>
                </a:solidFill>
              </a:rPr>
              <a:t>majoritari</a:t>
            </a:r>
            <a:r>
              <a:rPr lang="es-ES" sz="2000" dirty="0" smtClean="0">
                <a:solidFill>
                  <a:schemeClr val="tx1"/>
                </a:solidFill>
              </a:rPr>
              <a:t> de les </a:t>
            </a:r>
            <a:r>
              <a:rPr lang="es-ES" sz="2000" dirty="0" err="1" smtClean="0">
                <a:solidFill>
                  <a:schemeClr val="tx1"/>
                </a:solidFill>
              </a:rPr>
              <a:t>cèl·lules</a:t>
            </a:r>
            <a:r>
              <a:rPr lang="es-ES" sz="2000" dirty="0" smtClean="0">
                <a:solidFill>
                  <a:schemeClr val="tx1"/>
                </a:solidFill>
              </a:rPr>
              <a:t> la </a:t>
            </a:r>
            <a:r>
              <a:rPr lang="es-ES" sz="2000" dirty="0" err="1" smtClean="0">
                <a:solidFill>
                  <a:schemeClr val="tx1"/>
                </a:solidFill>
              </a:rPr>
              <a:t>seva</a:t>
            </a:r>
            <a:r>
              <a:rPr lang="es-ES" sz="2000" dirty="0" smtClean="0">
                <a:solidFill>
                  <a:schemeClr val="tx1"/>
                </a:solidFill>
              </a:rPr>
              <a:t> </a:t>
            </a:r>
            <a:r>
              <a:rPr lang="es-ES" sz="2000" u="sng" dirty="0" err="1" smtClean="0">
                <a:solidFill>
                  <a:schemeClr val="accent1">
                    <a:lumMod val="75000"/>
                  </a:schemeClr>
                </a:solidFill>
              </a:rPr>
              <a:t>tensió</a:t>
            </a:r>
            <a:r>
              <a:rPr lang="es-ES" sz="2000" u="sng" dirty="0" smtClean="0">
                <a:solidFill>
                  <a:schemeClr val="accent1">
                    <a:lumMod val="75000"/>
                  </a:schemeClr>
                </a:solidFill>
              </a:rPr>
              <a:t> superficial</a:t>
            </a:r>
            <a:r>
              <a:rPr lang="es-ES" sz="2000" u="sng" dirty="0" smtClean="0">
                <a:solidFill>
                  <a:schemeClr val="tx1"/>
                </a:solidFill>
              </a:rPr>
              <a:t> en </a:t>
            </a:r>
            <a:r>
              <a:rPr lang="es-ES" sz="2000" u="sng" dirty="0" err="1" smtClean="0">
                <a:solidFill>
                  <a:schemeClr val="tx1"/>
                </a:solidFill>
              </a:rPr>
              <a:t>manté</a:t>
            </a:r>
            <a:r>
              <a:rPr lang="es-ES" sz="2000" u="sng" dirty="0" smtClean="0">
                <a:solidFill>
                  <a:schemeClr val="tx1"/>
                </a:solidFill>
              </a:rPr>
              <a:t> la forma</a:t>
            </a:r>
            <a:r>
              <a:rPr lang="es-ES" sz="2000" dirty="0" smtClean="0">
                <a:solidFill>
                  <a:schemeClr val="tx1"/>
                </a:solidFill>
              </a:rPr>
              <a:t>.</a:t>
            </a:r>
            <a:endParaRPr lang="es-ES" sz="2000" b="1" dirty="0" smtClean="0">
              <a:solidFill>
                <a:schemeClr val="tx1"/>
              </a:solidFill>
            </a:endParaRPr>
          </a:p>
          <a:p>
            <a:endParaRPr lang="es-ES" sz="2000" dirty="0">
              <a:solidFill>
                <a:schemeClr val="tx1"/>
              </a:solidFill>
            </a:endParaRPr>
          </a:p>
          <a:p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6146" name="Picture 2" descr="Gota de agua cayendo ilustración - Descargar PNG/SVG transpa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1" y="466014"/>
            <a:ext cx="1607971" cy="160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ota de agua cayendo ilustración - Descargar PNG/SVG transpar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072" y="1727453"/>
            <a:ext cx="2204997" cy="220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ota de agua cayendo ilustración - Descargar PNG/SVG transpa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854" y="4013453"/>
            <a:ext cx="1180436" cy="118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ota de agua cayendo ilustración - Descargar PNG/SVG transpa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290" y="4860345"/>
            <a:ext cx="1540456" cy="154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ota de agua cayendo ilustración - Descargar PNG/SVG transparen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1570" y="25071"/>
            <a:ext cx="943349" cy="9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27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Ag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82" y="1576285"/>
            <a:ext cx="4676775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707922" y="693174"/>
            <a:ext cx="8952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61963"/>
            <a:r>
              <a:rPr lang="es-ES" dirty="0" smtClean="0"/>
              <a:t>La </a:t>
            </a:r>
            <a:r>
              <a:rPr lang="es-ES" u="sng" dirty="0" err="1" smtClean="0"/>
              <a:t>molècula</a:t>
            </a:r>
            <a:r>
              <a:rPr lang="es-ES" u="sng" dirty="0" smtClean="0"/>
              <a:t> </a:t>
            </a:r>
            <a:r>
              <a:rPr lang="es-ES" u="sng" dirty="0" err="1" smtClean="0"/>
              <a:t>d’aigua</a:t>
            </a:r>
            <a:r>
              <a:rPr lang="es-ES" u="sng" dirty="0" smtClean="0"/>
              <a:t> </a:t>
            </a:r>
            <a:r>
              <a:rPr lang="es-ES" u="sng" dirty="0" err="1" smtClean="0"/>
              <a:t>és</a:t>
            </a:r>
            <a:r>
              <a:rPr lang="es-ES" u="sng" dirty="0" smtClean="0"/>
              <a:t> </a:t>
            </a:r>
            <a:r>
              <a:rPr lang="es-ES" b="1" u="sng" dirty="0" smtClean="0"/>
              <a:t>polar</a:t>
            </a:r>
            <a:r>
              <a:rPr lang="es-ES" dirty="0" smtClean="0"/>
              <a:t>: la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càrrega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eléctrica es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distribueix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de manera irregular </a:t>
            </a:r>
            <a:r>
              <a:rPr lang="es-ES" u="sng" dirty="0" smtClean="0"/>
              <a:t>a </a:t>
            </a:r>
            <a:r>
              <a:rPr lang="es-ES" u="sng" dirty="0" err="1" smtClean="0"/>
              <a:t>l’interior</a:t>
            </a:r>
            <a:r>
              <a:rPr lang="es-ES" u="sng" dirty="0" smtClean="0"/>
              <a:t> de la molécula </a:t>
            </a:r>
            <a:r>
              <a:rPr lang="es-ES" u="sng" dirty="0" err="1" smtClean="0"/>
              <a:t>formant</a:t>
            </a:r>
            <a:r>
              <a:rPr lang="es-ES" u="sng" dirty="0" smtClean="0"/>
              <a:t> el que </a:t>
            </a:r>
            <a:r>
              <a:rPr lang="es-ES" u="sng" dirty="0" err="1" smtClean="0"/>
              <a:t>s’anomena</a:t>
            </a:r>
            <a:r>
              <a:rPr lang="es-ES" u="sng" dirty="0" smtClean="0"/>
              <a:t> un </a:t>
            </a:r>
            <a:r>
              <a:rPr lang="es-ES" b="1" u="sng" dirty="0" err="1" smtClean="0"/>
              <a:t>dipol</a:t>
            </a:r>
            <a:r>
              <a:rPr lang="es-ES" dirty="0" smtClean="0"/>
              <a:t>.</a:t>
            </a:r>
            <a:endParaRPr lang="ca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476869" y="5718316"/>
            <a:ext cx="506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</a:t>
            </a:r>
            <a:r>
              <a:rPr lang="es-ES" dirty="0" smtClean="0"/>
              <a:t>+: </a:t>
            </a:r>
            <a:r>
              <a:rPr lang="es-ES" dirty="0" err="1" smtClean="0"/>
              <a:t>càrrega</a:t>
            </a:r>
            <a:r>
              <a:rPr lang="es-ES" dirty="0" smtClean="0"/>
              <a:t> parcial positiva</a:t>
            </a:r>
          </a:p>
          <a:p>
            <a:r>
              <a:rPr lang="el-GR" dirty="0" smtClean="0"/>
              <a:t>δ</a:t>
            </a:r>
            <a:r>
              <a:rPr lang="es-ES" dirty="0" smtClean="0"/>
              <a:t>-: </a:t>
            </a:r>
            <a:r>
              <a:rPr lang="es-ES" dirty="0" err="1" smtClean="0"/>
              <a:t>càrrega</a:t>
            </a:r>
            <a:r>
              <a:rPr lang="es-ES" dirty="0" smtClean="0"/>
              <a:t> parcial negativa (</a:t>
            </a:r>
            <a:r>
              <a:rPr lang="es-ES" dirty="0" err="1" smtClean="0"/>
              <a:t>acumulació</a:t>
            </a:r>
            <a:r>
              <a:rPr lang="es-ES" dirty="0" smtClean="0"/>
              <a:t> </a:t>
            </a:r>
            <a:r>
              <a:rPr lang="es-ES" dirty="0" err="1" smtClean="0"/>
              <a:t>d’e</a:t>
            </a:r>
            <a:r>
              <a:rPr lang="es-ES" baseline="30000" dirty="0"/>
              <a:t>-</a:t>
            </a:r>
            <a:r>
              <a:rPr lang="es-ES" dirty="0" smtClean="0"/>
              <a:t>)</a:t>
            </a:r>
          </a:p>
          <a:p>
            <a:r>
              <a:rPr lang="es-ES" dirty="0" smtClean="0"/>
              <a:t>          : </a:t>
            </a:r>
            <a:r>
              <a:rPr lang="es-ES" dirty="0" err="1" smtClean="0"/>
              <a:t>parell</a:t>
            </a:r>
            <a:r>
              <a:rPr lang="es-ES" dirty="0" smtClean="0"/>
              <a:t> </a:t>
            </a:r>
            <a:r>
              <a:rPr lang="es-ES" dirty="0" err="1" smtClean="0"/>
              <a:t>d’electrons</a:t>
            </a:r>
            <a:r>
              <a:rPr lang="es-ES" dirty="0" smtClean="0"/>
              <a:t> </a:t>
            </a:r>
            <a:endParaRPr lang="ca-ES" dirty="0"/>
          </a:p>
        </p:txBody>
      </p:sp>
      <p:cxnSp>
        <p:nvCxnSpPr>
          <p:cNvPr id="8" name="Conector recto 7"/>
          <p:cNvCxnSpPr/>
          <p:nvPr/>
        </p:nvCxnSpPr>
        <p:spPr>
          <a:xfrm>
            <a:off x="530945" y="6459794"/>
            <a:ext cx="6636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Mi nombre es Bond... Hydrogen Bo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8" r="24118" b="4079"/>
          <a:stretch/>
        </p:blipFill>
        <p:spPr bwMode="auto">
          <a:xfrm>
            <a:off x="5352057" y="1293799"/>
            <a:ext cx="3762446" cy="441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6436068" y="5718316"/>
            <a:ext cx="5068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Ponts</a:t>
            </a:r>
            <a:r>
              <a:rPr lang="es-ES" b="1" dirty="0" smtClean="0"/>
              <a:t> </a:t>
            </a:r>
            <a:r>
              <a:rPr lang="es-ES" b="1" dirty="0" err="1" smtClean="0"/>
              <a:t>d’hidrogen</a:t>
            </a:r>
            <a:endParaRPr lang="ca-ES" b="1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2" name="Picture 2" descr="FUERZAS INTERMOLECULA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503" y="2876740"/>
            <a:ext cx="3119565" cy="209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9098741" y="2553072"/>
            <a:ext cx="106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>
                <a:solidFill>
                  <a:schemeClr val="accent1">
                    <a:lumMod val="75000"/>
                  </a:schemeClr>
                </a:solidFill>
              </a:rPr>
              <a:t>Dipol</a:t>
            </a:r>
            <a:endParaRPr lang="ca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540715" y="6264997"/>
            <a:ext cx="663428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a-ES" sz="1600" dirty="0" smtClean="0"/>
              <a:t>Els electrons tenen tendència a apropar-se als àtoms electronegatius, en aquest cas, l’oxigen és més electronegatiu que l’hidrogen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7182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1.2. LES SALS MINERALS</a:t>
            </a:r>
            <a:endParaRPr lang="ca-ES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334" y="1475874"/>
            <a:ext cx="85966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Podem</a:t>
            </a:r>
            <a:r>
              <a:rPr lang="es-ES" dirty="0" smtClean="0"/>
              <a:t> </a:t>
            </a:r>
            <a:r>
              <a:rPr lang="es-ES" dirty="0" err="1" smtClean="0"/>
              <a:t>trobar</a:t>
            </a:r>
            <a:r>
              <a:rPr lang="es-ES" dirty="0" smtClean="0"/>
              <a:t>…</a:t>
            </a:r>
          </a:p>
          <a:p>
            <a:endParaRPr lang="es-E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u="sng" dirty="0" err="1" smtClean="0"/>
              <a:t>Sals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compostes</a:t>
            </a:r>
            <a:r>
              <a:rPr lang="es-ES" b="1" u="sng" dirty="0" smtClean="0"/>
              <a:t> en </a:t>
            </a:r>
            <a:r>
              <a:rPr lang="es-ES" b="1" u="sng" dirty="0" err="1" smtClean="0"/>
              <a:t>estat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sòlid</a:t>
            </a:r>
            <a:r>
              <a:rPr lang="es-ES" dirty="0" smtClean="0"/>
              <a:t>: la </a:t>
            </a:r>
            <a:r>
              <a:rPr lang="es-ES" dirty="0" err="1" smtClean="0"/>
              <a:t>seva</a:t>
            </a:r>
            <a:r>
              <a:rPr lang="es-ES" dirty="0" smtClean="0"/>
              <a:t>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funció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dirty="0" err="1" smtClean="0">
                <a:solidFill>
                  <a:schemeClr val="accent1">
                    <a:lumMod val="75000"/>
                  </a:schemeClr>
                </a:solidFill>
              </a:rPr>
              <a:t>és</a:t>
            </a:r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esquelética</a:t>
            </a:r>
            <a:r>
              <a:rPr lang="es-ES" dirty="0" smtClean="0"/>
              <a:t>. </a:t>
            </a:r>
            <a:r>
              <a:rPr lang="es-ES" u="sng" dirty="0" smtClean="0"/>
              <a:t>Per </a:t>
            </a:r>
            <a:r>
              <a:rPr lang="es-ES" u="sng" dirty="0" err="1" smtClean="0"/>
              <a:t>exemple</a:t>
            </a:r>
            <a:r>
              <a:rPr lang="es-ES" u="sng" dirty="0" smtClean="0"/>
              <a:t> </a:t>
            </a:r>
            <a:r>
              <a:rPr lang="es-ES" dirty="0" smtClean="0"/>
              <a:t>el </a:t>
            </a:r>
            <a:r>
              <a:rPr lang="es-ES" dirty="0" err="1" smtClean="0"/>
              <a:t>fosfat</a:t>
            </a:r>
            <a:r>
              <a:rPr lang="es-ES" dirty="0" smtClean="0"/>
              <a:t> de </a:t>
            </a:r>
            <a:r>
              <a:rPr lang="es-ES" dirty="0" err="1" smtClean="0"/>
              <a:t>calci</a:t>
            </a:r>
            <a:r>
              <a:rPr lang="es-ES" dirty="0" smtClean="0"/>
              <a:t> Ca</a:t>
            </a:r>
            <a:r>
              <a:rPr lang="es-ES" baseline="-25000" dirty="0" smtClean="0"/>
              <a:t>3</a:t>
            </a:r>
            <a:r>
              <a:rPr lang="es-ES" dirty="0" smtClean="0"/>
              <a:t>(PO</a:t>
            </a:r>
            <a:r>
              <a:rPr lang="es-ES" baseline="-25000" dirty="0" smtClean="0"/>
              <a:t>4</a:t>
            </a:r>
            <a:r>
              <a:rPr lang="es-ES" dirty="0" smtClean="0"/>
              <a:t>)</a:t>
            </a:r>
            <a:r>
              <a:rPr lang="es-ES" baseline="-25000" dirty="0" smtClean="0"/>
              <a:t>2</a:t>
            </a:r>
            <a:r>
              <a:rPr lang="es-ES" dirty="0" smtClean="0"/>
              <a:t>, el </a:t>
            </a:r>
            <a:r>
              <a:rPr lang="es-ES" dirty="0" err="1" smtClean="0"/>
              <a:t>carbonat</a:t>
            </a:r>
            <a:r>
              <a:rPr lang="es-ES" dirty="0" smtClean="0"/>
              <a:t> de </a:t>
            </a:r>
            <a:r>
              <a:rPr lang="es-ES" dirty="0" err="1" smtClean="0"/>
              <a:t>calci</a:t>
            </a:r>
            <a:r>
              <a:rPr lang="es-ES" dirty="0" smtClean="0"/>
              <a:t> CaCO</a:t>
            </a:r>
            <a:r>
              <a:rPr lang="es-ES" baseline="-25000" dirty="0"/>
              <a:t>3</a:t>
            </a:r>
            <a:r>
              <a:rPr lang="es-ES" dirty="0" smtClean="0"/>
              <a:t> o el </a:t>
            </a:r>
            <a:r>
              <a:rPr lang="es-ES" dirty="0" err="1" smtClean="0"/>
              <a:t>fluorur</a:t>
            </a:r>
            <a:r>
              <a:rPr lang="es-ES" dirty="0" smtClean="0"/>
              <a:t> de </a:t>
            </a:r>
            <a:r>
              <a:rPr lang="es-ES" dirty="0" err="1" smtClean="0"/>
              <a:t>magnesi</a:t>
            </a:r>
            <a:r>
              <a:rPr lang="es-ES" dirty="0" smtClean="0"/>
              <a:t> MgF</a:t>
            </a:r>
            <a:r>
              <a:rPr lang="es-ES" baseline="-25000" dirty="0"/>
              <a:t>2</a:t>
            </a:r>
            <a:r>
              <a:rPr lang="es-ES" dirty="0" smtClean="0"/>
              <a:t> </a:t>
            </a:r>
            <a:r>
              <a:rPr lang="es-ES" u="sng" dirty="0" smtClean="0"/>
              <a:t>formen </a:t>
            </a:r>
            <a:r>
              <a:rPr lang="es-ES" u="sng" dirty="0" err="1" smtClean="0"/>
              <a:t>part</a:t>
            </a:r>
            <a:r>
              <a:rPr lang="es-ES" u="sng" dirty="0" smtClean="0"/>
              <a:t> </a:t>
            </a:r>
            <a:r>
              <a:rPr lang="es-ES" u="sng" dirty="0" err="1" smtClean="0"/>
              <a:t>dels</a:t>
            </a:r>
            <a:r>
              <a:rPr lang="es-ES" u="sng" dirty="0" smtClean="0"/>
              <a:t> </a:t>
            </a:r>
            <a:r>
              <a:rPr lang="es-ES" u="sng" dirty="0" err="1" smtClean="0"/>
              <a:t>ossos</a:t>
            </a:r>
            <a:r>
              <a:rPr lang="es-ES" u="sng" dirty="0"/>
              <a:t> </a:t>
            </a:r>
            <a:r>
              <a:rPr lang="es-ES" u="sng" dirty="0" smtClean="0"/>
              <a:t>i les </a:t>
            </a:r>
            <a:r>
              <a:rPr lang="es-ES" u="sng" dirty="0" err="1" smtClean="0"/>
              <a:t>dents</a:t>
            </a:r>
            <a:r>
              <a:rPr lang="es-ES" dirty="0" smtClean="0"/>
              <a:t>. 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u="sng" dirty="0" err="1" smtClean="0"/>
              <a:t>Els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seus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ions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dissolts</a:t>
            </a:r>
            <a:r>
              <a:rPr lang="es-ES" b="1" u="sng" dirty="0" smtClean="0"/>
              <a:t> en </a:t>
            </a:r>
            <a:r>
              <a:rPr lang="es-ES" b="1" u="sng" dirty="0" err="1" smtClean="0"/>
              <a:t>medi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aquòs</a:t>
            </a:r>
            <a:r>
              <a:rPr lang="es-ES" u="sng" dirty="0" smtClean="0"/>
              <a:t>: 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participen en procesos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fisiològics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fonamentals</a:t>
            </a:r>
            <a:r>
              <a:rPr lang="es-ES" dirty="0" smtClean="0"/>
              <a:t>. </a:t>
            </a:r>
            <a:r>
              <a:rPr lang="es-ES" u="sng" dirty="0" smtClean="0"/>
              <a:t>Per </a:t>
            </a:r>
            <a:r>
              <a:rPr lang="es-ES" u="sng" dirty="0" err="1" smtClean="0"/>
              <a:t>exemple</a:t>
            </a:r>
            <a:r>
              <a:rPr lang="es-ES" dirty="0" smtClean="0"/>
              <a:t>, el </a:t>
            </a:r>
            <a:r>
              <a:rPr lang="es-ES" dirty="0" err="1" smtClean="0"/>
              <a:t>potassi</a:t>
            </a:r>
            <a:r>
              <a:rPr lang="es-ES" dirty="0" smtClean="0"/>
              <a:t> </a:t>
            </a:r>
            <a:r>
              <a:rPr lang="es-ES" dirty="0"/>
              <a:t>K</a:t>
            </a:r>
            <a:r>
              <a:rPr lang="es-ES" baseline="30000" dirty="0"/>
              <a:t>+</a:t>
            </a:r>
            <a:r>
              <a:rPr lang="es-ES" dirty="0"/>
              <a:t> i </a:t>
            </a:r>
            <a:r>
              <a:rPr lang="es-ES" dirty="0" smtClean="0"/>
              <a:t>el </a:t>
            </a:r>
            <a:r>
              <a:rPr lang="es-ES" dirty="0" err="1" smtClean="0"/>
              <a:t>sodi</a:t>
            </a:r>
            <a:r>
              <a:rPr lang="es-ES" dirty="0" smtClean="0"/>
              <a:t> </a:t>
            </a:r>
            <a:r>
              <a:rPr lang="es-ES" dirty="0" err="1" smtClean="0"/>
              <a:t>Na</a:t>
            </a:r>
            <a:r>
              <a:rPr lang="es-ES" baseline="30000" dirty="0" smtClean="0"/>
              <a:t>+</a:t>
            </a:r>
            <a:r>
              <a:rPr lang="es-ES" dirty="0"/>
              <a:t> </a:t>
            </a: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u="sng" dirty="0" smtClean="0"/>
              <a:t>responsables de </a:t>
            </a:r>
            <a:r>
              <a:rPr lang="es-ES" u="sng" dirty="0"/>
              <a:t>la </a:t>
            </a:r>
            <a:r>
              <a:rPr lang="es-ES" u="sng" dirty="0" err="1" smtClean="0"/>
              <a:t>transmissió</a:t>
            </a:r>
            <a:r>
              <a:rPr lang="es-ES" u="sng" dirty="0" smtClean="0"/>
              <a:t> de </a:t>
            </a:r>
            <a:r>
              <a:rPr lang="es-ES" u="sng" dirty="0" err="1" smtClean="0"/>
              <a:t>l’impuls</a:t>
            </a:r>
            <a:r>
              <a:rPr lang="es-ES" u="sng" dirty="0" smtClean="0"/>
              <a:t> </a:t>
            </a:r>
            <a:r>
              <a:rPr lang="es-ES" u="sng" dirty="0" err="1" smtClean="0"/>
              <a:t>nerviós</a:t>
            </a:r>
            <a:r>
              <a:rPr lang="es-ES" dirty="0" smtClean="0"/>
              <a:t>, </a:t>
            </a:r>
            <a:r>
              <a:rPr lang="es-ES" dirty="0" err="1" smtClean="0"/>
              <a:t>junt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el </a:t>
            </a:r>
            <a:r>
              <a:rPr lang="es-ES" dirty="0" err="1" smtClean="0"/>
              <a:t>calci</a:t>
            </a:r>
            <a:r>
              <a:rPr lang="es-ES" dirty="0" smtClean="0"/>
              <a:t> Ca</a:t>
            </a:r>
            <a:r>
              <a:rPr lang="es-ES" baseline="30000" dirty="0" smtClean="0"/>
              <a:t>2+</a:t>
            </a:r>
            <a:r>
              <a:rPr lang="es-ES" dirty="0" smtClean="0"/>
              <a:t> que, a </a:t>
            </a:r>
            <a:r>
              <a:rPr lang="es-ES" dirty="0" err="1" smtClean="0"/>
              <a:t>més</a:t>
            </a:r>
            <a:r>
              <a:rPr lang="es-ES" dirty="0" smtClean="0"/>
              <a:t>, participa en </a:t>
            </a:r>
            <a:r>
              <a:rPr lang="es-ES" u="sng" dirty="0" smtClean="0"/>
              <a:t>la </a:t>
            </a:r>
            <a:r>
              <a:rPr lang="es-ES" u="sng" dirty="0" err="1" smtClean="0"/>
              <a:t>coagulació</a:t>
            </a:r>
            <a:r>
              <a:rPr lang="es-ES" u="sng" dirty="0" smtClean="0"/>
              <a:t> de la </a:t>
            </a:r>
            <a:r>
              <a:rPr lang="es-ES" u="sng" dirty="0" err="1" smtClean="0"/>
              <a:t>sang</a:t>
            </a:r>
            <a:r>
              <a:rPr lang="es-ES" u="sng" dirty="0" smtClean="0"/>
              <a:t> i la </a:t>
            </a:r>
            <a:r>
              <a:rPr lang="es-ES" u="sng" dirty="0" err="1" smtClean="0"/>
              <a:t>contracció</a:t>
            </a:r>
            <a:r>
              <a:rPr lang="es-ES" u="sng" dirty="0" smtClean="0"/>
              <a:t> muscular</a:t>
            </a:r>
            <a:r>
              <a:rPr lang="es-ES" dirty="0" smtClean="0"/>
              <a:t>.</a:t>
            </a:r>
            <a:endParaRPr lang="ca-E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5265174" y="5204470"/>
            <a:ext cx="3362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del </a:t>
            </a:r>
            <a:r>
              <a:rPr lang="es-ES" sz="1600" dirty="0" err="1" smtClean="0"/>
              <a:t>clorur</a:t>
            </a:r>
            <a:r>
              <a:rPr lang="es-ES" sz="1600" dirty="0" smtClean="0"/>
              <a:t> de </a:t>
            </a:r>
            <a:r>
              <a:rPr lang="es-ES" sz="1600" dirty="0" err="1" smtClean="0"/>
              <a:t>sodi</a:t>
            </a:r>
            <a:r>
              <a:rPr lang="es-ES" sz="1600" dirty="0" smtClean="0"/>
              <a:t> (</a:t>
            </a:r>
            <a:r>
              <a:rPr lang="es-ES" sz="1600" dirty="0" err="1" smtClean="0"/>
              <a:t>NaCl</a:t>
            </a:r>
            <a:r>
              <a:rPr lang="es-ES" sz="1600" dirty="0" smtClean="0"/>
              <a:t>) en </a:t>
            </a:r>
            <a:r>
              <a:rPr lang="es-ES" sz="1600" dirty="0" err="1" smtClean="0"/>
              <a:t>estat</a:t>
            </a:r>
            <a:r>
              <a:rPr lang="es-ES" sz="1600" dirty="0" smtClean="0"/>
              <a:t> </a:t>
            </a:r>
            <a:r>
              <a:rPr lang="es-ES" sz="1600" dirty="0" err="1" smtClean="0"/>
              <a:t>sòlid</a:t>
            </a:r>
            <a:r>
              <a:rPr lang="es-ES" sz="1600" dirty="0"/>
              <a:t> </a:t>
            </a:r>
            <a:r>
              <a:rPr lang="es-ES" sz="1600" dirty="0" smtClean="0"/>
              <a:t>(a </a:t>
            </a:r>
            <a:r>
              <a:rPr lang="es-ES" sz="1600" dirty="0" err="1" smtClean="0"/>
              <a:t>l’esquerra</a:t>
            </a:r>
            <a:r>
              <a:rPr lang="es-ES" sz="1600" dirty="0" smtClean="0"/>
              <a:t>) i </a:t>
            </a:r>
            <a:r>
              <a:rPr lang="es-ES" sz="1600" dirty="0" err="1" smtClean="0"/>
              <a:t>dissolta</a:t>
            </a:r>
            <a:r>
              <a:rPr lang="es-ES" sz="1600" dirty="0" smtClean="0"/>
              <a:t> en </a:t>
            </a:r>
            <a:r>
              <a:rPr lang="es-ES" sz="1600" dirty="0" err="1" smtClean="0"/>
              <a:t>aigua</a:t>
            </a:r>
            <a:r>
              <a:rPr lang="es-ES" sz="1600" dirty="0" smtClean="0"/>
              <a:t> (H</a:t>
            </a:r>
            <a:r>
              <a:rPr lang="es-ES" sz="1600" baseline="-25000" dirty="0" smtClean="0"/>
              <a:t>2</a:t>
            </a:r>
            <a:r>
              <a:rPr lang="es-ES" sz="1600" dirty="0" smtClean="0"/>
              <a:t>O) </a:t>
            </a:r>
            <a:r>
              <a:rPr lang="es-ES" sz="1600" dirty="0" err="1" smtClean="0"/>
              <a:t>formant</a:t>
            </a:r>
            <a:r>
              <a:rPr lang="es-ES" sz="1600" dirty="0" smtClean="0"/>
              <a:t> </a:t>
            </a:r>
            <a:r>
              <a:rPr lang="es-ES" sz="1600" dirty="0" err="1" smtClean="0"/>
              <a:t>interaccions</a:t>
            </a:r>
            <a:r>
              <a:rPr lang="es-ES" sz="1600" dirty="0" smtClean="0"/>
              <a:t> </a:t>
            </a:r>
            <a:r>
              <a:rPr lang="es-ES" sz="1600" dirty="0" err="1" smtClean="0"/>
              <a:t>ió-dipol</a:t>
            </a:r>
            <a:r>
              <a:rPr lang="es-ES" sz="1600" dirty="0" smtClean="0"/>
              <a:t> (a la </a:t>
            </a:r>
            <a:r>
              <a:rPr lang="es-ES" sz="1600" dirty="0" err="1" smtClean="0"/>
              <a:t>dreta</a:t>
            </a:r>
            <a:r>
              <a:rPr lang="es-ES" sz="1600" dirty="0" smtClean="0"/>
              <a:t>)</a:t>
            </a:r>
          </a:p>
        </p:txBody>
      </p:sp>
      <p:pic>
        <p:nvPicPr>
          <p:cNvPr id="1026" name="Picture 2" descr="Artículos - Elbibliote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93" y="4338196"/>
            <a:ext cx="4372181" cy="248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99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1.3. ELS GASOS</a:t>
            </a:r>
            <a:endParaRPr lang="ca-ES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334" y="1475874"/>
            <a:ext cx="8596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Molt</a:t>
            </a:r>
            <a:r>
              <a:rPr lang="es-ES" dirty="0" smtClean="0"/>
              <a:t> </a:t>
            </a:r>
            <a:r>
              <a:rPr lang="es-ES" dirty="0" err="1" smtClean="0"/>
              <a:t>importants</a:t>
            </a:r>
            <a:r>
              <a:rPr lang="es-ES" dirty="0" smtClean="0"/>
              <a:t> per la vida, ja que 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participen en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els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principals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processos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d’obtenció</a:t>
            </a:r>
            <a:r>
              <a:rPr lang="es-ES" u="sng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u="sng" dirty="0" err="1" smtClean="0">
                <a:solidFill>
                  <a:schemeClr val="accent1">
                    <a:lumMod val="75000"/>
                  </a:schemeClr>
                </a:solidFill>
              </a:rPr>
              <a:t>d’energia</a:t>
            </a:r>
            <a:r>
              <a:rPr lang="es-ES" u="sng" dirty="0" smtClean="0"/>
              <a:t> de les </a:t>
            </a:r>
            <a:r>
              <a:rPr lang="es-ES" u="sng" dirty="0" err="1" smtClean="0"/>
              <a:t>cèl·lules</a:t>
            </a:r>
            <a:r>
              <a:rPr lang="es-ES" u="sng" dirty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la </a:t>
            </a:r>
            <a:r>
              <a:rPr lang="es-ES" b="1" dirty="0" err="1" smtClean="0"/>
              <a:t>respiració</a:t>
            </a:r>
            <a:r>
              <a:rPr lang="es-ES" b="1" dirty="0" smtClean="0"/>
              <a:t> </a:t>
            </a:r>
            <a:r>
              <a:rPr lang="es-ES" b="1" dirty="0" err="1" smtClean="0"/>
              <a:t>cel·lular</a:t>
            </a:r>
            <a:r>
              <a:rPr lang="es-ES" b="1" dirty="0" smtClean="0"/>
              <a:t> </a:t>
            </a:r>
            <a:r>
              <a:rPr lang="es-ES" dirty="0" smtClean="0"/>
              <a:t>(O</a:t>
            </a:r>
            <a:r>
              <a:rPr lang="es-ES" baseline="-25000" dirty="0"/>
              <a:t>2</a:t>
            </a:r>
            <a:r>
              <a:rPr lang="es-ES" dirty="0" smtClean="0"/>
              <a:t> i CO</a:t>
            </a:r>
            <a:r>
              <a:rPr lang="es-ES" baseline="-25000" dirty="0"/>
              <a:t>2</a:t>
            </a:r>
            <a:r>
              <a:rPr lang="es-ES" dirty="0" smtClean="0"/>
              <a:t>) o </a:t>
            </a:r>
            <a:r>
              <a:rPr lang="es-ES" dirty="0" err="1" smtClean="0"/>
              <a:t>algunes</a:t>
            </a:r>
            <a:r>
              <a:rPr lang="es-ES" dirty="0" smtClean="0"/>
              <a:t> </a:t>
            </a:r>
            <a:r>
              <a:rPr lang="es-ES" b="1" dirty="0" err="1" smtClean="0"/>
              <a:t>fermentacions</a:t>
            </a:r>
            <a:r>
              <a:rPr lang="es-ES" dirty="0" smtClean="0"/>
              <a:t> </a:t>
            </a:r>
            <a:r>
              <a:rPr lang="es-ES" dirty="0"/>
              <a:t>(CO</a:t>
            </a:r>
            <a:r>
              <a:rPr lang="es-ES" baseline="-25000" dirty="0"/>
              <a:t>2</a:t>
            </a:r>
            <a:r>
              <a:rPr lang="es-ES" dirty="0" smtClean="0"/>
              <a:t>) 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l’alcohòlica</a:t>
            </a:r>
            <a:r>
              <a:rPr lang="es-ES" dirty="0" smtClean="0"/>
              <a:t> o la </a:t>
            </a:r>
            <a:r>
              <a:rPr lang="es-ES" dirty="0" err="1" smtClean="0"/>
              <a:t>malolàctica</a:t>
            </a:r>
            <a:r>
              <a:rPr lang="es-ES" dirty="0" smtClean="0"/>
              <a:t>. </a:t>
            </a:r>
            <a:endParaRPr lang="ca-ES" dirty="0"/>
          </a:p>
        </p:txBody>
      </p:sp>
      <p:pic>
        <p:nvPicPr>
          <p:cNvPr id="2050" name="Picture 2" descr="2.4. La respiració en les plantes |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33" y="2796674"/>
            <a:ext cx="7824953" cy="382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/>
          <p:cNvSpPr txBox="1"/>
          <p:nvPr/>
        </p:nvSpPr>
        <p:spPr>
          <a:xfrm>
            <a:off x="7054656" y="3265478"/>
            <a:ext cx="2618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Respiració</a:t>
            </a:r>
            <a:r>
              <a:rPr lang="es-ES" sz="1600" dirty="0" smtClean="0"/>
              <a:t> </a:t>
            </a:r>
            <a:r>
              <a:rPr lang="es-ES" sz="1600" dirty="0" err="1" smtClean="0"/>
              <a:t>cel·lular</a:t>
            </a:r>
            <a:r>
              <a:rPr lang="es-ES" sz="1600" dirty="0" smtClean="0"/>
              <a:t> al </a:t>
            </a:r>
            <a:r>
              <a:rPr lang="es-ES" sz="1600" dirty="0" err="1" smtClean="0"/>
              <a:t>mitocondri</a:t>
            </a:r>
            <a:r>
              <a:rPr lang="es-ES" sz="1600" dirty="0" smtClean="0"/>
              <a:t> de la </a:t>
            </a:r>
            <a:r>
              <a:rPr lang="es-ES" sz="1600" dirty="0" err="1" smtClean="0"/>
              <a:t>cèl·lula</a:t>
            </a:r>
            <a:endParaRPr lang="es-ES" sz="1600" dirty="0" smtClean="0"/>
          </a:p>
        </p:txBody>
      </p:sp>
    </p:spTree>
    <p:extLst>
      <p:ext uri="{BB962C8B-B14F-4D97-AF65-F5344CB8AC3E}">
        <p14:creationId xmlns:p14="http://schemas.microsoft.com/office/powerpoint/2010/main" val="341717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1.4. ELS GLÚCIDS </a:t>
            </a:r>
            <a:r>
              <a:rPr lang="es-ES" sz="2800" b="1" dirty="0" smtClean="0">
                <a:solidFill>
                  <a:schemeClr val="accent1">
                    <a:lumMod val="50000"/>
                  </a:schemeClr>
                </a:solidFill>
              </a:rPr>
              <a:t>(4 kcal/g)</a:t>
            </a:r>
            <a:endParaRPr lang="ca-E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334" y="1475874"/>
            <a:ext cx="8596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u="sng" dirty="0" err="1" smtClean="0"/>
              <a:t>Formats</a:t>
            </a:r>
            <a:r>
              <a:rPr lang="es-ES" dirty="0" smtClean="0"/>
              <a:t> </a:t>
            </a:r>
            <a:r>
              <a:rPr lang="es-ES" dirty="0" err="1" smtClean="0"/>
              <a:t>bàsicament</a:t>
            </a:r>
            <a:r>
              <a:rPr lang="es-ES" dirty="0" smtClean="0"/>
              <a:t> </a:t>
            </a:r>
            <a:r>
              <a:rPr lang="es-ES" u="sng" dirty="0" smtClean="0"/>
              <a:t>per </a:t>
            </a:r>
            <a:r>
              <a:rPr lang="es-ES" b="1" u="sng" dirty="0" err="1" smtClean="0"/>
              <a:t>carboni</a:t>
            </a:r>
            <a:r>
              <a:rPr lang="es-ES" u="sng" dirty="0" smtClean="0"/>
              <a:t>, </a:t>
            </a:r>
            <a:r>
              <a:rPr lang="es-ES" b="1" u="sng" dirty="0" err="1" smtClean="0"/>
              <a:t>hidrogen</a:t>
            </a:r>
            <a:r>
              <a:rPr lang="es-ES" u="sng" dirty="0" smtClean="0"/>
              <a:t> i </a:t>
            </a:r>
            <a:r>
              <a:rPr lang="es-ES" b="1" u="sng" dirty="0" err="1" smtClean="0"/>
              <a:t>oxigen</a:t>
            </a:r>
            <a:r>
              <a:rPr lang="es-ES" dirty="0" smtClean="0"/>
              <a:t>, </a:t>
            </a:r>
            <a:r>
              <a:rPr lang="es-ES" dirty="0" err="1" smtClean="0"/>
              <a:t>responen</a:t>
            </a:r>
            <a:r>
              <a:rPr lang="es-ES" dirty="0" smtClean="0"/>
              <a:t> a la </a:t>
            </a:r>
            <a:r>
              <a:rPr lang="es-ES" u="sng" dirty="0" smtClean="0"/>
              <a:t>fórmula </a:t>
            </a:r>
            <a:r>
              <a:rPr lang="es-ES" b="1" u="sng" dirty="0" err="1" smtClean="0"/>
              <a:t>C</a:t>
            </a:r>
            <a:r>
              <a:rPr lang="es-ES" b="1" u="sng" baseline="-25000" dirty="0" err="1" smtClean="0"/>
              <a:t>n</a:t>
            </a:r>
            <a:r>
              <a:rPr lang="es-ES" b="1" u="sng" dirty="0" smtClean="0"/>
              <a:t>(H</a:t>
            </a:r>
            <a:r>
              <a:rPr lang="es-ES" b="1" u="sng" baseline="-25000" dirty="0" smtClean="0"/>
              <a:t>2</a:t>
            </a:r>
            <a:r>
              <a:rPr lang="es-ES" b="1" u="sng" dirty="0" smtClean="0"/>
              <a:t>O)</a:t>
            </a:r>
            <a:r>
              <a:rPr lang="es-ES" b="1" u="sng" baseline="-25000" dirty="0" smtClean="0"/>
              <a:t>n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Popularment</a:t>
            </a:r>
            <a:r>
              <a:rPr lang="es-ES" dirty="0" smtClean="0"/>
              <a:t> es </a:t>
            </a:r>
            <a:r>
              <a:rPr lang="es-ES" dirty="0" err="1" smtClean="0"/>
              <a:t>coneixen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u="sng" dirty="0" err="1" smtClean="0"/>
              <a:t>hidrats</a:t>
            </a:r>
            <a:r>
              <a:rPr lang="es-ES" u="sng" dirty="0" smtClean="0"/>
              <a:t> de </a:t>
            </a:r>
            <a:r>
              <a:rPr lang="es-ES" u="sng" dirty="0" err="1" smtClean="0"/>
              <a:t>carboni</a:t>
            </a:r>
            <a:r>
              <a:rPr lang="es-ES" u="sng" dirty="0" smtClean="0"/>
              <a:t> o </a:t>
            </a:r>
            <a:r>
              <a:rPr lang="es-ES" u="sng" dirty="0" err="1" smtClean="0"/>
              <a:t>carbohidrats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La </a:t>
            </a:r>
            <a:r>
              <a:rPr lang="es-ES" dirty="0" err="1" smtClean="0"/>
              <a:t>seva</a:t>
            </a:r>
            <a:r>
              <a:rPr lang="es-ES" dirty="0" smtClean="0"/>
              <a:t> principal </a:t>
            </a:r>
            <a:r>
              <a:rPr lang="es-ES" u="sng" dirty="0" err="1" smtClean="0"/>
              <a:t>funció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b="1" u="sng" dirty="0" err="1" smtClean="0"/>
              <a:t>energètica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Es </a:t>
            </a:r>
            <a:r>
              <a:rPr lang="es-ES" dirty="0" err="1" smtClean="0"/>
              <a:t>classifiquen</a:t>
            </a:r>
            <a:r>
              <a:rPr lang="es-ES" dirty="0" smtClean="0"/>
              <a:t> en </a:t>
            </a:r>
            <a:r>
              <a:rPr lang="es-ES" u="sng" dirty="0" smtClean="0"/>
              <a:t>tres </a:t>
            </a:r>
            <a:r>
              <a:rPr lang="es-ES" u="sng" dirty="0" err="1" smtClean="0"/>
              <a:t>grups</a:t>
            </a:r>
            <a:r>
              <a:rPr lang="es-ES" u="sng" dirty="0" smtClean="0"/>
              <a:t>: </a:t>
            </a:r>
            <a:r>
              <a:rPr lang="es-ES" b="1" u="sng" dirty="0" err="1" smtClean="0"/>
              <a:t>monosacàrids</a:t>
            </a:r>
            <a:r>
              <a:rPr lang="es-ES" u="sng" dirty="0" smtClean="0"/>
              <a:t>, </a:t>
            </a:r>
            <a:r>
              <a:rPr lang="es-ES" b="1" u="sng" dirty="0" err="1" smtClean="0"/>
              <a:t>disacàrids</a:t>
            </a:r>
            <a:r>
              <a:rPr lang="es-ES" b="1" u="sng" dirty="0" smtClean="0"/>
              <a:t> </a:t>
            </a:r>
            <a:r>
              <a:rPr lang="es-ES" u="sng" dirty="0" smtClean="0"/>
              <a:t>i </a:t>
            </a:r>
            <a:r>
              <a:rPr lang="es-ES" b="1" u="sng" dirty="0" err="1" smtClean="0"/>
              <a:t>polisacàrids</a:t>
            </a:r>
            <a:r>
              <a:rPr lang="es-ES" dirty="0" smtClean="0"/>
              <a:t>.</a:t>
            </a:r>
            <a:endParaRPr lang="ca-ES" dirty="0"/>
          </a:p>
        </p:txBody>
      </p:sp>
      <p:pic>
        <p:nvPicPr>
          <p:cNvPr id="3074" name="Picture 2" descr="CARBOHIDRATOS - Petit Fit by Cr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01" y="3904154"/>
            <a:ext cx="4278124" cy="280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jo con el azúcar y la hipertensión - Diario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462" y="4291781"/>
            <a:ext cx="2843189" cy="183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35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9" y="457200"/>
            <a:ext cx="6106924" cy="6504039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Monosacàrids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les </a:t>
            </a:r>
            <a:r>
              <a:rPr lang="es-ES" u="sng" dirty="0" err="1" smtClean="0">
                <a:solidFill>
                  <a:schemeClr val="tx1"/>
                </a:solidFill>
              </a:rPr>
              <a:t>molècules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orgàniques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més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senzilles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l’organisme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r>
              <a:rPr lang="es-ES" dirty="0" err="1" smtClean="0">
                <a:solidFill>
                  <a:schemeClr val="tx1"/>
                </a:solidFill>
              </a:rPr>
              <a:t>Sovint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se’ls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anomena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u="sng" dirty="0" smtClean="0">
                <a:solidFill>
                  <a:schemeClr val="tx1"/>
                </a:solidFill>
              </a:rPr>
              <a:t>sucres</a:t>
            </a:r>
            <a:r>
              <a:rPr lang="es-ES" dirty="0" smtClean="0">
                <a:solidFill>
                  <a:schemeClr val="tx1"/>
                </a:solidFill>
              </a:rPr>
              <a:t>, ja que </a:t>
            </a:r>
            <a:r>
              <a:rPr lang="es-ES" u="sng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dolços</a:t>
            </a:r>
            <a:r>
              <a:rPr lang="es-ES" u="sng" dirty="0" smtClean="0">
                <a:solidFill>
                  <a:schemeClr val="tx1"/>
                </a:solidFill>
              </a:rPr>
              <a:t>, solubles en </a:t>
            </a:r>
            <a:r>
              <a:rPr lang="es-ES" u="sng" dirty="0" err="1" smtClean="0">
                <a:solidFill>
                  <a:schemeClr val="tx1"/>
                </a:solidFill>
              </a:rPr>
              <a:t>aigua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u="sng" dirty="0" err="1" smtClean="0">
                <a:solidFill>
                  <a:schemeClr val="tx1"/>
                </a:solidFill>
              </a:rPr>
              <a:t>cristal·litzables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u="sng" dirty="0" err="1" smtClean="0">
                <a:solidFill>
                  <a:schemeClr val="tx1"/>
                </a:solidFill>
              </a:rPr>
              <a:t>Trioses</a:t>
            </a:r>
            <a:r>
              <a:rPr lang="es-ES" b="1" u="sng" dirty="0" smtClean="0">
                <a:solidFill>
                  <a:schemeClr val="tx1"/>
                </a:solidFill>
              </a:rPr>
              <a:t> (</a:t>
            </a:r>
            <a:r>
              <a:rPr lang="es-ES" b="1" u="sng" dirty="0" err="1" smtClean="0">
                <a:solidFill>
                  <a:schemeClr val="tx1"/>
                </a:solidFill>
              </a:rPr>
              <a:t>amb</a:t>
            </a:r>
            <a:r>
              <a:rPr lang="es-ES" b="1" u="sng" dirty="0" smtClean="0">
                <a:solidFill>
                  <a:schemeClr val="tx1"/>
                </a:solidFill>
              </a:rPr>
              <a:t> 3 </a:t>
            </a:r>
            <a:r>
              <a:rPr lang="es-ES" b="1" u="sng" dirty="0" err="1" smtClean="0">
                <a:solidFill>
                  <a:schemeClr val="tx1"/>
                </a:solidFill>
              </a:rPr>
              <a:t>àtoms</a:t>
            </a:r>
            <a:r>
              <a:rPr lang="es-ES" b="1" u="sng" dirty="0" smtClean="0">
                <a:solidFill>
                  <a:schemeClr val="tx1"/>
                </a:solidFill>
              </a:rPr>
              <a:t> de C): </a:t>
            </a:r>
            <a:r>
              <a:rPr lang="es-ES" u="sng" dirty="0" smtClean="0">
                <a:solidFill>
                  <a:schemeClr val="tx1"/>
                </a:solidFill>
              </a:rPr>
              <a:t>el </a:t>
            </a:r>
            <a:r>
              <a:rPr lang="es-ES" u="sng" dirty="0" err="1" smtClean="0">
                <a:solidFill>
                  <a:schemeClr val="tx1"/>
                </a:solidFill>
              </a:rPr>
              <a:t>gliceraldehid</a:t>
            </a:r>
            <a:r>
              <a:rPr lang="es-ES" u="sng" dirty="0" smtClean="0">
                <a:solidFill>
                  <a:schemeClr val="tx1"/>
                </a:solidFill>
              </a:rPr>
              <a:t> i la </a:t>
            </a:r>
            <a:r>
              <a:rPr lang="es-ES" u="sng" dirty="0" err="1" smtClean="0">
                <a:solidFill>
                  <a:schemeClr val="tx1"/>
                </a:solidFill>
              </a:rPr>
              <a:t>dihidroxiacetona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importants</a:t>
            </a:r>
            <a:r>
              <a:rPr lang="es-ES" dirty="0" smtClean="0">
                <a:solidFill>
                  <a:schemeClr val="tx1"/>
                </a:solidFill>
              </a:rPr>
              <a:t> en </a:t>
            </a:r>
            <a:r>
              <a:rPr lang="es-ES" dirty="0" err="1" smtClean="0">
                <a:solidFill>
                  <a:schemeClr val="tx1"/>
                </a:solidFill>
              </a:rPr>
              <a:t>moltes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vies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metabòliques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u="sng" dirty="0" err="1" smtClean="0">
                <a:solidFill>
                  <a:schemeClr val="tx1"/>
                </a:solidFill>
              </a:rPr>
              <a:t>Pentoses</a:t>
            </a:r>
            <a:r>
              <a:rPr lang="es-ES" b="1" u="sng" dirty="0" smtClean="0">
                <a:solidFill>
                  <a:schemeClr val="tx1"/>
                </a:solidFill>
              </a:rPr>
              <a:t> (</a:t>
            </a:r>
            <a:r>
              <a:rPr lang="es-ES" b="1" u="sng" dirty="0" err="1" smtClean="0">
                <a:solidFill>
                  <a:schemeClr val="tx1"/>
                </a:solidFill>
              </a:rPr>
              <a:t>amb</a:t>
            </a:r>
            <a:r>
              <a:rPr lang="es-ES" b="1" u="sng" dirty="0" smtClean="0">
                <a:solidFill>
                  <a:schemeClr val="tx1"/>
                </a:solidFill>
              </a:rPr>
              <a:t> 5 </a:t>
            </a:r>
            <a:r>
              <a:rPr lang="es-ES" b="1" u="sng" dirty="0" err="1" smtClean="0">
                <a:solidFill>
                  <a:schemeClr val="tx1"/>
                </a:solidFill>
              </a:rPr>
              <a:t>àtoms</a:t>
            </a:r>
            <a:r>
              <a:rPr lang="es-ES" b="1" u="sng" dirty="0" smtClean="0">
                <a:solidFill>
                  <a:schemeClr val="tx1"/>
                </a:solidFill>
              </a:rPr>
              <a:t> de C): </a:t>
            </a:r>
            <a:r>
              <a:rPr lang="es-ES" u="sng" dirty="0" err="1" smtClean="0">
                <a:solidFill>
                  <a:schemeClr val="tx1"/>
                </a:solidFill>
              </a:rPr>
              <a:t>com</a:t>
            </a:r>
            <a:r>
              <a:rPr lang="es-ES" u="sng" dirty="0" smtClean="0">
                <a:solidFill>
                  <a:schemeClr val="tx1"/>
                </a:solidFill>
              </a:rPr>
              <a:t> la ribosa i la </a:t>
            </a:r>
            <a:r>
              <a:rPr lang="es-ES" u="sng" dirty="0" err="1" smtClean="0">
                <a:solidFill>
                  <a:schemeClr val="tx1"/>
                </a:solidFill>
              </a:rPr>
              <a:t>desoxiribosa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necessàries</a:t>
            </a:r>
            <a:r>
              <a:rPr lang="es-ES" dirty="0" smtClean="0">
                <a:solidFill>
                  <a:schemeClr val="tx1"/>
                </a:solidFill>
              </a:rPr>
              <a:t> per a la </a:t>
            </a:r>
            <a:r>
              <a:rPr lang="es-ES" dirty="0" err="1" smtClean="0">
                <a:solidFill>
                  <a:schemeClr val="tx1"/>
                </a:solidFill>
              </a:rPr>
              <a:t>síntesi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d’àcids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nucleics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dirty="0" err="1" smtClean="0">
                <a:solidFill>
                  <a:schemeClr val="tx1"/>
                </a:solidFill>
              </a:rPr>
              <a:t>Hexoses</a:t>
            </a:r>
            <a:r>
              <a:rPr lang="es-ES" b="1" dirty="0" smtClean="0">
                <a:solidFill>
                  <a:schemeClr val="tx1"/>
                </a:solidFill>
              </a:rPr>
              <a:t> (</a:t>
            </a:r>
            <a:r>
              <a:rPr lang="es-ES" b="1" dirty="0" err="1" smtClean="0">
                <a:solidFill>
                  <a:schemeClr val="tx1"/>
                </a:solidFill>
              </a:rPr>
              <a:t>amb</a:t>
            </a:r>
            <a:r>
              <a:rPr lang="es-ES" b="1" dirty="0" smtClean="0">
                <a:solidFill>
                  <a:schemeClr val="tx1"/>
                </a:solidFill>
              </a:rPr>
              <a:t> 6 </a:t>
            </a:r>
            <a:r>
              <a:rPr lang="es-ES" b="1" u="sng" dirty="0" err="1" smtClean="0">
                <a:solidFill>
                  <a:schemeClr val="tx1"/>
                </a:solidFill>
              </a:rPr>
              <a:t>àtoms</a:t>
            </a:r>
            <a:r>
              <a:rPr lang="es-ES" b="1" u="sng" dirty="0" smtClean="0">
                <a:solidFill>
                  <a:schemeClr val="tx1"/>
                </a:solidFill>
              </a:rPr>
              <a:t> de C):</a:t>
            </a:r>
            <a:r>
              <a:rPr lang="es-ES" u="sng" dirty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com</a:t>
            </a:r>
            <a:r>
              <a:rPr lang="es-ES" u="sng" dirty="0" smtClean="0">
                <a:solidFill>
                  <a:schemeClr val="tx1"/>
                </a:solidFill>
              </a:rPr>
              <a:t> la glucosa, la fructosa o la galactosa</a:t>
            </a:r>
            <a:r>
              <a:rPr lang="es-ES" dirty="0" smtClean="0">
                <a:solidFill>
                  <a:schemeClr val="tx1"/>
                </a:solidFill>
              </a:rPr>
              <a:t>, que </a:t>
            </a:r>
            <a:r>
              <a:rPr lang="es-ES" dirty="0" err="1" smtClean="0">
                <a:solidFill>
                  <a:schemeClr val="tx1"/>
                </a:solidFill>
              </a:rPr>
              <a:t>constitueixen</a:t>
            </a:r>
            <a:r>
              <a:rPr lang="es-ES" dirty="0" smtClean="0">
                <a:solidFill>
                  <a:schemeClr val="tx1"/>
                </a:solidFill>
              </a:rPr>
              <a:t> les </a:t>
            </a:r>
            <a:r>
              <a:rPr lang="es-ES" dirty="0" err="1" smtClean="0">
                <a:solidFill>
                  <a:schemeClr val="tx1"/>
                </a:solidFill>
              </a:rPr>
              <a:t>molècules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essencials</a:t>
            </a:r>
            <a:r>
              <a:rPr lang="es-ES" dirty="0" smtClean="0">
                <a:solidFill>
                  <a:schemeClr val="tx1"/>
                </a:solidFill>
              </a:rPr>
              <a:t> per la </a:t>
            </a:r>
            <a:r>
              <a:rPr lang="es-ES" dirty="0" err="1" smtClean="0">
                <a:solidFill>
                  <a:schemeClr val="tx1"/>
                </a:solidFill>
              </a:rPr>
              <a:t>nutrició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cel·lular</a:t>
            </a:r>
            <a:r>
              <a:rPr lang="es-ES" dirty="0" smtClean="0">
                <a:solidFill>
                  <a:schemeClr val="tx1"/>
                </a:solidFill>
              </a:rPr>
              <a:t> i li aporten </a:t>
            </a:r>
            <a:r>
              <a:rPr lang="es-ES" dirty="0" err="1" smtClean="0">
                <a:solidFill>
                  <a:schemeClr val="tx1"/>
                </a:solidFill>
              </a:rPr>
              <a:t>energia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instantània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726054" y="3329535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Dihidroxiacetona</a:t>
            </a:r>
            <a:endParaRPr lang="es-ES" sz="1600" dirty="0" smtClean="0"/>
          </a:p>
        </p:txBody>
      </p:sp>
      <p:pic>
        <p:nvPicPr>
          <p:cNvPr id="4100" name="Picture 4" descr="Biología 2: DHA: Esa pequeña desconoc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839" y="2144090"/>
            <a:ext cx="1445342" cy="240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ibosa: características, estructura y funciones - Lifede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53" b="14162"/>
          <a:stretch/>
        </p:blipFill>
        <p:spPr bwMode="auto">
          <a:xfrm>
            <a:off x="6486890" y="4626504"/>
            <a:ext cx="1312670" cy="210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236" y="215841"/>
            <a:ext cx="1420455" cy="2522033"/>
          </a:xfrm>
          <a:prstGeom prst="rect">
            <a:avLst/>
          </a:prstGeom>
        </p:spPr>
      </p:pic>
      <p:pic>
        <p:nvPicPr>
          <p:cNvPr id="4104" name="Picture 8" descr="Glucosa o fructosa: nuevo estudio sobre el impacto del azúcar en el  metabolismo y la salud cardiovascular - Biotech Spai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" t="15507" r="55276" b="6727"/>
          <a:stretch/>
        </p:blipFill>
        <p:spPr bwMode="auto">
          <a:xfrm>
            <a:off x="8541440" y="650947"/>
            <a:ext cx="1902542" cy="165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8564" y="4936452"/>
            <a:ext cx="1923151" cy="1488466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413489" y="2640679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Glucosa lineal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659385" y="2347672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Glucosa cíclica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490230" y="6519446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Ribosa lineal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8845379" y="6396312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Ribosa cíclica</a:t>
            </a:r>
          </a:p>
        </p:txBody>
      </p:sp>
      <p:cxnSp>
        <p:nvCxnSpPr>
          <p:cNvPr id="9" name="Conector recto de flecha 8"/>
          <p:cNvCxnSpPr>
            <a:endCxn id="4104" idx="1"/>
          </p:cNvCxnSpPr>
          <p:nvPr/>
        </p:nvCxnSpPr>
        <p:spPr>
          <a:xfrm>
            <a:off x="7722818" y="1476857"/>
            <a:ext cx="818622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/>
          <p:nvPr/>
        </p:nvCxnSpPr>
        <p:spPr>
          <a:xfrm>
            <a:off x="7722818" y="5670310"/>
            <a:ext cx="818622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9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761635" cy="6504039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Disacàrids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compostos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resultants</a:t>
            </a:r>
            <a:r>
              <a:rPr lang="es-ES" dirty="0" smtClean="0">
                <a:solidFill>
                  <a:schemeClr val="tx1"/>
                </a:solidFill>
              </a:rPr>
              <a:t> de la </a:t>
            </a:r>
            <a:r>
              <a:rPr lang="es-ES" b="1" u="sng" dirty="0" smtClean="0">
                <a:solidFill>
                  <a:schemeClr val="tx1"/>
                </a:solidFill>
              </a:rPr>
              <a:t>unió de dos </a:t>
            </a:r>
            <a:r>
              <a:rPr lang="es-ES" b="1" u="sng" dirty="0" err="1" smtClean="0">
                <a:solidFill>
                  <a:schemeClr val="tx1"/>
                </a:solidFill>
              </a:rPr>
              <a:t>monosacàrids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r>
              <a:rPr lang="es-ES" dirty="0" err="1" smtClean="0">
                <a:solidFill>
                  <a:schemeClr val="tx1"/>
                </a:solidFill>
              </a:rPr>
              <a:t>Quan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això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passa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u="sng" dirty="0" smtClean="0">
                <a:solidFill>
                  <a:schemeClr val="tx1"/>
                </a:solidFill>
              </a:rPr>
              <a:t>es forma un </a:t>
            </a:r>
            <a:r>
              <a:rPr lang="es-ES" b="1" u="sng" dirty="0" err="1" smtClean="0">
                <a:solidFill>
                  <a:schemeClr val="tx1"/>
                </a:solidFill>
              </a:rPr>
              <a:t>enllaç</a:t>
            </a:r>
            <a:r>
              <a:rPr lang="es-ES" b="1" u="sng" dirty="0" smtClean="0">
                <a:solidFill>
                  <a:schemeClr val="tx1"/>
                </a:solidFill>
              </a:rPr>
              <a:t> O-</a:t>
            </a:r>
            <a:r>
              <a:rPr lang="es-ES" b="1" u="sng" dirty="0" err="1" smtClean="0">
                <a:solidFill>
                  <a:schemeClr val="tx1"/>
                </a:solidFill>
              </a:rPr>
              <a:t>glicosídic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</a:t>
            </a:r>
            <a:r>
              <a:rPr lang="es-ES" u="sng" dirty="0" err="1" smtClean="0">
                <a:solidFill>
                  <a:schemeClr val="tx1"/>
                </a:solidFill>
              </a:rPr>
              <a:t>s’allibera</a:t>
            </a:r>
            <a:r>
              <a:rPr lang="es-ES" u="sng" dirty="0" smtClean="0">
                <a:solidFill>
                  <a:schemeClr val="tx1"/>
                </a:solidFill>
              </a:rPr>
              <a:t> una molécula </a:t>
            </a:r>
            <a:r>
              <a:rPr lang="es-ES" u="sng" dirty="0" err="1" smtClean="0">
                <a:solidFill>
                  <a:schemeClr val="tx1"/>
                </a:solidFill>
              </a:rPr>
              <a:t>d’aigua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abundants</a:t>
            </a:r>
            <a:r>
              <a:rPr lang="es-ES" dirty="0" smtClean="0">
                <a:solidFill>
                  <a:schemeClr val="tx1"/>
                </a:solidFill>
              </a:rPr>
              <a:t> a la natura. Per </a:t>
            </a:r>
            <a:r>
              <a:rPr lang="es-ES" dirty="0" err="1" smtClean="0">
                <a:solidFill>
                  <a:schemeClr val="tx1"/>
                </a:solidFill>
              </a:rPr>
              <a:t>exemple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trobem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la lactosa en la </a:t>
            </a:r>
            <a:r>
              <a:rPr lang="es-ES" u="sng" dirty="0" err="1" smtClean="0">
                <a:solidFill>
                  <a:schemeClr val="tx1"/>
                </a:solidFill>
              </a:rPr>
              <a:t>llet</a:t>
            </a:r>
            <a:r>
              <a:rPr lang="es-ES" u="sng" dirty="0" smtClean="0">
                <a:solidFill>
                  <a:schemeClr val="tx1"/>
                </a:solidFill>
              </a:rPr>
              <a:t>, la sacarosa en el sucre de </a:t>
            </a:r>
            <a:r>
              <a:rPr lang="es-ES" u="sng" dirty="0" err="1" smtClean="0">
                <a:solidFill>
                  <a:schemeClr val="tx1"/>
                </a:solidFill>
              </a:rPr>
              <a:t>canya</a:t>
            </a:r>
            <a:r>
              <a:rPr lang="es-ES" u="sng" dirty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o la maltosa en el sucre de malta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128" name="Picture 8" descr="Enllaç glicosídic - Viquipèdia, l'enciclopèdia lli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15" y="3709219"/>
            <a:ext cx="9244180" cy="218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6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5900447" cy="6504039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Polisacàrids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compostos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resultants</a:t>
            </a:r>
            <a:r>
              <a:rPr lang="es-ES" dirty="0" smtClean="0">
                <a:solidFill>
                  <a:schemeClr val="tx1"/>
                </a:solidFill>
              </a:rPr>
              <a:t> de la </a:t>
            </a:r>
            <a:r>
              <a:rPr lang="es-ES" b="1" u="sng" dirty="0" smtClean="0">
                <a:solidFill>
                  <a:schemeClr val="tx1"/>
                </a:solidFill>
              </a:rPr>
              <a:t>unió de </a:t>
            </a:r>
            <a:r>
              <a:rPr lang="es-ES" b="1" u="sng" dirty="0" err="1" smtClean="0">
                <a:solidFill>
                  <a:schemeClr val="tx1"/>
                </a:solidFill>
              </a:rPr>
              <a:t>molts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monosacàrids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</a:t>
            </a:r>
            <a:r>
              <a:rPr lang="es-ES" dirty="0" smtClean="0">
                <a:solidFill>
                  <a:schemeClr val="tx1"/>
                </a:solidFill>
              </a:rPr>
              <a:t>el </a:t>
            </a:r>
            <a:r>
              <a:rPr lang="es-ES" dirty="0" err="1" smtClean="0">
                <a:solidFill>
                  <a:schemeClr val="tx1"/>
                </a:solidFill>
              </a:rPr>
              <a:t>conseqüent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alliberament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molècules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d’aigua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macromolècules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molècules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molt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grans</a:t>
            </a:r>
            <a:r>
              <a:rPr lang="es-ES" dirty="0" smtClean="0">
                <a:solidFill>
                  <a:schemeClr val="tx1"/>
                </a:solidFill>
              </a:rPr>
              <a:t> i que </a:t>
            </a:r>
            <a:r>
              <a:rPr lang="es-ES" u="sng" dirty="0" smtClean="0">
                <a:solidFill>
                  <a:schemeClr val="tx1"/>
                </a:solidFill>
              </a:rPr>
              <a:t>no </a:t>
            </a:r>
            <a:r>
              <a:rPr lang="es-ES" u="sng" dirty="0" err="1" smtClean="0">
                <a:solidFill>
                  <a:schemeClr val="tx1"/>
                </a:solidFill>
              </a:rPr>
              <a:t>són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dolces</a:t>
            </a:r>
            <a:r>
              <a:rPr lang="es-ES" u="sng" dirty="0" smtClean="0">
                <a:solidFill>
                  <a:schemeClr val="tx1"/>
                </a:solidFill>
              </a:rPr>
              <a:t>, ni solubles en </a:t>
            </a:r>
            <a:r>
              <a:rPr lang="es-ES" u="sng" dirty="0" err="1" smtClean="0">
                <a:solidFill>
                  <a:schemeClr val="tx1"/>
                </a:solidFill>
              </a:rPr>
              <a:t>aigua</a:t>
            </a:r>
            <a:r>
              <a:rPr lang="es-ES" u="sng" dirty="0" smtClean="0">
                <a:solidFill>
                  <a:schemeClr val="tx1"/>
                </a:solidFill>
              </a:rPr>
              <a:t>, ni </a:t>
            </a:r>
            <a:r>
              <a:rPr lang="es-ES" u="sng" dirty="0" err="1" smtClean="0">
                <a:solidFill>
                  <a:schemeClr val="tx1"/>
                </a:solidFill>
              </a:rPr>
              <a:t>cristal·litzables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u="sng" dirty="0" err="1" smtClean="0">
                <a:solidFill>
                  <a:schemeClr val="tx1"/>
                </a:solidFill>
              </a:rPr>
              <a:t>Glicogen</a:t>
            </a:r>
            <a:r>
              <a:rPr lang="es-ES" b="1" u="sng" dirty="0" smtClean="0">
                <a:solidFill>
                  <a:schemeClr val="tx1"/>
                </a:solidFill>
              </a:rPr>
              <a:t>: </a:t>
            </a:r>
            <a:r>
              <a:rPr lang="es-ES" u="sng" dirty="0" err="1" smtClean="0">
                <a:solidFill>
                  <a:schemeClr val="tx1"/>
                </a:solidFill>
              </a:rPr>
              <a:t>font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b="1" u="sng" dirty="0" smtClean="0">
                <a:solidFill>
                  <a:schemeClr val="tx1"/>
                </a:solidFill>
              </a:rPr>
              <a:t>reserva </a:t>
            </a:r>
            <a:r>
              <a:rPr lang="es-ES" b="1" u="sng" dirty="0" err="1" smtClean="0">
                <a:solidFill>
                  <a:schemeClr val="tx1"/>
                </a:solidFill>
              </a:rPr>
              <a:t>energètica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animals</a:t>
            </a:r>
            <a:r>
              <a:rPr lang="es-ES" dirty="0" smtClean="0">
                <a:solidFill>
                  <a:schemeClr val="tx1"/>
                </a:solidFill>
              </a:rPr>
              <a:t>. Es </a:t>
            </a:r>
            <a:r>
              <a:rPr lang="es-ES" dirty="0" err="1" smtClean="0">
                <a:solidFill>
                  <a:schemeClr val="tx1"/>
                </a:solidFill>
              </a:rPr>
              <a:t>localitza</a:t>
            </a:r>
            <a:r>
              <a:rPr lang="es-ES" dirty="0" smtClean="0">
                <a:solidFill>
                  <a:schemeClr val="tx1"/>
                </a:solidFill>
              </a:rPr>
              <a:t> en el </a:t>
            </a:r>
            <a:r>
              <a:rPr lang="es-ES" dirty="0" err="1" smtClean="0">
                <a:solidFill>
                  <a:schemeClr val="tx1"/>
                </a:solidFill>
              </a:rPr>
              <a:t>fetge</a:t>
            </a:r>
            <a:r>
              <a:rPr lang="es-ES" dirty="0" smtClean="0">
                <a:solidFill>
                  <a:schemeClr val="tx1"/>
                </a:solidFill>
              </a:rPr>
              <a:t> i en el </a:t>
            </a:r>
            <a:r>
              <a:rPr lang="es-ES" dirty="0" err="1" smtClean="0">
                <a:solidFill>
                  <a:schemeClr val="tx1"/>
                </a:solidFill>
              </a:rPr>
              <a:t>teixit</a:t>
            </a:r>
            <a:r>
              <a:rPr lang="es-ES" dirty="0" smtClean="0">
                <a:solidFill>
                  <a:schemeClr val="tx1"/>
                </a:solidFill>
              </a:rPr>
              <a:t> muscular.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u="sng" dirty="0" err="1" smtClean="0">
                <a:solidFill>
                  <a:schemeClr val="tx1"/>
                </a:solidFill>
              </a:rPr>
              <a:t>Midó</a:t>
            </a:r>
            <a:r>
              <a:rPr lang="es-ES" b="1" u="sng" dirty="0" smtClean="0">
                <a:solidFill>
                  <a:schemeClr val="tx1"/>
                </a:solidFill>
              </a:rPr>
              <a:t>: </a:t>
            </a:r>
            <a:r>
              <a:rPr lang="es-ES" u="sng" dirty="0" err="1" smtClean="0">
                <a:solidFill>
                  <a:schemeClr val="tx1"/>
                </a:solidFill>
              </a:rPr>
              <a:t>font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b="1" u="sng" dirty="0" smtClean="0">
                <a:solidFill>
                  <a:schemeClr val="tx1"/>
                </a:solidFill>
              </a:rPr>
              <a:t>reserva </a:t>
            </a:r>
            <a:r>
              <a:rPr lang="es-ES" b="1" u="sng" dirty="0" err="1" smtClean="0">
                <a:solidFill>
                  <a:schemeClr val="tx1"/>
                </a:solidFill>
              </a:rPr>
              <a:t>energètica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vegetals</a:t>
            </a:r>
            <a:r>
              <a:rPr lang="es-ES" dirty="0" smtClean="0">
                <a:solidFill>
                  <a:schemeClr val="tx1"/>
                </a:solidFill>
              </a:rPr>
              <a:t>. Es </a:t>
            </a:r>
            <a:r>
              <a:rPr lang="es-ES" dirty="0" err="1" smtClean="0">
                <a:solidFill>
                  <a:schemeClr val="tx1"/>
                </a:solidFill>
              </a:rPr>
              <a:t>troba</a:t>
            </a:r>
            <a:r>
              <a:rPr lang="es-ES" dirty="0" smtClean="0">
                <a:solidFill>
                  <a:schemeClr val="tx1"/>
                </a:solidFill>
              </a:rPr>
              <a:t> en </a:t>
            </a:r>
            <a:r>
              <a:rPr lang="es-ES" dirty="0" err="1" smtClean="0">
                <a:solidFill>
                  <a:schemeClr val="tx1"/>
                </a:solidFill>
              </a:rPr>
              <a:t>els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amiloplasts</a:t>
            </a:r>
            <a:r>
              <a:rPr lang="es-ES" dirty="0" smtClean="0">
                <a:solidFill>
                  <a:schemeClr val="tx1"/>
                </a:solidFill>
              </a:rPr>
              <a:t> de les </a:t>
            </a:r>
            <a:r>
              <a:rPr lang="es-ES" dirty="0" err="1" smtClean="0">
                <a:solidFill>
                  <a:schemeClr val="tx1"/>
                </a:solidFill>
              </a:rPr>
              <a:t>cèl·lules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vegetals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sobretot</a:t>
            </a:r>
            <a:r>
              <a:rPr lang="es-ES" dirty="0" smtClean="0">
                <a:solidFill>
                  <a:schemeClr val="tx1"/>
                </a:solidFill>
              </a:rPr>
              <a:t> en </a:t>
            </a:r>
            <a:r>
              <a:rPr lang="es-ES" dirty="0" err="1" smtClean="0">
                <a:solidFill>
                  <a:schemeClr val="tx1"/>
                </a:solidFill>
              </a:rPr>
              <a:t>arrels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llavors</a:t>
            </a:r>
            <a:r>
              <a:rPr lang="es-ES" dirty="0" smtClean="0">
                <a:solidFill>
                  <a:schemeClr val="tx1"/>
                </a:solidFill>
              </a:rPr>
              <a:t> i </a:t>
            </a:r>
            <a:r>
              <a:rPr lang="es-ES" dirty="0" err="1" smtClean="0">
                <a:solidFill>
                  <a:schemeClr val="tx1"/>
                </a:solidFill>
              </a:rPr>
              <a:t>tiges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b="1" u="sng" dirty="0" err="1" smtClean="0">
                <a:solidFill>
                  <a:schemeClr val="tx1"/>
                </a:solidFill>
              </a:rPr>
              <a:t>Cel·lulosa</a:t>
            </a:r>
            <a:r>
              <a:rPr lang="es-ES" b="1" u="sng" dirty="0" smtClean="0">
                <a:solidFill>
                  <a:schemeClr val="tx1"/>
                </a:solidFill>
              </a:rPr>
              <a:t>: </a:t>
            </a:r>
            <a:r>
              <a:rPr lang="es-ES" u="sng" dirty="0" err="1" smtClean="0">
                <a:solidFill>
                  <a:schemeClr val="tx1"/>
                </a:solidFill>
              </a:rPr>
              <a:t>polisacàrid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funció</a:t>
            </a:r>
            <a:r>
              <a:rPr lang="es-ES" u="sng" dirty="0" smtClean="0">
                <a:solidFill>
                  <a:schemeClr val="tx1"/>
                </a:solidFill>
              </a:rPr>
              <a:t> estructural, forma </a:t>
            </a:r>
            <a:r>
              <a:rPr lang="es-ES" u="sng" dirty="0" err="1" smtClean="0">
                <a:solidFill>
                  <a:schemeClr val="tx1"/>
                </a:solidFill>
              </a:rPr>
              <a:t>part</a:t>
            </a:r>
            <a:r>
              <a:rPr lang="es-ES" u="sng" dirty="0" smtClean="0">
                <a:solidFill>
                  <a:schemeClr val="tx1"/>
                </a:solidFill>
              </a:rPr>
              <a:t> de les </a:t>
            </a:r>
            <a:r>
              <a:rPr lang="es-ES" u="sng" dirty="0" err="1" smtClean="0">
                <a:solidFill>
                  <a:schemeClr val="tx1"/>
                </a:solidFill>
              </a:rPr>
              <a:t>parets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cel·lulars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vegetals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r>
              <a:rPr lang="es-ES" dirty="0" err="1" smtClean="0">
                <a:solidFill>
                  <a:schemeClr val="tx1"/>
                </a:solidFill>
              </a:rPr>
              <a:t>Els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humans</a:t>
            </a:r>
            <a:r>
              <a:rPr lang="es-ES" dirty="0" smtClean="0">
                <a:solidFill>
                  <a:schemeClr val="tx1"/>
                </a:solidFill>
              </a:rPr>
              <a:t> no </a:t>
            </a:r>
            <a:r>
              <a:rPr lang="es-ES" dirty="0" err="1" smtClean="0">
                <a:solidFill>
                  <a:schemeClr val="tx1"/>
                </a:solidFill>
              </a:rPr>
              <a:t>podem</a:t>
            </a:r>
            <a:r>
              <a:rPr lang="es-ES" dirty="0" smtClean="0">
                <a:solidFill>
                  <a:schemeClr val="tx1"/>
                </a:solidFill>
              </a:rPr>
              <a:t> digerir-la, per </a:t>
            </a:r>
            <a:r>
              <a:rPr lang="es-ES" dirty="0" err="1" smtClean="0">
                <a:solidFill>
                  <a:schemeClr val="tx1"/>
                </a:solidFill>
              </a:rPr>
              <a:t>això</a:t>
            </a:r>
            <a:r>
              <a:rPr lang="es-ES" dirty="0" smtClean="0">
                <a:solidFill>
                  <a:schemeClr val="tx1"/>
                </a:solidFill>
              </a:rPr>
              <a:t> en el </a:t>
            </a:r>
            <a:r>
              <a:rPr lang="es-ES" dirty="0" err="1" smtClean="0">
                <a:solidFill>
                  <a:schemeClr val="tx1"/>
                </a:solidFill>
              </a:rPr>
              <a:t>món</a:t>
            </a:r>
            <a:r>
              <a:rPr lang="es-ES" dirty="0" smtClean="0">
                <a:solidFill>
                  <a:schemeClr val="tx1"/>
                </a:solidFill>
              </a:rPr>
              <a:t> de la dietética se la </a:t>
            </a:r>
            <a:r>
              <a:rPr lang="es-ES" dirty="0" err="1" smtClean="0">
                <a:solidFill>
                  <a:schemeClr val="tx1"/>
                </a:solidFill>
              </a:rPr>
              <a:t>coneix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com</a:t>
            </a:r>
            <a:r>
              <a:rPr lang="es-ES" dirty="0" smtClean="0">
                <a:solidFill>
                  <a:schemeClr val="tx1"/>
                </a:solidFill>
              </a:rPr>
              <a:t> fibra vegetal.</a:t>
            </a:r>
            <a:endParaRPr lang="es-ES" b="1" dirty="0" smtClean="0">
              <a:solidFill>
                <a:schemeClr val="tx1"/>
              </a:solidFill>
            </a:endParaRPr>
          </a:p>
        </p:txBody>
      </p:sp>
      <p:pic>
        <p:nvPicPr>
          <p:cNvPr id="6150" name="Picture 6" descr="Metabolismo del Glucógen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" t="18739" r="5250"/>
          <a:stretch/>
        </p:blipFill>
        <p:spPr bwMode="auto">
          <a:xfrm>
            <a:off x="6465151" y="1504335"/>
            <a:ext cx="5726850" cy="370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7640483" y="4871216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</a:t>
            </a:r>
            <a:r>
              <a:rPr lang="es-ES" sz="1600" dirty="0" err="1" smtClean="0"/>
              <a:t>glicogen</a:t>
            </a:r>
            <a:endParaRPr lang="es-ES" sz="1600" dirty="0" smtClean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79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1.5. ELS LÍPIDS </a:t>
            </a:r>
            <a:r>
              <a:rPr lang="es-ES" sz="2800" b="1" dirty="0" smtClean="0">
                <a:solidFill>
                  <a:schemeClr val="accent1">
                    <a:lumMod val="50000"/>
                  </a:schemeClr>
                </a:solidFill>
              </a:rPr>
              <a:t>(9 </a:t>
            </a: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</a:rPr>
              <a:t>kcal/g)</a:t>
            </a:r>
            <a:endParaRPr lang="ca-ES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334" y="1475874"/>
            <a:ext cx="85966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b="1" u="sng" dirty="0" smtClean="0"/>
              <a:t>untuosos</a:t>
            </a:r>
            <a:r>
              <a:rPr lang="es-ES" u="sng" dirty="0" smtClean="0"/>
              <a:t> (</a:t>
            </a:r>
            <a:r>
              <a:rPr lang="es-ES" u="sng" dirty="0" err="1" smtClean="0"/>
              <a:t>greixosos</a:t>
            </a:r>
            <a:r>
              <a:rPr lang="es-ES" u="sng" dirty="0" smtClean="0"/>
              <a:t>) al </a:t>
            </a:r>
            <a:r>
              <a:rPr lang="es-ES" u="sng" dirty="0" err="1" smtClean="0"/>
              <a:t>tacte</a:t>
            </a:r>
            <a:r>
              <a:rPr lang="es-ES" u="sng" dirty="0"/>
              <a:t> </a:t>
            </a:r>
            <a:r>
              <a:rPr lang="es-ES" u="sng" dirty="0" smtClean="0"/>
              <a:t>i </a:t>
            </a:r>
            <a:r>
              <a:rPr lang="es-ES" u="sng" dirty="0" err="1" smtClean="0"/>
              <a:t>menys</a:t>
            </a:r>
            <a:r>
              <a:rPr lang="es-ES" u="sng" dirty="0" smtClean="0"/>
              <a:t> densos que </a:t>
            </a:r>
            <a:r>
              <a:rPr lang="es-ES" u="sng" dirty="0" err="1" smtClean="0"/>
              <a:t>l’aigua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b="1" u="sng" dirty="0" smtClean="0"/>
              <a:t>insolubles en </a:t>
            </a:r>
            <a:r>
              <a:rPr lang="es-ES" b="1" u="sng" dirty="0" err="1" smtClean="0"/>
              <a:t>aigua</a:t>
            </a:r>
            <a:r>
              <a:rPr lang="es-ES" b="1" u="sng" dirty="0" smtClean="0"/>
              <a:t> </a:t>
            </a:r>
            <a:r>
              <a:rPr lang="es-ES" u="sng" dirty="0" smtClean="0"/>
              <a:t>(</a:t>
            </a:r>
            <a:r>
              <a:rPr lang="es-ES" u="sng" dirty="0" err="1" smtClean="0"/>
              <a:t>hidròfobs</a:t>
            </a:r>
            <a:r>
              <a:rPr lang="es-ES" u="sng" dirty="0" smtClean="0"/>
              <a:t>) i </a:t>
            </a:r>
            <a:r>
              <a:rPr lang="es-ES" b="1" u="sng" dirty="0" smtClean="0"/>
              <a:t>solubles en </a:t>
            </a:r>
            <a:r>
              <a:rPr lang="es-ES" b="1" u="sng" dirty="0" err="1" smtClean="0"/>
              <a:t>dissolvents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orgànics</a:t>
            </a:r>
            <a:r>
              <a:rPr lang="es-ES" b="1" u="sng" dirty="0" smtClean="0"/>
              <a:t> </a:t>
            </a:r>
            <a:r>
              <a:rPr lang="es-ES" dirty="0" smtClean="0"/>
              <a:t>(</a:t>
            </a:r>
            <a:r>
              <a:rPr lang="es-ES" dirty="0" err="1" smtClean="0"/>
              <a:t>lipòfiles</a:t>
            </a:r>
            <a:r>
              <a:rPr lang="es-ES" dirty="0" smtClean="0"/>
              <a:t>) </a:t>
            </a:r>
            <a:r>
              <a:rPr lang="es-ES" dirty="0" err="1" smtClean="0"/>
              <a:t>com</a:t>
            </a:r>
            <a:r>
              <a:rPr lang="es-ES" dirty="0" smtClean="0"/>
              <a:t> </a:t>
            </a:r>
            <a:r>
              <a:rPr lang="es-ES" dirty="0" err="1" smtClean="0"/>
              <a:t>l’alcohol</a:t>
            </a:r>
            <a:r>
              <a:rPr lang="es-ES" dirty="0" smtClean="0"/>
              <a:t>, el </a:t>
            </a:r>
            <a:r>
              <a:rPr lang="es-ES" dirty="0" err="1" smtClean="0"/>
              <a:t>benzè</a:t>
            </a:r>
            <a:r>
              <a:rPr lang="es-ES" dirty="0" smtClean="0"/>
              <a:t>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Estan</a:t>
            </a:r>
            <a:r>
              <a:rPr lang="es-ES" dirty="0" smtClean="0"/>
              <a:t> </a:t>
            </a:r>
            <a:r>
              <a:rPr lang="es-ES" u="sng" dirty="0" err="1" smtClean="0"/>
              <a:t>formats</a:t>
            </a:r>
            <a:r>
              <a:rPr lang="es-ES" u="sng" dirty="0" smtClean="0"/>
              <a:t> </a:t>
            </a:r>
            <a:r>
              <a:rPr lang="es-ES" dirty="0" err="1" smtClean="0"/>
              <a:t>principalment</a:t>
            </a:r>
            <a:r>
              <a:rPr lang="es-ES" dirty="0" smtClean="0"/>
              <a:t> </a:t>
            </a:r>
            <a:r>
              <a:rPr lang="es-ES" u="sng" dirty="0" smtClean="0"/>
              <a:t>per </a:t>
            </a:r>
            <a:r>
              <a:rPr lang="es-ES" b="1" u="sng" dirty="0" smtClean="0"/>
              <a:t>C</a:t>
            </a:r>
            <a:r>
              <a:rPr lang="es-ES" u="sng" dirty="0" smtClean="0"/>
              <a:t> i </a:t>
            </a:r>
            <a:r>
              <a:rPr lang="es-ES" b="1" u="sng" dirty="0" smtClean="0"/>
              <a:t>H</a:t>
            </a:r>
            <a:r>
              <a:rPr lang="es-ES" u="sng" dirty="0" smtClean="0"/>
              <a:t>, a </a:t>
            </a:r>
            <a:r>
              <a:rPr lang="es-ES" u="sng" dirty="0" err="1" smtClean="0"/>
              <a:t>més</a:t>
            </a:r>
            <a:r>
              <a:rPr lang="es-ES" u="sng" dirty="0" smtClean="0"/>
              <a:t>, poden presentar O, P, N i S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Contenen</a:t>
            </a:r>
            <a:r>
              <a:rPr lang="es-ES" dirty="0" smtClean="0"/>
              <a:t> </a:t>
            </a:r>
            <a:r>
              <a:rPr lang="es-ES" u="sng" dirty="0" err="1" smtClean="0"/>
              <a:t>mots</a:t>
            </a:r>
            <a:r>
              <a:rPr lang="es-ES" u="sng" dirty="0" smtClean="0"/>
              <a:t> </a:t>
            </a:r>
            <a:r>
              <a:rPr lang="es-ES" u="sng" dirty="0" err="1" smtClean="0"/>
              <a:t>enllaços</a:t>
            </a:r>
            <a:r>
              <a:rPr lang="es-ES" u="sng" dirty="0" smtClean="0"/>
              <a:t> C-H</a:t>
            </a:r>
            <a:r>
              <a:rPr lang="es-ES" dirty="0" smtClean="0"/>
              <a:t>, </a:t>
            </a:r>
            <a:r>
              <a:rPr lang="es-ES" dirty="0" err="1" smtClean="0"/>
              <a:t>això</a:t>
            </a:r>
            <a:r>
              <a:rPr lang="es-ES" dirty="0" smtClean="0"/>
              <a:t> fa que </a:t>
            </a:r>
            <a:r>
              <a:rPr lang="es-ES" u="sng" dirty="0" smtClean="0"/>
              <a:t>al cremar-los </a:t>
            </a:r>
            <a:r>
              <a:rPr lang="es-ES" u="sng" dirty="0" err="1" smtClean="0"/>
              <a:t>s’alliberi</a:t>
            </a:r>
            <a:r>
              <a:rPr lang="es-ES" u="sng" dirty="0" smtClean="0"/>
              <a:t> </a:t>
            </a:r>
            <a:r>
              <a:rPr lang="es-ES" u="sng" dirty="0" err="1" smtClean="0"/>
              <a:t>molta</a:t>
            </a:r>
            <a:r>
              <a:rPr lang="es-ES" u="sng" dirty="0" smtClean="0"/>
              <a:t> </a:t>
            </a:r>
            <a:r>
              <a:rPr lang="es-ES" u="sng" dirty="0" err="1" smtClean="0"/>
              <a:t>energia</a:t>
            </a:r>
            <a:r>
              <a:rPr lang="es-ES" dirty="0" smtClean="0"/>
              <a:t>, per </a:t>
            </a:r>
            <a:r>
              <a:rPr lang="es-ES" dirty="0" err="1" smtClean="0"/>
              <a:t>això</a:t>
            </a:r>
            <a:r>
              <a:rPr lang="es-ES" dirty="0"/>
              <a:t> </a:t>
            </a:r>
            <a:r>
              <a:rPr lang="es-ES" dirty="0" smtClean="0"/>
              <a:t>representen la </a:t>
            </a:r>
            <a:r>
              <a:rPr lang="es-ES" b="1" u="sng" dirty="0" smtClean="0"/>
              <a:t>principal reserva </a:t>
            </a:r>
            <a:r>
              <a:rPr lang="es-ES" b="1" u="sng" dirty="0" err="1" smtClean="0"/>
              <a:t>d’energia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Grup</a:t>
            </a:r>
            <a:r>
              <a:rPr lang="es-ES" dirty="0" smtClean="0"/>
              <a:t> </a:t>
            </a:r>
            <a:r>
              <a:rPr lang="es-ES" dirty="0" err="1" smtClean="0"/>
              <a:t>químicament</a:t>
            </a:r>
            <a:r>
              <a:rPr lang="es-ES" dirty="0" smtClean="0"/>
              <a:t> </a:t>
            </a:r>
            <a:r>
              <a:rPr lang="es-ES" u="sng" dirty="0" err="1" smtClean="0"/>
              <a:t>molt</a:t>
            </a:r>
            <a:r>
              <a:rPr lang="es-ES" u="sng" dirty="0" smtClean="0"/>
              <a:t> </a:t>
            </a:r>
            <a:r>
              <a:rPr lang="es-ES" u="sng" dirty="0" err="1" smtClean="0"/>
              <a:t>heterogeni</a:t>
            </a:r>
            <a:r>
              <a:rPr lang="es-ES" dirty="0"/>
              <a:t>.</a:t>
            </a:r>
            <a:endParaRPr lang="ca-ES" dirty="0"/>
          </a:p>
        </p:txBody>
      </p:sp>
      <p:pic>
        <p:nvPicPr>
          <p:cNvPr id="1026" name="Picture 2" descr="Oil PNG Transparent Images | PNG 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494" y="1930400"/>
            <a:ext cx="2913047" cy="471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chillo de Mantequilla PNG transparente - Stick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716" y="3892102"/>
            <a:ext cx="4187127" cy="278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lergia a los frutos secos: síntomas, dieta y consejos - Salud IDE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77" y="4615195"/>
            <a:ext cx="3102832" cy="20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15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2" name="Picture 20" descr="Alpha Linolenic Acid, Fatty Acid, Unsaturated, Molecule - Linoleic Acid 3d  Structure, HD Png Download - kind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88" y="2522825"/>
            <a:ext cx="3697249" cy="271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Ácido hexanoico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46" y="1168127"/>
            <a:ext cx="1835449" cy="75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677334" y="705853"/>
            <a:ext cx="8596668" cy="5335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2. </a:t>
            </a:r>
            <a:r>
              <a:rPr lang="es-ES" dirty="0" err="1" smtClean="0">
                <a:solidFill>
                  <a:schemeClr val="tx1"/>
                </a:solidFill>
              </a:rPr>
              <a:t>Saturat</a:t>
            </a:r>
            <a:r>
              <a:rPr lang="es-ES" dirty="0" smtClean="0">
                <a:solidFill>
                  <a:schemeClr val="tx1"/>
                </a:solidFill>
              </a:rPr>
              <a:t> o </a:t>
            </a:r>
            <a:r>
              <a:rPr lang="es-ES" dirty="0" err="1" smtClean="0">
                <a:solidFill>
                  <a:schemeClr val="tx1"/>
                </a:solidFill>
              </a:rPr>
              <a:t>insaturat</a:t>
            </a:r>
            <a:r>
              <a:rPr lang="es-ES" dirty="0" smtClean="0">
                <a:solidFill>
                  <a:schemeClr val="tx1"/>
                </a:solidFill>
              </a:rPr>
              <a:t>?</a:t>
            </a:r>
            <a:endParaRPr lang="ca-ES" b="1" dirty="0">
              <a:solidFill>
                <a:schemeClr val="accent2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02507" y="1928955"/>
            <a:ext cx="2618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caproic</a:t>
            </a:r>
            <a:r>
              <a:rPr lang="es-ES" sz="1600" b="1" dirty="0" smtClean="0"/>
              <a:t> </a:t>
            </a:r>
            <a:r>
              <a:rPr lang="es-ES" sz="1600" dirty="0" smtClean="0"/>
              <a:t>(es </a:t>
            </a:r>
            <a:r>
              <a:rPr lang="es-ES" sz="1600" dirty="0" err="1" smtClean="0"/>
              <a:t>troba</a:t>
            </a:r>
            <a:r>
              <a:rPr lang="es-ES" sz="1600" dirty="0" smtClean="0"/>
              <a:t> </a:t>
            </a:r>
            <a:r>
              <a:rPr lang="es-ES" sz="1600" dirty="0" err="1" smtClean="0"/>
              <a:t>als</a:t>
            </a:r>
            <a:r>
              <a:rPr lang="es-ES" sz="1600" dirty="0" smtClean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 de la </a:t>
            </a:r>
            <a:r>
              <a:rPr lang="es-ES" sz="1600" dirty="0" err="1" smtClean="0"/>
              <a:t>llet</a:t>
            </a:r>
            <a:r>
              <a:rPr lang="es-ES" sz="1600" dirty="0" smtClean="0"/>
              <a:t>)</a:t>
            </a:r>
          </a:p>
        </p:txBody>
      </p:sp>
      <p:pic>
        <p:nvPicPr>
          <p:cNvPr id="3076" name="Picture 4" descr="El ácido Caprílico Es Un ácido Graso Saturado. Sus Compuestos Se Encuentran  De Forma Natural En La Leche De Varios Mamíferos, Y Como Un Componente  Menor De Aceite De Coco Y Aceit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4" b="43829"/>
          <a:stretch/>
        </p:blipFill>
        <p:spPr bwMode="auto">
          <a:xfrm>
            <a:off x="7265322" y="3509916"/>
            <a:ext cx="2647045" cy="86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7368232" y="4379360"/>
            <a:ext cx="2618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caprílic</a:t>
            </a:r>
            <a:r>
              <a:rPr lang="es-ES" sz="1600" b="1" dirty="0" smtClean="0"/>
              <a:t> </a:t>
            </a:r>
            <a:r>
              <a:rPr lang="es-ES" sz="1600" dirty="0" smtClean="0"/>
              <a:t>(es </a:t>
            </a:r>
            <a:r>
              <a:rPr lang="es-ES" sz="1600" dirty="0" err="1" smtClean="0"/>
              <a:t>troba</a:t>
            </a:r>
            <a:r>
              <a:rPr lang="es-ES" sz="1600" dirty="0" smtClean="0"/>
              <a:t> </a:t>
            </a:r>
            <a:r>
              <a:rPr lang="es-ES" sz="1600" dirty="0" err="1" smtClean="0"/>
              <a:t>als</a:t>
            </a:r>
            <a:r>
              <a:rPr lang="es-ES" sz="1600" dirty="0" smtClean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 de palma i la </a:t>
            </a:r>
            <a:r>
              <a:rPr lang="es-ES" sz="1600" dirty="0" err="1" smtClean="0"/>
              <a:t>llet</a:t>
            </a:r>
            <a:r>
              <a:rPr lang="es-ES" sz="1600" dirty="0" smtClean="0"/>
              <a:t>)</a:t>
            </a:r>
          </a:p>
        </p:txBody>
      </p:sp>
      <p:pic>
        <p:nvPicPr>
          <p:cNvPr id="3080" name="Picture 8" descr="Molécula De ácido Tetradecanoico, Estructura Química Del ácido Mirístico,  Ilustración Vectorial 2d Y 3d, Aislado En Fondo Blanco Ilustraciones  Vectoriales, Clip Art Vectorizado Libre De Derechos. Image 64746307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75" b="49513"/>
          <a:stretch/>
        </p:blipFill>
        <p:spPr bwMode="auto">
          <a:xfrm>
            <a:off x="485060" y="5360575"/>
            <a:ext cx="3845502" cy="88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731206" y="6212573"/>
            <a:ext cx="3353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mirístic</a:t>
            </a:r>
            <a:r>
              <a:rPr lang="es-ES" sz="1600" b="1" dirty="0" smtClean="0"/>
              <a:t> </a:t>
            </a:r>
            <a:r>
              <a:rPr lang="es-ES" sz="1600" dirty="0" smtClean="0"/>
              <a:t>(es </a:t>
            </a:r>
            <a:r>
              <a:rPr lang="es-ES" sz="1600" dirty="0" err="1" smtClean="0"/>
              <a:t>troba</a:t>
            </a:r>
            <a:r>
              <a:rPr lang="es-ES" sz="1600" dirty="0" smtClean="0"/>
              <a:t> en </a:t>
            </a:r>
            <a:r>
              <a:rPr lang="es-ES" sz="1600" dirty="0" err="1" smtClean="0"/>
              <a:t>petites</a:t>
            </a:r>
            <a:r>
              <a:rPr lang="es-ES" sz="1600" dirty="0" smtClean="0"/>
              <a:t> </a:t>
            </a:r>
            <a:r>
              <a:rPr lang="es-ES" sz="1600" dirty="0" err="1" smtClean="0"/>
              <a:t>quantitats</a:t>
            </a:r>
            <a:r>
              <a:rPr lang="es-ES" sz="1600" dirty="0" smtClean="0"/>
              <a:t> en </a:t>
            </a:r>
            <a:r>
              <a:rPr lang="es-ES" sz="1600" dirty="0" err="1" smtClean="0"/>
              <a:t>molts</a:t>
            </a:r>
            <a:r>
              <a:rPr lang="es-ES" sz="1600" dirty="0" smtClean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)</a:t>
            </a:r>
          </a:p>
        </p:txBody>
      </p:sp>
      <p:pic>
        <p:nvPicPr>
          <p:cNvPr id="3082" name="Picture 10" descr="Palmitic Acid Or Hexadecanoic C16h32o2 Molecule It Is Saturated Fatty Acid  Molecular Model Stock Illustration - Download Image Now - iStoc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4" b="27255"/>
          <a:stretch/>
        </p:blipFill>
        <p:spPr bwMode="auto">
          <a:xfrm>
            <a:off x="4877403" y="5394540"/>
            <a:ext cx="3455435" cy="89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4960480" y="6212573"/>
            <a:ext cx="3450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palmític</a:t>
            </a:r>
            <a:r>
              <a:rPr lang="es-ES" sz="1600" b="1" dirty="0" smtClean="0"/>
              <a:t> </a:t>
            </a:r>
            <a:r>
              <a:rPr lang="es-ES" sz="1600" dirty="0" smtClean="0"/>
              <a:t>(es </a:t>
            </a:r>
            <a:r>
              <a:rPr lang="es-ES" sz="1600" dirty="0" err="1" smtClean="0"/>
              <a:t>troba</a:t>
            </a:r>
            <a:r>
              <a:rPr lang="es-ES" sz="1600" dirty="0" smtClean="0"/>
              <a:t> en </a:t>
            </a:r>
            <a:r>
              <a:rPr lang="es-ES" sz="1600" dirty="0" err="1" smtClean="0"/>
              <a:t>molts</a:t>
            </a:r>
            <a:r>
              <a:rPr lang="es-ES" sz="1600" dirty="0" smtClean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, </a:t>
            </a:r>
            <a:r>
              <a:rPr lang="es-ES" sz="1600" dirty="0" err="1" smtClean="0"/>
              <a:t>sobretot</a:t>
            </a:r>
            <a:r>
              <a:rPr lang="es-ES" sz="1600" dirty="0" smtClean="0"/>
              <a:t> en </a:t>
            </a:r>
            <a:r>
              <a:rPr lang="es-ES" sz="1600" dirty="0" err="1" smtClean="0"/>
              <a:t>l’oli</a:t>
            </a:r>
            <a:r>
              <a:rPr lang="es-ES" sz="1600" dirty="0" smtClean="0"/>
              <a:t> de palma)</a:t>
            </a:r>
          </a:p>
        </p:txBody>
      </p:sp>
      <p:pic>
        <p:nvPicPr>
          <p:cNvPr id="3090" name="Picture 18" descr="Oleic acid - Wikiped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426" y="399751"/>
            <a:ext cx="3606484" cy="138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/>
          <p:cNvSpPr txBox="1"/>
          <p:nvPr/>
        </p:nvSpPr>
        <p:spPr>
          <a:xfrm>
            <a:off x="3153147" y="1645662"/>
            <a:ext cx="4237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oleic</a:t>
            </a:r>
            <a:r>
              <a:rPr lang="es-ES" sz="1600" b="1" dirty="0" smtClean="0"/>
              <a:t> </a:t>
            </a:r>
            <a:r>
              <a:rPr lang="es-ES" sz="1600" dirty="0" smtClean="0"/>
              <a:t>(es </a:t>
            </a:r>
            <a:r>
              <a:rPr lang="es-ES" sz="1600" dirty="0" err="1" smtClean="0"/>
              <a:t>troba</a:t>
            </a:r>
            <a:r>
              <a:rPr lang="es-ES" sz="1600" dirty="0" smtClean="0"/>
              <a:t> en </a:t>
            </a:r>
            <a:r>
              <a:rPr lang="es-ES" sz="1600" dirty="0" err="1" smtClean="0"/>
              <a:t>molts</a:t>
            </a:r>
            <a:r>
              <a:rPr lang="es-ES" sz="1600" dirty="0" smtClean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, </a:t>
            </a:r>
            <a:r>
              <a:rPr lang="es-ES" sz="1600" dirty="0" err="1" smtClean="0"/>
              <a:t>sobretot</a:t>
            </a:r>
            <a:r>
              <a:rPr lang="es-ES" sz="1600" dirty="0" smtClean="0"/>
              <a:t> en </a:t>
            </a:r>
            <a:r>
              <a:rPr lang="es-ES" sz="1600" dirty="0" err="1" smtClean="0"/>
              <a:t>l’oli</a:t>
            </a:r>
            <a:r>
              <a:rPr lang="es-ES" sz="1600" dirty="0" smtClean="0"/>
              <a:t> </a:t>
            </a:r>
            <a:r>
              <a:rPr lang="es-ES" sz="1600" dirty="0" err="1" smtClean="0"/>
              <a:t>d’oliva</a:t>
            </a:r>
            <a:r>
              <a:rPr lang="es-ES" sz="1600" dirty="0" smtClean="0"/>
              <a:t> i </a:t>
            </a:r>
            <a:r>
              <a:rPr lang="es-ES" sz="1600" dirty="0" err="1" smtClean="0"/>
              <a:t>d’ametlla</a:t>
            </a:r>
            <a:r>
              <a:rPr lang="es-ES" sz="1600" dirty="0" smtClean="0"/>
              <a:t>)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3568073" y="4121400"/>
            <a:ext cx="2618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linoleic</a:t>
            </a:r>
            <a:r>
              <a:rPr lang="es-ES" sz="1600" b="1" dirty="0" smtClean="0"/>
              <a:t> </a:t>
            </a:r>
            <a:r>
              <a:rPr lang="es-ES" sz="1600" dirty="0" smtClean="0"/>
              <a:t>(es </a:t>
            </a:r>
            <a:r>
              <a:rPr lang="es-ES" sz="1600" dirty="0" err="1" smtClean="0"/>
              <a:t>troba</a:t>
            </a:r>
            <a:r>
              <a:rPr lang="es-ES" sz="1600" dirty="0" smtClean="0"/>
              <a:t> en </a:t>
            </a:r>
            <a:r>
              <a:rPr lang="es-ES" sz="1600" dirty="0" err="1" smtClean="0"/>
              <a:t>molts</a:t>
            </a:r>
            <a:r>
              <a:rPr lang="es-ES" sz="1600" dirty="0" smtClean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, </a:t>
            </a:r>
            <a:r>
              <a:rPr lang="es-ES" sz="1600" dirty="0" err="1" smtClean="0"/>
              <a:t>sobretot</a:t>
            </a:r>
            <a:r>
              <a:rPr lang="es-ES" sz="1600" dirty="0" smtClean="0"/>
              <a:t> en </a:t>
            </a:r>
            <a:r>
              <a:rPr lang="es-ES" sz="1600" dirty="0" err="1" smtClean="0"/>
              <a:t>l’oli</a:t>
            </a:r>
            <a:r>
              <a:rPr lang="es-ES" sz="1600" dirty="0" smtClean="0"/>
              <a:t> de </a:t>
            </a:r>
            <a:r>
              <a:rPr lang="es-ES" sz="1600" dirty="0" err="1" smtClean="0"/>
              <a:t>llinosa</a:t>
            </a:r>
            <a:r>
              <a:rPr lang="es-ES" sz="1600" dirty="0" smtClean="0"/>
              <a:t>)</a:t>
            </a:r>
          </a:p>
        </p:txBody>
      </p:sp>
      <p:pic>
        <p:nvPicPr>
          <p:cNvPr id="3094" name="Picture 22" descr="Cido Miristoleico (omega-5) Y El ácido Palmitoleico (omega-7) Moléculas De  ácido Graso. Renderizados En 2D Estilizados. Ilustraciones Vectoriales,  Clip Art Vectorizado Libre De Derechos. Image 27511507.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" t="48129" r="6934" b="15330"/>
          <a:stretch/>
        </p:blipFill>
        <p:spPr bwMode="auto">
          <a:xfrm>
            <a:off x="108518" y="2846071"/>
            <a:ext cx="3182808" cy="144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uadroTexto 24"/>
          <p:cNvSpPr txBox="1"/>
          <p:nvPr/>
        </p:nvSpPr>
        <p:spPr>
          <a:xfrm>
            <a:off x="288431" y="4158356"/>
            <a:ext cx="2822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palmitoleic</a:t>
            </a:r>
            <a:r>
              <a:rPr lang="es-ES" sz="1600" b="1" dirty="0" smtClean="0"/>
              <a:t> </a:t>
            </a:r>
            <a:r>
              <a:rPr lang="es-ES" sz="1600" dirty="0"/>
              <a:t>(es </a:t>
            </a:r>
            <a:r>
              <a:rPr lang="es-ES" sz="1600" dirty="0" err="1"/>
              <a:t>troba</a:t>
            </a:r>
            <a:r>
              <a:rPr lang="es-ES" sz="1600" dirty="0"/>
              <a:t> en </a:t>
            </a:r>
            <a:r>
              <a:rPr lang="es-ES" sz="1600" dirty="0" err="1"/>
              <a:t>petites</a:t>
            </a:r>
            <a:r>
              <a:rPr lang="es-ES" sz="1600" dirty="0"/>
              <a:t> </a:t>
            </a:r>
            <a:r>
              <a:rPr lang="es-ES" sz="1600" dirty="0" err="1"/>
              <a:t>quantitats</a:t>
            </a:r>
            <a:r>
              <a:rPr lang="es-ES" sz="1600" dirty="0"/>
              <a:t> en </a:t>
            </a:r>
            <a:r>
              <a:rPr lang="es-ES" sz="1600" dirty="0" err="1"/>
              <a:t>molts</a:t>
            </a:r>
            <a:r>
              <a:rPr lang="es-ES" sz="1600" dirty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 i </a:t>
            </a:r>
            <a:r>
              <a:rPr lang="es-ES" sz="1600" dirty="0" err="1" smtClean="0"/>
              <a:t>és</a:t>
            </a:r>
            <a:r>
              <a:rPr lang="es-ES" sz="1600" dirty="0" smtClean="0"/>
              <a:t> </a:t>
            </a:r>
            <a:r>
              <a:rPr lang="es-ES" sz="1600" dirty="0" err="1" smtClean="0"/>
              <a:t>abundant</a:t>
            </a:r>
            <a:r>
              <a:rPr lang="es-ES" sz="1600" dirty="0" smtClean="0"/>
              <a:t> en </a:t>
            </a:r>
            <a:r>
              <a:rPr lang="es-ES" sz="1600" dirty="0" err="1" smtClean="0"/>
              <a:t>els</a:t>
            </a:r>
            <a:r>
              <a:rPr lang="es-ES" sz="1600" dirty="0" smtClean="0"/>
              <a:t> </a:t>
            </a:r>
            <a:r>
              <a:rPr lang="es-ES" sz="1600" dirty="0" err="1" smtClean="0"/>
              <a:t>olis</a:t>
            </a:r>
            <a:r>
              <a:rPr lang="es-ES" sz="1600" dirty="0" smtClean="0"/>
              <a:t> </a:t>
            </a:r>
            <a:r>
              <a:rPr lang="es-ES" sz="1600" dirty="0" err="1" smtClean="0"/>
              <a:t>d’animals</a:t>
            </a:r>
            <a:r>
              <a:rPr lang="es-ES" sz="1600" dirty="0" smtClean="0"/>
              <a:t> </a:t>
            </a:r>
            <a:r>
              <a:rPr lang="es-ES" sz="1600" dirty="0" err="1" smtClean="0"/>
              <a:t>marins</a:t>
            </a:r>
            <a:r>
              <a:rPr lang="es-ES" sz="1600" dirty="0" smtClean="0"/>
              <a:t>)</a:t>
            </a:r>
          </a:p>
        </p:txBody>
      </p:sp>
      <p:pic>
        <p:nvPicPr>
          <p:cNvPr id="3096" name="Picture 24" descr="ÁCIDO ARAQUIDÓNICO » Su Origen, Propiedades, Usos Y Funcion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642" y="283336"/>
            <a:ext cx="2126430" cy="199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uadroTexto 26"/>
          <p:cNvSpPr txBox="1"/>
          <p:nvPr/>
        </p:nvSpPr>
        <p:spPr>
          <a:xfrm>
            <a:off x="7215568" y="2252371"/>
            <a:ext cx="2923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/>
              <a:t>Àcid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araquidònic</a:t>
            </a:r>
            <a:r>
              <a:rPr lang="es-ES" sz="1600" b="1" dirty="0" smtClean="0"/>
              <a:t> </a:t>
            </a:r>
            <a:r>
              <a:rPr lang="es-ES" sz="1600" dirty="0" smtClean="0"/>
              <a:t>(es </a:t>
            </a:r>
            <a:r>
              <a:rPr lang="es-ES" sz="1600" dirty="0" err="1" smtClean="0"/>
              <a:t>troba</a:t>
            </a:r>
            <a:r>
              <a:rPr lang="es-ES" sz="1600" dirty="0" smtClean="0"/>
              <a:t> en </a:t>
            </a:r>
            <a:r>
              <a:rPr lang="es-ES" sz="1600" dirty="0" err="1" smtClean="0"/>
              <a:t>petites</a:t>
            </a:r>
            <a:r>
              <a:rPr lang="es-ES" sz="1600" dirty="0" smtClean="0"/>
              <a:t> </a:t>
            </a:r>
            <a:r>
              <a:rPr lang="es-ES" sz="1600" dirty="0" err="1" smtClean="0"/>
              <a:t>quantitats</a:t>
            </a:r>
            <a:r>
              <a:rPr lang="es-ES" sz="1600" dirty="0" smtClean="0"/>
              <a:t> en </a:t>
            </a:r>
            <a:r>
              <a:rPr lang="es-ES" sz="1600" dirty="0" err="1" smtClean="0"/>
              <a:t>alguns</a:t>
            </a:r>
            <a:r>
              <a:rPr lang="es-ES" sz="1600" dirty="0" smtClean="0"/>
              <a:t> </a:t>
            </a:r>
            <a:r>
              <a:rPr lang="es-ES" sz="1600" dirty="0" err="1" smtClean="0"/>
              <a:t>greixos</a:t>
            </a:r>
            <a:r>
              <a:rPr lang="es-ES" sz="1600" dirty="0" smtClean="0"/>
              <a:t> </a:t>
            </a:r>
            <a:r>
              <a:rPr lang="es-ES" sz="1600" dirty="0" err="1" smtClean="0"/>
              <a:t>animals</a:t>
            </a:r>
            <a:r>
              <a:rPr lang="es-ES" sz="1600" dirty="0" smtClean="0"/>
              <a:t> i </a:t>
            </a:r>
            <a:r>
              <a:rPr lang="es-ES" sz="1600" dirty="0" err="1" smtClean="0"/>
              <a:t>és</a:t>
            </a:r>
            <a:r>
              <a:rPr lang="es-ES" sz="1600" dirty="0" smtClean="0"/>
              <a:t> </a:t>
            </a:r>
            <a:r>
              <a:rPr lang="es-ES" sz="1600" dirty="0" err="1" smtClean="0"/>
              <a:t>abundant</a:t>
            </a:r>
            <a:r>
              <a:rPr lang="es-ES" sz="1600" dirty="0" smtClean="0"/>
              <a:t> en </a:t>
            </a:r>
            <a:r>
              <a:rPr lang="es-ES" sz="1600" dirty="0" err="1" smtClean="0"/>
              <a:t>l’oli</a:t>
            </a:r>
            <a:r>
              <a:rPr lang="es-ES" sz="1600" dirty="0" smtClean="0"/>
              <a:t> de sardina)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2" name="1 Elipse"/>
          <p:cNvSpPr/>
          <p:nvPr/>
        </p:nvSpPr>
        <p:spPr>
          <a:xfrm>
            <a:off x="4628270" y="399751"/>
            <a:ext cx="436099" cy="4161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Elipse"/>
          <p:cNvSpPr/>
          <p:nvPr/>
        </p:nvSpPr>
        <p:spPr>
          <a:xfrm>
            <a:off x="7531773" y="159350"/>
            <a:ext cx="1057071" cy="10087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1330439" y="3747429"/>
            <a:ext cx="329551" cy="3144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6021955" y="2862106"/>
            <a:ext cx="329551" cy="3144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6560836" y="3417032"/>
            <a:ext cx="329551" cy="3144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6521081" y="4221365"/>
            <a:ext cx="329551" cy="3144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29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4" grpId="0" animBg="1"/>
      <p:bldP spid="26" grpId="0" animBg="1"/>
      <p:bldP spid="28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732138" cy="6504039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Fosfolípids</a:t>
            </a:r>
            <a:r>
              <a:rPr lang="es-ES" b="1" u="sng" dirty="0" smtClean="0">
                <a:solidFill>
                  <a:schemeClr val="accent2"/>
                </a:solidFill>
              </a:rPr>
              <a:t> (</a:t>
            </a:r>
            <a:r>
              <a:rPr lang="es-ES" b="1" u="sng" dirty="0" err="1" smtClean="0">
                <a:solidFill>
                  <a:schemeClr val="accent2"/>
                </a:solidFill>
              </a:rPr>
              <a:t>lípids</a:t>
            </a:r>
            <a:r>
              <a:rPr lang="es-ES" b="1" u="sng" dirty="0" smtClean="0">
                <a:solidFill>
                  <a:schemeClr val="accent2"/>
                </a:solidFill>
              </a:rPr>
              <a:t> de membrana)</a:t>
            </a:r>
          </a:p>
          <a:p>
            <a:pPr marL="0" indent="0">
              <a:buNone/>
            </a:pPr>
            <a:endParaRPr lang="es-ES" sz="1600" u="sng" dirty="0"/>
          </a:p>
          <a:p>
            <a:pPr marL="0" indent="0"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Molècules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formades</a:t>
            </a:r>
            <a:r>
              <a:rPr lang="es-ES" sz="1600" dirty="0" smtClean="0">
                <a:solidFill>
                  <a:schemeClr val="tx1"/>
                </a:solidFill>
              </a:rPr>
              <a:t> per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esterificació</a:t>
            </a:r>
            <a:r>
              <a:rPr lang="es-ES" sz="1600" b="1" u="sng" dirty="0" smtClean="0">
                <a:solidFill>
                  <a:schemeClr val="tx1"/>
                </a:solidFill>
              </a:rPr>
              <a:t> entre el glicerol, dos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àcids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grassos</a:t>
            </a:r>
            <a:r>
              <a:rPr lang="es-ES" sz="1600" b="1" u="sng" dirty="0" smtClean="0">
                <a:solidFill>
                  <a:schemeClr val="tx1"/>
                </a:solidFill>
              </a:rPr>
              <a:t> i un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grup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fosfat</a:t>
            </a:r>
            <a:r>
              <a:rPr lang="es-ES" sz="1600" u="sng" dirty="0" smtClean="0">
                <a:solidFill>
                  <a:schemeClr val="tx1"/>
                </a:solidFill>
              </a:rPr>
              <a:t>, </a:t>
            </a:r>
            <a:r>
              <a:rPr lang="es-ES" sz="1600" u="sng" dirty="0" err="1" smtClean="0">
                <a:solidFill>
                  <a:schemeClr val="tx1"/>
                </a:solidFill>
              </a:rPr>
              <a:t>unit</a:t>
            </a:r>
            <a:r>
              <a:rPr lang="es-ES" sz="1600" u="sng" dirty="0" smtClean="0">
                <a:solidFill>
                  <a:schemeClr val="tx1"/>
                </a:solidFill>
              </a:rPr>
              <a:t> a un </a:t>
            </a:r>
            <a:r>
              <a:rPr lang="es-ES" sz="1600" b="1" u="sng" dirty="0" smtClean="0">
                <a:solidFill>
                  <a:schemeClr val="tx1"/>
                </a:solidFill>
              </a:rPr>
              <a:t>compost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orgànic</a:t>
            </a:r>
            <a:r>
              <a:rPr lang="es-ES" sz="1600" b="1" u="sng" dirty="0" smtClean="0">
                <a:solidFill>
                  <a:schemeClr val="tx1"/>
                </a:solidFill>
              </a:rPr>
              <a:t> soluble en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aigua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com</a:t>
            </a:r>
            <a:r>
              <a:rPr lang="es-ES" sz="1600" u="sng" dirty="0" smtClean="0">
                <a:solidFill>
                  <a:schemeClr val="tx1"/>
                </a:solidFill>
              </a:rPr>
              <a:t> la colina, la </a:t>
            </a:r>
            <a:r>
              <a:rPr lang="es-ES" sz="1600" u="sng" dirty="0" err="1" smtClean="0">
                <a:solidFill>
                  <a:schemeClr val="tx1"/>
                </a:solidFill>
              </a:rPr>
              <a:t>serina</a:t>
            </a:r>
            <a:r>
              <a:rPr lang="es-ES" sz="1600" u="sng" dirty="0" smtClean="0">
                <a:solidFill>
                  <a:schemeClr val="tx1"/>
                </a:solidFill>
              </a:rPr>
              <a:t> o </a:t>
            </a:r>
            <a:r>
              <a:rPr lang="es-ES" sz="1600" u="sng" dirty="0" err="1" smtClean="0">
                <a:solidFill>
                  <a:schemeClr val="tx1"/>
                </a:solidFill>
              </a:rPr>
              <a:t>l’etanolamina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chemeClr val="tx1"/>
                </a:solidFill>
              </a:rPr>
              <a:t>L’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extrem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hidròfil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està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format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pel</a:t>
            </a:r>
            <a:r>
              <a:rPr lang="es-ES" sz="1600" u="sng" dirty="0" smtClean="0">
                <a:solidFill>
                  <a:schemeClr val="tx1"/>
                </a:solidFill>
              </a:rPr>
              <a:t> glicerol, el </a:t>
            </a:r>
            <a:r>
              <a:rPr lang="es-ES" sz="1600" u="sng" dirty="0" err="1" smtClean="0">
                <a:solidFill>
                  <a:schemeClr val="tx1"/>
                </a:solidFill>
              </a:rPr>
              <a:t>grup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fosfat</a:t>
            </a:r>
            <a:r>
              <a:rPr lang="es-ES" sz="1600" u="sng" dirty="0" smtClean="0">
                <a:solidFill>
                  <a:schemeClr val="tx1"/>
                </a:solidFill>
              </a:rPr>
              <a:t> i el compost </a:t>
            </a:r>
            <a:r>
              <a:rPr lang="es-ES" sz="1600" u="sng" dirty="0" err="1" smtClean="0">
                <a:solidFill>
                  <a:schemeClr val="tx1"/>
                </a:solidFill>
              </a:rPr>
              <a:t>orgànic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  <a:r>
              <a:rPr lang="es-ES" sz="1600" dirty="0" err="1" smtClean="0">
                <a:solidFill>
                  <a:schemeClr val="tx1"/>
                </a:solidFill>
              </a:rPr>
              <a:t>Aquesta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part</a:t>
            </a:r>
            <a:r>
              <a:rPr lang="es-ES" sz="1600" dirty="0" smtClean="0">
                <a:solidFill>
                  <a:schemeClr val="tx1"/>
                </a:solidFill>
              </a:rPr>
              <a:t> presenta </a:t>
            </a:r>
            <a:r>
              <a:rPr lang="es-ES" sz="1600" dirty="0" err="1" smtClean="0">
                <a:solidFill>
                  <a:schemeClr val="tx1"/>
                </a:solidFill>
              </a:rPr>
              <a:t>afinitat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l’aigua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chemeClr val="tx1"/>
                </a:solidFill>
              </a:rPr>
              <a:t>L’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extrem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hidròfob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està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format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pels</a:t>
            </a:r>
            <a:r>
              <a:rPr lang="es-ES" sz="1600" u="sng" dirty="0" smtClean="0">
                <a:solidFill>
                  <a:schemeClr val="tx1"/>
                </a:solidFill>
              </a:rPr>
              <a:t> dos </a:t>
            </a:r>
            <a:r>
              <a:rPr lang="es-ES" sz="1600" u="sng" dirty="0" err="1" smtClean="0">
                <a:solidFill>
                  <a:schemeClr val="tx1"/>
                </a:solidFill>
              </a:rPr>
              <a:t>àcids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grassos</a:t>
            </a:r>
            <a:r>
              <a:rPr lang="es-ES" sz="1600" dirty="0" smtClean="0">
                <a:solidFill>
                  <a:schemeClr val="tx1"/>
                </a:solidFill>
              </a:rPr>
              <a:t>, que 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insolubles en </a:t>
            </a:r>
            <a:r>
              <a:rPr lang="es-ES" sz="1600" dirty="0" err="1" smtClean="0">
                <a:solidFill>
                  <a:schemeClr val="tx1"/>
                </a:solidFill>
              </a:rPr>
              <a:t>l’aigua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chemeClr val="tx1"/>
                </a:solidFill>
              </a:rPr>
              <a:t>Aquesta</a:t>
            </a:r>
            <a:r>
              <a:rPr lang="es-ES" sz="1600" dirty="0" smtClean="0">
                <a:solidFill>
                  <a:schemeClr val="tx1"/>
                </a:solidFill>
              </a:rPr>
              <a:t> estructura fa que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fosfolípids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siguin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molècules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amfipàtiques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una </a:t>
            </a:r>
            <a:r>
              <a:rPr lang="es-ES" sz="1600" u="sng" dirty="0" err="1" smtClean="0">
                <a:solidFill>
                  <a:schemeClr val="tx1"/>
                </a:solidFill>
              </a:rPr>
              <a:t>part</a:t>
            </a:r>
            <a:r>
              <a:rPr lang="es-ES" sz="1600" u="sng" dirty="0" smtClean="0">
                <a:solidFill>
                  <a:schemeClr val="tx1"/>
                </a:solidFill>
              </a:rPr>
              <a:t> hidrófila que </a:t>
            </a:r>
            <a:r>
              <a:rPr lang="es-ES" sz="1600" u="sng" dirty="0" err="1" smtClean="0">
                <a:solidFill>
                  <a:schemeClr val="tx1"/>
                </a:solidFill>
              </a:rPr>
              <a:t>interactua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amb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l’aigua</a:t>
            </a:r>
            <a:r>
              <a:rPr lang="es-ES" sz="1600" u="sng" dirty="0" smtClean="0">
                <a:solidFill>
                  <a:schemeClr val="tx1"/>
                </a:solidFill>
              </a:rPr>
              <a:t>, i una </a:t>
            </a:r>
            <a:r>
              <a:rPr lang="es-ES" sz="1600" u="sng" dirty="0" err="1" smtClean="0">
                <a:solidFill>
                  <a:schemeClr val="tx1"/>
                </a:solidFill>
              </a:rPr>
              <a:t>altra</a:t>
            </a:r>
            <a:r>
              <a:rPr lang="es-ES" sz="1600" u="sng" dirty="0" smtClean="0">
                <a:solidFill>
                  <a:schemeClr val="tx1"/>
                </a:solidFill>
              </a:rPr>
              <a:t> de lipófila que </a:t>
            </a:r>
            <a:r>
              <a:rPr lang="es-ES" sz="1600" u="sng" dirty="0" err="1" smtClean="0">
                <a:solidFill>
                  <a:schemeClr val="tx1"/>
                </a:solidFill>
              </a:rPr>
              <a:t>interactua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amb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altres</a:t>
            </a:r>
            <a:r>
              <a:rPr lang="es-ES" sz="1600" u="sng" dirty="0" smtClean="0">
                <a:solidFill>
                  <a:schemeClr val="tx1"/>
                </a:solidFill>
              </a:rPr>
              <a:t> estructures </a:t>
            </a:r>
            <a:r>
              <a:rPr lang="es-ES" sz="1600" u="sng" dirty="0" err="1" smtClean="0">
                <a:solidFill>
                  <a:schemeClr val="tx1"/>
                </a:solidFill>
              </a:rPr>
              <a:t>lípidiques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  <a:r>
              <a:rPr lang="es-ES" sz="1600" dirty="0" err="1" smtClean="0">
                <a:solidFill>
                  <a:schemeClr val="tx1"/>
                </a:solidFill>
              </a:rPr>
              <a:t>Això</a:t>
            </a:r>
            <a:r>
              <a:rPr lang="es-ES" sz="1600" dirty="0" smtClean="0">
                <a:solidFill>
                  <a:schemeClr val="tx1"/>
                </a:solidFill>
              </a:rPr>
              <a:t> fa que es </a:t>
            </a:r>
            <a:r>
              <a:rPr lang="es-ES" sz="1600" dirty="0" err="1" smtClean="0">
                <a:solidFill>
                  <a:schemeClr val="tx1"/>
                </a:solidFill>
              </a:rPr>
              <a:t>situin</a:t>
            </a:r>
            <a:r>
              <a:rPr lang="es-ES" sz="1600" dirty="0" smtClean="0">
                <a:solidFill>
                  <a:schemeClr val="tx1"/>
                </a:solidFill>
              </a:rPr>
              <a:t> en capes dobles </a:t>
            </a:r>
            <a:r>
              <a:rPr lang="es-ES" sz="1600" dirty="0" err="1" smtClean="0">
                <a:solidFill>
                  <a:schemeClr val="tx1"/>
                </a:solidFill>
              </a:rPr>
              <a:t>formant</a:t>
            </a:r>
            <a:r>
              <a:rPr lang="es-ES" sz="1600" dirty="0" smtClean="0">
                <a:solidFill>
                  <a:schemeClr val="tx1"/>
                </a:solidFill>
              </a:rPr>
              <a:t> les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membranes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cel·lulars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pic>
        <p:nvPicPr>
          <p:cNvPr id="1028" name="Picture 4" descr="SALUD SIGLO XXI: LA BICAPA LIPÍDI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5" b="6857"/>
          <a:stretch/>
        </p:blipFill>
        <p:spPr bwMode="auto">
          <a:xfrm>
            <a:off x="7031674" y="3917409"/>
            <a:ext cx="5161009" cy="294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capa lipídica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57" y="3946905"/>
            <a:ext cx="2390724" cy="294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666819" y="4779137"/>
            <a:ext cx="17196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Estructures que formen </a:t>
            </a:r>
            <a:r>
              <a:rPr lang="es-ES" sz="1400" dirty="0" err="1" smtClean="0"/>
              <a:t>els</a:t>
            </a:r>
            <a:r>
              <a:rPr lang="es-ES" sz="1400" dirty="0" smtClean="0"/>
              <a:t> </a:t>
            </a:r>
            <a:r>
              <a:rPr lang="es-ES" sz="1400" dirty="0" err="1" smtClean="0"/>
              <a:t>fosfolípids</a:t>
            </a:r>
            <a:r>
              <a:rPr lang="es-ES" sz="1400" dirty="0" smtClean="0"/>
              <a:t> a </a:t>
            </a:r>
            <a:r>
              <a:rPr lang="es-ES" sz="1400" dirty="0" err="1" smtClean="0"/>
              <a:t>l’interaccionar</a:t>
            </a:r>
            <a:r>
              <a:rPr lang="es-ES" sz="1400" dirty="0" smtClean="0"/>
              <a:t> </a:t>
            </a:r>
            <a:r>
              <a:rPr lang="es-ES" sz="1400" dirty="0" err="1" smtClean="0"/>
              <a:t>amb</a:t>
            </a:r>
            <a:r>
              <a:rPr lang="es-ES" sz="1400" dirty="0"/>
              <a:t> </a:t>
            </a:r>
            <a:r>
              <a:rPr lang="es-ES" sz="1400" dirty="0" err="1" smtClean="0"/>
              <a:t>l’aigua</a:t>
            </a:r>
            <a:endParaRPr lang="es-ES" sz="1400" dirty="0" smtClean="0"/>
          </a:p>
        </p:txBody>
      </p:sp>
      <p:sp>
        <p:nvSpPr>
          <p:cNvPr id="9" name="CuadroTexto 8"/>
          <p:cNvSpPr txBox="1"/>
          <p:nvPr/>
        </p:nvSpPr>
        <p:spPr>
          <a:xfrm>
            <a:off x="5545394" y="4779137"/>
            <a:ext cx="2079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Estructura de la membrana </a:t>
            </a:r>
            <a:r>
              <a:rPr lang="es-ES" sz="1400" dirty="0" err="1" smtClean="0"/>
              <a:t>cel·lular</a:t>
            </a:r>
            <a:r>
              <a:rPr lang="es-ES" sz="1400" dirty="0" smtClean="0"/>
              <a:t> formada per una bicapa </a:t>
            </a:r>
            <a:r>
              <a:rPr lang="es-ES" sz="1400" dirty="0" err="1" smtClean="0"/>
              <a:t>lípidica</a:t>
            </a:r>
            <a:endParaRPr lang="es-ES" sz="1400" dirty="0" smtClean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75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677334" y="705853"/>
            <a:ext cx="8596668" cy="5335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3. </a:t>
            </a:r>
            <a:r>
              <a:rPr lang="es-ES" dirty="0" smtClean="0">
                <a:solidFill>
                  <a:schemeClr val="tx1"/>
                </a:solidFill>
              </a:rPr>
              <a:t>Identifica en el </a:t>
            </a:r>
            <a:r>
              <a:rPr lang="es-ES" dirty="0" err="1" smtClean="0">
                <a:solidFill>
                  <a:schemeClr val="tx1"/>
                </a:solidFill>
              </a:rPr>
              <a:t>següent</a:t>
            </a:r>
            <a:r>
              <a:rPr lang="es-ES" dirty="0" smtClean="0">
                <a:solidFill>
                  <a:schemeClr val="tx1"/>
                </a:solidFill>
              </a:rPr>
              <a:t> esquema les </a:t>
            </a:r>
            <a:r>
              <a:rPr lang="es-ES" dirty="0" err="1" smtClean="0">
                <a:solidFill>
                  <a:schemeClr val="tx1"/>
                </a:solidFill>
              </a:rPr>
              <a:t>diferents</a:t>
            </a:r>
            <a:r>
              <a:rPr lang="es-ES" dirty="0" smtClean="0">
                <a:solidFill>
                  <a:schemeClr val="tx1"/>
                </a:solidFill>
              </a:rPr>
              <a:t> estructures.  </a:t>
            </a:r>
            <a:endParaRPr lang="ca-ES" b="1" dirty="0">
              <a:solidFill>
                <a:schemeClr val="accent2"/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1215717" y="1189066"/>
            <a:ext cx="7392015" cy="5418871"/>
            <a:chOff x="1215717" y="1189066"/>
            <a:chExt cx="7392015" cy="5418871"/>
          </a:xfrm>
        </p:grpSpPr>
        <p:pic>
          <p:nvPicPr>
            <p:cNvPr id="4" name="Picture 2" descr="Penggolongan Jenis Lipid - Info Pendidikan dan Biologi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717" y="1189066"/>
              <a:ext cx="7392015" cy="5418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ángulo 4"/>
            <p:cNvSpPr/>
            <p:nvPr/>
          </p:nvSpPr>
          <p:spPr>
            <a:xfrm>
              <a:off x="3023419" y="3701845"/>
              <a:ext cx="1386349" cy="26547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8746709" y="2862164"/>
            <a:ext cx="21313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àcid</a:t>
            </a:r>
            <a:r>
              <a:rPr lang="es-ES" sz="1600" dirty="0" smtClean="0"/>
              <a:t> gras </a:t>
            </a:r>
            <a:r>
              <a:rPr lang="es-ES" sz="1600" dirty="0" err="1" smtClean="0"/>
              <a:t>saturat</a:t>
            </a:r>
            <a:endParaRPr lang="es-ES" sz="1600" dirty="0" smtClean="0"/>
          </a:p>
          <a:p>
            <a:endParaRPr lang="es-ES" sz="1600" dirty="0"/>
          </a:p>
          <a:p>
            <a:r>
              <a:rPr lang="es-ES" sz="1600" dirty="0" err="1" smtClean="0"/>
              <a:t>grup</a:t>
            </a:r>
            <a:r>
              <a:rPr lang="es-ES" sz="1600" dirty="0" smtClean="0"/>
              <a:t> </a:t>
            </a:r>
            <a:r>
              <a:rPr lang="es-ES" sz="1600" dirty="0" err="1" smtClean="0"/>
              <a:t>fosfat</a:t>
            </a:r>
            <a:endParaRPr lang="es-ES" sz="1600" dirty="0" smtClean="0"/>
          </a:p>
          <a:p>
            <a:endParaRPr lang="es-ES" sz="1600" dirty="0"/>
          </a:p>
          <a:p>
            <a:r>
              <a:rPr lang="es-ES" sz="1600" dirty="0" smtClean="0"/>
              <a:t>glicerol</a:t>
            </a:r>
          </a:p>
          <a:p>
            <a:endParaRPr lang="es-ES" sz="1600" dirty="0" smtClean="0"/>
          </a:p>
          <a:p>
            <a:r>
              <a:rPr lang="es-ES" sz="1600" dirty="0" err="1" smtClean="0"/>
              <a:t>àcid</a:t>
            </a:r>
            <a:r>
              <a:rPr lang="es-ES" sz="1600" dirty="0" smtClean="0"/>
              <a:t> gras </a:t>
            </a:r>
            <a:r>
              <a:rPr lang="es-ES" sz="1600" dirty="0" err="1" smtClean="0"/>
              <a:t>insaturat</a:t>
            </a:r>
            <a:endParaRPr lang="es-ES" sz="1600" dirty="0" smtClean="0"/>
          </a:p>
          <a:p>
            <a:endParaRPr lang="es-ES" sz="1600" dirty="0"/>
          </a:p>
          <a:p>
            <a:r>
              <a:rPr lang="es-ES" sz="1600" dirty="0" smtClean="0"/>
              <a:t>compost </a:t>
            </a:r>
            <a:r>
              <a:rPr lang="es-ES" sz="1600" dirty="0" err="1" smtClean="0"/>
              <a:t>orgànic</a:t>
            </a:r>
            <a:endParaRPr lang="ca-ES" sz="1600" dirty="0"/>
          </a:p>
        </p:txBody>
      </p:sp>
      <p:sp>
        <p:nvSpPr>
          <p:cNvPr id="11" name="Rectángulo redondeado 10"/>
          <p:cNvSpPr/>
          <p:nvPr/>
        </p:nvSpPr>
        <p:spPr>
          <a:xfrm>
            <a:off x="4582406" y="1406293"/>
            <a:ext cx="4115715" cy="855406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0" name="Rectángulo redondeado 19"/>
          <p:cNvSpPr/>
          <p:nvPr/>
        </p:nvSpPr>
        <p:spPr>
          <a:xfrm>
            <a:off x="3395570" y="2650553"/>
            <a:ext cx="627790" cy="73272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4" name="Rectángulo redondeado 23"/>
          <p:cNvSpPr/>
          <p:nvPr/>
        </p:nvSpPr>
        <p:spPr>
          <a:xfrm>
            <a:off x="3777695" y="1407979"/>
            <a:ext cx="690782" cy="2134583"/>
          </a:xfrm>
          <a:prstGeom prst="round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6" name="Rectángulo redondeado 25"/>
          <p:cNvSpPr/>
          <p:nvPr/>
        </p:nvSpPr>
        <p:spPr>
          <a:xfrm>
            <a:off x="8761949" y="2831684"/>
            <a:ext cx="1761168" cy="413394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7" name="Rectángulo redondeado 26"/>
          <p:cNvSpPr/>
          <p:nvPr/>
        </p:nvSpPr>
        <p:spPr>
          <a:xfrm>
            <a:off x="8761948" y="3356916"/>
            <a:ext cx="1250731" cy="37541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8" name="Rectángulo redondeado 27"/>
          <p:cNvSpPr/>
          <p:nvPr/>
        </p:nvSpPr>
        <p:spPr>
          <a:xfrm>
            <a:off x="8767916" y="3837541"/>
            <a:ext cx="939963" cy="353459"/>
          </a:xfrm>
          <a:prstGeom prst="round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9" name="Rectángulo redondeado 28"/>
          <p:cNvSpPr/>
          <p:nvPr/>
        </p:nvSpPr>
        <p:spPr>
          <a:xfrm>
            <a:off x="4607454" y="2253330"/>
            <a:ext cx="4056699" cy="1744466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0" name="Rectángulo redondeado 29"/>
          <p:cNvSpPr/>
          <p:nvPr/>
        </p:nvSpPr>
        <p:spPr>
          <a:xfrm>
            <a:off x="8761949" y="4320148"/>
            <a:ext cx="1906052" cy="373772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1" name="Rectángulo redondeado 30"/>
          <p:cNvSpPr/>
          <p:nvPr/>
        </p:nvSpPr>
        <p:spPr>
          <a:xfrm>
            <a:off x="2301390" y="2627301"/>
            <a:ext cx="1106122" cy="755979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2" name="Rectángulo redondeado 31"/>
          <p:cNvSpPr/>
          <p:nvPr/>
        </p:nvSpPr>
        <p:spPr>
          <a:xfrm>
            <a:off x="8761947" y="4821509"/>
            <a:ext cx="1761169" cy="34898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776652" y="5486400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</a:t>
            </a:r>
            <a:r>
              <a:rPr lang="es-ES" sz="1600" dirty="0" err="1" smtClean="0"/>
              <a:t>d’un</a:t>
            </a:r>
            <a:r>
              <a:rPr lang="es-ES" sz="1600" dirty="0" smtClean="0"/>
              <a:t> </a:t>
            </a:r>
            <a:r>
              <a:rPr lang="es-ES" sz="1600" dirty="0" err="1" smtClean="0"/>
              <a:t>fosfolípid</a:t>
            </a:r>
            <a:endParaRPr lang="es-ES" sz="1600" dirty="0" smtClean="0"/>
          </a:p>
        </p:txBody>
      </p:sp>
      <p:pic>
        <p:nvPicPr>
          <p:cNvPr id="3074" name="Picture 2" descr="Fosfolipid Dan Trigliserida : Pengertian, Struktur dan Cir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9"/>
          <a:stretch/>
        </p:blipFill>
        <p:spPr bwMode="auto">
          <a:xfrm>
            <a:off x="392061" y="731520"/>
            <a:ext cx="9074635" cy="475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01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7" y="457200"/>
            <a:ext cx="8895923" cy="6504039"/>
          </a:xfrm>
        </p:spPr>
        <p:txBody>
          <a:bodyPr>
            <a:normAutofit/>
          </a:bodyPr>
          <a:lstStyle/>
          <a:p>
            <a:r>
              <a:rPr lang="ca-ES" b="1" u="sng" dirty="0" smtClean="0">
                <a:solidFill>
                  <a:schemeClr val="accent2"/>
                </a:solidFill>
              </a:rPr>
              <a:t>Isoprenoides (terpens)</a:t>
            </a:r>
          </a:p>
          <a:p>
            <a:pPr marL="0" indent="0">
              <a:buNone/>
            </a:pPr>
            <a:endParaRPr lang="ca-ES" dirty="0" smtClean="0"/>
          </a:p>
          <a:p>
            <a:pPr marL="0" indent="0">
              <a:buNone/>
            </a:pPr>
            <a:r>
              <a:rPr lang="ca-ES" dirty="0" smtClean="0">
                <a:solidFill>
                  <a:schemeClr val="tx1"/>
                </a:solidFill>
              </a:rPr>
              <a:t>Molècules </a:t>
            </a:r>
            <a:r>
              <a:rPr lang="ca-ES" u="sng" dirty="0" smtClean="0">
                <a:solidFill>
                  <a:schemeClr val="tx1"/>
                </a:solidFill>
              </a:rPr>
              <a:t>derivades d’un compost anomenat </a:t>
            </a:r>
            <a:r>
              <a:rPr lang="ca-ES" b="1" u="sng" dirty="0" smtClean="0">
                <a:solidFill>
                  <a:schemeClr val="tx1"/>
                </a:solidFill>
              </a:rPr>
              <a:t>isoprè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dirty="0" smtClean="0">
                <a:solidFill>
                  <a:schemeClr val="tx1"/>
                </a:solidFill>
              </a:rPr>
              <a:t>Són un </a:t>
            </a:r>
            <a:r>
              <a:rPr lang="ca-ES" u="sng" dirty="0" smtClean="0">
                <a:solidFill>
                  <a:schemeClr val="tx1"/>
                </a:solidFill>
              </a:rPr>
              <a:t>grup molt </a:t>
            </a:r>
            <a:r>
              <a:rPr lang="ca-ES" b="1" u="sng" dirty="0" smtClean="0">
                <a:solidFill>
                  <a:schemeClr val="tx1"/>
                </a:solidFill>
              </a:rPr>
              <a:t>heterogeni</a:t>
            </a:r>
            <a:r>
              <a:rPr lang="ca-ES" dirty="0" smtClean="0">
                <a:solidFill>
                  <a:schemeClr val="tx1"/>
                </a:solidFill>
              </a:rPr>
              <a:t>, alguns formen </a:t>
            </a:r>
            <a:r>
              <a:rPr lang="ca-ES" u="sng" dirty="0" smtClean="0">
                <a:solidFill>
                  <a:schemeClr val="tx1"/>
                </a:solidFill>
              </a:rPr>
              <a:t>estructures cícliques i</a:t>
            </a:r>
            <a:r>
              <a:rPr lang="ca-ES" dirty="0" smtClean="0">
                <a:solidFill>
                  <a:schemeClr val="tx1"/>
                </a:solidFill>
              </a:rPr>
              <a:t> altres </a:t>
            </a:r>
            <a:r>
              <a:rPr lang="ca-ES" u="sng" dirty="0" smtClean="0">
                <a:solidFill>
                  <a:schemeClr val="tx1"/>
                </a:solidFill>
              </a:rPr>
              <a:t>lineals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dirty="0" smtClean="0">
                <a:solidFill>
                  <a:schemeClr val="tx1"/>
                </a:solidFill>
              </a:rPr>
              <a:t>Presenten </a:t>
            </a:r>
            <a:r>
              <a:rPr lang="ca-ES" u="sng" dirty="0" smtClean="0">
                <a:solidFill>
                  <a:schemeClr val="tx1"/>
                </a:solidFill>
              </a:rPr>
              <a:t>enllaços que poden ser excitats per la llum o temperatura</a:t>
            </a:r>
            <a:r>
              <a:rPr lang="ca-ES" dirty="0" smtClean="0">
                <a:solidFill>
                  <a:schemeClr val="tx1"/>
                </a:solidFill>
              </a:rPr>
              <a:t>, per això són molècules </a:t>
            </a:r>
            <a:r>
              <a:rPr lang="ca-ES" u="sng" dirty="0" smtClean="0">
                <a:solidFill>
                  <a:schemeClr val="tx1"/>
                </a:solidFill>
              </a:rPr>
              <a:t>relacionades amb la </a:t>
            </a:r>
            <a:r>
              <a:rPr lang="ca-ES" b="1" u="sng" dirty="0" smtClean="0">
                <a:solidFill>
                  <a:schemeClr val="tx1"/>
                </a:solidFill>
              </a:rPr>
              <a:t>recepció d’estímuls lumínics o químics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Per </a:t>
            </a:r>
            <a:r>
              <a:rPr lang="es-ES" dirty="0" err="1" smtClean="0">
                <a:solidFill>
                  <a:schemeClr val="tx1"/>
                </a:solidFill>
              </a:rPr>
              <a:t>exemple</a:t>
            </a:r>
            <a:r>
              <a:rPr lang="es-ES" dirty="0" smtClean="0">
                <a:solidFill>
                  <a:schemeClr val="tx1"/>
                </a:solidFill>
              </a:rPr>
              <a:t>: el </a:t>
            </a:r>
            <a:r>
              <a:rPr lang="es-ES" b="1" u="sng" dirty="0" err="1" smtClean="0">
                <a:solidFill>
                  <a:schemeClr val="tx1"/>
                </a:solidFill>
              </a:rPr>
              <a:t>retinol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és</a:t>
            </a:r>
            <a:r>
              <a:rPr lang="es-ES" u="sng" dirty="0" smtClean="0">
                <a:solidFill>
                  <a:schemeClr val="tx1"/>
                </a:solidFill>
              </a:rPr>
              <a:t> una vitamina 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present</a:t>
            </a:r>
            <a:r>
              <a:rPr lang="es-ES" dirty="0" smtClean="0">
                <a:solidFill>
                  <a:schemeClr val="tx1"/>
                </a:solidFill>
              </a:rPr>
              <a:t> en </a:t>
            </a:r>
            <a:r>
              <a:rPr lang="es-ES" dirty="0" err="1" smtClean="0">
                <a:solidFill>
                  <a:schemeClr val="tx1"/>
                </a:solidFill>
              </a:rPr>
              <a:t>l’ull</a:t>
            </a:r>
            <a:r>
              <a:rPr lang="es-ES" dirty="0" smtClean="0">
                <a:solidFill>
                  <a:schemeClr val="tx1"/>
                </a:solidFill>
              </a:rPr>
              <a:t> que fa </a:t>
            </a:r>
            <a:r>
              <a:rPr lang="es-ES" dirty="0" err="1" smtClean="0">
                <a:solidFill>
                  <a:schemeClr val="tx1"/>
                </a:solidFill>
              </a:rPr>
              <a:t>possible</a:t>
            </a:r>
            <a:r>
              <a:rPr lang="es-ES" dirty="0" smtClean="0">
                <a:solidFill>
                  <a:schemeClr val="tx1"/>
                </a:solidFill>
              </a:rPr>
              <a:t> la </a:t>
            </a:r>
            <a:r>
              <a:rPr lang="es-ES" dirty="0" err="1" smtClean="0">
                <a:solidFill>
                  <a:schemeClr val="tx1"/>
                </a:solidFill>
              </a:rPr>
              <a:t>visió</a:t>
            </a:r>
            <a:r>
              <a:rPr lang="es-ES" dirty="0" smtClean="0">
                <a:solidFill>
                  <a:schemeClr val="tx1"/>
                </a:solidFill>
              </a:rPr>
              <a:t> en color, el </a:t>
            </a:r>
            <a:r>
              <a:rPr lang="es-ES" b="1" u="sng" dirty="0" err="1" smtClean="0">
                <a:solidFill>
                  <a:schemeClr val="tx1"/>
                </a:solidFill>
              </a:rPr>
              <a:t>fitol</a:t>
            </a:r>
            <a:r>
              <a:rPr lang="es-ES" u="sng" dirty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forma </a:t>
            </a:r>
            <a:r>
              <a:rPr lang="es-ES" u="sng" dirty="0" err="1" smtClean="0">
                <a:solidFill>
                  <a:schemeClr val="tx1"/>
                </a:solidFill>
              </a:rPr>
              <a:t>part</a:t>
            </a:r>
            <a:r>
              <a:rPr lang="es-ES" u="sng" dirty="0" smtClean="0">
                <a:solidFill>
                  <a:schemeClr val="tx1"/>
                </a:solidFill>
              </a:rPr>
              <a:t> de la </a:t>
            </a:r>
            <a:r>
              <a:rPr lang="es-ES" u="sng" dirty="0" err="1" smtClean="0">
                <a:solidFill>
                  <a:schemeClr val="tx1"/>
                </a:solidFill>
              </a:rPr>
              <a:t>clorofil·la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que capta la </a:t>
            </a:r>
            <a:r>
              <a:rPr lang="es-ES" dirty="0" err="1" smtClean="0">
                <a:solidFill>
                  <a:schemeClr val="tx1"/>
                </a:solidFill>
              </a:rPr>
              <a:t>llum</a:t>
            </a:r>
            <a:r>
              <a:rPr lang="es-ES" dirty="0" smtClean="0">
                <a:solidFill>
                  <a:schemeClr val="tx1"/>
                </a:solidFill>
              </a:rPr>
              <a:t> solar per </a:t>
            </a:r>
            <a:r>
              <a:rPr lang="es-ES" dirty="0" err="1" smtClean="0">
                <a:solidFill>
                  <a:schemeClr val="tx1"/>
                </a:solidFill>
              </a:rPr>
              <a:t>realitzar</a:t>
            </a:r>
            <a:r>
              <a:rPr lang="es-ES" dirty="0" smtClean="0">
                <a:solidFill>
                  <a:schemeClr val="tx1"/>
                </a:solidFill>
              </a:rPr>
              <a:t> la </a:t>
            </a:r>
            <a:r>
              <a:rPr lang="es-ES" dirty="0" err="1" smtClean="0">
                <a:solidFill>
                  <a:schemeClr val="tx1"/>
                </a:solidFill>
              </a:rPr>
              <a:t>fotosíntesi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ca-ES" sz="1800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82934" y="6519446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</a:t>
            </a:r>
            <a:r>
              <a:rPr lang="es-ES" sz="1600" dirty="0" err="1" smtClean="0"/>
              <a:t>isoprè</a:t>
            </a:r>
            <a:endParaRPr lang="es-ES" sz="1600" dirty="0" smtClean="0"/>
          </a:p>
        </p:txBody>
      </p:sp>
      <p:pic>
        <p:nvPicPr>
          <p:cNvPr id="4098" name="Picture 2" descr="Isopreno Fórmula Química Molecular, La Clase De Dieno Conjugado, Monómero  De Caucho, 2d Y 3d Ilustración Vectorial, Aislados En Fondo Blanco  Ilustraciones Vectoriales, Clip Art Vectorizado Libre De Derechos. Image  68357954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2"/>
          <a:stretch/>
        </p:blipFill>
        <p:spPr bwMode="auto">
          <a:xfrm>
            <a:off x="486225" y="4340801"/>
            <a:ext cx="2545733" cy="220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tinol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06" y="3408947"/>
            <a:ext cx="4383779" cy="209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ouise Thomas Skin Therapy To Retinol, or not to Retinol, that is the  questio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60"/>
          <a:stretch/>
        </p:blipFill>
        <p:spPr bwMode="auto">
          <a:xfrm>
            <a:off x="3178820" y="5442573"/>
            <a:ext cx="3566410" cy="135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4710752" y="5076165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del </a:t>
            </a:r>
            <a:r>
              <a:rPr lang="es-ES" sz="1600" dirty="0" err="1" smtClean="0"/>
              <a:t>retinol</a:t>
            </a:r>
            <a:endParaRPr lang="es-ES" sz="1600" dirty="0" smtClean="0"/>
          </a:p>
        </p:txBody>
      </p:sp>
      <p:pic>
        <p:nvPicPr>
          <p:cNvPr id="4106" name="Picture 10" descr="La Molécula Del Mentol, Se Encuentra En Hierbabuena Y Menta Verde Da Una  Sensación De Enfriamiento, Alivia Dolor Y La Irritación Ilustración del  Vector - Ilustración de aislado, cigarrillo: 1515188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649" y="3408947"/>
            <a:ext cx="4790351" cy="344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57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7" y="457200"/>
            <a:ext cx="8895923" cy="6504039"/>
          </a:xfrm>
        </p:spPr>
        <p:txBody>
          <a:bodyPr>
            <a:normAutofit/>
          </a:bodyPr>
          <a:lstStyle/>
          <a:p>
            <a:r>
              <a:rPr lang="ca-ES" b="1" u="sng" dirty="0" smtClean="0">
                <a:solidFill>
                  <a:schemeClr val="accent2"/>
                </a:solidFill>
              </a:rPr>
              <a:t>Esteroides</a:t>
            </a:r>
          </a:p>
          <a:p>
            <a:pPr marL="0" indent="0">
              <a:buNone/>
            </a:pPr>
            <a:endParaRPr lang="ca-ES" dirty="0" smtClean="0"/>
          </a:p>
          <a:p>
            <a:pPr marL="0" indent="0">
              <a:buNone/>
            </a:pPr>
            <a:r>
              <a:rPr lang="ca-ES" dirty="0" smtClean="0">
                <a:solidFill>
                  <a:schemeClr val="tx1"/>
                </a:solidFill>
              </a:rPr>
              <a:t>Molècules </a:t>
            </a:r>
            <a:r>
              <a:rPr lang="ca-ES" u="sng" dirty="0" smtClean="0">
                <a:solidFill>
                  <a:schemeClr val="tx1"/>
                </a:solidFill>
              </a:rPr>
              <a:t>derivades d’un compost anomenat </a:t>
            </a:r>
            <a:r>
              <a:rPr lang="ca-ES" b="1" u="sng" dirty="0" smtClean="0">
                <a:solidFill>
                  <a:schemeClr val="tx1"/>
                </a:solidFill>
              </a:rPr>
              <a:t>esterà</a:t>
            </a:r>
            <a:r>
              <a:rPr lang="ca-ES" dirty="0" smtClean="0">
                <a:solidFill>
                  <a:schemeClr val="tx1"/>
                </a:solidFill>
              </a:rPr>
              <a:t>. Trobem dos grans grups: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ca-ES" sz="1800" b="1" u="sng" dirty="0" smtClean="0">
                <a:solidFill>
                  <a:schemeClr val="tx1"/>
                </a:solidFill>
              </a:rPr>
              <a:t>Esterols</a:t>
            </a:r>
            <a:r>
              <a:rPr lang="es-ES" sz="1800" b="1" dirty="0" smtClean="0">
                <a:solidFill>
                  <a:schemeClr val="tx1"/>
                </a:solidFill>
              </a:rPr>
              <a:t>: </a:t>
            </a:r>
            <a:r>
              <a:rPr lang="es-ES" sz="1800" dirty="0" err="1" smtClean="0">
                <a:solidFill>
                  <a:schemeClr val="tx1"/>
                </a:solidFill>
              </a:rPr>
              <a:t>és</a:t>
            </a:r>
            <a:r>
              <a:rPr lang="es-ES" sz="1800" b="1" dirty="0" smtClean="0">
                <a:solidFill>
                  <a:schemeClr val="tx1"/>
                </a:solidFill>
              </a:rPr>
              <a:t> </a:t>
            </a:r>
            <a:r>
              <a:rPr lang="ca-ES" sz="1800" dirty="0" smtClean="0">
                <a:solidFill>
                  <a:schemeClr val="tx1"/>
                </a:solidFill>
              </a:rPr>
              <a:t>el </a:t>
            </a:r>
            <a:r>
              <a:rPr lang="ca-ES" sz="1800" u="sng" dirty="0" smtClean="0">
                <a:solidFill>
                  <a:schemeClr val="tx1"/>
                </a:solidFill>
              </a:rPr>
              <a:t>grup més nombrós</a:t>
            </a:r>
            <a:r>
              <a:rPr lang="ca-ES" sz="1800" dirty="0" smtClean="0">
                <a:solidFill>
                  <a:schemeClr val="tx1"/>
                </a:solidFill>
              </a:rPr>
              <a:t>, entre els que trobem el </a:t>
            </a:r>
            <a:r>
              <a:rPr lang="ca-ES" sz="1800" b="1" u="sng" dirty="0" smtClean="0">
                <a:solidFill>
                  <a:schemeClr val="tx1"/>
                </a:solidFill>
              </a:rPr>
              <a:t>colesterol</a:t>
            </a:r>
            <a:r>
              <a:rPr lang="ca-ES" sz="1800" dirty="0" smtClean="0">
                <a:solidFill>
                  <a:schemeClr val="tx1"/>
                </a:solidFill>
              </a:rPr>
              <a:t>, que forma part de les membranes cel·lulars; els </a:t>
            </a:r>
            <a:r>
              <a:rPr lang="ca-ES" sz="1800" b="1" u="sng" dirty="0" smtClean="0">
                <a:solidFill>
                  <a:schemeClr val="tx1"/>
                </a:solidFill>
              </a:rPr>
              <a:t>àcids biliars</a:t>
            </a:r>
            <a:r>
              <a:rPr lang="ca-ES" sz="1800" dirty="0" smtClean="0">
                <a:solidFill>
                  <a:schemeClr val="tx1"/>
                </a:solidFill>
              </a:rPr>
              <a:t>, que participen en la digestió de lípids; les </a:t>
            </a:r>
            <a:r>
              <a:rPr lang="ca-ES" sz="1800" b="1" u="sng" dirty="0" smtClean="0">
                <a:solidFill>
                  <a:schemeClr val="tx1"/>
                </a:solidFill>
              </a:rPr>
              <a:t>vitamines D</a:t>
            </a:r>
            <a:r>
              <a:rPr lang="ca-ES" sz="1800" dirty="0" smtClean="0">
                <a:solidFill>
                  <a:schemeClr val="tx1"/>
                </a:solidFill>
              </a:rPr>
              <a:t>, implicades en l’absorció del calci i el fòsfor; l’</a:t>
            </a:r>
            <a:r>
              <a:rPr lang="ca-ES" sz="1800" b="1" u="sng" dirty="0" smtClean="0">
                <a:solidFill>
                  <a:schemeClr val="tx1"/>
                </a:solidFill>
              </a:rPr>
              <a:t>estradiol</a:t>
            </a:r>
            <a:r>
              <a:rPr lang="ca-ES" sz="1800" dirty="0" smtClean="0">
                <a:solidFill>
                  <a:schemeClr val="tx1"/>
                </a:solidFill>
              </a:rPr>
              <a:t>, l’hormona que regula els caràcters sexuals femenins.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800" b="1" u="sng" dirty="0" smtClean="0">
                <a:solidFill>
                  <a:schemeClr val="tx1"/>
                </a:solidFill>
              </a:rPr>
              <a:t>Hormones esteroides</a:t>
            </a:r>
            <a:r>
              <a:rPr lang="es-ES" sz="1800" b="1" dirty="0" smtClean="0">
                <a:solidFill>
                  <a:schemeClr val="tx1"/>
                </a:solidFill>
              </a:rPr>
              <a:t>: </a:t>
            </a:r>
            <a:r>
              <a:rPr lang="es-ES" sz="1800" dirty="0" err="1" smtClean="0">
                <a:solidFill>
                  <a:schemeClr val="tx1"/>
                </a:solidFill>
              </a:rPr>
              <a:t>trobem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b="1" u="sng" dirty="0" smtClean="0">
                <a:solidFill>
                  <a:schemeClr val="tx1"/>
                </a:solidFill>
              </a:rPr>
              <a:t>hormones </a:t>
            </a:r>
            <a:r>
              <a:rPr lang="es-ES" sz="1800" b="1" u="sng" dirty="0" err="1" smtClean="0">
                <a:solidFill>
                  <a:schemeClr val="tx1"/>
                </a:solidFill>
              </a:rPr>
              <a:t>suprarenals</a:t>
            </a:r>
            <a:r>
              <a:rPr lang="es-ES" sz="1800" b="1" u="sng" dirty="0" smtClean="0">
                <a:solidFill>
                  <a:schemeClr val="tx1"/>
                </a:solidFill>
              </a:rPr>
              <a:t> </a:t>
            </a:r>
            <a:r>
              <a:rPr lang="es-ES" sz="1800" u="sng" dirty="0" err="1" smtClean="0">
                <a:solidFill>
                  <a:schemeClr val="tx1"/>
                </a:solidFill>
              </a:rPr>
              <a:t>com</a:t>
            </a:r>
            <a:r>
              <a:rPr lang="es-ES" sz="1800" u="sng" dirty="0" smtClean="0">
                <a:solidFill>
                  <a:schemeClr val="tx1"/>
                </a:solidFill>
              </a:rPr>
              <a:t> </a:t>
            </a:r>
            <a:r>
              <a:rPr lang="es-ES" sz="1800" u="sng" dirty="0" err="1" smtClean="0">
                <a:solidFill>
                  <a:schemeClr val="tx1"/>
                </a:solidFill>
              </a:rPr>
              <a:t>l’aldosterona</a:t>
            </a:r>
            <a:r>
              <a:rPr lang="es-ES" sz="1800" dirty="0" smtClean="0">
                <a:solidFill>
                  <a:schemeClr val="tx1"/>
                </a:solidFill>
              </a:rPr>
              <a:t>, que regula el </a:t>
            </a:r>
            <a:r>
              <a:rPr lang="es-ES" sz="1800" dirty="0" err="1" smtClean="0">
                <a:solidFill>
                  <a:schemeClr val="tx1"/>
                </a:solidFill>
              </a:rPr>
              <a:t>funcionament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dels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ronyons</a:t>
            </a:r>
            <a:r>
              <a:rPr lang="es-ES" sz="1800" dirty="0" smtClean="0">
                <a:solidFill>
                  <a:schemeClr val="tx1"/>
                </a:solidFill>
              </a:rPr>
              <a:t>, </a:t>
            </a:r>
            <a:r>
              <a:rPr lang="es-ES" sz="1800" u="sng" dirty="0" smtClean="0">
                <a:solidFill>
                  <a:schemeClr val="tx1"/>
                </a:solidFill>
              </a:rPr>
              <a:t>o el cortisol</a:t>
            </a:r>
            <a:r>
              <a:rPr lang="es-ES" sz="1800" dirty="0" smtClean="0">
                <a:solidFill>
                  <a:schemeClr val="tx1"/>
                </a:solidFill>
              </a:rPr>
              <a:t>, que participa en el </a:t>
            </a:r>
            <a:r>
              <a:rPr lang="es-ES" sz="1800" dirty="0" err="1" smtClean="0">
                <a:solidFill>
                  <a:schemeClr val="tx1"/>
                </a:solidFill>
              </a:rPr>
              <a:t>metabolisme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dels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glúcids</a:t>
            </a:r>
            <a:r>
              <a:rPr lang="es-ES" sz="1800" dirty="0" smtClean="0">
                <a:solidFill>
                  <a:schemeClr val="tx1"/>
                </a:solidFill>
              </a:rPr>
              <a:t>; i </a:t>
            </a:r>
            <a:r>
              <a:rPr lang="es-ES" sz="1800" b="1" u="sng" dirty="0" smtClean="0">
                <a:solidFill>
                  <a:schemeClr val="tx1"/>
                </a:solidFill>
              </a:rPr>
              <a:t>hormones </a:t>
            </a:r>
            <a:r>
              <a:rPr lang="es-ES" sz="1800" b="1" u="sng" dirty="0" err="1" smtClean="0">
                <a:solidFill>
                  <a:schemeClr val="tx1"/>
                </a:solidFill>
              </a:rPr>
              <a:t>sexuals</a:t>
            </a:r>
            <a:r>
              <a:rPr lang="es-ES" sz="1800" u="sng" dirty="0" smtClean="0">
                <a:solidFill>
                  <a:schemeClr val="tx1"/>
                </a:solidFill>
              </a:rPr>
              <a:t> </a:t>
            </a:r>
            <a:r>
              <a:rPr lang="es-ES" sz="1800" u="sng" dirty="0" err="1" smtClean="0">
                <a:solidFill>
                  <a:schemeClr val="tx1"/>
                </a:solidFill>
              </a:rPr>
              <a:t>com</a:t>
            </a:r>
            <a:r>
              <a:rPr lang="es-ES" sz="1800" u="sng" dirty="0" smtClean="0">
                <a:solidFill>
                  <a:schemeClr val="tx1"/>
                </a:solidFill>
              </a:rPr>
              <a:t> la progesterona</a:t>
            </a:r>
            <a:r>
              <a:rPr lang="es-ES" sz="1800" dirty="0" smtClean="0">
                <a:solidFill>
                  <a:schemeClr val="tx1"/>
                </a:solidFill>
              </a:rPr>
              <a:t>, que preparara </a:t>
            </a:r>
            <a:r>
              <a:rPr lang="es-ES" sz="1800" dirty="0" err="1" smtClean="0">
                <a:solidFill>
                  <a:schemeClr val="tx1"/>
                </a:solidFill>
              </a:rPr>
              <a:t>els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òrgans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femenins</a:t>
            </a:r>
            <a:r>
              <a:rPr lang="es-ES" sz="1800" dirty="0" smtClean="0">
                <a:solidFill>
                  <a:schemeClr val="tx1"/>
                </a:solidFill>
              </a:rPr>
              <a:t> per a la </a:t>
            </a:r>
            <a:r>
              <a:rPr lang="es-ES" sz="1800" dirty="0" err="1" smtClean="0">
                <a:solidFill>
                  <a:schemeClr val="tx1"/>
                </a:solidFill>
              </a:rPr>
              <a:t>gestació</a:t>
            </a:r>
            <a:r>
              <a:rPr lang="es-ES" sz="1800" dirty="0" smtClean="0">
                <a:solidFill>
                  <a:schemeClr val="tx1"/>
                </a:solidFill>
              </a:rPr>
              <a:t>, </a:t>
            </a:r>
            <a:r>
              <a:rPr lang="es-ES" sz="1800" u="sng" dirty="0" smtClean="0">
                <a:solidFill>
                  <a:schemeClr val="tx1"/>
                </a:solidFill>
              </a:rPr>
              <a:t>o la testosterona</a:t>
            </a:r>
            <a:r>
              <a:rPr lang="es-ES" sz="1800" dirty="0" smtClean="0">
                <a:solidFill>
                  <a:schemeClr val="tx1"/>
                </a:solidFill>
              </a:rPr>
              <a:t>, responsable </a:t>
            </a:r>
            <a:r>
              <a:rPr lang="es-ES" sz="1800" dirty="0" err="1" smtClean="0">
                <a:solidFill>
                  <a:schemeClr val="tx1"/>
                </a:solidFill>
              </a:rPr>
              <a:t>dels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caràcters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sexuals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masculins</a:t>
            </a:r>
            <a:r>
              <a:rPr lang="es-ES" sz="1800" dirty="0" smtClean="0">
                <a:solidFill>
                  <a:schemeClr val="tx1"/>
                </a:solidFill>
              </a:rPr>
              <a:t>.</a:t>
            </a:r>
            <a:endParaRPr lang="ca-ES" sz="1800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3943304" y="11758878"/>
            <a:ext cx="2271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del </a:t>
            </a:r>
            <a:r>
              <a:rPr lang="es-ES" sz="1600" dirty="0" err="1" smtClean="0"/>
              <a:t>retinol</a:t>
            </a:r>
            <a:endParaRPr lang="es-ES" sz="1600" dirty="0" smtClean="0"/>
          </a:p>
        </p:txBody>
      </p:sp>
      <p:pic>
        <p:nvPicPr>
          <p:cNvPr id="5122" name="Picture 2" descr="BiologíaS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705" y="4057337"/>
            <a:ext cx="4684295" cy="280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URIOSIDADES CIENTÍFICAS : Estructura del colester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33" y="4561974"/>
            <a:ext cx="3631136" cy="2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3947132" y="4561974"/>
            <a:ext cx="3337859" cy="2186727"/>
            <a:chOff x="4075469" y="4561974"/>
            <a:chExt cx="3337859" cy="2186727"/>
          </a:xfrm>
        </p:grpSpPr>
        <p:pic>
          <p:nvPicPr>
            <p:cNvPr id="5126" name="Picture 6" descr="Definición de progesterona - Qué es, Significado y Concept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5469" y="4561974"/>
              <a:ext cx="2902847" cy="2186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CuadroTexto 1"/>
            <p:cNvSpPr txBox="1"/>
            <p:nvPr/>
          </p:nvSpPr>
          <p:spPr>
            <a:xfrm>
              <a:off x="5809118" y="6079958"/>
              <a:ext cx="1604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progesterona</a:t>
              </a:r>
              <a:endParaRPr lang="ca-E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48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7" y="457200"/>
            <a:ext cx="8895923" cy="6504039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Prostaglandines</a:t>
            </a:r>
            <a:endParaRPr lang="ca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ca-ES" dirty="0" smtClean="0"/>
          </a:p>
          <a:p>
            <a:pPr marL="0" indent="0">
              <a:buNone/>
            </a:pPr>
            <a:r>
              <a:rPr lang="ca-ES" dirty="0" smtClean="0">
                <a:solidFill>
                  <a:schemeClr val="tx1"/>
                </a:solidFill>
              </a:rPr>
              <a:t>Molècules </a:t>
            </a:r>
            <a:r>
              <a:rPr lang="ca-ES" u="sng" dirty="0" smtClean="0">
                <a:solidFill>
                  <a:schemeClr val="tx1"/>
                </a:solidFill>
              </a:rPr>
              <a:t>sintetitzades a partir de l’</a:t>
            </a:r>
            <a:r>
              <a:rPr lang="ca-ES" b="1" u="sng" dirty="0" smtClean="0">
                <a:solidFill>
                  <a:schemeClr val="tx1"/>
                </a:solidFill>
              </a:rPr>
              <a:t>àcid araquidònic</a:t>
            </a:r>
            <a:r>
              <a:rPr lang="ca-ES" dirty="0" smtClean="0">
                <a:solidFill>
                  <a:schemeClr val="tx1"/>
                </a:solidFill>
              </a:rPr>
              <a:t>, un àcid gras.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Les </a:t>
            </a:r>
            <a:r>
              <a:rPr lang="es-ES" dirty="0" err="1" smtClean="0">
                <a:solidFill>
                  <a:schemeClr val="tx1"/>
                </a:solidFill>
              </a:rPr>
              <a:t>cèl·lules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sintetitzen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aquest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tipus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molècules</a:t>
            </a:r>
            <a:r>
              <a:rPr lang="es-ES" u="sng" dirty="0" smtClean="0">
                <a:solidFill>
                  <a:schemeClr val="tx1"/>
                </a:solidFill>
              </a:rPr>
              <a:t> per </a:t>
            </a:r>
            <a:r>
              <a:rPr lang="es-ES" b="1" u="sng" dirty="0" smtClean="0">
                <a:solidFill>
                  <a:schemeClr val="tx1"/>
                </a:solidFill>
              </a:rPr>
              <a:t>alterar </a:t>
            </a:r>
            <a:r>
              <a:rPr lang="es-ES" b="1" u="sng" dirty="0" err="1" smtClean="0">
                <a:solidFill>
                  <a:schemeClr val="tx1"/>
                </a:solidFill>
              </a:rPr>
              <a:t>l’activitat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de les </a:t>
            </a:r>
            <a:r>
              <a:rPr lang="es-ES" u="sng" dirty="0" err="1" smtClean="0">
                <a:solidFill>
                  <a:schemeClr val="tx1"/>
                </a:solidFill>
              </a:rPr>
              <a:t>pròpies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cèl·lules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sintetitzadores</a:t>
            </a:r>
            <a:r>
              <a:rPr lang="es-ES" dirty="0" smtClean="0">
                <a:solidFill>
                  <a:schemeClr val="tx1"/>
                </a:solidFill>
              </a:rPr>
              <a:t> o de les que hi ha al </a:t>
            </a:r>
            <a:r>
              <a:rPr lang="es-ES" dirty="0" err="1" smtClean="0">
                <a:solidFill>
                  <a:schemeClr val="tx1"/>
                </a:solidFill>
              </a:rPr>
              <a:t>voltant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Participen en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b="1" u="sng" dirty="0" err="1" smtClean="0">
                <a:solidFill>
                  <a:schemeClr val="tx1"/>
                </a:solidFill>
              </a:rPr>
              <a:t>funcions</a:t>
            </a:r>
            <a:r>
              <a:rPr lang="es-ES" sz="1800" b="1" u="sng" dirty="0" smtClean="0">
                <a:solidFill>
                  <a:schemeClr val="tx1"/>
                </a:solidFill>
              </a:rPr>
              <a:t> </a:t>
            </a:r>
            <a:r>
              <a:rPr lang="es-ES" sz="1800" b="1" u="sng" dirty="0" err="1" smtClean="0">
                <a:solidFill>
                  <a:schemeClr val="tx1"/>
                </a:solidFill>
              </a:rPr>
              <a:t>molt</a:t>
            </a:r>
            <a:r>
              <a:rPr lang="es-ES" sz="1800" b="1" u="sng" dirty="0" smtClean="0">
                <a:solidFill>
                  <a:schemeClr val="tx1"/>
                </a:solidFill>
              </a:rPr>
              <a:t> </a:t>
            </a:r>
            <a:r>
              <a:rPr lang="es-ES" sz="1800" b="1" u="sng" dirty="0" err="1" smtClean="0">
                <a:solidFill>
                  <a:schemeClr val="tx1"/>
                </a:solidFill>
              </a:rPr>
              <a:t>diverses</a:t>
            </a:r>
            <a:r>
              <a:rPr lang="es-ES" sz="1800" b="1" u="sng" dirty="0" smtClean="0">
                <a:solidFill>
                  <a:schemeClr val="tx1"/>
                </a:solidFill>
              </a:rPr>
              <a:t> </a:t>
            </a:r>
            <a:r>
              <a:rPr lang="es-ES" sz="1800" u="sng" dirty="0" err="1" smtClean="0">
                <a:solidFill>
                  <a:schemeClr val="tx1"/>
                </a:solidFill>
              </a:rPr>
              <a:t>com</a:t>
            </a:r>
            <a:r>
              <a:rPr lang="es-ES" sz="1800" u="sng" dirty="0" smtClean="0">
                <a:solidFill>
                  <a:schemeClr val="tx1"/>
                </a:solidFill>
              </a:rPr>
              <a:t> la </a:t>
            </a:r>
            <a:r>
              <a:rPr lang="es-ES" sz="1800" u="sng" dirty="0" err="1" smtClean="0">
                <a:solidFill>
                  <a:schemeClr val="tx1"/>
                </a:solidFill>
              </a:rPr>
              <a:t>coagulació</a:t>
            </a:r>
            <a:r>
              <a:rPr lang="es-ES" sz="1800" u="sng" dirty="0" smtClean="0">
                <a:solidFill>
                  <a:schemeClr val="tx1"/>
                </a:solidFill>
              </a:rPr>
              <a:t> </a:t>
            </a:r>
            <a:r>
              <a:rPr lang="es-ES" sz="1800" dirty="0" smtClean="0">
                <a:solidFill>
                  <a:schemeClr val="tx1"/>
                </a:solidFill>
              </a:rPr>
              <a:t>de la </a:t>
            </a:r>
            <a:r>
              <a:rPr lang="es-ES" sz="1800" dirty="0" err="1" smtClean="0">
                <a:solidFill>
                  <a:schemeClr val="tx1"/>
                </a:solidFill>
              </a:rPr>
              <a:t>sang</a:t>
            </a:r>
            <a:r>
              <a:rPr lang="es-ES" sz="1800" dirty="0" smtClean="0">
                <a:solidFill>
                  <a:schemeClr val="tx1"/>
                </a:solidFill>
              </a:rPr>
              <a:t>, la </a:t>
            </a:r>
            <a:r>
              <a:rPr lang="es-ES" sz="1800" u="sng" dirty="0" err="1" smtClean="0">
                <a:solidFill>
                  <a:schemeClr val="tx1"/>
                </a:solidFill>
              </a:rPr>
              <a:t>vasodilataci</a:t>
            </a:r>
            <a:r>
              <a:rPr lang="es-ES" u="sng" dirty="0" err="1" smtClean="0">
                <a:solidFill>
                  <a:schemeClr val="tx1"/>
                </a:solidFill>
              </a:rPr>
              <a:t>ó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u="sng" dirty="0" err="1" smtClean="0">
                <a:solidFill>
                  <a:schemeClr val="tx1"/>
                </a:solidFill>
              </a:rPr>
              <a:t>vasoconstricció</a:t>
            </a:r>
            <a:r>
              <a:rPr lang="es-ES" dirty="0" smtClean="0">
                <a:solidFill>
                  <a:schemeClr val="tx1"/>
                </a:solidFill>
              </a:rPr>
              <a:t>, la </a:t>
            </a:r>
            <a:r>
              <a:rPr lang="es-ES" u="sng" dirty="0" err="1" smtClean="0">
                <a:solidFill>
                  <a:schemeClr val="tx1"/>
                </a:solidFill>
              </a:rPr>
              <a:t>resposta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inflamatòria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i la </a:t>
            </a:r>
            <a:r>
              <a:rPr lang="es-ES" u="sng" dirty="0" err="1" smtClean="0">
                <a:solidFill>
                  <a:schemeClr val="tx1"/>
                </a:solidFill>
              </a:rPr>
              <a:t>sensibilitat</a:t>
            </a:r>
            <a:r>
              <a:rPr lang="es-ES" u="sng" dirty="0" smtClean="0">
                <a:solidFill>
                  <a:schemeClr val="tx1"/>
                </a:solidFill>
              </a:rPr>
              <a:t> al dolor</a:t>
            </a:r>
            <a:r>
              <a:rPr lang="es-ES" dirty="0" smtClean="0">
                <a:solidFill>
                  <a:schemeClr val="tx1"/>
                </a:solidFill>
              </a:rPr>
              <a:t>…</a:t>
            </a:r>
            <a:r>
              <a:rPr lang="es-ES" sz="1800" dirty="0" smtClean="0">
                <a:solidFill>
                  <a:schemeClr val="tx1"/>
                </a:solidFill>
              </a:rPr>
              <a:t>  </a:t>
            </a:r>
            <a:endParaRPr lang="ca-ES" sz="1800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479652" y="6200272"/>
            <a:ext cx="2910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</a:t>
            </a:r>
            <a:r>
              <a:rPr lang="es-ES" sz="1600" dirty="0" err="1" smtClean="0"/>
              <a:t>àcid</a:t>
            </a:r>
            <a:r>
              <a:rPr lang="es-ES" sz="1600" dirty="0" smtClean="0"/>
              <a:t> </a:t>
            </a:r>
            <a:r>
              <a:rPr lang="es-ES" sz="1600" dirty="0" err="1" smtClean="0"/>
              <a:t>araquidònic</a:t>
            </a:r>
            <a:endParaRPr lang="es-ES" sz="1600" dirty="0" smtClean="0"/>
          </a:p>
        </p:txBody>
      </p:sp>
      <p:pic>
        <p:nvPicPr>
          <p:cNvPr id="6146" name="Picture 2" descr="Arachidonic acid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52" y="3898230"/>
            <a:ext cx="2603629" cy="230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rostaglandina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240" y="2931827"/>
            <a:ext cx="3497179" cy="176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7160419" y="3643839"/>
            <a:ext cx="2910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prostaglandina E1</a:t>
            </a:r>
          </a:p>
        </p:txBody>
      </p:sp>
      <p:pic>
        <p:nvPicPr>
          <p:cNvPr id="6152" name="Picture 8" descr="Prostaglandina F2α - Wikipedia, la enciclopedia lib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631" y="4694405"/>
            <a:ext cx="3090486" cy="220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/>
          <p:cNvSpPr txBox="1"/>
          <p:nvPr/>
        </p:nvSpPr>
        <p:spPr>
          <a:xfrm>
            <a:off x="6771947" y="5575694"/>
            <a:ext cx="329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prostaglandina F2</a:t>
            </a:r>
            <a:r>
              <a:rPr lang="el-GR" sz="1600" dirty="0" smtClean="0"/>
              <a:t>α</a:t>
            </a:r>
            <a:endParaRPr lang="es-ES" sz="1600" dirty="0" smtClean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1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677334" y="705853"/>
            <a:ext cx="8596668" cy="5335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4. </a:t>
            </a:r>
            <a:r>
              <a:rPr lang="es-ES" dirty="0" smtClean="0">
                <a:solidFill>
                  <a:schemeClr val="tx1"/>
                </a:solidFill>
              </a:rPr>
              <a:t>Per </a:t>
            </a:r>
            <a:r>
              <a:rPr lang="es-ES" dirty="0" err="1" smtClean="0">
                <a:solidFill>
                  <a:schemeClr val="tx1"/>
                </a:solidFill>
              </a:rPr>
              <a:t>què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l’aspirina</a:t>
            </a:r>
            <a:r>
              <a:rPr lang="es-ES" dirty="0" smtClean="0">
                <a:solidFill>
                  <a:schemeClr val="tx1"/>
                </a:solidFill>
              </a:rPr>
              <a:t> té </a:t>
            </a:r>
            <a:r>
              <a:rPr lang="es-ES" dirty="0" err="1" smtClean="0">
                <a:solidFill>
                  <a:schemeClr val="tx1"/>
                </a:solidFill>
              </a:rPr>
              <a:t>efecte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antiinflamatori</a:t>
            </a:r>
            <a:r>
              <a:rPr lang="es-ES" dirty="0" smtClean="0">
                <a:solidFill>
                  <a:schemeClr val="tx1"/>
                </a:solidFill>
              </a:rPr>
              <a:t> i </a:t>
            </a:r>
            <a:r>
              <a:rPr lang="es-ES" dirty="0" err="1" smtClean="0">
                <a:solidFill>
                  <a:schemeClr val="tx1"/>
                </a:solidFill>
              </a:rPr>
              <a:t>analgèsic</a:t>
            </a:r>
            <a:r>
              <a:rPr lang="es-ES" dirty="0" smtClean="0">
                <a:solidFill>
                  <a:schemeClr val="tx1"/>
                </a:solidFill>
              </a:rPr>
              <a:t>? Intenta explicar-</a:t>
            </a:r>
            <a:r>
              <a:rPr lang="es-ES" dirty="0" err="1" smtClean="0">
                <a:solidFill>
                  <a:schemeClr val="tx1"/>
                </a:solidFill>
              </a:rPr>
              <a:t>ho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ca-ES" b="1" dirty="0">
              <a:solidFill>
                <a:schemeClr val="accent2"/>
              </a:solidFill>
            </a:endParaRPr>
          </a:p>
        </p:txBody>
      </p:sp>
      <p:pic>
        <p:nvPicPr>
          <p:cNvPr id="7170" name="Picture 2" descr="Aspir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3948" y="1961082"/>
            <a:ext cx="7624633" cy="429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ICLOOXIGENASA – ChemEv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847" y="2389229"/>
            <a:ext cx="5727153" cy="343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0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1.6. LES PROTEÏNES </a:t>
            </a:r>
            <a:r>
              <a:rPr lang="es-ES" sz="2800" b="1" dirty="0" smtClean="0">
                <a:solidFill>
                  <a:schemeClr val="accent1">
                    <a:lumMod val="50000"/>
                  </a:schemeClr>
                </a:solidFill>
              </a:rPr>
              <a:t>(4 </a:t>
            </a:r>
            <a:r>
              <a:rPr lang="es-ES" sz="2800" b="1" dirty="0">
                <a:solidFill>
                  <a:schemeClr val="accent1">
                    <a:lumMod val="50000"/>
                  </a:schemeClr>
                </a:solidFill>
              </a:rPr>
              <a:t>kcal/g)</a:t>
            </a:r>
            <a:endParaRPr lang="ca-ES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334" y="1475875"/>
            <a:ext cx="81779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u="sng" dirty="0" err="1" smtClean="0"/>
              <a:t>macromolècules</a:t>
            </a:r>
            <a:r>
              <a:rPr lang="es-ES" b="1" u="sng" dirty="0" smtClean="0"/>
              <a:t> </a:t>
            </a:r>
            <a:r>
              <a:rPr lang="es-ES" u="sng" dirty="0" err="1" smtClean="0"/>
              <a:t>formades</a:t>
            </a:r>
            <a:r>
              <a:rPr lang="es-ES" u="sng" dirty="0" smtClean="0"/>
              <a:t> per la unió de </a:t>
            </a:r>
            <a:r>
              <a:rPr lang="es-ES" dirty="0" err="1" smtClean="0"/>
              <a:t>molècules</a:t>
            </a:r>
            <a:r>
              <a:rPr lang="es-ES" dirty="0" smtClean="0"/>
              <a:t> </a:t>
            </a:r>
            <a:r>
              <a:rPr lang="es-ES" dirty="0" err="1" smtClean="0"/>
              <a:t>més</a:t>
            </a:r>
            <a:r>
              <a:rPr lang="es-ES" dirty="0" smtClean="0"/>
              <a:t> </a:t>
            </a:r>
            <a:r>
              <a:rPr lang="es-ES" dirty="0" err="1" smtClean="0"/>
              <a:t>petites</a:t>
            </a:r>
            <a:r>
              <a:rPr lang="es-ES" dirty="0" smtClean="0"/>
              <a:t> </a:t>
            </a:r>
            <a:r>
              <a:rPr lang="es-ES" dirty="0" err="1" smtClean="0"/>
              <a:t>anomenades</a:t>
            </a:r>
            <a:r>
              <a:rPr lang="es-ES" dirty="0" smtClean="0"/>
              <a:t> </a:t>
            </a:r>
            <a:r>
              <a:rPr lang="es-ES" b="1" u="sng" dirty="0" err="1" smtClean="0"/>
              <a:t>aminoàcids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u="sng" dirty="0" err="1" smtClean="0"/>
              <a:t>aminoàcids</a:t>
            </a:r>
            <a:r>
              <a:rPr lang="es-ES" u="sng" dirty="0" smtClean="0"/>
              <a:t> </a:t>
            </a:r>
            <a:r>
              <a:rPr lang="es-ES" u="sng" dirty="0" err="1" smtClean="0"/>
              <a:t>s’uneixen</a:t>
            </a:r>
            <a:r>
              <a:rPr lang="es-ES" u="sng" dirty="0" smtClean="0"/>
              <a:t> </a:t>
            </a:r>
            <a:r>
              <a:rPr lang="es-ES" u="sng" dirty="0" err="1" smtClean="0"/>
              <a:t>mitjançant</a:t>
            </a:r>
            <a:r>
              <a:rPr lang="es-ES" u="sng" dirty="0" smtClean="0"/>
              <a:t> </a:t>
            </a:r>
            <a:r>
              <a:rPr lang="es-ES" b="1" u="sng" dirty="0" err="1" smtClean="0"/>
              <a:t>enllaços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peptídics</a:t>
            </a:r>
            <a:r>
              <a:rPr lang="es-ES" u="sng" dirty="0"/>
              <a:t> </a:t>
            </a:r>
            <a:r>
              <a:rPr lang="es-ES" u="sng" dirty="0" smtClean="0"/>
              <a:t>i </a:t>
            </a:r>
            <a:r>
              <a:rPr lang="es-ES" u="sng" dirty="0" err="1" smtClean="0"/>
              <a:t>produint</a:t>
            </a:r>
            <a:r>
              <a:rPr lang="es-ES" u="sng" dirty="0" smtClean="0"/>
              <a:t> una molécula </a:t>
            </a:r>
            <a:r>
              <a:rPr lang="es-ES" u="sng" dirty="0" err="1" smtClean="0"/>
              <a:t>d’aigua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Trobem</a:t>
            </a:r>
            <a:r>
              <a:rPr lang="es-ES" dirty="0" smtClean="0"/>
              <a:t> </a:t>
            </a:r>
            <a:r>
              <a:rPr lang="es-ES" u="sng" dirty="0" smtClean="0"/>
              <a:t>20 </a:t>
            </a:r>
            <a:r>
              <a:rPr lang="es-ES" u="sng" dirty="0" err="1" smtClean="0"/>
              <a:t>aminoàcids</a:t>
            </a:r>
            <a:r>
              <a:rPr lang="es-ES" u="sng" dirty="0" smtClean="0"/>
              <a:t> </a:t>
            </a:r>
            <a:r>
              <a:rPr lang="es-ES" u="sng" dirty="0" err="1" smtClean="0"/>
              <a:t>diferents</a:t>
            </a:r>
            <a:r>
              <a:rPr lang="es-ES" u="sng" dirty="0" smtClean="0"/>
              <a:t> </a:t>
            </a:r>
            <a:r>
              <a:rPr lang="es-ES" dirty="0" smtClean="0"/>
              <a:t>que formen </a:t>
            </a:r>
            <a:r>
              <a:rPr lang="es-ES" dirty="0" err="1" smtClean="0"/>
              <a:t>part</a:t>
            </a:r>
            <a:r>
              <a:rPr lang="es-ES" dirty="0" smtClean="0"/>
              <a:t> de la materia viva, </a:t>
            </a:r>
            <a:r>
              <a:rPr lang="es-ES" dirty="0" err="1" smtClean="0"/>
              <a:t>tots</a:t>
            </a:r>
            <a:r>
              <a:rPr lang="es-ES" dirty="0" smtClean="0"/>
              <a:t> </a:t>
            </a:r>
            <a:r>
              <a:rPr lang="es-ES" u="sng" dirty="0" err="1" smtClean="0"/>
              <a:t>contenen</a:t>
            </a:r>
            <a:r>
              <a:rPr lang="es-ES" u="sng" dirty="0" smtClean="0"/>
              <a:t> </a:t>
            </a:r>
            <a:r>
              <a:rPr lang="es-ES" u="sng" dirty="0" err="1" smtClean="0"/>
              <a:t>sempre</a:t>
            </a:r>
            <a:r>
              <a:rPr lang="es-ES" u="sng" dirty="0" smtClean="0"/>
              <a:t> un </a:t>
            </a:r>
            <a:r>
              <a:rPr lang="es-ES" b="1" u="sng" dirty="0" err="1" smtClean="0"/>
              <a:t>grup</a:t>
            </a:r>
            <a:r>
              <a:rPr lang="es-ES" b="1" u="sng" dirty="0" smtClean="0"/>
              <a:t> amino </a:t>
            </a:r>
            <a:r>
              <a:rPr lang="es-ES" u="sng" dirty="0" smtClean="0"/>
              <a:t>(–NH</a:t>
            </a:r>
            <a:r>
              <a:rPr lang="es-ES" u="sng" baseline="-25000" dirty="0" smtClean="0"/>
              <a:t>2</a:t>
            </a:r>
            <a:r>
              <a:rPr lang="es-ES" u="sng" dirty="0" smtClean="0"/>
              <a:t>) i un </a:t>
            </a:r>
            <a:r>
              <a:rPr lang="es-ES" b="1" u="sng" dirty="0" err="1" smtClean="0"/>
              <a:t>grup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carboxil</a:t>
            </a:r>
            <a:r>
              <a:rPr lang="es-ES" b="1" u="sng" dirty="0" smtClean="0"/>
              <a:t> </a:t>
            </a:r>
            <a:r>
              <a:rPr lang="es-ES" u="sng" dirty="0" smtClean="0"/>
              <a:t>(–COOH)</a:t>
            </a:r>
            <a:r>
              <a:rPr lang="es-ES" dirty="0" smtClean="0"/>
              <a:t>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Les </a:t>
            </a:r>
            <a:r>
              <a:rPr lang="es-ES" dirty="0" err="1" smtClean="0"/>
              <a:t>proteïnes</a:t>
            </a:r>
            <a:r>
              <a:rPr lang="es-ES" dirty="0" smtClean="0"/>
              <a:t> </a:t>
            </a:r>
            <a:r>
              <a:rPr lang="es-ES" dirty="0" err="1" smtClean="0"/>
              <a:t>estan</a:t>
            </a:r>
            <a:r>
              <a:rPr lang="es-ES" dirty="0" smtClean="0"/>
              <a:t> </a:t>
            </a:r>
            <a:r>
              <a:rPr lang="es-ES" dirty="0" err="1" smtClean="0"/>
              <a:t>formades</a:t>
            </a:r>
            <a:r>
              <a:rPr lang="es-ES" dirty="0" smtClean="0"/>
              <a:t> per </a:t>
            </a:r>
            <a:r>
              <a:rPr lang="es-ES" dirty="0" err="1" smtClean="0"/>
              <a:t>milers</a:t>
            </a:r>
            <a:r>
              <a:rPr lang="es-ES" dirty="0" smtClean="0"/>
              <a:t> </a:t>
            </a:r>
            <a:r>
              <a:rPr lang="es-ES" dirty="0" err="1" smtClean="0"/>
              <a:t>d’</a:t>
            </a:r>
            <a:r>
              <a:rPr lang="es-ES" u="sng" dirty="0" err="1" smtClean="0"/>
              <a:t>aminoàcids</a:t>
            </a:r>
            <a:r>
              <a:rPr lang="es-ES" u="sng" dirty="0" smtClean="0"/>
              <a:t> </a:t>
            </a:r>
            <a:r>
              <a:rPr lang="es-ES" dirty="0" smtClean="0"/>
              <a:t>que </a:t>
            </a:r>
            <a:r>
              <a:rPr lang="es-ES" u="sng" dirty="0" err="1" smtClean="0"/>
              <a:t>s’entortolliguen</a:t>
            </a:r>
            <a:r>
              <a:rPr lang="es-ES" u="sng" dirty="0"/>
              <a:t> </a:t>
            </a:r>
            <a:r>
              <a:rPr lang="es-ES" u="sng" dirty="0" smtClean="0"/>
              <a:t>i es </a:t>
            </a:r>
            <a:r>
              <a:rPr lang="es-ES" u="sng" dirty="0" err="1" smtClean="0"/>
              <a:t>repleguen</a:t>
            </a:r>
            <a:r>
              <a:rPr lang="es-ES" u="sng" dirty="0" smtClean="0"/>
              <a:t> </a:t>
            </a:r>
            <a:r>
              <a:rPr lang="es-ES" u="sng" dirty="0" err="1" smtClean="0"/>
              <a:t>adquirint</a:t>
            </a:r>
            <a:r>
              <a:rPr lang="es-ES" u="sng" dirty="0" smtClean="0"/>
              <a:t> </a:t>
            </a:r>
            <a:r>
              <a:rPr lang="es-ES" b="1" u="sng" dirty="0" smtClean="0"/>
              <a:t>estructures </a:t>
            </a:r>
            <a:r>
              <a:rPr lang="es-ES" b="1" u="sng" dirty="0" err="1" smtClean="0"/>
              <a:t>tridimensionals</a:t>
            </a:r>
            <a:r>
              <a:rPr lang="es-ES" dirty="0" smtClean="0"/>
              <a:t>.</a:t>
            </a:r>
          </a:p>
        </p:txBody>
      </p:sp>
      <p:pic>
        <p:nvPicPr>
          <p:cNvPr id="8198" name="Picture 6" descr="alimentos proteicos - Una buena alimentació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92" y="4615196"/>
            <a:ext cx="3329358" cy="245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Proteínas | Programa Pip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290" y="4325438"/>
            <a:ext cx="3694712" cy="246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Nebulización para Carnicerías y Charcuterías | Aqualif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686" y="2280576"/>
            <a:ext cx="4759134" cy="311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42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nllaç peptídic - Viquipèdia, l'enciclopèdia lli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245" y="1941095"/>
            <a:ext cx="5751917" cy="47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894747" y="4113965"/>
            <a:ext cx="2910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Formació</a:t>
            </a:r>
            <a:r>
              <a:rPr lang="es-ES" sz="1600" dirty="0" smtClean="0"/>
              <a:t> de </a:t>
            </a:r>
            <a:r>
              <a:rPr lang="es-ES" sz="1600" dirty="0" err="1" smtClean="0"/>
              <a:t>l’enllaç</a:t>
            </a:r>
            <a:r>
              <a:rPr lang="es-ES" sz="1600" dirty="0" smtClean="0"/>
              <a:t> </a:t>
            </a:r>
            <a:r>
              <a:rPr lang="es-ES" sz="1600" dirty="0" err="1" smtClean="0"/>
              <a:t>peptídic</a:t>
            </a:r>
            <a:endParaRPr lang="es-ES" sz="1600" dirty="0" smtClean="0"/>
          </a:p>
        </p:txBody>
      </p:sp>
      <p:pic>
        <p:nvPicPr>
          <p:cNvPr id="10242" name="Picture 2" descr="How many amino acids are there? List, Essential, Benefi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4269"/>
          <a:stretch/>
        </p:blipFill>
        <p:spPr bwMode="auto">
          <a:xfrm>
            <a:off x="0" y="192506"/>
            <a:ext cx="4452820" cy="234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4243039" y="1033046"/>
            <a:ext cx="3627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general </a:t>
            </a:r>
            <a:r>
              <a:rPr lang="es-ES" sz="1600" dirty="0" err="1" smtClean="0"/>
              <a:t>d’un</a:t>
            </a:r>
            <a:r>
              <a:rPr lang="es-ES" sz="1600" dirty="0" smtClean="0"/>
              <a:t> </a:t>
            </a:r>
            <a:r>
              <a:rPr lang="es-ES" sz="1600" dirty="0" err="1" smtClean="0"/>
              <a:t>aminoàcid</a:t>
            </a:r>
            <a:endParaRPr lang="es-ES" sz="1600" dirty="0" smtClean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rs1.chemie.de/images/314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49"/>
            <a:ext cx="10590982" cy="749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3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odons to Amino Acids - Gen. BIO #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1"/>
          <a:stretch/>
        </p:blipFill>
        <p:spPr bwMode="auto">
          <a:xfrm>
            <a:off x="592299" y="0"/>
            <a:ext cx="8681387" cy="596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4" name="CuadroTexto 4"/>
          <p:cNvSpPr txBox="1"/>
          <p:nvPr/>
        </p:nvSpPr>
        <p:spPr>
          <a:xfrm>
            <a:off x="3625292" y="6088464"/>
            <a:ext cx="20419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Pàg</a:t>
            </a:r>
            <a:r>
              <a:rPr lang="es-ES" sz="1600" dirty="0" smtClean="0"/>
              <a:t>. 33 Ex. 6</a:t>
            </a:r>
          </a:p>
        </p:txBody>
      </p:sp>
    </p:spTree>
    <p:extLst>
      <p:ext uri="{BB962C8B-B14F-4D97-AF65-F5344CB8AC3E}">
        <p14:creationId xmlns:p14="http://schemas.microsoft.com/office/powerpoint/2010/main" val="428280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9218" name="Picture 2" descr="Proteína | NHG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32" y="-451071"/>
            <a:ext cx="6832617" cy="774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378049" y="2140383"/>
            <a:ext cx="4563742" cy="28007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ca-E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ca-ES" sz="1600" dirty="0" smtClean="0"/>
              <a:t> </a:t>
            </a:r>
            <a:r>
              <a:rPr lang="ca-ES" sz="1600" u="sng" dirty="0" smtClean="0"/>
              <a:t>Tenen </a:t>
            </a:r>
            <a:r>
              <a:rPr lang="ca-ES" sz="1600" b="1" u="sng" dirty="0" smtClean="0"/>
              <a:t>especificitat:</a:t>
            </a:r>
            <a:r>
              <a:rPr lang="ca-ES" sz="1600" dirty="0" smtClean="0"/>
              <a:t> </a:t>
            </a:r>
            <a:r>
              <a:rPr lang="ca-ES" sz="1600" u="sng" dirty="0"/>
              <a:t>c</a:t>
            </a:r>
            <a:r>
              <a:rPr lang="ca-ES" sz="1600" u="sng" dirty="0" smtClean="0"/>
              <a:t>ada </a:t>
            </a:r>
            <a:r>
              <a:rPr lang="ca-ES" sz="1600" b="1" u="sng" dirty="0" smtClean="0"/>
              <a:t>codi genètic </a:t>
            </a:r>
            <a:r>
              <a:rPr lang="ca-ES" sz="1600" dirty="0" smtClean="0"/>
              <a:t>(diferents espècies) </a:t>
            </a:r>
            <a:r>
              <a:rPr lang="ca-ES" sz="1600" u="sng" dirty="0" smtClean="0"/>
              <a:t>codifica </a:t>
            </a:r>
            <a:r>
              <a:rPr lang="ca-ES" sz="1600" u="sng" dirty="0"/>
              <a:t>les seves pròpies proteïnes</a:t>
            </a:r>
            <a:r>
              <a:rPr lang="ca-ES" sz="1600" dirty="0"/>
              <a:t>, fins i tot poden variar entre dos individu de la mateixa espècie.</a:t>
            </a:r>
          </a:p>
          <a:p>
            <a:pPr>
              <a:buFont typeface="Arial" panose="020B0604020202020204" pitchFamily="34" charset="0"/>
              <a:buChar char="•"/>
            </a:pPr>
            <a:endParaRPr lang="ca-E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ca-ES" sz="1600" dirty="0" smtClean="0"/>
              <a:t> </a:t>
            </a:r>
            <a:r>
              <a:rPr lang="ca-ES" sz="1600" u="sng" dirty="0" smtClean="0"/>
              <a:t>Es </a:t>
            </a:r>
            <a:r>
              <a:rPr lang="ca-ES" sz="1600" u="sng" dirty="0"/>
              <a:t>poden </a:t>
            </a:r>
            <a:r>
              <a:rPr lang="ca-ES" sz="1600" b="1" u="sng" dirty="0" smtClean="0"/>
              <a:t>desnaturalitzar:</a:t>
            </a:r>
            <a:r>
              <a:rPr lang="ca-ES" sz="1600" dirty="0" smtClean="0"/>
              <a:t> </a:t>
            </a:r>
            <a:r>
              <a:rPr lang="ca-ES" sz="1600" u="sng" dirty="0"/>
              <a:t>perdre la seva </a:t>
            </a:r>
            <a:r>
              <a:rPr lang="ca-ES" sz="1600" u="sng" dirty="0" smtClean="0"/>
              <a:t>estructura tridimensional </a:t>
            </a:r>
            <a:r>
              <a:rPr lang="ca-ES" sz="1600" dirty="0"/>
              <a:t>i, per tant, la seva activitat biològica </a:t>
            </a:r>
            <a:r>
              <a:rPr lang="ca-ES" sz="1600" u="sng" dirty="0"/>
              <a:t>per </a:t>
            </a:r>
            <a:r>
              <a:rPr lang="ca-ES" sz="1600" b="1" u="sng" dirty="0"/>
              <a:t>altes temperatures, canvis de pH o radiacions</a:t>
            </a:r>
            <a:r>
              <a:rPr lang="ca-ES" sz="1600" dirty="0" smtClean="0"/>
              <a:t>.</a:t>
            </a:r>
          </a:p>
          <a:p>
            <a:endParaRPr lang="ca-ES" sz="1600" dirty="0"/>
          </a:p>
        </p:txBody>
      </p:sp>
      <p:sp>
        <p:nvSpPr>
          <p:cNvPr id="3" name="2 CuadroTexto"/>
          <p:cNvSpPr txBox="1"/>
          <p:nvPr/>
        </p:nvSpPr>
        <p:spPr>
          <a:xfrm>
            <a:off x="4282289" y="1131683"/>
            <a:ext cx="2616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Seqüència d’aminoàcids</a:t>
            </a:r>
            <a:endParaRPr lang="ca-E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282289" y="2909215"/>
            <a:ext cx="2616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Ponts d’hidrogen entre aminoàcids</a:t>
            </a:r>
          </a:p>
          <a:p>
            <a:pPr marL="285750" indent="-285750">
              <a:buFontTx/>
              <a:buChar char="-"/>
            </a:pPr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Hèlix </a:t>
            </a:r>
            <a:r>
              <a:rPr lang="el-GR" sz="1600" dirty="0" smtClean="0">
                <a:solidFill>
                  <a:schemeClr val="accent1">
                    <a:lumMod val="75000"/>
                  </a:schemeClr>
                </a:solidFill>
              </a:rPr>
              <a:t>α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 (alfa)</a:t>
            </a:r>
          </a:p>
          <a:p>
            <a:pPr marL="285750" indent="-285750">
              <a:buFontTx/>
              <a:buChar char="-"/>
            </a:pPr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Làmina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l-GR" sz="1600" dirty="0" smtClean="0">
                <a:solidFill>
                  <a:schemeClr val="accent1">
                    <a:lumMod val="75000"/>
                  </a:schemeClr>
                </a:solidFill>
              </a:rPr>
              <a:t>β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 (beta)</a:t>
            </a:r>
            <a:endParaRPr lang="ca-ES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ca-E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282289" y="4501116"/>
            <a:ext cx="2616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Estructura tridimensional (</a:t>
            </a:r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hèlixs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 i </a:t>
            </a:r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làmines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ca-ES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ca-E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609030" y="5640344"/>
            <a:ext cx="26164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Agrupació de </a:t>
            </a:r>
            <a:r>
              <a:rPr lang="ca-ES" sz="1600" dirty="0" err="1" smtClean="0">
                <a:solidFill>
                  <a:schemeClr val="accent1">
                    <a:lumMod val="75000"/>
                  </a:schemeClr>
                </a:solidFill>
              </a:rPr>
              <a:t>pètpids</a:t>
            </a:r>
            <a:r>
              <a:rPr lang="ca-ES" sz="1600" dirty="0" smtClean="0">
                <a:solidFill>
                  <a:schemeClr val="accent1">
                    <a:lumMod val="75000"/>
                  </a:schemeClr>
                </a:solidFill>
              </a:rPr>
              <a:t>, adquireix activitat biològica</a:t>
            </a:r>
          </a:p>
          <a:p>
            <a:endParaRPr lang="ca-E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65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structura proté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08" y="642419"/>
            <a:ext cx="6448353" cy="306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tructura secundaria - 537 - Las proteín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506" y="388922"/>
            <a:ext cx="4054287" cy="623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802823" y="6143391"/>
            <a:ext cx="98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>
                <a:solidFill>
                  <a:schemeClr val="accent1">
                    <a:lumMod val="75000"/>
                  </a:schemeClr>
                </a:solidFill>
              </a:rPr>
              <a:t>Hèlix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α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509474" y="3894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dirty="0">
                <a:solidFill>
                  <a:schemeClr val="accent1">
                    <a:lumMod val="75000"/>
                  </a:schemeClr>
                </a:solidFill>
              </a:rPr>
              <a:t>Làmina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β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0906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7" y="457200"/>
            <a:ext cx="8895923" cy="6504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b="1" dirty="0" smtClean="0">
                <a:solidFill>
                  <a:schemeClr val="accent2"/>
                </a:solidFill>
              </a:rPr>
              <a:t>Funcions</a:t>
            </a:r>
            <a:endParaRPr lang="ca-ES" dirty="0"/>
          </a:p>
          <a:p>
            <a:pPr>
              <a:buFont typeface="Wingdings" panose="05000000000000000000" pitchFamily="2" charset="2"/>
              <a:buChar char="q"/>
            </a:pPr>
            <a:r>
              <a:rPr lang="ca-ES" b="1" u="sng" dirty="0" smtClean="0">
                <a:solidFill>
                  <a:schemeClr val="tx1"/>
                </a:solidFill>
              </a:rPr>
              <a:t>Estructural</a:t>
            </a:r>
            <a:r>
              <a:rPr lang="ca-ES" dirty="0" smtClean="0">
                <a:solidFill>
                  <a:schemeClr val="tx1"/>
                </a:solidFill>
              </a:rPr>
              <a:t>: formen part dels </a:t>
            </a:r>
            <a:r>
              <a:rPr lang="ca-ES" b="1" u="sng" dirty="0" smtClean="0">
                <a:solidFill>
                  <a:schemeClr val="tx1"/>
                </a:solidFill>
              </a:rPr>
              <a:t>teixits de suport </a:t>
            </a:r>
            <a:r>
              <a:rPr lang="ca-ES" dirty="0" smtClean="0">
                <a:solidFill>
                  <a:schemeClr val="tx1"/>
                </a:solidFill>
              </a:rPr>
              <a:t>del nostre cos (esquelètic, conjuntiu, cartilaginós) </a:t>
            </a:r>
            <a:r>
              <a:rPr lang="ca-ES" u="sng" dirty="0" smtClean="0">
                <a:solidFill>
                  <a:schemeClr val="tx1"/>
                </a:solidFill>
              </a:rPr>
              <a:t>i </a:t>
            </a:r>
            <a:r>
              <a:rPr lang="ca-ES" dirty="0" smtClean="0">
                <a:solidFill>
                  <a:schemeClr val="tx1"/>
                </a:solidFill>
              </a:rPr>
              <a:t>dels </a:t>
            </a:r>
            <a:r>
              <a:rPr lang="ca-ES" b="1" u="sng" dirty="0" smtClean="0">
                <a:solidFill>
                  <a:schemeClr val="tx1"/>
                </a:solidFill>
              </a:rPr>
              <a:t>citoesquelets </a:t>
            </a:r>
            <a:r>
              <a:rPr lang="ca-ES" u="sng" dirty="0" smtClean="0">
                <a:solidFill>
                  <a:schemeClr val="tx1"/>
                </a:solidFill>
              </a:rPr>
              <a:t>interns de les cèl·lules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La matriz extracelular y la pared celular (artículo) | Khan Acade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155" y="1549972"/>
            <a:ext cx="4885899" cy="530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 redondeado"/>
          <p:cNvSpPr/>
          <p:nvPr/>
        </p:nvSpPr>
        <p:spPr>
          <a:xfrm>
            <a:off x="3084393" y="2906973"/>
            <a:ext cx="1446664" cy="28660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7121925" y="2308745"/>
            <a:ext cx="780129" cy="297976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5846018" y="3938809"/>
            <a:ext cx="1005158" cy="29247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5102286" y="6362131"/>
            <a:ext cx="798324" cy="25703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 redondeado"/>
          <p:cNvSpPr/>
          <p:nvPr/>
        </p:nvSpPr>
        <p:spPr>
          <a:xfrm>
            <a:off x="6037090" y="6393974"/>
            <a:ext cx="1319054" cy="450377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4"/>
          <p:cNvSpPr txBox="1"/>
          <p:nvPr/>
        </p:nvSpPr>
        <p:spPr>
          <a:xfrm>
            <a:off x="1099464" y="4144445"/>
            <a:ext cx="2910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Matriu</a:t>
            </a:r>
            <a:r>
              <a:rPr lang="es-ES" sz="1400" dirty="0" smtClean="0"/>
              <a:t> </a:t>
            </a:r>
            <a:r>
              <a:rPr lang="es-ES" sz="1400" dirty="0" err="1" smtClean="0"/>
              <a:t>extracel·lular</a:t>
            </a:r>
            <a:endParaRPr lang="es-ES" sz="1400" dirty="0" smtClean="0"/>
          </a:p>
        </p:txBody>
      </p:sp>
    </p:spTree>
    <p:extLst>
      <p:ext uri="{BB962C8B-B14F-4D97-AF65-F5344CB8AC3E}">
        <p14:creationId xmlns:p14="http://schemas.microsoft.com/office/powerpoint/2010/main" val="114136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EPSINA – ChemEv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854" y="2946413"/>
            <a:ext cx="7033146" cy="394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91319" y="162074"/>
            <a:ext cx="7383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ca-ES" sz="1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a-ES" b="1" u="sng" dirty="0" smtClean="0"/>
              <a:t>Enzimàtica</a:t>
            </a:r>
            <a:r>
              <a:rPr lang="ca-ES" u="sng" dirty="0"/>
              <a:t>: regulen les reaccions químiques del cos</a:t>
            </a:r>
            <a:r>
              <a:rPr lang="ca-ES" dirty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sz="1400" dirty="0"/>
          </a:p>
        </p:txBody>
      </p:sp>
      <p:pic>
        <p:nvPicPr>
          <p:cNvPr id="2052" name="Picture 4" descr="https://upload.wikimedia.org/wikipedia/commons/thumb/2/28/DNA_replication_es.svg/1280px-DNA_replication_es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1735"/>
            <a:ext cx="6864825" cy="334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 redondeado"/>
          <p:cNvSpPr/>
          <p:nvPr/>
        </p:nvSpPr>
        <p:spPr>
          <a:xfrm>
            <a:off x="5732060" y="1501259"/>
            <a:ext cx="1132765" cy="163772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3086097" y="601735"/>
            <a:ext cx="1509784" cy="423085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3169690" y="1079412"/>
            <a:ext cx="665331" cy="157936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2006219" y="1237347"/>
            <a:ext cx="1357953" cy="158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2671547" y="3683667"/>
            <a:ext cx="958757" cy="158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1784442" y="3461157"/>
            <a:ext cx="726746" cy="158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491320" y="3275461"/>
            <a:ext cx="1405720" cy="1584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CuadroTexto 4"/>
          <p:cNvSpPr txBox="1"/>
          <p:nvPr/>
        </p:nvSpPr>
        <p:spPr>
          <a:xfrm>
            <a:off x="1839031" y="3990556"/>
            <a:ext cx="2910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Procés</a:t>
            </a:r>
            <a:r>
              <a:rPr lang="es-ES" sz="1400" dirty="0" smtClean="0"/>
              <a:t> de </a:t>
            </a:r>
            <a:r>
              <a:rPr lang="es-ES" sz="1400" b="1" dirty="0" err="1" smtClean="0"/>
              <a:t>duplicació</a:t>
            </a:r>
            <a:r>
              <a:rPr lang="es-ES" sz="1400" b="1" dirty="0" smtClean="0"/>
              <a:t> de </a:t>
            </a:r>
            <a:r>
              <a:rPr lang="es-ES" sz="1400" b="1" dirty="0" err="1" smtClean="0"/>
              <a:t>l’ADN</a:t>
            </a:r>
            <a:endParaRPr lang="es-ES" sz="1400" b="1" dirty="0" smtClean="0"/>
          </a:p>
        </p:txBody>
      </p:sp>
      <p:sp>
        <p:nvSpPr>
          <p:cNvPr id="19" name="CuadroTexto 4"/>
          <p:cNvSpPr txBox="1"/>
          <p:nvPr/>
        </p:nvSpPr>
        <p:spPr>
          <a:xfrm>
            <a:off x="3434224" y="5152889"/>
            <a:ext cx="2041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Estructura de la </a:t>
            </a:r>
            <a:r>
              <a:rPr lang="es-ES" sz="1400" b="1" dirty="0" smtClean="0"/>
              <a:t>pepsina</a:t>
            </a:r>
            <a:r>
              <a:rPr lang="es-ES" sz="1400" dirty="0" smtClean="0"/>
              <a:t>, un </a:t>
            </a:r>
            <a:r>
              <a:rPr lang="es-ES" sz="1400" dirty="0" err="1" smtClean="0"/>
              <a:t>enzim</a:t>
            </a:r>
            <a:r>
              <a:rPr lang="es-ES" sz="1400" dirty="0" smtClean="0"/>
              <a:t> que trenca </a:t>
            </a:r>
            <a:r>
              <a:rPr lang="es-ES" sz="1400" dirty="0" err="1" smtClean="0"/>
              <a:t>l’enllaç</a:t>
            </a:r>
            <a:r>
              <a:rPr lang="es-ES" sz="1400" dirty="0" smtClean="0"/>
              <a:t> </a:t>
            </a:r>
            <a:r>
              <a:rPr lang="es-ES" sz="1400" dirty="0" err="1" smtClean="0"/>
              <a:t>peptídic</a:t>
            </a:r>
            <a:endParaRPr lang="es-ES" sz="1400" dirty="0" smtClean="0"/>
          </a:p>
        </p:txBody>
      </p:sp>
      <p:sp>
        <p:nvSpPr>
          <p:cNvPr id="20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6597" y="310501"/>
            <a:ext cx="835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ca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a-ES" b="1" u="sng" dirty="0" smtClean="0"/>
              <a:t>Transportadora</a:t>
            </a:r>
            <a:r>
              <a:rPr lang="ca-ES" b="1" u="sng" dirty="0"/>
              <a:t>: </a:t>
            </a:r>
            <a:r>
              <a:rPr lang="ca-ES" u="sng" dirty="0"/>
              <a:t>transporten molècules o permeten el seu pas a través de membranes.</a:t>
            </a:r>
          </a:p>
        </p:txBody>
      </p:sp>
      <p:pic>
        <p:nvPicPr>
          <p:cNvPr id="5122" name="Picture 2" descr="Hemoglobin | Facts, Structure, Summary, Synthesis &amp; Fun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" y="927451"/>
            <a:ext cx="6743798" cy="340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oteínas transportadoras de membrana: funciones y tipos - Life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273" y="4217159"/>
            <a:ext cx="6047727" cy="264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4"/>
          <p:cNvSpPr txBox="1"/>
          <p:nvPr/>
        </p:nvSpPr>
        <p:spPr>
          <a:xfrm>
            <a:off x="1661611" y="4333069"/>
            <a:ext cx="3565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Esquema de </a:t>
            </a:r>
            <a:r>
              <a:rPr lang="es-ES" sz="1400" dirty="0" err="1" smtClean="0"/>
              <a:t>l’</a:t>
            </a:r>
            <a:r>
              <a:rPr lang="es-ES" sz="1400" b="1" dirty="0" err="1" smtClean="0"/>
              <a:t>hemoglobina</a:t>
            </a:r>
            <a:r>
              <a:rPr lang="es-ES" sz="1400" dirty="0" smtClean="0"/>
              <a:t>, </a:t>
            </a:r>
            <a:r>
              <a:rPr lang="es-ES" sz="1400" dirty="0" err="1" smtClean="0"/>
              <a:t>encarregada</a:t>
            </a:r>
            <a:r>
              <a:rPr lang="es-ES" sz="1400" dirty="0" smtClean="0"/>
              <a:t> de transportar l’O</a:t>
            </a:r>
            <a:r>
              <a:rPr lang="es-ES" sz="1400" baseline="-25000" dirty="0" smtClean="0"/>
              <a:t>2</a:t>
            </a:r>
            <a:r>
              <a:rPr lang="es-ES" sz="1400" dirty="0" smtClean="0"/>
              <a:t> en la </a:t>
            </a:r>
            <a:r>
              <a:rPr lang="es-ES" sz="1400" dirty="0" err="1" smtClean="0"/>
              <a:t>sang</a:t>
            </a:r>
            <a:r>
              <a:rPr lang="es-ES" sz="1400" dirty="0" smtClean="0"/>
              <a:t>, i estructura química del </a:t>
            </a:r>
            <a:r>
              <a:rPr lang="es-ES" sz="1400" b="1" dirty="0" err="1" smtClean="0"/>
              <a:t>grup</a:t>
            </a:r>
            <a:r>
              <a:rPr lang="es-ES" sz="1400" b="1" dirty="0" smtClean="0"/>
              <a:t> </a:t>
            </a:r>
            <a:r>
              <a:rPr lang="es-ES" sz="1400" b="1" dirty="0" err="1" smtClean="0"/>
              <a:t>hemo</a:t>
            </a:r>
            <a:endParaRPr lang="es-ES" sz="1400" b="1" dirty="0" smtClean="0"/>
          </a:p>
        </p:txBody>
      </p:sp>
      <p:sp>
        <p:nvSpPr>
          <p:cNvPr id="5" name="4 Elipse"/>
          <p:cNvSpPr/>
          <p:nvPr/>
        </p:nvSpPr>
        <p:spPr>
          <a:xfrm>
            <a:off x="5117909" y="2161290"/>
            <a:ext cx="322603" cy="322603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4"/>
          <p:cNvSpPr txBox="1"/>
          <p:nvPr/>
        </p:nvSpPr>
        <p:spPr>
          <a:xfrm>
            <a:off x="2680074" y="5809301"/>
            <a:ext cx="3565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Membrana </a:t>
            </a:r>
            <a:r>
              <a:rPr lang="es-ES" sz="1400" dirty="0" err="1" smtClean="0"/>
              <a:t>cel·lular</a:t>
            </a:r>
            <a:r>
              <a:rPr lang="es-ES" sz="1400" dirty="0" smtClean="0"/>
              <a:t> </a:t>
            </a:r>
            <a:r>
              <a:rPr lang="es-ES" sz="1400" dirty="0" err="1" smtClean="0"/>
              <a:t>amb</a:t>
            </a:r>
            <a:r>
              <a:rPr lang="es-ES" sz="1400" dirty="0" smtClean="0"/>
              <a:t> </a:t>
            </a:r>
            <a:r>
              <a:rPr lang="es-ES" sz="1400" b="1" dirty="0" err="1" smtClean="0"/>
              <a:t>proteïnes</a:t>
            </a:r>
            <a:r>
              <a:rPr lang="es-ES" sz="1400" b="1" dirty="0" smtClean="0"/>
              <a:t> de membrana</a:t>
            </a:r>
            <a:r>
              <a:rPr lang="es-ES" sz="1400" dirty="0" smtClean="0"/>
              <a:t> que regulen el </a:t>
            </a:r>
            <a:r>
              <a:rPr lang="es-ES" sz="1400" dirty="0" err="1" smtClean="0"/>
              <a:t>pas</a:t>
            </a:r>
            <a:r>
              <a:rPr lang="es-ES" sz="1400" dirty="0" smtClean="0"/>
              <a:t> de </a:t>
            </a:r>
            <a:r>
              <a:rPr lang="es-ES" sz="1400" dirty="0" err="1" smtClean="0"/>
              <a:t>molècules</a:t>
            </a:r>
            <a:r>
              <a:rPr lang="es-ES" sz="1400" dirty="0" smtClean="0"/>
              <a:t> entre </a:t>
            </a:r>
            <a:r>
              <a:rPr lang="es-ES" sz="1400" dirty="0" err="1" smtClean="0"/>
              <a:t>l’interior</a:t>
            </a:r>
            <a:r>
              <a:rPr lang="es-ES" sz="1400" dirty="0" smtClean="0"/>
              <a:t> i </a:t>
            </a:r>
            <a:r>
              <a:rPr lang="es-ES" sz="1400" dirty="0" err="1" smtClean="0"/>
              <a:t>l’exterior</a:t>
            </a:r>
            <a:r>
              <a:rPr lang="es-ES" sz="1400" dirty="0" smtClean="0"/>
              <a:t>.</a:t>
            </a:r>
            <a:endParaRPr lang="es-ES" sz="1400" b="1" dirty="0" smtClean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87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786" y="462784"/>
            <a:ext cx="8134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ca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a-ES" b="1" u="sng" dirty="0" smtClean="0"/>
              <a:t>Hormonal: </a:t>
            </a:r>
            <a:r>
              <a:rPr lang="ca-ES" u="sng" dirty="0" smtClean="0"/>
              <a:t>regulen el funcionament correcte i els canvis en òrgans, teixits i cèl·lules</a:t>
            </a:r>
            <a:r>
              <a:rPr lang="ca-ES" dirty="0" smtClean="0"/>
              <a:t>.</a:t>
            </a:r>
            <a:endParaRPr lang="ca-ES" dirty="0"/>
          </a:p>
        </p:txBody>
      </p:sp>
      <p:pic>
        <p:nvPicPr>
          <p:cNvPr id="4098" name="Picture 2" descr="El papel de la insulina en el cuerpo human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1"/>
          <a:stretch/>
        </p:blipFill>
        <p:spPr bwMode="auto">
          <a:xfrm>
            <a:off x="2033516" y="1326194"/>
            <a:ext cx="5977720" cy="520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 redondeado"/>
          <p:cNvSpPr/>
          <p:nvPr/>
        </p:nvSpPr>
        <p:spPr>
          <a:xfrm>
            <a:off x="3357350" y="1473976"/>
            <a:ext cx="682386" cy="286594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6 Rectángulo redondeado"/>
          <p:cNvSpPr/>
          <p:nvPr/>
        </p:nvSpPr>
        <p:spPr>
          <a:xfrm>
            <a:off x="1992574" y="2554415"/>
            <a:ext cx="764274" cy="475388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7 Rectángulo redondeado"/>
          <p:cNvSpPr/>
          <p:nvPr/>
        </p:nvSpPr>
        <p:spPr>
          <a:xfrm>
            <a:off x="7221942" y="4208077"/>
            <a:ext cx="652816" cy="286594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8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48262" y="406957"/>
            <a:ext cx="759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ca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a-ES" b="1" u="sng" dirty="0" smtClean="0"/>
              <a:t>Defensiva: </a:t>
            </a:r>
            <a:r>
              <a:rPr lang="ca-ES" u="sng" dirty="0" smtClean="0"/>
              <a:t>ajuden a detectar i eliminar agents infecciosos. </a:t>
            </a:r>
            <a:endParaRPr lang="ca-ES" u="sng" dirty="0"/>
          </a:p>
        </p:txBody>
      </p:sp>
      <p:grpSp>
        <p:nvGrpSpPr>
          <p:cNvPr id="6" name="5 Grupo"/>
          <p:cNvGrpSpPr/>
          <p:nvPr/>
        </p:nvGrpSpPr>
        <p:grpSpPr>
          <a:xfrm>
            <a:off x="464022" y="902245"/>
            <a:ext cx="8434925" cy="5963117"/>
            <a:chOff x="464022" y="902245"/>
            <a:chExt cx="8434925" cy="5963117"/>
          </a:xfrm>
        </p:grpSpPr>
        <p:pic>
          <p:nvPicPr>
            <p:cNvPr id="3074" name="Picture 2" descr="Anticuerpos- Mapa mental - Docsit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22" y="902245"/>
              <a:ext cx="8434925" cy="5963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2593074" y="3398530"/>
              <a:ext cx="941695" cy="4099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5747981" y="3141019"/>
              <a:ext cx="1307911" cy="148557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38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88759"/>
            <a:ext cx="8596668" cy="63366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5. </a:t>
            </a: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b="1" dirty="0" smtClean="0">
                <a:solidFill>
                  <a:schemeClr val="accent2"/>
                </a:solidFill>
              </a:rPr>
              <a:t>1. </a:t>
            </a:r>
            <a:r>
              <a:rPr lang="es-ES" dirty="0" smtClean="0">
                <a:solidFill>
                  <a:schemeClr val="tx1"/>
                </a:solidFill>
              </a:rPr>
              <a:t>Q</a:t>
            </a:r>
            <a:r>
              <a:rPr lang="ca-ES" dirty="0" err="1">
                <a:solidFill>
                  <a:schemeClr val="tx1"/>
                </a:solidFill>
              </a:rPr>
              <a:t>uantes</a:t>
            </a:r>
            <a:r>
              <a:rPr lang="ca-ES" dirty="0">
                <a:solidFill>
                  <a:schemeClr val="tx1"/>
                </a:solidFill>
              </a:rPr>
              <a:t> quilocalories en total ens aporta un entrepà en el qual hi ha </a:t>
            </a:r>
            <a:r>
              <a:rPr lang="ca-ES" dirty="0" smtClean="0">
                <a:solidFill>
                  <a:schemeClr val="tx1"/>
                </a:solidFill>
              </a:rPr>
              <a:t>120 </a:t>
            </a:r>
            <a:r>
              <a:rPr lang="ca-ES" dirty="0">
                <a:solidFill>
                  <a:schemeClr val="tx1"/>
                </a:solidFill>
              </a:rPr>
              <a:t>g de pa i 50 g de llonganissa tenint en compte els tres nutrients </a:t>
            </a:r>
            <a:r>
              <a:rPr lang="ca-ES" dirty="0" smtClean="0">
                <a:solidFill>
                  <a:schemeClr val="tx1"/>
                </a:solidFill>
              </a:rPr>
              <a:t>principals?</a:t>
            </a:r>
          </a:p>
          <a:p>
            <a:pPr marL="0" indent="0" algn="r">
              <a:buNone/>
            </a:pPr>
            <a:r>
              <a:rPr lang="ca-ES" dirty="0" smtClean="0">
                <a:solidFill>
                  <a:schemeClr val="tx1"/>
                </a:solidFill>
              </a:rPr>
              <a:t>Dades</a:t>
            </a:r>
            <a:r>
              <a:rPr lang="ca-ES" dirty="0">
                <a:solidFill>
                  <a:schemeClr val="tx1"/>
                </a:solidFill>
              </a:rPr>
              <a:t>: proteïnes 4 kcal/g, lípids 9 kcal/g, glúcids 4 kcal/g</a:t>
            </a:r>
          </a:p>
          <a:p>
            <a:endParaRPr lang="ca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a-ES" b="1" dirty="0">
                <a:solidFill>
                  <a:schemeClr val="accent2"/>
                </a:solidFill>
              </a:rPr>
              <a:t>2. </a:t>
            </a:r>
            <a:r>
              <a:rPr lang="ca-ES" dirty="0" smtClean="0">
                <a:solidFill>
                  <a:schemeClr val="tx1"/>
                </a:solidFill>
              </a:rPr>
              <a:t>Quants </a:t>
            </a:r>
            <a:r>
              <a:rPr lang="ca-ES" dirty="0">
                <a:solidFill>
                  <a:schemeClr val="tx1"/>
                </a:solidFill>
              </a:rPr>
              <a:t>entrepans com aquest hauria de menjar una noia de 16 anys en un dia per obtenir l’energia que </a:t>
            </a:r>
            <a:r>
              <a:rPr lang="ca-ES" dirty="0" smtClean="0">
                <a:solidFill>
                  <a:schemeClr val="tx1"/>
                </a:solidFill>
              </a:rPr>
              <a:t>necessita?</a:t>
            </a:r>
          </a:p>
          <a:p>
            <a:pPr marL="0" indent="0" algn="r">
              <a:buNone/>
            </a:pPr>
            <a:r>
              <a:rPr lang="ca-ES" dirty="0" smtClean="0">
                <a:solidFill>
                  <a:schemeClr val="tx1"/>
                </a:solidFill>
              </a:rPr>
              <a:t>Dada</a:t>
            </a:r>
            <a:r>
              <a:rPr lang="ca-ES" dirty="0">
                <a:solidFill>
                  <a:schemeClr val="tx1"/>
                </a:solidFill>
              </a:rPr>
              <a:t>: 2500 kcal/dia necessita una noia</a:t>
            </a:r>
          </a:p>
          <a:p>
            <a:endParaRPr lang="ca-ES" dirty="0"/>
          </a:p>
        </p:txBody>
      </p:sp>
      <p:grpSp>
        <p:nvGrpSpPr>
          <p:cNvPr id="11" name="Grupo 10"/>
          <p:cNvGrpSpPr/>
          <p:nvPr/>
        </p:nvGrpSpPr>
        <p:grpSpPr>
          <a:xfrm>
            <a:off x="220161" y="786063"/>
            <a:ext cx="9870324" cy="2999874"/>
            <a:chOff x="508919" y="841559"/>
            <a:chExt cx="9099559" cy="2700714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2652" r="1913" b="5870"/>
            <a:stretch/>
          </p:blipFill>
          <p:spPr bwMode="auto">
            <a:xfrm>
              <a:off x="508919" y="841559"/>
              <a:ext cx="9099559" cy="2700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upo 5"/>
            <p:cNvGrpSpPr/>
            <p:nvPr/>
          </p:nvGrpSpPr>
          <p:grpSpPr>
            <a:xfrm>
              <a:off x="4469359" y="2059396"/>
              <a:ext cx="4686102" cy="1152128"/>
              <a:chOff x="3923928" y="2636912"/>
              <a:chExt cx="4686102" cy="1152128"/>
            </a:xfrm>
          </p:grpSpPr>
          <p:sp>
            <p:nvSpPr>
              <p:cNvPr id="7" name="Rectángulo 6"/>
              <p:cNvSpPr/>
              <p:nvPr/>
            </p:nvSpPr>
            <p:spPr>
              <a:xfrm>
                <a:off x="4355976" y="2636912"/>
                <a:ext cx="2808312" cy="216024"/>
              </a:xfrm>
              <a:prstGeom prst="rect">
                <a:avLst/>
              </a:prstGeom>
              <a:solidFill>
                <a:srgbClr val="AF68D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8" name="Rectángulo 7"/>
              <p:cNvSpPr/>
              <p:nvPr/>
            </p:nvSpPr>
            <p:spPr>
              <a:xfrm>
                <a:off x="3923928" y="3573016"/>
                <a:ext cx="4686102" cy="216024"/>
              </a:xfrm>
              <a:prstGeom prst="rect">
                <a:avLst/>
              </a:prstGeom>
              <a:solidFill>
                <a:srgbClr val="AF68DA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9" name="Rectángulo 8"/>
              <p:cNvSpPr/>
              <p:nvPr/>
            </p:nvSpPr>
            <p:spPr>
              <a:xfrm>
                <a:off x="4283967" y="3104964"/>
                <a:ext cx="3819215" cy="216024"/>
              </a:xfrm>
              <a:prstGeom prst="rect">
                <a:avLst/>
              </a:prstGeom>
              <a:solidFill>
                <a:srgbClr val="AF68DA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4211960" y="3338990"/>
                <a:ext cx="1008113" cy="216024"/>
              </a:xfrm>
              <a:prstGeom prst="rect">
                <a:avLst/>
              </a:prstGeom>
              <a:solidFill>
                <a:srgbClr val="AF68DA"/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a-ES"/>
              </a:p>
            </p:txBody>
          </p:sp>
        </p:grpSp>
      </p:grpSp>
      <p:sp>
        <p:nvSpPr>
          <p:cNvPr id="12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9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Ácidos Nucleicos - Concepto, ADN, ARN, estructura y funci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50" y="2929491"/>
            <a:ext cx="8102682" cy="405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1.7. ELS ÀCIDS NUCLEICS</a:t>
            </a:r>
            <a:endParaRPr lang="ca-ES" b="1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334" y="1434931"/>
            <a:ext cx="84803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dirty="0" err="1" smtClean="0"/>
              <a:t>macromolècules</a:t>
            </a:r>
            <a:r>
              <a:rPr lang="es-ES" b="1" dirty="0" smtClean="0"/>
              <a:t> </a:t>
            </a:r>
            <a:r>
              <a:rPr lang="es-ES" dirty="0" err="1" smtClean="0"/>
              <a:t>formades</a:t>
            </a:r>
            <a:r>
              <a:rPr lang="es-ES" dirty="0" smtClean="0"/>
              <a:t> per la </a:t>
            </a:r>
            <a:r>
              <a:rPr lang="es-ES" u="sng" dirty="0" err="1" smtClean="0"/>
              <a:t>combinació</a:t>
            </a:r>
            <a:r>
              <a:rPr lang="es-ES" u="sng" dirty="0"/>
              <a:t> </a:t>
            </a:r>
            <a:r>
              <a:rPr lang="es-ES" u="sng" dirty="0" smtClean="0"/>
              <a:t>de </a:t>
            </a:r>
            <a:r>
              <a:rPr lang="es-ES" b="1" u="sng" dirty="0" err="1" smtClean="0"/>
              <a:t>nucleòtids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u="sng" dirty="0" err="1" smtClean="0"/>
              <a:t>nucleòtids</a:t>
            </a:r>
            <a:r>
              <a:rPr lang="es-ES" u="sng" dirty="0" smtClean="0"/>
              <a:t> </a:t>
            </a:r>
            <a:r>
              <a:rPr lang="es-ES" u="sng" dirty="0" err="1" smtClean="0"/>
              <a:t>estan</a:t>
            </a:r>
            <a:r>
              <a:rPr lang="es-ES" u="sng" dirty="0" smtClean="0"/>
              <a:t> </a:t>
            </a:r>
            <a:r>
              <a:rPr lang="es-ES" u="sng" dirty="0" err="1" smtClean="0"/>
              <a:t>formats</a:t>
            </a:r>
            <a:r>
              <a:rPr lang="es-ES" u="sng" dirty="0" smtClean="0"/>
              <a:t> per la unió </a:t>
            </a:r>
            <a:r>
              <a:rPr lang="es-ES" u="sng" dirty="0" err="1" smtClean="0"/>
              <a:t>d’una</a:t>
            </a:r>
            <a:r>
              <a:rPr lang="es-ES" u="sng" dirty="0" smtClean="0"/>
              <a:t> </a:t>
            </a:r>
            <a:r>
              <a:rPr lang="es-ES" b="1" u="sng" dirty="0" smtClean="0"/>
              <a:t>pentosa </a:t>
            </a:r>
            <a:r>
              <a:rPr lang="es-ES" u="sng" dirty="0" smtClean="0"/>
              <a:t>(</a:t>
            </a:r>
            <a:r>
              <a:rPr lang="es-ES" u="sng" dirty="0" err="1" smtClean="0"/>
              <a:t>monosacàrid</a:t>
            </a:r>
            <a:r>
              <a:rPr lang="es-ES" u="sng" dirty="0" smtClean="0"/>
              <a:t> de 5C), una </a:t>
            </a:r>
            <a:r>
              <a:rPr lang="es-ES" b="1" u="sng" dirty="0" smtClean="0"/>
              <a:t>base nitrogenada </a:t>
            </a:r>
            <a:r>
              <a:rPr lang="es-ES" u="sng" dirty="0" smtClean="0"/>
              <a:t>(compost </a:t>
            </a:r>
            <a:r>
              <a:rPr lang="es-ES" u="sng" dirty="0" err="1" smtClean="0"/>
              <a:t>nitrogenat</a:t>
            </a:r>
            <a:r>
              <a:rPr lang="es-ES" u="sng" dirty="0" smtClean="0"/>
              <a:t>) i un </a:t>
            </a:r>
            <a:r>
              <a:rPr lang="es-ES" b="1" u="sng" dirty="0" err="1" smtClean="0"/>
              <a:t>àcid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fosfòric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N’hi</a:t>
            </a:r>
            <a:r>
              <a:rPr lang="es-ES" dirty="0" smtClean="0"/>
              <a:t> ha </a:t>
            </a:r>
            <a:r>
              <a:rPr lang="es-ES" u="sng" dirty="0" smtClean="0"/>
              <a:t>dos </a:t>
            </a:r>
            <a:r>
              <a:rPr lang="es-ES" u="sng" dirty="0" err="1" smtClean="0"/>
              <a:t>tipus</a:t>
            </a:r>
            <a:r>
              <a:rPr lang="es-ES" u="sng" dirty="0" smtClean="0"/>
              <a:t>:</a:t>
            </a:r>
            <a:r>
              <a:rPr lang="es-ES" u="sng" dirty="0"/>
              <a:t> </a:t>
            </a:r>
            <a:r>
              <a:rPr lang="es-ES" b="1" u="sng" dirty="0" smtClean="0"/>
              <a:t>ADN</a:t>
            </a:r>
            <a:r>
              <a:rPr lang="es-ES" u="sng" dirty="0" smtClean="0"/>
              <a:t> i </a:t>
            </a:r>
            <a:r>
              <a:rPr lang="es-ES" b="1" u="sng" dirty="0" smtClean="0"/>
              <a:t>ARN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955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677334" y="705853"/>
            <a:ext cx="2966618" cy="5335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u="sng" dirty="0" smtClean="0">
                <a:solidFill>
                  <a:schemeClr val="accent2"/>
                </a:solidFill>
              </a:rPr>
              <a:t>La pentosa</a:t>
            </a:r>
          </a:p>
          <a:p>
            <a:pPr marL="0" indent="0">
              <a:buFont typeface="Wingdings 3" charset="2"/>
              <a:buNone/>
            </a:pPr>
            <a:r>
              <a:rPr lang="es-ES" u="sng" dirty="0" err="1" smtClean="0">
                <a:solidFill>
                  <a:schemeClr val="tx1"/>
                </a:solidFill>
              </a:rPr>
              <a:t>Monosacàrid</a:t>
            </a:r>
            <a:r>
              <a:rPr lang="es-ES" u="sng" dirty="0" smtClean="0">
                <a:solidFill>
                  <a:schemeClr val="tx1"/>
                </a:solidFill>
              </a:rPr>
              <a:t> de 5 </a:t>
            </a:r>
            <a:r>
              <a:rPr lang="es-ES" u="sng" dirty="0" err="1" smtClean="0">
                <a:solidFill>
                  <a:schemeClr val="tx1"/>
                </a:solidFill>
              </a:rPr>
              <a:t>carbonis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smtClean="0">
                <a:solidFill>
                  <a:schemeClr val="tx1"/>
                </a:solidFill>
              </a:rPr>
              <a:t>Ribosa</a:t>
            </a:r>
            <a:r>
              <a:rPr lang="es-ES" u="sng" dirty="0" smtClean="0">
                <a:solidFill>
                  <a:schemeClr val="tx1"/>
                </a:solidFill>
              </a:rPr>
              <a:t>: ARN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Desoxiribosa</a:t>
            </a:r>
            <a:r>
              <a:rPr lang="es-ES" u="sng" dirty="0" smtClean="0">
                <a:solidFill>
                  <a:schemeClr val="tx1"/>
                </a:solidFill>
              </a:rPr>
              <a:t>: ADN </a:t>
            </a:r>
            <a:endParaRPr lang="ca-ES" b="1" u="sng" dirty="0">
              <a:solidFill>
                <a:schemeClr val="accent2"/>
              </a:solidFill>
            </a:endParaRPr>
          </a:p>
        </p:txBody>
      </p:sp>
      <p:sp>
        <p:nvSpPr>
          <p:cNvPr id="18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20" y="4342689"/>
            <a:ext cx="19812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20" y="1848754"/>
            <a:ext cx="2043756" cy="1948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Marcador de contenido 2"/>
          <p:cNvSpPr txBox="1">
            <a:spLocks/>
          </p:cNvSpPr>
          <p:nvPr/>
        </p:nvSpPr>
        <p:spPr>
          <a:xfrm>
            <a:off x="3997385" y="705853"/>
            <a:ext cx="5697010" cy="5335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u="sng" dirty="0" smtClean="0">
                <a:solidFill>
                  <a:schemeClr val="accent2"/>
                </a:solidFill>
              </a:rPr>
              <a:t>La base nitrogenada</a:t>
            </a:r>
          </a:p>
          <a:p>
            <a:pPr marL="0" indent="0">
              <a:buNone/>
            </a:pPr>
            <a:r>
              <a:rPr lang="es-ES" u="sng" dirty="0" smtClean="0">
                <a:solidFill>
                  <a:schemeClr val="tx1"/>
                </a:solidFill>
              </a:rPr>
              <a:t>Compost </a:t>
            </a:r>
            <a:r>
              <a:rPr lang="es-ES" u="sng" dirty="0" err="1" smtClean="0">
                <a:solidFill>
                  <a:schemeClr val="tx1"/>
                </a:solidFill>
              </a:rPr>
              <a:t>cíclic</a:t>
            </a:r>
            <a:r>
              <a:rPr lang="es-ES" u="sng" dirty="0" smtClean="0">
                <a:solidFill>
                  <a:schemeClr val="tx1"/>
                </a:solidFill>
              </a:rPr>
              <a:t> que conté </a:t>
            </a:r>
            <a:r>
              <a:rPr lang="es-ES" u="sng" dirty="0" err="1" smtClean="0">
                <a:solidFill>
                  <a:schemeClr val="tx1"/>
                </a:solidFill>
              </a:rPr>
              <a:t>àtoms</a:t>
            </a:r>
            <a:r>
              <a:rPr lang="es-ES" u="sng" dirty="0" smtClean="0">
                <a:solidFill>
                  <a:schemeClr val="tx1"/>
                </a:solidFill>
              </a:rPr>
              <a:t> de N</a:t>
            </a:r>
            <a:r>
              <a:rPr lang="es-ES" dirty="0" smtClean="0">
                <a:solidFill>
                  <a:schemeClr val="tx1"/>
                </a:solidFill>
              </a:rPr>
              <a:t>. Es </a:t>
            </a:r>
            <a:r>
              <a:rPr lang="es-ES" dirty="0" err="1" smtClean="0">
                <a:solidFill>
                  <a:schemeClr val="tx1"/>
                </a:solidFill>
              </a:rPr>
              <a:t>classifiquen</a:t>
            </a:r>
            <a:r>
              <a:rPr lang="es-ES" dirty="0" smtClean="0">
                <a:solidFill>
                  <a:schemeClr val="tx1"/>
                </a:solidFill>
              </a:rPr>
              <a:t> en dos </a:t>
            </a:r>
            <a:r>
              <a:rPr lang="es-ES" dirty="0" err="1" smtClean="0">
                <a:solidFill>
                  <a:schemeClr val="tx1"/>
                </a:solidFill>
              </a:rPr>
              <a:t>grups</a:t>
            </a:r>
            <a:r>
              <a:rPr lang="es-ES" dirty="0" smtClean="0">
                <a:solidFill>
                  <a:schemeClr val="tx1"/>
                </a:solidFill>
              </a:rPr>
              <a:t>:</a:t>
            </a: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smtClean="0">
                <a:solidFill>
                  <a:schemeClr val="tx1"/>
                </a:solidFill>
              </a:rPr>
              <a:t>Bases </a:t>
            </a:r>
            <a:r>
              <a:rPr lang="es-ES" b="1" u="sng" dirty="0" err="1" smtClean="0">
                <a:solidFill>
                  <a:schemeClr val="tx1"/>
                </a:solidFill>
              </a:rPr>
              <a:t>puríniques</a:t>
            </a:r>
            <a:r>
              <a:rPr lang="es-ES" u="sng" dirty="0" smtClean="0">
                <a:solidFill>
                  <a:schemeClr val="tx1"/>
                </a:solidFill>
              </a:rPr>
              <a:t>: </a:t>
            </a:r>
            <a:r>
              <a:rPr lang="es-ES" b="1" u="sng" dirty="0" err="1" smtClean="0">
                <a:solidFill>
                  <a:schemeClr val="tx1"/>
                </a:solidFill>
              </a:rPr>
              <a:t>l’adenina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(A) i la </a:t>
            </a:r>
            <a:r>
              <a:rPr lang="es-ES" b="1" u="sng" dirty="0" smtClean="0">
                <a:solidFill>
                  <a:schemeClr val="tx1"/>
                </a:solidFill>
              </a:rPr>
              <a:t>guanina </a:t>
            </a:r>
            <a:r>
              <a:rPr lang="es-ES" u="sng" dirty="0" smtClean="0">
                <a:solidFill>
                  <a:schemeClr val="tx1"/>
                </a:solidFill>
              </a:rPr>
              <a:t>(G).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derivades</a:t>
            </a:r>
            <a:r>
              <a:rPr lang="es-ES" dirty="0" smtClean="0">
                <a:solidFill>
                  <a:schemeClr val="tx1"/>
                </a:solidFill>
              </a:rPr>
              <a:t> de la purina.</a:t>
            </a: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/>
            </a:r>
            <a:br>
              <a:rPr lang="es-ES" dirty="0" smtClean="0">
                <a:solidFill>
                  <a:schemeClr val="tx1"/>
                </a:solidFill>
              </a:rPr>
            </a:b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smtClean="0">
                <a:solidFill>
                  <a:schemeClr val="tx1"/>
                </a:solidFill>
              </a:rPr>
              <a:t>Bases </a:t>
            </a:r>
            <a:r>
              <a:rPr lang="es-ES" b="1" u="sng" dirty="0" err="1" smtClean="0">
                <a:solidFill>
                  <a:schemeClr val="tx1"/>
                </a:solidFill>
              </a:rPr>
              <a:t>pirimidíniques</a:t>
            </a:r>
            <a:r>
              <a:rPr lang="es-ES" u="sng" dirty="0" smtClean="0">
                <a:solidFill>
                  <a:schemeClr val="tx1"/>
                </a:solidFill>
              </a:rPr>
              <a:t>: la </a:t>
            </a:r>
            <a:r>
              <a:rPr lang="es-ES" b="1" u="sng" dirty="0" smtClean="0">
                <a:solidFill>
                  <a:schemeClr val="tx1"/>
                </a:solidFill>
              </a:rPr>
              <a:t>citosina </a:t>
            </a:r>
            <a:r>
              <a:rPr lang="es-ES" u="sng" dirty="0" smtClean="0">
                <a:solidFill>
                  <a:schemeClr val="tx1"/>
                </a:solidFill>
              </a:rPr>
              <a:t>(C), la </a:t>
            </a:r>
            <a:r>
              <a:rPr lang="es-ES" b="1" u="sng" dirty="0" smtClean="0">
                <a:solidFill>
                  <a:schemeClr val="tx1"/>
                </a:solidFill>
              </a:rPr>
              <a:t>timina </a:t>
            </a:r>
            <a:r>
              <a:rPr lang="es-ES" u="sng" dirty="0" smtClean="0">
                <a:solidFill>
                  <a:schemeClr val="tx1"/>
                </a:solidFill>
              </a:rPr>
              <a:t>(T) i </a:t>
            </a:r>
            <a:r>
              <a:rPr lang="es-ES" u="sng" dirty="0" err="1" smtClean="0">
                <a:solidFill>
                  <a:schemeClr val="tx1"/>
                </a:solidFill>
              </a:rPr>
              <a:t>l’</a:t>
            </a:r>
            <a:r>
              <a:rPr lang="es-ES" b="1" u="sng" dirty="0" err="1" smtClean="0">
                <a:solidFill>
                  <a:schemeClr val="tx1"/>
                </a:solidFill>
              </a:rPr>
              <a:t>uracil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(U). </a:t>
            </a: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derivades</a:t>
            </a:r>
            <a:r>
              <a:rPr lang="es-ES" dirty="0" smtClean="0">
                <a:solidFill>
                  <a:schemeClr val="tx1"/>
                </a:solidFill>
              </a:rPr>
              <a:t> de la </a:t>
            </a:r>
            <a:r>
              <a:rPr lang="es-ES" dirty="0" err="1" smtClean="0">
                <a:solidFill>
                  <a:schemeClr val="tx1"/>
                </a:solidFill>
              </a:rPr>
              <a:t>pirimidina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ca-ES" b="1" dirty="0">
              <a:solidFill>
                <a:schemeClr val="accent2"/>
              </a:solidFill>
            </a:endParaRPr>
          </a:p>
        </p:txBody>
      </p:sp>
      <p:pic>
        <p:nvPicPr>
          <p:cNvPr id="2057" name="Picture 9" descr="Adenina - Wikiw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93" y="3015773"/>
            <a:ext cx="1047750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6"/>
          <p:cNvSpPr txBox="1"/>
          <p:nvPr/>
        </p:nvSpPr>
        <p:spPr>
          <a:xfrm>
            <a:off x="5650173" y="3413234"/>
            <a:ext cx="3627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Adenina</a:t>
            </a:r>
          </a:p>
        </p:txBody>
      </p:sp>
      <p:sp>
        <p:nvSpPr>
          <p:cNvPr id="34" name="CuadroTexto 6"/>
          <p:cNvSpPr txBox="1"/>
          <p:nvPr/>
        </p:nvSpPr>
        <p:spPr>
          <a:xfrm>
            <a:off x="8932747" y="3450771"/>
            <a:ext cx="3627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Guanina</a:t>
            </a:r>
          </a:p>
        </p:txBody>
      </p:sp>
      <p:pic>
        <p:nvPicPr>
          <p:cNvPr id="35" name="Picture 11" descr="Citosina - Wikipedia, la enciclopedia libre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822" y="5055106"/>
            <a:ext cx="976550" cy="130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uadroTexto 6"/>
          <p:cNvSpPr txBox="1"/>
          <p:nvPr/>
        </p:nvSpPr>
        <p:spPr>
          <a:xfrm>
            <a:off x="4509847" y="5545037"/>
            <a:ext cx="3627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Citosina</a:t>
            </a:r>
          </a:p>
        </p:txBody>
      </p:sp>
      <p:pic>
        <p:nvPicPr>
          <p:cNvPr id="2061" name="Picture 13" descr="Guanina - Wikipedia, la enciclopedia libre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21" y="3035447"/>
            <a:ext cx="1468626" cy="109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Timina - Viquipèdia, l'enciclopèdia lliure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608" y="5055105"/>
            <a:ext cx="1504485" cy="128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uadroTexto 6"/>
          <p:cNvSpPr txBox="1"/>
          <p:nvPr/>
        </p:nvSpPr>
        <p:spPr>
          <a:xfrm>
            <a:off x="6845890" y="5545037"/>
            <a:ext cx="3627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Timina</a:t>
            </a:r>
          </a:p>
        </p:txBody>
      </p:sp>
      <p:pic>
        <p:nvPicPr>
          <p:cNvPr id="2065" name="Picture 17" descr="Uracil - Viquipèdia, l'enciclopèdia lliure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55" y="5057460"/>
            <a:ext cx="954627" cy="131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uadroTexto 6"/>
          <p:cNvSpPr txBox="1"/>
          <p:nvPr/>
        </p:nvSpPr>
        <p:spPr>
          <a:xfrm>
            <a:off x="8850859" y="5529622"/>
            <a:ext cx="3627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Uracil</a:t>
            </a:r>
            <a:endParaRPr lang="es-ES" sz="1600" dirty="0" smtClean="0"/>
          </a:p>
        </p:txBody>
      </p:sp>
      <p:sp>
        <p:nvSpPr>
          <p:cNvPr id="19" name="Elipse 1"/>
          <p:cNvSpPr/>
          <p:nvPr/>
        </p:nvSpPr>
        <p:spPr>
          <a:xfrm>
            <a:off x="2145895" y="3303639"/>
            <a:ext cx="448149" cy="448149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0" name="Elipse 18"/>
          <p:cNvSpPr/>
          <p:nvPr/>
        </p:nvSpPr>
        <p:spPr>
          <a:xfrm>
            <a:off x="2126344" y="5836458"/>
            <a:ext cx="448149" cy="448149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2677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7" y="457200"/>
            <a:ext cx="9166006" cy="6504039"/>
          </a:xfrm>
        </p:spPr>
        <p:txBody>
          <a:bodyPr>
            <a:normAutofit/>
          </a:bodyPr>
          <a:lstStyle/>
          <a:p>
            <a:r>
              <a:rPr lang="es-ES" sz="2800" b="1" u="sng" dirty="0" err="1" smtClean="0">
                <a:solidFill>
                  <a:schemeClr val="accent2"/>
                </a:solidFill>
              </a:rPr>
              <a:t>À</a:t>
            </a:r>
            <a:r>
              <a:rPr lang="es-ES" b="1" u="sng" dirty="0" err="1" smtClean="0">
                <a:solidFill>
                  <a:schemeClr val="accent2"/>
                </a:solidFill>
              </a:rPr>
              <a:t>cid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sz="2800" b="1" u="sng" dirty="0" err="1" smtClean="0">
                <a:solidFill>
                  <a:schemeClr val="accent2"/>
                </a:solidFill>
              </a:rPr>
              <a:t>D</a:t>
            </a:r>
            <a:r>
              <a:rPr lang="es-ES" b="1" u="sng" dirty="0" err="1" smtClean="0">
                <a:solidFill>
                  <a:schemeClr val="accent2"/>
                </a:solidFill>
              </a:rPr>
              <a:t>esoxiribo</a:t>
            </a:r>
            <a:r>
              <a:rPr lang="es-ES" sz="2800" b="1" u="sng" dirty="0" err="1" smtClean="0">
                <a:solidFill>
                  <a:schemeClr val="accent2"/>
                </a:solidFill>
              </a:rPr>
              <a:t>N</a:t>
            </a:r>
            <a:r>
              <a:rPr lang="es-ES" b="1" u="sng" dirty="0" err="1" smtClean="0">
                <a:solidFill>
                  <a:schemeClr val="accent2"/>
                </a:solidFill>
              </a:rPr>
              <a:t>ucleic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nucleòtids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estan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formats</a:t>
            </a:r>
            <a:r>
              <a:rPr lang="es-ES" sz="1600" dirty="0" smtClean="0">
                <a:solidFill>
                  <a:schemeClr val="tx1"/>
                </a:solidFill>
              </a:rPr>
              <a:t> per la </a:t>
            </a:r>
            <a:r>
              <a:rPr lang="es-ES" sz="1600" u="sng" dirty="0" smtClean="0">
                <a:solidFill>
                  <a:schemeClr val="tx1"/>
                </a:solidFill>
              </a:rPr>
              <a:t>pentosa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desoxiribosa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/>
                </a:solidFill>
              </a:rPr>
              <a:t>Les </a:t>
            </a:r>
            <a:r>
              <a:rPr lang="es-ES" sz="1600" u="sng" dirty="0" smtClean="0">
                <a:solidFill>
                  <a:schemeClr val="tx1"/>
                </a:solidFill>
              </a:rPr>
              <a:t>bases </a:t>
            </a:r>
            <a:r>
              <a:rPr lang="es-ES" sz="1600" u="sng" dirty="0" err="1" smtClean="0">
                <a:solidFill>
                  <a:schemeClr val="tx1"/>
                </a:solidFill>
              </a:rPr>
              <a:t>nitrogenades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que presenta 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smtClean="0">
                <a:solidFill>
                  <a:schemeClr val="tx1"/>
                </a:solidFill>
              </a:rPr>
              <a:t>guanina (G), adenina (A), citosina (C) i timina (T)</a:t>
            </a:r>
            <a:r>
              <a:rPr lang="es-ES" sz="1600" u="sng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b="1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u="sng" dirty="0" smtClean="0">
                <a:solidFill>
                  <a:schemeClr val="tx1"/>
                </a:solidFill>
              </a:rPr>
              <a:t>Forma una </a:t>
            </a:r>
            <a:r>
              <a:rPr lang="es-ES" sz="1600" b="1" u="sng" dirty="0" smtClean="0">
                <a:solidFill>
                  <a:schemeClr val="tx1"/>
                </a:solidFill>
              </a:rPr>
              <a:t>doble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hèlix</a:t>
            </a:r>
            <a:r>
              <a:rPr lang="es-ES" sz="1600" u="sng" dirty="0" smtClean="0">
                <a:solidFill>
                  <a:schemeClr val="tx1"/>
                </a:solidFill>
              </a:rPr>
              <a:t> de bases </a:t>
            </a:r>
            <a:r>
              <a:rPr lang="es-ES" sz="1600" u="sng" dirty="0" err="1" smtClean="0">
                <a:solidFill>
                  <a:schemeClr val="tx1"/>
                </a:solidFill>
              </a:rPr>
              <a:t>complementàries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on</a:t>
            </a:r>
            <a:r>
              <a:rPr lang="es-ES" sz="1600" u="sng" dirty="0" smtClean="0">
                <a:solidFill>
                  <a:schemeClr val="tx1"/>
                </a:solidFill>
              </a:rPr>
              <a:t> les </a:t>
            </a:r>
            <a:r>
              <a:rPr lang="es-ES" sz="1600" u="sng" dirty="0" err="1" smtClean="0">
                <a:solidFill>
                  <a:schemeClr val="tx1"/>
                </a:solidFill>
              </a:rPr>
              <a:t>parelles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sempre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són</a:t>
            </a:r>
            <a:r>
              <a:rPr lang="es-ES" sz="1600" u="sng" dirty="0" smtClean="0">
                <a:solidFill>
                  <a:schemeClr val="tx1"/>
                </a:solidFill>
              </a:rPr>
              <a:t>: G-C i A-T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/>
                </a:solidFill>
              </a:rPr>
              <a:t>Es </a:t>
            </a:r>
            <a:r>
              <a:rPr lang="es-ES" sz="1600" dirty="0" err="1" smtClean="0">
                <a:solidFill>
                  <a:schemeClr val="tx1"/>
                </a:solidFill>
              </a:rPr>
              <a:t>troba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en el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nucli</a:t>
            </a:r>
            <a:r>
              <a:rPr lang="es-ES" sz="1600" b="1" u="sng" dirty="0" smtClean="0">
                <a:solidFill>
                  <a:schemeClr val="tx1"/>
                </a:solidFill>
              </a:rPr>
              <a:t> de les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cèl·lules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formant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la cromatina o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cromosomes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u="sng" dirty="0" smtClean="0">
                <a:solidFill>
                  <a:schemeClr val="tx1"/>
                </a:solidFill>
              </a:rPr>
              <a:t>en les</a:t>
            </a:r>
            <a:br>
              <a:rPr lang="es-ES" sz="1600" u="sng" dirty="0" smtClean="0">
                <a:solidFill>
                  <a:schemeClr val="tx1"/>
                </a:solidFill>
              </a:rPr>
            </a:br>
            <a:r>
              <a:rPr lang="es-ES" sz="1600" u="sng" dirty="0" err="1" smtClean="0">
                <a:solidFill>
                  <a:schemeClr val="tx1"/>
                </a:solidFill>
              </a:rPr>
              <a:t>eucariotes</a:t>
            </a:r>
            <a:r>
              <a:rPr lang="es-ES" sz="1600" u="sng" dirty="0" smtClean="0">
                <a:solidFill>
                  <a:schemeClr val="tx1"/>
                </a:solidFill>
              </a:rPr>
              <a:t> i en el protoplasma en </a:t>
            </a:r>
            <a:r>
              <a:rPr lang="es-ES" sz="1600" u="sng" dirty="0" err="1" smtClean="0">
                <a:solidFill>
                  <a:schemeClr val="tx1"/>
                </a:solidFill>
              </a:rPr>
              <a:t>procariotes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/>
                </a:solidFill>
              </a:rPr>
              <a:t>També es </a:t>
            </a:r>
            <a:r>
              <a:rPr lang="es-ES" sz="1600" dirty="0" err="1" smtClean="0">
                <a:solidFill>
                  <a:schemeClr val="tx1"/>
                </a:solidFill>
              </a:rPr>
              <a:t>troba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en </a:t>
            </a:r>
            <a:r>
              <a:rPr lang="es-ES" sz="1600" u="sng" dirty="0" err="1" smtClean="0">
                <a:solidFill>
                  <a:schemeClr val="tx1"/>
                </a:solidFill>
              </a:rPr>
              <a:t>alguns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orgànuls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com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mitocondris</a:t>
            </a:r>
            <a:r>
              <a:rPr lang="es-ES" sz="1600" b="1" u="sng" dirty="0" smtClean="0">
                <a:solidFill>
                  <a:schemeClr val="tx1"/>
                </a:solidFill>
              </a:rPr>
              <a:t> o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cloroplasts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/>
                </a:solidFill>
              </a:rPr>
              <a:t>La </a:t>
            </a:r>
            <a:r>
              <a:rPr lang="es-ES" sz="1600" dirty="0" err="1" smtClean="0">
                <a:solidFill>
                  <a:schemeClr val="tx1"/>
                </a:solidFill>
              </a:rPr>
              <a:t>seva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funció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és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contenir</a:t>
            </a:r>
            <a:r>
              <a:rPr lang="es-ES" sz="1600" u="sng" dirty="0" smtClean="0">
                <a:solidFill>
                  <a:schemeClr val="tx1"/>
                </a:solidFill>
              </a:rPr>
              <a:t> la </a:t>
            </a:r>
            <a:r>
              <a:rPr lang="es-ES" sz="1600" u="sng" dirty="0" err="1" smtClean="0">
                <a:solidFill>
                  <a:schemeClr val="tx1"/>
                </a:solidFill>
              </a:rPr>
              <a:t>informació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necessària</a:t>
            </a:r>
            <a:r>
              <a:rPr lang="es-ES" sz="1600" u="sng" dirty="0" smtClean="0">
                <a:solidFill>
                  <a:schemeClr val="tx1"/>
                </a:solidFill>
              </a:rPr>
              <a:t> per a la </a:t>
            </a:r>
            <a:r>
              <a:rPr lang="es-ES" sz="1600" u="sng" dirty="0" err="1" smtClean="0">
                <a:solidFill>
                  <a:schemeClr val="tx1"/>
                </a:solidFill>
              </a:rPr>
              <a:t>supervivència</a:t>
            </a:r>
            <a:r>
              <a:rPr lang="es-ES" sz="1600" u="sng" dirty="0" smtClean="0">
                <a:solidFill>
                  <a:schemeClr val="tx1"/>
                </a:solidFill>
              </a:rPr>
              <a:t> de les </a:t>
            </a:r>
            <a:r>
              <a:rPr lang="es-ES" sz="1600" u="sng" dirty="0" err="1" smtClean="0">
                <a:solidFill>
                  <a:schemeClr val="tx1"/>
                </a:solidFill>
              </a:rPr>
              <a:t>cèl·lules</a:t>
            </a:r>
            <a:r>
              <a:rPr lang="es-ES" sz="1600" u="sng" dirty="0" smtClean="0">
                <a:solidFill>
                  <a:schemeClr val="tx1"/>
                </a:solidFill>
              </a:rPr>
              <a:t> (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codificació</a:t>
            </a:r>
            <a:r>
              <a:rPr lang="es-ES" sz="1600" b="1" u="sng" dirty="0" smtClean="0">
                <a:solidFill>
                  <a:schemeClr val="tx1"/>
                </a:solidFill>
              </a:rPr>
              <a:t> de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síntesi</a:t>
            </a:r>
            <a:r>
              <a:rPr lang="es-ES" sz="1600" b="1" u="sng" dirty="0" smtClean="0">
                <a:solidFill>
                  <a:schemeClr val="tx1"/>
                </a:solidFill>
              </a:rPr>
              <a:t> de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proteïnes</a:t>
            </a:r>
            <a:r>
              <a:rPr lang="es-ES" sz="1600" u="sng" dirty="0" smtClean="0">
                <a:solidFill>
                  <a:schemeClr val="tx1"/>
                </a:solidFill>
              </a:rPr>
              <a:t>) i </a:t>
            </a:r>
            <a:r>
              <a:rPr lang="es-ES" sz="1600" u="sng" dirty="0" err="1" smtClean="0">
                <a:solidFill>
                  <a:schemeClr val="tx1"/>
                </a:solidFill>
              </a:rPr>
              <a:t>transmetre</a:t>
            </a:r>
            <a:r>
              <a:rPr lang="es-ES" sz="1600" u="sng" dirty="0" smtClean="0">
                <a:solidFill>
                  <a:schemeClr val="tx1"/>
                </a:solidFill>
              </a:rPr>
              <a:t>-la a la </a:t>
            </a:r>
            <a:r>
              <a:rPr lang="es-ES" sz="1600" u="sng" dirty="0" err="1" smtClean="0">
                <a:solidFill>
                  <a:schemeClr val="tx1"/>
                </a:solidFill>
              </a:rPr>
              <a:t>descendència</a:t>
            </a:r>
            <a:r>
              <a:rPr lang="es-ES" sz="1600" u="sng" dirty="0" smtClean="0">
                <a:solidFill>
                  <a:schemeClr val="tx1"/>
                </a:solidFill>
              </a:rPr>
              <a:t> (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herència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genètica</a:t>
            </a:r>
            <a:r>
              <a:rPr lang="es-ES" sz="1600" u="sng" dirty="0" smtClean="0">
                <a:solidFill>
                  <a:schemeClr val="tx1"/>
                </a:solidFill>
              </a:rPr>
              <a:t>).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483375" y="937898"/>
            <a:ext cx="2079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Estructura de la doble cadena </a:t>
            </a:r>
            <a:r>
              <a:rPr lang="es-ES" sz="1400" dirty="0" err="1" smtClean="0"/>
              <a:t>d’ADN</a:t>
            </a:r>
            <a:r>
              <a:rPr lang="es-ES" sz="1400" dirty="0" smtClean="0"/>
              <a:t> </a:t>
            </a:r>
            <a:endParaRPr lang="es-ES" sz="1400" b="1" dirty="0" smtClean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495" y="-272955"/>
            <a:ext cx="2615565" cy="4303794"/>
          </a:xfrm>
          <a:prstGeom prst="rect">
            <a:avLst/>
          </a:prstGeom>
        </p:spPr>
      </p:pic>
      <p:pic>
        <p:nvPicPr>
          <p:cNvPr id="10" name="Picture 2" descr="Resultat d'imatges de cadena complementaria de adn y arn"/>
          <p:cNvPicPr>
            <a:picLocks noChangeAspect="1" noChangeArrowheads="1"/>
          </p:cNvPicPr>
          <p:nvPr/>
        </p:nvPicPr>
        <p:blipFill rotWithShape="1">
          <a:blip r:embed="rId2" cstate="print"/>
          <a:srcRect b="77862"/>
          <a:stretch/>
        </p:blipFill>
        <p:spPr bwMode="auto">
          <a:xfrm>
            <a:off x="1011113" y="6046747"/>
            <a:ext cx="6715125" cy="828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21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S GUARDIANES DEL ADN | Patentes y Marc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73" y="191069"/>
            <a:ext cx="8690540" cy="649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2 Conector recto de flecha"/>
          <p:cNvCxnSpPr/>
          <p:nvPr/>
        </p:nvCxnSpPr>
        <p:spPr>
          <a:xfrm flipH="1">
            <a:off x="3507475" y="1897039"/>
            <a:ext cx="1405719" cy="131018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 flipH="1">
            <a:off x="3507475" y="1897039"/>
            <a:ext cx="1405719" cy="16513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 flipV="1">
            <a:off x="3152633" y="1555845"/>
            <a:ext cx="1760562" cy="3411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4735774" y="1555845"/>
            <a:ext cx="1323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latin typeface="Calibri" panose="020F0502020204030204" pitchFamily="34" charset="0"/>
              </a:rPr>
              <a:t>Ponts</a:t>
            </a:r>
            <a:r>
              <a:rPr lang="es-ES" sz="1600" dirty="0" smtClean="0">
                <a:latin typeface="Calibri" panose="020F0502020204030204" pitchFamily="34" charset="0"/>
              </a:rPr>
              <a:t> </a:t>
            </a:r>
            <a:r>
              <a:rPr lang="es-ES" sz="1600" dirty="0" err="1" smtClean="0">
                <a:latin typeface="Calibri" panose="020F0502020204030204" pitchFamily="34" charset="0"/>
              </a:rPr>
              <a:t>d’H</a:t>
            </a:r>
            <a:endParaRPr lang="es-ES" dirty="0">
              <a:latin typeface="Calibri" panose="020F0502020204030204" pitchFamily="34" charset="0"/>
            </a:endParaRPr>
          </a:p>
        </p:txBody>
      </p:sp>
      <p:sp>
        <p:nvSpPr>
          <p:cNvPr id="17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36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7" y="457200"/>
            <a:ext cx="9166006" cy="6504039"/>
          </a:xfrm>
        </p:spPr>
        <p:txBody>
          <a:bodyPr>
            <a:normAutofit/>
          </a:bodyPr>
          <a:lstStyle/>
          <a:p>
            <a:r>
              <a:rPr lang="es-ES" sz="2800" b="1" u="sng" dirty="0" err="1" smtClean="0">
                <a:solidFill>
                  <a:schemeClr val="accent2"/>
                </a:solidFill>
              </a:rPr>
              <a:t>À</a:t>
            </a:r>
            <a:r>
              <a:rPr lang="es-ES" b="1" u="sng" dirty="0" err="1" smtClean="0">
                <a:solidFill>
                  <a:schemeClr val="accent2"/>
                </a:solidFill>
              </a:rPr>
              <a:t>cid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sz="2800" b="1" u="sng" dirty="0" err="1" smtClean="0">
                <a:solidFill>
                  <a:schemeClr val="accent2"/>
                </a:solidFill>
              </a:rPr>
              <a:t>R</a:t>
            </a:r>
            <a:r>
              <a:rPr lang="es-ES" b="1" u="sng" dirty="0" err="1" smtClean="0">
                <a:solidFill>
                  <a:schemeClr val="accent2"/>
                </a:solidFill>
              </a:rPr>
              <a:t>ibo</a:t>
            </a:r>
            <a:r>
              <a:rPr lang="es-ES" sz="2800" b="1" u="sng" dirty="0" err="1" smtClean="0">
                <a:solidFill>
                  <a:schemeClr val="accent2"/>
                </a:solidFill>
              </a:rPr>
              <a:t>N</a:t>
            </a:r>
            <a:r>
              <a:rPr lang="es-ES" b="1" u="sng" dirty="0" err="1" smtClean="0">
                <a:solidFill>
                  <a:schemeClr val="accent2"/>
                </a:solidFill>
              </a:rPr>
              <a:t>ucleic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nucleòtids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estan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formats</a:t>
            </a:r>
            <a:r>
              <a:rPr lang="es-ES" sz="1600" dirty="0" smtClean="0">
                <a:solidFill>
                  <a:schemeClr val="tx1"/>
                </a:solidFill>
              </a:rPr>
              <a:t> per la </a:t>
            </a:r>
            <a:r>
              <a:rPr lang="es-ES" sz="1600" u="sng" dirty="0" smtClean="0">
                <a:solidFill>
                  <a:schemeClr val="tx1"/>
                </a:solidFill>
              </a:rPr>
              <a:t>pentosa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smtClean="0">
                <a:solidFill>
                  <a:schemeClr val="tx1"/>
                </a:solidFill>
              </a:rPr>
              <a:t>ribosa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/>
                </a:solidFill>
              </a:rPr>
              <a:t>Les </a:t>
            </a:r>
            <a:r>
              <a:rPr lang="es-ES" sz="1600" u="sng" dirty="0" smtClean="0">
                <a:solidFill>
                  <a:schemeClr val="tx1"/>
                </a:solidFill>
              </a:rPr>
              <a:t>bases </a:t>
            </a:r>
            <a:r>
              <a:rPr lang="es-ES" sz="1600" u="sng" dirty="0" err="1" smtClean="0">
                <a:solidFill>
                  <a:schemeClr val="tx1"/>
                </a:solidFill>
              </a:rPr>
              <a:t>nitrogenades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que presenta 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smtClean="0">
                <a:solidFill>
                  <a:schemeClr val="tx1"/>
                </a:solidFill>
              </a:rPr>
              <a:t>guanina (G), adenina (A), citosina (C) i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uracil</a:t>
            </a:r>
            <a:r>
              <a:rPr lang="es-ES" sz="1600" b="1" u="sng" dirty="0" smtClean="0">
                <a:solidFill>
                  <a:schemeClr val="tx1"/>
                </a:solidFill>
              </a:rPr>
              <a:t> (U)</a:t>
            </a:r>
            <a:r>
              <a:rPr lang="es-ES" sz="1600" u="sng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b="1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u="sng" dirty="0" smtClean="0">
                <a:solidFill>
                  <a:schemeClr val="tx1"/>
                </a:solidFill>
              </a:rPr>
              <a:t>Forma una </a:t>
            </a:r>
            <a:r>
              <a:rPr lang="es-ES" sz="1600" b="1" u="sng" dirty="0" smtClean="0">
                <a:solidFill>
                  <a:schemeClr val="tx1"/>
                </a:solidFill>
              </a:rPr>
              <a:t>cadena simple </a:t>
            </a:r>
            <a:r>
              <a:rPr lang="es-ES" sz="1600" u="sng" dirty="0" err="1" smtClean="0">
                <a:solidFill>
                  <a:schemeClr val="tx1"/>
                </a:solidFill>
              </a:rPr>
              <a:t>on</a:t>
            </a:r>
            <a:r>
              <a:rPr lang="es-ES" sz="1600" u="sng" dirty="0" smtClean="0">
                <a:solidFill>
                  <a:schemeClr val="tx1"/>
                </a:solidFill>
              </a:rPr>
              <a:t> les bases no van </a:t>
            </a:r>
            <a:r>
              <a:rPr lang="es-ES" sz="1600" u="sng" dirty="0" err="1" smtClean="0">
                <a:solidFill>
                  <a:schemeClr val="tx1"/>
                </a:solidFill>
              </a:rPr>
              <a:t>aparellades</a:t>
            </a:r>
            <a:r>
              <a:rPr lang="es-ES" sz="1600" u="sng" dirty="0" smtClean="0">
                <a:solidFill>
                  <a:schemeClr val="tx1"/>
                </a:solidFill>
              </a:rPr>
              <a:t>, </a:t>
            </a:r>
            <a:r>
              <a:rPr lang="es-ES" sz="1600" u="sng" dirty="0" err="1" smtClean="0">
                <a:solidFill>
                  <a:schemeClr val="tx1"/>
                </a:solidFill>
              </a:rPr>
              <a:t>tot</a:t>
            </a:r>
            <a:r>
              <a:rPr lang="es-ES" sz="1600" u="sng" dirty="0" smtClean="0">
                <a:solidFill>
                  <a:schemeClr val="tx1"/>
                </a:solidFill>
              </a:rPr>
              <a:t> i que </a:t>
            </a:r>
            <a:r>
              <a:rPr lang="es-ES" sz="1600" u="sng" dirty="0" err="1" smtClean="0">
                <a:solidFill>
                  <a:schemeClr val="tx1"/>
                </a:solidFill>
              </a:rPr>
              <a:t>pot</a:t>
            </a:r>
            <a:r>
              <a:rPr lang="es-ES" sz="1600" u="sng" dirty="0" smtClean="0">
                <a:solidFill>
                  <a:schemeClr val="tx1"/>
                </a:solidFill>
              </a:rPr>
              <a:t> presentar </a:t>
            </a:r>
            <a:r>
              <a:rPr lang="es-ES" sz="1600" i="1" u="sng" dirty="0" err="1" smtClean="0">
                <a:solidFill>
                  <a:schemeClr val="tx1"/>
                </a:solidFill>
              </a:rPr>
              <a:t>loops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on</a:t>
            </a:r>
            <a:r>
              <a:rPr lang="es-ES" sz="1600" u="sng" dirty="0" smtClean="0">
                <a:solidFill>
                  <a:schemeClr val="tx1"/>
                </a:solidFill>
              </a:rPr>
              <a:t> es formen </a:t>
            </a:r>
            <a:r>
              <a:rPr lang="es-ES" sz="1600" u="sng" dirty="0" err="1" smtClean="0">
                <a:solidFill>
                  <a:schemeClr val="tx1"/>
                </a:solidFill>
              </a:rPr>
              <a:t>parelles</a:t>
            </a:r>
            <a:r>
              <a:rPr lang="es-ES" sz="1600" u="sng" dirty="0" smtClean="0">
                <a:solidFill>
                  <a:schemeClr val="tx1"/>
                </a:solidFill>
              </a:rPr>
              <a:t> G-C i A-U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/>
                </a:solidFill>
              </a:rPr>
              <a:t>Es </a:t>
            </a:r>
            <a:r>
              <a:rPr lang="es-ES" sz="1600" dirty="0" err="1" smtClean="0">
                <a:solidFill>
                  <a:schemeClr val="tx1"/>
                </a:solidFill>
              </a:rPr>
              <a:t>troba</a:t>
            </a:r>
            <a:r>
              <a:rPr lang="es-ES" sz="1600" dirty="0" smtClean="0">
                <a:solidFill>
                  <a:schemeClr val="tx1"/>
                </a:solidFill>
              </a:rPr>
              <a:t> en el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nucli</a:t>
            </a:r>
            <a:r>
              <a:rPr lang="es-ES" sz="1600" b="1" u="sng" dirty="0" smtClean="0">
                <a:solidFill>
                  <a:schemeClr val="tx1"/>
                </a:solidFill>
              </a:rPr>
              <a:t> de les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cèl·lules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(</a:t>
            </a:r>
            <a:r>
              <a:rPr lang="es-ES" sz="1600" u="sng" dirty="0" err="1" smtClean="0">
                <a:solidFill>
                  <a:schemeClr val="tx1"/>
                </a:solidFill>
              </a:rPr>
              <a:t>l’ARNmissatger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durant</a:t>
            </a:r>
            <a:r>
              <a:rPr lang="es-ES" sz="1600" u="sng" dirty="0" smtClean="0">
                <a:solidFill>
                  <a:schemeClr val="tx1"/>
                </a:solidFill>
              </a:rPr>
              <a:t> la </a:t>
            </a:r>
            <a:r>
              <a:rPr lang="es-ES" sz="1600" u="sng" dirty="0" err="1" smtClean="0">
                <a:solidFill>
                  <a:schemeClr val="tx1"/>
                </a:solidFill>
              </a:rPr>
              <a:t>transcripció</a:t>
            </a:r>
            <a:r>
              <a:rPr lang="es-ES" sz="1600" u="sng" dirty="0" smtClean="0">
                <a:solidFill>
                  <a:schemeClr val="tx1"/>
                </a:solidFill>
              </a:rPr>
              <a:t> de </a:t>
            </a:r>
            <a:r>
              <a:rPr lang="es-ES" sz="1600" u="sng" dirty="0" err="1" smtClean="0">
                <a:solidFill>
                  <a:schemeClr val="tx1"/>
                </a:solidFill>
              </a:rPr>
              <a:t>l’ADN</a:t>
            </a:r>
            <a:r>
              <a:rPr lang="es-ES" sz="1600" u="sng" dirty="0" smtClean="0">
                <a:solidFill>
                  <a:schemeClr val="tx1"/>
                </a:solidFill>
              </a:rPr>
              <a:t>) i en el </a:t>
            </a:r>
            <a:r>
              <a:rPr lang="es-ES" sz="1600" b="1" u="sng" dirty="0" smtClean="0">
                <a:solidFill>
                  <a:schemeClr val="tx1"/>
                </a:solidFill>
              </a:rPr>
              <a:t>citoplasma i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els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ribosomes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(</a:t>
            </a:r>
            <a:r>
              <a:rPr lang="es-ES" sz="1600" u="sng" dirty="0" err="1" smtClean="0">
                <a:solidFill>
                  <a:schemeClr val="tx1"/>
                </a:solidFill>
              </a:rPr>
              <a:t>l’ARN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missatger</a:t>
            </a:r>
            <a:r>
              <a:rPr lang="es-ES" sz="1600" u="sng" dirty="0" smtClean="0">
                <a:solidFill>
                  <a:schemeClr val="tx1"/>
                </a:solidFill>
              </a:rPr>
              <a:t>, </a:t>
            </a:r>
            <a:r>
              <a:rPr lang="es-ES" sz="1600" u="sng" dirty="0" err="1" smtClean="0">
                <a:solidFill>
                  <a:schemeClr val="tx1"/>
                </a:solidFill>
              </a:rPr>
              <a:t>l’ARN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ribosòmic</a:t>
            </a:r>
            <a:r>
              <a:rPr lang="es-ES" sz="1600" u="sng" dirty="0" smtClean="0">
                <a:solidFill>
                  <a:schemeClr val="tx1"/>
                </a:solidFill>
              </a:rPr>
              <a:t> i </a:t>
            </a:r>
            <a:r>
              <a:rPr lang="es-ES" sz="1600" u="sng" dirty="0" err="1" smtClean="0">
                <a:solidFill>
                  <a:schemeClr val="tx1"/>
                </a:solidFill>
              </a:rPr>
              <a:t>l’ARN</a:t>
            </a:r>
            <a:r>
              <a:rPr lang="es-ES" sz="1600" u="sng" dirty="0" smtClean="0">
                <a:solidFill>
                  <a:schemeClr val="tx1"/>
                </a:solidFill>
              </a:rPr>
              <a:t> de </a:t>
            </a:r>
            <a:r>
              <a:rPr lang="es-ES" sz="1600" u="sng" dirty="0" err="1" smtClean="0">
                <a:solidFill>
                  <a:schemeClr val="tx1"/>
                </a:solidFill>
              </a:rPr>
              <a:t>transferència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durant</a:t>
            </a:r>
            <a:r>
              <a:rPr lang="es-ES" sz="1600" u="sng" dirty="0" smtClean="0">
                <a:solidFill>
                  <a:schemeClr val="tx1"/>
                </a:solidFill>
              </a:rPr>
              <a:t> la </a:t>
            </a:r>
            <a:r>
              <a:rPr lang="es-ES" sz="1600" u="sng" dirty="0" err="1" smtClean="0">
                <a:solidFill>
                  <a:schemeClr val="tx1"/>
                </a:solidFill>
              </a:rPr>
              <a:t>traducció</a:t>
            </a:r>
            <a:r>
              <a:rPr lang="es-ES" sz="1600" u="sng" dirty="0" smtClean="0">
                <a:solidFill>
                  <a:schemeClr val="tx1"/>
                </a:solidFill>
              </a:rPr>
              <a:t> per formar les </a:t>
            </a:r>
            <a:r>
              <a:rPr lang="es-ES" sz="1600" u="sng" dirty="0" err="1" smtClean="0">
                <a:solidFill>
                  <a:schemeClr val="tx1"/>
                </a:solidFill>
              </a:rPr>
              <a:t>proteïnes</a:t>
            </a:r>
            <a:r>
              <a:rPr lang="es-ES" sz="1600" u="sng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dirty="0" smtClean="0">
                <a:solidFill>
                  <a:schemeClr val="tx1"/>
                </a:solidFill>
              </a:rPr>
              <a:t>La </a:t>
            </a:r>
            <a:r>
              <a:rPr lang="es-ES" sz="1600" dirty="0" err="1" smtClean="0">
                <a:solidFill>
                  <a:schemeClr val="tx1"/>
                </a:solidFill>
              </a:rPr>
              <a:t>seva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funció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és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executar</a:t>
            </a:r>
            <a:r>
              <a:rPr lang="es-ES" sz="1600" b="1" u="sng" dirty="0" smtClean="0">
                <a:solidFill>
                  <a:schemeClr val="tx1"/>
                </a:solidFill>
              </a:rPr>
              <a:t> la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informació</a:t>
            </a:r>
            <a:r>
              <a:rPr lang="es-ES" sz="1600" b="1" u="sng" dirty="0" smtClean="0">
                <a:solidFill>
                  <a:schemeClr val="tx1"/>
                </a:solidFill>
              </a:rPr>
              <a:t> de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l’ADN</a:t>
            </a:r>
            <a:r>
              <a:rPr lang="es-ES" sz="1600" b="1" u="sng" dirty="0">
                <a:solidFill>
                  <a:schemeClr val="tx1"/>
                </a:solidFill>
              </a:rPr>
              <a:t/>
            </a:r>
            <a:br>
              <a:rPr lang="es-ES" sz="1600" b="1" u="sng" dirty="0">
                <a:solidFill>
                  <a:schemeClr val="tx1"/>
                </a:solidFill>
              </a:rPr>
            </a:br>
            <a:r>
              <a:rPr lang="es-ES" sz="1600" b="1" u="sng" dirty="0" smtClean="0">
                <a:solidFill>
                  <a:schemeClr val="tx1"/>
                </a:solidFill>
              </a:rPr>
              <a:t>en la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síntesi</a:t>
            </a:r>
            <a:r>
              <a:rPr lang="es-ES" sz="1600" b="1" u="sng" dirty="0" smtClean="0">
                <a:solidFill>
                  <a:schemeClr val="tx1"/>
                </a:solidFill>
              </a:rPr>
              <a:t> de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proteïnes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perquè</a:t>
            </a:r>
            <a:r>
              <a:rPr lang="es-ES" sz="1600" u="sng" dirty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la </a:t>
            </a:r>
            <a:r>
              <a:rPr lang="es-ES" sz="1600" u="sng" dirty="0" err="1" smtClean="0">
                <a:solidFill>
                  <a:schemeClr val="tx1"/>
                </a:solidFill>
              </a:rPr>
              <a:t>cèl·lula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pugui</a:t>
            </a:r>
            <a:r>
              <a:rPr lang="es-ES" sz="1600" u="sng" dirty="0">
                <a:solidFill>
                  <a:schemeClr val="tx1"/>
                </a:solidFill>
              </a:rPr>
              <a:t/>
            </a:r>
            <a:br>
              <a:rPr lang="es-ES" sz="1600" u="sng" dirty="0">
                <a:solidFill>
                  <a:schemeClr val="tx1"/>
                </a:solidFill>
              </a:rPr>
            </a:br>
            <a:r>
              <a:rPr lang="es-ES" sz="1600" u="sng" dirty="0" err="1" smtClean="0">
                <a:solidFill>
                  <a:schemeClr val="tx1"/>
                </a:solidFill>
              </a:rPr>
              <a:t>realitzar</a:t>
            </a:r>
            <a:r>
              <a:rPr lang="es-ES" sz="1600" u="sng" dirty="0" smtClean="0">
                <a:solidFill>
                  <a:schemeClr val="tx1"/>
                </a:solidFill>
              </a:rPr>
              <a:t> totes les </a:t>
            </a:r>
            <a:r>
              <a:rPr lang="es-ES" sz="1600" u="sng" dirty="0" err="1" smtClean="0">
                <a:solidFill>
                  <a:schemeClr val="tx1"/>
                </a:solidFill>
              </a:rPr>
              <a:t>seves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funcions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2838709" y="11289914"/>
            <a:ext cx="2618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Estructura glicerol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7483375" y="937898"/>
            <a:ext cx="2079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Estructura de la cadena simple </a:t>
            </a:r>
            <a:r>
              <a:rPr lang="es-ES" sz="1400" dirty="0" err="1" smtClean="0"/>
              <a:t>d’ARN</a:t>
            </a:r>
            <a:r>
              <a:rPr lang="es-ES" sz="1400" dirty="0" smtClean="0"/>
              <a:t> </a:t>
            </a:r>
            <a:r>
              <a:rPr lang="es-ES" sz="1400" dirty="0" err="1" smtClean="0"/>
              <a:t>missatger</a:t>
            </a:r>
            <a:endParaRPr lang="es-ES" sz="1400" b="1" dirty="0" smtClean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152" y="0"/>
            <a:ext cx="2115403" cy="2538484"/>
          </a:xfrm>
          <a:prstGeom prst="rect">
            <a:avLst/>
          </a:prstGeom>
        </p:spPr>
      </p:pic>
      <p:sp>
        <p:nvSpPr>
          <p:cNvPr id="5" name="AutoShape 2" descr="RNA Structure and Fun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148" name="Picture 4" descr="RNA Structure and Fun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843" y="4104133"/>
            <a:ext cx="2624779" cy="275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ARN de transferencia o ARN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1" name="AutoShape 8" descr="ARN de transferencia o ARN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154" name="Picture 10" descr="IDEAS PARA MI MUNDO: ARN de Transferen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004" y="4381948"/>
            <a:ext cx="2005203" cy="249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8"/>
          <p:cNvSpPr txBox="1"/>
          <p:nvPr/>
        </p:nvSpPr>
        <p:spPr>
          <a:xfrm>
            <a:off x="7107553" y="4582755"/>
            <a:ext cx="20795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Estructura </a:t>
            </a:r>
            <a:r>
              <a:rPr lang="es-ES" sz="1400" dirty="0" err="1" smtClean="0"/>
              <a:t>dels</a:t>
            </a:r>
            <a:r>
              <a:rPr lang="es-ES" sz="1400" dirty="0" smtClean="0"/>
              <a:t> </a:t>
            </a:r>
            <a:r>
              <a:rPr lang="es-ES" sz="1400" dirty="0" err="1" smtClean="0"/>
              <a:t>loops</a:t>
            </a:r>
            <a:r>
              <a:rPr lang="es-ES" sz="1400" dirty="0" smtClean="0"/>
              <a:t> </a:t>
            </a:r>
            <a:r>
              <a:rPr lang="es-ES" sz="1400" dirty="0" err="1" smtClean="0"/>
              <a:t>formats</a:t>
            </a:r>
            <a:r>
              <a:rPr lang="es-ES" sz="1400" dirty="0" smtClean="0"/>
              <a:t> per </a:t>
            </a:r>
            <a:r>
              <a:rPr lang="es-ES" sz="1400" dirty="0" err="1" smtClean="0"/>
              <a:t>l’ARN</a:t>
            </a:r>
            <a:r>
              <a:rPr lang="es-ES" sz="1400" dirty="0" smtClean="0"/>
              <a:t> de </a:t>
            </a:r>
            <a:r>
              <a:rPr lang="es-ES" sz="1400" dirty="0" err="1" smtClean="0"/>
              <a:t>transferència</a:t>
            </a:r>
            <a:endParaRPr lang="es-ES" sz="1400" b="1" dirty="0" smtClean="0"/>
          </a:p>
        </p:txBody>
      </p:sp>
      <p:sp>
        <p:nvSpPr>
          <p:cNvPr id="15" name="CuadroTexto 8"/>
          <p:cNvSpPr txBox="1"/>
          <p:nvPr/>
        </p:nvSpPr>
        <p:spPr>
          <a:xfrm>
            <a:off x="8053914" y="6031608"/>
            <a:ext cx="2079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Síntesi</a:t>
            </a:r>
            <a:r>
              <a:rPr lang="es-ES" sz="1400" dirty="0" smtClean="0"/>
              <a:t> de </a:t>
            </a:r>
            <a:r>
              <a:rPr lang="es-ES" sz="1400" dirty="0" err="1" smtClean="0"/>
              <a:t>pèptids</a:t>
            </a:r>
            <a:endParaRPr lang="es-E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83380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l ADN (componentes, duplicación) y síntesis de proteínas. - Rebe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157" y="172540"/>
            <a:ext cx="6342865" cy="353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royecto Biosf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063" y="3890132"/>
            <a:ext cx="4866376" cy="294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Elipse"/>
          <p:cNvSpPr/>
          <p:nvPr/>
        </p:nvSpPr>
        <p:spPr>
          <a:xfrm>
            <a:off x="6100549" y="768657"/>
            <a:ext cx="1173708" cy="117370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1422305" y="3614204"/>
            <a:ext cx="6728346" cy="349330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"/>
          <p:cNvCxnSpPr>
            <a:stCxn id="4" idx="1"/>
          </p:cNvCxnSpPr>
          <p:nvPr/>
        </p:nvCxnSpPr>
        <p:spPr>
          <a:xfrm flipH="1">
            <a:off x="1678675" y="940543"/>
            <a:ext cx="4593760" cy="372699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>
            <a:stCxn id="4" idx="6"/>
            <a:endCxn id="5" idx="6"/>
          </p:cNvCxnSpPr>
          <p:nvPr/>
        </p:nvCxnSpPr>
        <p:spPr>
          <a:xfrm>
            <a:off x="7274257" y="1355511"/>
            <a:ext cx="876394" cy="400534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1. Bioquímica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2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B.log.ia 2.0: Evolución prebiótica y origen de la vida II: de las vesículas  a las célu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742" y="4156256"/>
            <a:ext cx="4125414" cy="271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B.log.ia 2.0: Evolución prebiótica y origen de la vida III: LUCA y el árbol  de la vi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889">
            <a:off x="2894388" y="1412205"/>
            <a:ext cx="7909031" cy="415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dirty="0"/>
              <a:t>2</a:t>
            </a:r>
            <a:r>
              <a:rPr lang="es-ES" dirty="0" smtClean="0"/>
              <a:t>. La </a:t>
            </a:r>
            <a:r>
              <a:rPr lang="es-ES" dirty="0" err="1" smtClean="0"/>
              <a:t>cèl·lula</a:t>
            </a:r>
            <a:endParaRPr lang="ca-ES" dirty="0"/>
          </a:p>
        </p:txBody>
      </p:sp>
      <p:sp>
        <p:nvSpPr>
          <p:cNvPr id="10" name="CuadroTexto 8"/>
          <p:cNvSpPr txBox="1"/>
          <p:nvPr/>
        </p:nvSpPr>
        <p:spPr>
          <a:xfrm>
            <a:off x="989734" y="3488874"/>
            <a:ext cx="236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Origen de la vida fa 3.700 </a:t>
            </a:r>
            <a:r>
              <a:rPr lang="es-ES" sz="1400" dirty="0" err="1" smtClean="0"/>
              <a:t>milions</a:t>
            </a:r>
            <a:r>
              <a:rPr lang="es-ES" sz="1400" dirty="0" smtClean="0"/>
              <a:t> </a:t>
            </a:r>
            <a:r>
              <a:rPr lang="es-ES" sz="1400" dirty="0" err="1" smtClean="0"/>
              <a:t>d’anys</a:t>
            </a:r>
            <a:r>
              <a:rPr lang="es-ES" sz="1400" dirty="0" smtClean="0"/>
              <a:t> i </a:t>
            </a:r>
            <a:r>
              <a:rPr lang="es-ES" sz="1400" dirty="0" err="1" smtClean="0"/>
              <a:t>evolució</a:t>
            </a:r>
            <a:endParaRPr lang="es-E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46262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5900447" cy="65040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b="1" dirty="0" smtClean="0">
                <a:solidFill>
                  <a:schemeClr val="accent2"/>
                </a:solidFill>
              </a:rPr>
              <a:t>CÈL·LULA</a:t>
            </a:r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Unitat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dirty="0" err="1" smtClean="0">
                <a:solidFill>
                  <a:schemeClr val="tx1"/>
                </a:solidFill>
              </a:rPr>
              <a:t>anatòmica</a:t>
            </a:r>
            <a:r>
              <a:rPr lang="es-ES" dirty="0" smtClean="0">
                <a:solidFill>
                  <a:schemeClr val="tx1"/>
                </a:solidFill>
              </a:rPr>
              <a:t> i </a:t>
            </a:r>
            <a:r>
              <a:rPr lang="es-ES" b="1" dirty="0" err="1" smtClean="0">
                <a:solidFill>
                  <a:schemeClr val="tx1"/>
                </a:solidFill>
              </a:rPr>
              <a:t>fisiològica</a:t>
            </a:r>
            <a:r>
              <a:rPr lang="es-ES" dirty="0" smtClean="0">
                <a:solidFill>
                  <a:schemeClr val="tx1"/>
                </a:solidFill>
              </a:rPr>
              <a:t> de la vida.</a:t>
            </a:r>
            <a:endParaRPr lang="es-ES" b="1" dirty="0" smtClean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 rot="5400000">
            <a:off x="7107631" y="3651582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887104" y="2361063"/>
            <a:ext cx="2456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Constitueixen</a:t>
            </a:r>
            <a:r>
              <a:rPr lang="es-ES" dirty="0" smtClean="0"/>
              <a:t> la </a:t>
            </a:r>
            <a:r>
              <a:rPr lang="es-ES" dirty="0" err="1" smtClean="0"/>
              <a:t>unitat</a:t>
            </a:r>
            <a:r>
              <a:rPr lang="es-ES" dirty="0" smtClean="0"/>
              <a:t> </a:t>
            </a:r>
            <a:r>
              <a:rPr lang="es-ES" dirty="0" err="1" smtClean="0"/>
              <a:t>fonamental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éssers</a:t>
            </a:r>
            <a:r>
              <a:rPr lang="es-ES" dirty="0" smtClean="0"/>
              <a:t> </a:t>
            </a:r>
            <a:r>
              <a:rPr lang="es-ES" dirty="0" err="1" smtClean="0"/>
              <a:t>vius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3193575" y="2361063"/>
            <a:ext cx="2456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 </a:t>
            </a:r>
            <a:r>
              <a:rPr lang="es-ES" dirty="0" err="1" smtClean="0"/>
              <a:t>nodreixen</a:t>
            </a:r>
            <a:r>
              <a:rPr lang="es-ES" dirty="0" smtClean="0"/>
              <a:t>, es relacionen i es </a:t>
            </a:r>
            <a:r>
              <a:rPr lang="es-ES" dirty="0" err="1" smtClean="0"/>
              <a:t>reprodueixen</a:t>
            </a:r>
            <a:endParaRPr lang="es-ES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1842448" y="1596788"/>
            <a:ext cx="0" cy="764275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3673523" y="1596788"/>
            <a:ext cx="0" cy="764275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RÁCTICA DE LABORATORIO: Tinción y observación de células bucales. 1.  Materiales y reactivos. Los mat… | Celula microscopio, Celulas, Microscopio  opt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235" y="3938763"/>
            <a:ext cx="3045874" cy="219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ebolla Epidermis Con Células Grandes Bajo Microscopio De Luz. Células  Epidérmicas Claras De Una Cebolla, Allium Cepa, En Una Sola Capa. Cada  Célula Con Pared, Membrana, Citoplasma, Núcleo Y Gran Vacuola. Foto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79" y="3938762"/>
            <a:ext cx="3326944" cy="22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acterias cocos microscopio - Buscar con Google | Microscopio optico,  Microscopio, Optic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172" y="1382160"/>
            <a:ext cx="2937948" cy="22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ómo funciona el microscopio? - Como Funciona Qu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824" y="3938762"/>
            <a:ext cx="3307308" cy="219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A SANGRE - Pictoeduca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9" b="10360"/>
          <a:stretch/>
        </p:blipFill>
        <p:spPr bwMode="auto">
          <a:xfrm>
            <a:off x="8400335" y="1382161"/>
            <a:ext cx="3005630" cy="220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16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PROCARIOTA I EUCARIOTA</a:t>
            </a:r>
            <a:endParaRPr lang="es-ES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45871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5" name="AutoShape 2" descr="Célula procariota - ¿Qué es?, características, partes y má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Célula procariota - ¿Qué es?, características, partes y má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6" descr="Partes de la célula procariota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32676"/>
            <a:ext cx="5266678" cy="359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Célula eucariota - Magnapl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80" y="1473959"/>
            <a:ext cx="5825885" cy="460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8"/>
          <p:cNvSpPr txBox="1"/>
          <p:nvPr/>
        </p:nvSpPr>
        <p:spPr>
          <a:xfrm>
            <a:off x="1399167" y="5699239"/>
            <a:ext cx="2363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Cèl·lula</a:t>
            </a:r>
            <a:r>
              <a:rPr lang="es-ES" sz="1600" dirty="0" smtClean="0"/>
              <a:t> procariota</a:t>
            </a:r>
          </a:p>
        </p:txBody>
      </p:sp>
      <p:sp>
        <p:nvSpPr>
          <p:cNvPr id="11" name="CuadroTexto 8"/>
          <p:cNvSpPr txBox="1"/>
          <p:nvPr/>
        </p:nvSpPr>
        <p:spPr>
          <a:xfrm>
            <a:off x="7024319" y="6083691"/>
            <a:ext cx="2363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Cèl·lula</a:t>
            </a:r>
            <a:r>
              <a:rPr lang="es-ES" sz="1600" dirty="0" smtClean="0"/>
              <a:t> eucariota</a:t>
            </a:r>
          </a:p>
        </p:txBody>
      </p:sp>
    </p:spTree>
    <p:extLst>
      <p:ext uri="{BB962C8B-B14F-4D97-AF65-F5344CB8AC3E}">
        <p14:creationId xmlns:p14="http://schemas.microsoft.com/office/powerpoint/2010/main" val="269253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45871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DIVERSITAT CEL·LULAR</a:t>
            </a:r>
            <a:endParaRPr lang="es-ES" dirty="0"/>
          </a:p>
        </p:txBody>
      </p:sp>
      <p:pic>
        <p:nvPicPr>
          <p:cNvPr id="5122" name="Picture 2" descr="What's In My Cell? A game about cell diversity. | Stem cell research, Stem  cell therapy, Somatic c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29453"/>
            <a:ext cx="4742509" cy="379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ell Diversity - Lessons - Tes Teac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3"/>
          <a:stretch/>
        </p:blipFill>
        <p:spPr bwMode="auto">
          <a:xfrm>
            <a:off x="4742507" y="1308443"/>
            <a:ext cx="7441151" cy="464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7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 morfología celular&#10;Tamaño de las células&#10;Es extremadamente variable&#10;• Bacterias: entre 1 y 2 µm de longitud&#10;• La mayorí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9" r="17232"/>
          <a:stretch/>
        </p:blipFill>
        <p:spPr bwMode="auto">
          <a:xfrm>
            <a:off x="1" y="1808328"/>
            <a:ext cx="8898340" cy="504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811163" cy="65040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La </a:t>
            </a:r>
            <a:r>
              <a:rPr lang="es-ES" dirty="0" err="1" smtClean="0">
                <a:solidFill>
                  <a:schemeClr val="tx1"/>
                </a:solidFill>
              </a:rPr>
              <a:t>majoria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cèl·lules</a:t>
            </a:r>
            <a:r>
              <a:rPr lang="es-ES" dirty="0" smtClean="0">
                <a:solidFill>
                  <a:schemeClr val="tx1"/>
                </a:solidFill>
              </a:rPr>
              <a:t> humanes mesuren entre 5 i 50 </a:t>
            </a:r>
            <a:r>
              <a:rPr lang="el-GR" dirty="0" smtClean="0">
                <a:solidFill>
                  <a:schemeClr val="tx1"/>
                </a:solidFill>
              </a:rPr>
              <a:t>μ</a:t>
            </a:r>
            <a:r>
              <a:rPr lang="es-ES" dirty="0" smtClean="0">
                <a:solidFill>
                  <a:schemeClr val="tx1"/>
                </a:solidFill>
              </a:rPr>
              <a:t>m, </a:t>
            </a:r>
            <a:r>
              <a:rPr lang="es-ES" dirty="0" err="1" smtClean="0">
                <a:solidFill>
                  <a:schemeClr val="tx1"/>
                </a:solidFill>
              </a:rPr>
              <a:t>tot</a:t>
            </a:r>
            <a:r>
              <a:rPr lang="es-ES" dirty="0" smtClean="0">
                <a:solidFill>
                  <a:schemeClr val="tx1"/>
                </a:solidFill>
              </a:rPr>
              <a:t> i </a:t>
            </a:r>
            <a:r>
              <a:rPr lang="es-ES" dirty="0" err="1" smtClean="0">
                <a:solidFill>
                  <a:schemeClr val="tx1"/>
                </a:solidFill>
              </a:rPr>
              <a:t>què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l’oòcit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la </a:t>
            </a:r>
            <a:r>
              <a:rPr lang="es-ES" dirty="0" err="1" smtClean="0">
                <a:solidFill>
                  <a:schemeClr val="tx1"/>
                </a:solidFill>
              </a:rPr>
              <a:t>cèl·lula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més</a:t>
            </a:r>
            <a:r>
              <a:rPr lang="es-ES" dirty="0" smtClean="0">
                <a:solidFill>
                  <a:schemeClr val="tx1"/>
                </a:solidFill>
              </a:rPr>
              <a:t> gran </a:t>
            </a:r>
            <a:r>
              <a:rPr lang="es-ES" dirty="0" err="1" smtClean="0">
                <a:solidFill>
                  <a:schemeClr val="tx1"/>
                </a:solidFill>
              </a:rPr>
              <a:t>amb</a:t>
            </a:r>
            <a:r>
              <a:rPr lang="es-ES" dirty="0" smtClean="0">
                <a:solidFill>
                  <a:schemeClr val="tx1"/>
                </a:solidFill>
              </a:rPr>
              <a:t> una mida </a:t>
            </a:r>
            <a:r>
              <a:rPr lang="es-ES" dirty="0" err="1" smtClean="0">
                <a:solidFill>
                  <a:schemeClr val="tx1"/>
                </a:solidFill>
              </a:rPr>
              <a:t>d’uns</a:t>
            </a:r>
            <a:r>
              <a:rPr lang="es-ES" dirty="0" smtClean="0">
                <a:solidFill>
                  <a:schemeClr val="tx1"/>
                </a:solidFill>
              </a:rPr>
              <a:t> 100 </a:t>
            </a:r>
            <a:r>
              <a:rPr lang="el-GR" dirty="0">
                <a:solidFill>
                  <a:schemeClr val="tx1"/>
                </a:solidFill>
              </a:rPr>
              <a:t>μ</a:t>
            </a:r>
            <a:r>
              <a:rPr lang="es-ES" dirty="0" smtClean="0">
                <a:solidFill>
                  <a:schemeClr val="tx1"/>
                </a:solidFill>
              </a:rPr>
              <a:t>m.</a:t>
            </a:r>
            <a:endParaRPr lang="es-ES" b="1" dirty="0" smtClean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9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w big is a human cell?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86"/>
          <a:stretch/>
        </p:blipFill>
        <p:spPr bwMode="auto">
          <a:xfrm>
            <a:off x="2298274" y="191068"/>
            <a:ext cx="5003280" cy="655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25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CEL·LULAR</a:t>
            </a:r>
            <a:endParaRPr lang="es-ES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eterochromatin, Euchromatin, rough er, nuclear envelope,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803" y="1389079"/>
            <a:ext cx="4298097" cy="51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6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668741"/>
            <a:ext cx="8596668" cy="5372622"/>
          </a:xfrm>
        </p:spPr>
        <p:txBody>
          <a:bodyPr/>
          <a:lstStyle/>
          <a:p>
            <a:r>
              <a:rPr lang="es-ES" b="1" u="sng" dirty="0" smtClean="0">
                <a:solidFill>
                  <a:schemeClr val="accent2"/>
                </a:solidFill>
              </a:rPr>
              <a:t>Membrana </a:t>
            </a:r>
            <a:r>
              <a:rPr lang="es-ES" b="1" u="sng" dirty="0" err="1" smtClean="0">
                <a:solidFill>
                  <a:schemeClr val="accent2"/>
                </a:solidFill>
              </a:rPr>
              <a:t>plasmàtica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b="1" u="sng" dirty="0" err="1" smtClean="0">
                <a:solidFill>
                  <a:schemeClr val="tx1"/>
                </a:solidFill>
              </a:rPr>
              <a:t>Delimitació</a:t>
            </a:r>
            <a:r>
              <a:rPr lang="es-ES" u="sng" dirty="0" smtClean="0">
                <a:solidFill>
                  <a:schemeClr val="tx1"/>
                </a:solidFill>
              </a:rPr>
              <a:t> de la </a:t>
            </a:r>
            <a:r>
              <a:rPr lang="es-ES" u="sng" dirty="0" err="1" smtClean="0">
                <a:solidFill>
                  <a:schemeClr val="tx1"/>
                </a:solidFill>
              </a:rPr>
              <a:t>cèl·lula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u="sng" dirty="0" err="1" smtClean="0">
                <a:solidFill>
                  <a:schemeClr val="tx1"/>
                </a:solidFill>
              </a:rPr>
              <a:t>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orgànuls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b="1" u="sng" dirty="0" smtClean="0">
                <a:solidFill>
                  <a:schemeClr val="tx1"/>
                </a:solidFill>
              </a:rPr>
              <a:t>Doble capa </a:t>
            </a:r>
            <a:r>
              <a:rPr lang="es-ES" u="sng" dirty="0" smtClean="0">
                <a:solidFill>
                  <a:schemeClr val="tx1"/>
                </a:solidFill>
              </a:rPr>
              <a:t>de </a:t>
            </a:r>
            <a:r>
              <a:rPr lang="es-ES" u="sng" dirty="0" err="1" smtClean="0">
                <a:solidFill>
                  <a:schemeClr val="tx1"/>
                </a:solidFill>
              </a:rPr>
              <a:t>fosfolípids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amb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proteïnes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u="sng" dirty="0" err="1" smtClean="0">
                <a:solidFill>
                  <a:schemeClr val="tx1"/>
                </a:solidFill>
              </a:rPr>
              <a:t>glucoproteïnes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associades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b="1" u="sng" dirty="0" err="1" smtClean="0">
                <a:solidFill>
                  <a:schemeClr val="tx1"/>
                </a:solidFill>
              </a:rPr>
              <a:t>Permeabilitat</a:t>
            </a:r>
            <a:r>
              <a:rPr lang="es-ES" b="1" u="sng" dirty="0" smtClean="0">
                <a:solidFill>
                  <a:schemeClr val="tx1"/>
                </a:solidFill>
              </a:rPr>
              <a:t> selectiva: </a:t>
            </a:r>
            <a:r>
              <a:rPr lang="es-ES" u="sng" dirty="0" err="1" smtClean="0">
                <a:solidFill>
                  <a:schemeClr val="tx1"/>
                </a:solidFill>
              </a:rPr>
              <a:t>bloqueja</a:t>
            </a:r>
            <a:r>
              <a:rPr lang="es-ES" u="sng" dirty="0" smtClean="0">
                <a:solidFill>
                  <a:schemeClr val="tx1"/>
                </a:solidFill>
              </a:rPr>
              <a:t> el </a:t>
            </a:r>
            <a:r>
              <a:rPr lang="es-ES" u="sng" dirty="0" err="1" smtClean="0">
                <a:solidFill>
                  <a:schemeClr val="tx1"/>
                </a:solidFill>
              </a:rPr>
              <a:t>pas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molècules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hidròfiles</a:t>
            </a:r>
            <a:endParaRPr lang="es-ES" u="sng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8194" name="Picture 2" descr="The Cell Membr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37" y="2343066"/>
            <a:ext cx="9002075" cy="462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0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668741"/>
            <a:ext cx="8596668" cy="5372622"/>
          </a:xfrm>
        </p:spPr>
        <p:txBody>
          <a:bodyPr/>
          <a:lstStyle/>
          <a:p>
            <a:r>
              <a:rPr lang="es-ES" b="1" u="sng" dirty="0" smtClean="0">
                <a:solidFill>
                  <a:schemeClr val="accent2"/>
                </a:solidFill>
              </a:rPr>
              <a:t>Citoplasma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u="sng" dirty="0" err="1" smtClean="0">
                <a:solidFill>
                  <a:schemeClr val="tx1"/>
                </a:solidFill>
              </a:rPr>
              <a:t>Constituït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pel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citosol</a:t>
            </a:r>
            <a:r>
              <a:rPr lang="es-ES" u="sng" dirty="0" smtClean="0">
                <a:solidFill>
                  <a:schemeClr val="tx1"/>
                </a:solidFill>
              </a:rPr>
              <a:t>, el </a:t>
            </a:r>
            <a:r>
              <a:rPr lang="es-ES" b="1" u="sng" dirty="0" err="1" smtClean="0">
                <a:solidFill>
                  <a:schemeClr val="tx1"/>
                </a:solidFill>
              </a:rPr>
              <a:t>citoesquelet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</a:t>
            </a:r>
            <a:r>
              <a:rPr lang="es-ES" u="sng" dirty="0" err="1" smtClean="0">
                <a:solidFill>
                  <a:schemeClr val="tx1"/>
                </a:solidFill>
              </a:rPr>
              <a:t>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ogànuls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Citosol</a:t>
            </a:r>
            <a:r>
              <a:rPr lang="es-ES" u="sng" dirty="0" smtClean="0">
                <a:solidFill>
                  <a:schemeClr val="tx1"/>
                </a:solidFill>
              </a:rPr>
              <a:t>: </a:t>
            </a:r>
            <a:r>
              <a:rPr lang="es-ES" b="1" u="sng" dirty="0" err="1" smtClean="0">
                <a:solidFill>
                  <a:schemeClr val="tx1"/>
                </a:solidFill>
              </a:rPr>
              <a:t>medi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aquós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on</a:t>
            </a:r>
            <a:r>
              <a:rPr lang="es-ES" u="sng" dirty="0" smtClean="0">
                <a:solidFill>
                  <a:schemeClr val="tx1"/>
                </a:solidFill>
              </a:rPr>
              <a:t> es </a:t>
            </a:r>
            <a:r>
              <a:rPr lang="es-ES" u="sng" dirty="0" err="1" smtClean="0">
                <a:solidFill>
                  <a:schemeClr val="tx1"/>
                </a:solidFill>
              </a:rPr>
              <a:t>troben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orgànuls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i el</a:t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dirty="0" err="1" smtClean="0">
                <a:solidFill>
                  <a:schemeClr val="tx1"/>
                </a:solidFill>
              </a:rPr>
              <a:t>nucli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cel·lular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Citoesquelet</a:t>
            </a:r>
            <a:r>
              <a:rPr lang="es-ES" u="sng" dirty="0" smtClean="0">
                <a:solidFill>
                  <a:schemeClr val="tx1"/>
                </a:solidFill>
              </a:rPr>
              <a:t>: </a:t>
            </a:r>
            <a:r>
              <a:rPr lang="es-ES" dirty="0" err="1" smtClean="0">
                <a:solidFill>
                  <a:schemeClr val="tx1"/>
                </a:solidFill>
              </a:rPr>
              <a:t>conjunt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filaments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proteïcs</a:t>
            </a:r>
            <a:r>
              <a:rPr lang="es-ES" u="sng" dirty="0" smtClean="0">
                <a:solidFill>
                  <a:schemeClr val="tx1"/>
                </a:solidFill>
              </a:rPr>
              <a:t> que</a:t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b="1" u="sng" dirty="0" err="1" smtClean="0">
                <a:solidFill>
                  <a:schemeClr val="tx1"/>
                </a:solidFill>
              </a:rPr>
              <a:t>mantenen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l’estructura</a:t>
            </a:r>
            <a:r>
              <a:rPr lang="es-ES" b="1" u="sng" dirty="0" smtClean="0">
                <a:solidFill>
                  <a:schemeClr val="tx1"/>
                </a:solidFill>
              </a:rPr>
              <a:t> de la </a:t>
            </a:r>
            <a:r>
              <a:rPr lang="es-ES" b="1" u="sng" dirty="0" err="1" smtClean="0">
                <a:solidFill>
                  <a:schemeClr val="tx1"/>
                </a:solidFill>
              </a:rPr>
              <a:t>cèl·lula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participen</a:t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smtClean="0">
                <a:solidFill>
                  <a:schemeClr val="tx1"/>
                </a:solidFill>
              </a:rPr>
              <a:t>en </a:t>
            </a:r>
            <a:r>
              <a:rPr lang="es-ES" u="sng" dirty="0" err="1" smtClean="0">
                <a:solidFill>
                  <a:schemeClr val="tx1"/>
                </a:solidFill>
              </a:rPr>
              <a:t>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canvis</a:t>
            </a:r>
            <a:r>
              <a:rPr lang="es-ES" b="1" u="sng" dirty="0" smtClean="0">
                <a:solidFill>
                  <a:schemeClr val="tx1"/>
                </a:solidFill>
              </a:rPr>
              <a:t> de forma </a:t>
            </a:r>
            <a:r>
              <a:rPr lang="es-ES" dirty="0" err="1" smtClean="0">
                <a:solidFill>
                  <a:schemeClr val="tx1"/>
                </a:solidFill>
              </a:rPr>
              <a:t>cel·lular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LA CÉLULA. Riboso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371" y="196682"/>
            <a:ext cx="4035993" cy="305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ectron microscopy of platinum replicas of the cytoskeleton. (a) Microfilament meshwork near the leading edge of a control cell. (b) More dense and wide network in the lamella of a PMA-treated cell. (c) Microtubules and intermediate filaments in the narrow process of a PMA-treated cell. (Bars = 0.5 ,um.) 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" t="10036" r="8402" b="11990"/>
          <a:stretch/>
        </p:blipFill>
        <p:spPr bwMode="auto">
          <a:xfrm>
            <a:off x="6527372" y="3586102"/>
            <a:ext cx="4035993" cy="327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7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668741"/>
            <a:ext cx="8596668" cy="5372622"/>
          </a:xfrm>
        </p:spPr>
        <p:txBody>
          <a:bodyPr/>
          <a:lstStyle/>
          <a:p>
            <a:pPr marL="0" indent="0">
              <a:buNone/>
            </a:pPr>
            <a:r>
              <a:rPr lang="es-ES" b="1" u="sng" dirty="0" smtClean="0">
                <a:solidFill>
                  <a:schemeClr val="tx1"/>
                </a:solidFill>
              </a:rPr>
              <a:t>ORGÀNULS</a:t>
            </a:r>
          </a:p>
          <a:p>
            <a:pPr marL="0" indent="0">
              <a:buNone/>
            </a:pPr>
            <a:endParaRPr lang="es-ES" b="1" u="sng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Centríols</a:t>
            </a:r>
            <a:r>
              <a:rPr lang="es-ES" u="sng" dirty="0" smtClean="0">
                <a:solidFill>
                  <a:schemeClr val="tx1"/>
                </a:solidFill>
              </a:rPr>
              <a:t>: </a:t>
            </a:r>
            <a:r>
              <a:rPr lang="es-ES" dirty="0" err="1" smtClean="0">
                <a:solidFill>
                  <a:schemeClr val="tx1"/>
                </a:solidFill>
              </a:rPr>
              <a:t>orgànuls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naturalesa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proteïca</a:t>
            </a:r>
            <a:r>
              <a:rPr lang="es-ES" dirty="0" smtClean="0">
                <a:solidFill>
                  <a:schemeClr val="tx1"/>
                </a:solidFill>
              </a:rPr>
              <a:t> que</a:t>
            </a:r>
            <a:r>
              <a:rPr lang="es-ES" u="sng" dirty="0" smtClean="0">
                <a:solidFill>
                  <a:schemeClr val="tx1"/>
                </a:solidFill>
              </a:rPr>
              <a:t/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err="1" smtClean="0">
                <a:solidFill>
                  <a:schemeClr val="tx1"/>
                </a:solidFill>
              </a:rPr>
              <a:t>intervenen</a:t>
            </a:r>
            <a:r>
              <a:rPr lang="es-ES" u="sng" dirty="0" smtClean="0">
                <a:solidFill>
                  <a:schemeClr val="tx1"/>
                </a:solidFill>
              </a:rPr>
              <a:t> en la </a:t>
            </a:r>
            <a:r>
              <a:rPr lang="es-ES" b="1" u="sng" dirty="0" err="1" smtClean="0">
                <a:solidFill>
                  <a:schemeClr val="tx1"/>
                </a:solidFill>
              </a:rPr>
              <a:t>divisió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cel·lular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Ribosomes</a:t>
            </a:r>
            <a:r>
              <a:rPr lang="es-ES" dirty="0" smtClean="0">
                <a:solidFill>
                  <a:schemeClr val="tx1"/>
                </a:solidFill>
              </a:rPr>
              <a:t>: </a:t>
            </a:r>
            <a:r>
              <a:rPr lang="es-ES" dirty="0" err="1" smtClean="0">
                <a:solidFill>
                  <a:schemeClr val="tx1"/>
                </a:solidFill>
              </a:rPr>
              <a:t>orgànuls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naturalesa</a:t>
            </a:r>
            <a:r>
              <a:rPr lang="es-ES" dirty="0" smtClean="0">
                <a:solidFill>
                  <a:schemeClr val="tx1"/>
                </a:solidFill>
              </a:rPr>
              <a:t> nucleica que</a:t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dirty="0" smtClean="0">
                <a:solidFill>
                  <a:schemeClr val="tx1"/>
                </a:solidFill>
              </a:rPr>
              <a:t>es </a:t>
            </a:r>
            <a:r>
              <a:rPr lang="es-ES" dirty="0" err="1" smtClean="0">
                <a:solidFill>
                  <a:schemeClr val="tx1"/>
                </a:solidFill>
              </a:rPr>
              <a:t>troben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lliures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pel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citosol</a:t>
            </a:r>
            <a:r>
              <a:rPr lang="es-ES" u="sng" dirty="0" smtClean="0">
                <a:solidFill>
                  <a:schemeClr val="tx1"/>
                </a:solidFill>
              </a:rPr>
              <a:t> o </a:t>
            </a:r>
            <a:r>
              <a:rPr lang="es-ES" u="sng" dirty="0" err="1" smtClean="0">
                <a:solidFill>
                  <a:schemeClr val="tx1"/>
                </a:solidFill>
              </a:rPr>
              <a:t>fixats</a:t>
            </a:r>
            <a:r>
              <a:rPr lang="es-ES" u="sng" dirty="0" smtClean="0">
                <a:solidFill>
                  <a:schemeClr val="tx1"/>
                </a:solidFill>
              </a:rPr>
              <a:t> a la membrana</a:t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smtClean="0">
                <a:solidFill>
                  <a:schemeClr val="tx1"/>
                </a:solidFill>
              </a:rPr>
              <a:t>del </a:t>
            </a:r>
            <a:r>
              <a:rPr lang="es-ES" u="sng" dirty="0" err="1" smtClean="0">
                <a:solidFill>
                  <a:schemeClr val="tx1"/>
                </a:solidFill>
              </a:rPr>
              <a:t>reticle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endoplasmàtic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u="sng" dirty="0" err="1" smtClean="0">
                <a:solidFill>
                  <a:schemeClr val="tx1"/>
                </a:solidFill>
              </a:rPr>
              <a:t>són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els</a:t>
            </a:r>
            <a:r>
              <a:rPr lang="es-ES" u="sng" dirty="0" smtClean="0">
                <a:solidFill>
                  <a:schemeClr val="tx1"/>
                </a:solidFill>
              </a:rPr>
              <a:t> responsables</a:t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smtClean="0">
                <a:solidFill>
                  <a:schemeClr val="tx1"/>
                </a:solidFill>
              </a:rPr>
              <a:t>de la </a:t>
            </a:r>
            <a:r>
              <a:rPr lang="es-ES" b="1" u="sng" dirty="0" err="1" smtClean="0">
                <a:solidFill>
                  <a:schemeClr val="tx1"/>
                </a:solidFill>
              </a:rPr>
              <a:t>síntesi</a:t>
            </a:r>
            <a:r>
              <a:rPr lang="es-ES" b="1" u="sng" dirty="0" smtClean="0">
                <a:solidFill>
                  <a:schemeClr val="tx1"/>
                </a:solidFill>
              </a:rPr>
              <a:t> proteica</a:t>
            </a:r>
            <a:r>
              <a:rPr lang="es-ES" u="sng" dirty="0" smtClean="0">
                <a:solidFill>
                  <a:schemeClr val="tx1"/>
                </a:solidFill>
              </a:rPr>
              <a:t>.</a:t>
            </a:r>
            <a:endParaRPr lang="es-ES" b="1" u="sng" dirty="0">
              <a:solidFill>
                <a:schemeClr val="tx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CIL:7724, Rattus, epithelial cell, epithelial cell of thymus. CIL. Datas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5" t="18565" r="17556" b="21561"/>
          <a:stretch/>
        </p:blipFill>
        <p:spPr bwMode="auto">
          <a:xfrm>
            <a:off x="6527372" y="196681"/>
            <a:ext cx="3877822" cy="305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Protein that Puts Staphylococcus Ribosomes to Sleep - Weizman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" t="1995" r="2776" b="29323"/>
          <a:stretch/>
        </p:blipFill>
        <p:spPr bwMode="auto">
          <a:xfrm>
            <a:off x="6527372" y="3433894"/>
            <a:ext cx="3886230" cy="278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0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668741"/>
            <a:ext cx="8596668" cy="5372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Reticle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endoplasmàtic</a:t>
            </a:r>
            <a:r>
              <a:rPr lang="es-ES" u="sng" dirty="0" smtClean="0">
                <a:solidFill>
                  <a:schemeClr val="tx1"/>
                </a:solidFill>
              </a:rPr>
              <a:t>:</a:t>
            </a:r>
            <a:r>
              <a:rPr lang="es-ES" dirty="0" smtClean="0">
                <a:solidFill>
                  <a:schemeClr val="tx1"/>
                </a:solidFill>
              </a:rPr>
              <a:t> en </a:t>
            </a:r>
            <a:r>
              <a:rPr lang="es-ES" dirty="0" err="1" smtClean="0">
                <a:solidFill>
                  <a:schemeClr val="tx1"/>
                </a:solidFill>
              </a:rPr>
              <a:t>trobem</a:t>
            </a:r>
            <a:r>
              <a:rPr lang="es-ES" dirty="0" smtClean="0">
                <a:solidFill>
                  <a:schemeClr val="tx1"/>
                </a:solidFill>
              </a:rPr>
              <a:t> dos.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b="1" u="sng" dirty="0" err="1" smtClean="0">
                <a:solidFill>
                  <a:schemeClr val="tx1"/>
                </a:solidFill>
              </a:rPr>
              <a:t>Reticle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endoplasmàtic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rugós</a:t>
            </a:r>
            <a:r>
              <a:rPr lang="es-ES" b="1" u="sng" dirty="0" smtClean="0">
                <a:solidFill>
                  <a:schemeClr val="tx1"/>
                </a:solidFill>
              </a:rPr>
              <a:t> (RER): </a:t>
            </a:r>
            <a:r>
              <a:rPr lang="es-ES" u="sng" dirty="0" smtClean="0">
                <a:solidFill>
                  <a:schemeClr val="tx1"/>
                </a:solidFill>
              </a:rPr>
              <a:t>conté </a:t>
            </a:r>
            <a:r>
              <a:rPr lang="es-ES" u="sng" dirty="0" err="1" smtClean="0">
                <a:solidFill>
                  <a:schemeClr val="tx1"/>
                </a:solidFill>
              </a:rPr>
              <a:t>ribosomes</a:t>
            </a:r>
            <a:r>
              <a:rPr lang="es-ES" u="sng" dirty="0">
                <a:solidFill>
                  <a:schemeClr val="tx1"/>
                </a:solidFill>
              </a:rPr>
              <a:t/>
            </a:r>
            <a:br>
              <a:rPr lang="es-ES" u="sng" dirty="0">
                <a:solidFill>
                  <a:schemeClr val="tx1"/>
                </a:solidFill>
              </a:rPr>
            </a:br>
            <a:r>
              <a:rPr lang="es-ES" u="sng" dirty="0" smtClean="0">
                <a:solidFill>
                  <a:schemeClr val="tx1"/>
                </a:solidFill>
              </a:rPr>
              <a:t>a la membrana i </a:t>
            </a:r>
            <a:r>
              <a:rPr lang="es-ES" u="sng" dirty="0" err="1" smtClean="0">
                <a:solidFill>
                  <a:schemeClr val="tx1"/>
                </a:solidFill>
              </a:rPr>
              <a:t>s’encarrega</a:t>
            </a:r>
            <a:r>
              <a:rPr lang="es-ES" u="sng" dirty="0" smtClean="0">
                <a:solidFill>
                  <a:schemeClr val="tx1"/>
                </a:solidFill>
              </a:rPr>
              <a:t> del </a:t>
            </a:r>
            <a:r>
              <a:rPr lang="es-ES" b="1" u="sng" dirty="0" err="1" smtClean="0">
                <a:solidFill>
                  <a:schemeClr val="tx1"/>
                </a:solidFill>
              </a:rPr>
              <a:t>plegament</a:t>
            </a:r>
            <a:r>
              <a:rPr lang="es-ES" b="1" u="sng" dirty="0" smtClean="0">
                <a:solidFill>
                  <a:schemeClr val="tx1"/>
                </a:solidFill>
              </a:rPr>
              <a:t> de les</a:t>
            </a:r>
            <a:br>
              <a:rPr lang="es-ES" b="1" u="sng" dirty="0" smtClean="0">
                <a:solidFill>
                  <a:schemeClr val="tx1"/>
                </a:solidFill>
              </a:rPr>
            </a:br>
            <a:r>
              <a:rPr lang="es-ES" b="1" u="sng" dirty="0" err="1" smtClean="0">
                <a:solidFill>
                  <a:schemeClr val="tx1"/>
                </a:solidFill>
              </a:rPr>
              <a:t>proteïnes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sintetitzades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s-ES" b="1" u="sng" dirty="0" err="1" smtClean="0">
                <a:solidFill>
                  <a:schemeClr val="tx1"/>
                </a:solidFill>
              </a:rPr>
              <a:t>Reticle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endoplasmàtic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llis</a:t>
            </a:r>
            <a:r>
              <a:rPr lang="es-ES" b="1" u="sng" dirty="0" smtClean="0">
                <a:solidFill>
                  <a:schemeClr val="tx1"/>
                </a:solidFill>
              </a:rPr>
              <a:t> (REL): </a:t>
            </a:r>
            <a:r>
              <a:rPr lang="es-ES" u="sng" dirty="0" smtClean="0">
                <a:solidFill>
                  <a:schemeClr val="tx1"/>
                </a:solidFill>
              </a:rPr>
              <a:t>no té </a:t>
            </a:r>
            <a:r>
              <a:rPr lang="es-ES" u="sng" dirty="0" err="1" smtClean="0">
                <a:solidFill>
                  <a:schemeClr val="tx1"/>
                </a:solidFill>
              </a:rPr>
              <a:t>ribosomes</a:t>
            </a:r>
            <a:r>
              <a:rPr lang="es-ES" u="sng" dirty="0" smtClean="0">
                <a:solidFill>
                  <a:schemeClr val="tx1"/>
                </a:solidFill>
              </a:rPr>
              <a:t> i</a:t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smtClean="0">
                <a:solidFill>
                  <a:schemeClr val="tx1"/>
                </a:solidFill>
              </a:rPr>
              <a:t>participa en el </a:t>
            </a:r>
            <a:r>
              <a:rPr lang="es-ES" b="1" u="sng" dirty="0" err="1" smtClean="0">
                <a:solidFill>
                  <a:schemeClr val="tx1"/>
                </a:solidFill>
              </a:rPr>
              <a:t>transport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cel·lular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la </a:t>
            </a:r>
            <a:r>
              <a:rPr lang="es-ES" u="sng" dirty="0" err="1" smtClean="0">
                <a:solidFill>
                  <a:schemeClr val="tx1"/>
                </a:solidFill>
              </a:rPr>
              <a:t>síntesi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d’alguns</a:t>
            </a:r>
            <a:r>
              <a:rPr lang="es-ES" u="sng" dirty="0" smtClean="0">
                <a:solidFill>
                  <a:schemeClr val="tx1"/>
                </a:solidFill>
              </a:rPr>
              <a:t/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err="1" smtClean="0">
                <a:solidFill>
                  <a:schemeClr val="tx1"/>
                </a:solidFill>
              </a:rPr>
              <a:t>lípids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com</a:t>
            </a:r>
            <a:r>
              <a:rPr lang="es-ES" u="sng" dirty="0" smtClean="0">
                <a:solidFill>
                  <a:schemeClr val="tx1"/>
                </a:solidFill>
              </a:rPr>
              <a:t> el colesterol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Vacúols</a:t>
            </a:r>
            <a:r>
              <a:rPr lang="es-ES" dirty="0" smtClean="0">
                <a:solidFill>
                  <a:schemeClr val="tx1"/>
                </a:solidFill>
              </a:rPr>
              <a:t>: </a:t>
            </a: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vesícules</a:t>
            </a:r>
            <a:r>
              <a:rPr lang="es-ES" dirty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(</a:t>
            </a:r>
            <a:r>
              <a:rPr lang="es-ES" u="sng" dirty="0" err="1" smtClean="0">
                <a:solidFill>
                  <a:schemeClr val="tx1"/>
                </a:solidFill>
              </a:rPr>
              <a:t>orgànuls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d’emmagatzemat</a:t>
            </a:r>
            <a:r>
              <a:rPr lang="es-ES" u="sng" dirty="0" smtClean="0">
                <a:solidFill>
                  <a:schemeClr val="tx1"/>
                </a:solidFill>
              </a:rPr>
              <a:t>-</a:t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smtClean="0">
                <a:solidFill>
                  <a:schemeClr val="tx1"/>
                </a:solidFill>
              </a:rPr>
              <a:t>ge </a:t>
            </a:r>
            <a:r>
              <a:rPr lang="es-ES" u="sng" dirty="0" err="1" smtClean="0">
                <a:solidFill>
                  <a:schemeClr val="tx1"/>
                </a:solidFill>
              </a:rPr>
              <a:t>envoltats</a:t>
            </a:r>
            <a:r>
              <a:rPr lang="es-ES" u="sng" dirty="0" smtClean="0">
                <a:solidFill>
                  <a:schemeClr val="tx1"/>
                </a:solidFill>
              </a:rPr>
              <a:t> de membrana </a:t>
            </a:r>
            <a:r>
              <a:rPr lang="es-ES" u="sng" dirty="0" err="1" smtClean="0">
                <a:solidFill>
                  <a:schemeClr val="tx1"/>
                </a:solidFill>
              </a:rPr>
              <a:t>cel·lular</a:t>
            </a:r>
            <a:r>
              <a:rPr lang="es-ES" dirty="0" smtClean="0">
                <a:solidFill>
                  <a:schemeClr val="tx1"/>
                </a:solidFill>
              </a:rPr>
              <a:t>) </a:t>
            </a:r>
            <a:r>
              <a:rPr lang="es-ES" dirty="0" err="1" smtClean="0">
                <a:solidFill>
                  <a:schemeClr val="tx1"/>
                </a:solidFill>
              </a:rPr>
              <a:t>eixamplades</a:t>
            </a:r>
            <a:r>
              <a:rPr lang="es-ES" dirty="0" smtClean="0">
                <a:solidFill>
                  <a:schemeClr val="tx1"/>
                </a:solidFill>
              </a:rPr>
              <a:t> i</a:t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u="sng" dirty="0" err="1" smtClean="0">
                <a:solidFill>
                  <a:schemeClr val="tx1"/>
                </a:solidFill>
              </a:rPr>
              <a:t>molt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grans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Rough Endoplasmic Reticulum 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373" y="251912"/>
            <a:ext cx="3886229" cy="291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9703558" y="2532924"/>
            <a:ext cx="710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RER</a:t>
            </a:r>
            <a:endParaRPr lang="es-E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5 Conector recto de flecha"/>
          <p:cNvCxnSpPr>
            <a:stCxn id="2" idx="0"/>
          </p:cNvCxnSpPr>
          <p:nvPr/>
        </p:nvCxnSpPr>
        <p:spPr>
          <a:xfrm flipH="1" flipV="1">
            <a:off x="9908275" y="2210937"/>
            <a:ext cx="150305" cy="32198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6416362" y="774637"/>
            <a:ext cx="710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REL</a:t>
            </a:r>
            <a:endParaRPr lang="es-ES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6771385" y="613643"/>
            <a:ext cx="355021" cy="160995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Vacuole In Electron Microscopy - Electron Micros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373" y="3467598"/>
            <a:ext cx="3886229" cy="307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6518095" y="5300722"/>
            <a:ext cx="111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vacúols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7342495" y="5622793"/>
            <a:ext cx="245660" cy="18466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54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668741"/>
            <a:ext cx="8596668" cy="5372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Aparell</a:t>
            </a:r>
            <a:r>
              <a:rPr lang="es-ES" b="1" u="sng" dirty="0" smtClean="0">
                <a:solidFill>
                  <a:schemeClr val="tx1"/>
                </a:solidFill>
              </a:rPr>
              <a:t> de Golgi</a:t>
            </a:r>
            <a:r>
              <a:rPr lang="es-ES" dirty="0" smtClean="0">
                <a:solidFill>
                  <a:schemeClr val="tx1"/>
                </a:solidFill>
              </a:rPr>
              <a:t>: </a:t>
            </a:r>
            <a:r>
              <a:rPr lang="es-ES" dirty="0" err="1" smtClean="0">
                <a:solidFill>
                  <a:schemeClr val="tx1"/>
                </a:solidFill>
              </a:rPr>
              <a:t>orgànul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format</a:t>
            </a:r>
            <a:r>
              <a:rPr lang="es-ES" dirty="0" smtClean="0">
                <a:solidFill>
                  <a:schemeClr val="tx1"/>
                </a:solidFill>
              </a:rPr>
              <a:t> per </a:t>
            </a:r>
            <a:r>
              <a:rPr lang="es-ES" dirty="0" err="1" smtClean="0">
                <a:solidFill>
                  <a:schemeClr val="tx1"/>
                </a:solidFill>
              </a:rPr>
              <a:t>sacs</a:t>
            </a:r>
            <a:r>
              <a:rPr lang="es-ES" dirty="0" smtClean="0">
                <a:solidFill>
                  <a:schemeClr val="tx1"/>
                </a:solidFill>
              </a:rPr>
              <a:t> que</a:t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b="1" u="sng" dirty="0" smtClean="0">
                <a:solidFill>
                  <a:schemeClr val="tx1"/>
                </a:solidFill>
              </a:rPr>
              <a:t>modifica i </a:t>
            </a:r>
            <a:r>
              <a:rPr lang="es-ES" b="1" u="sng" dirty="0" err="1" smtClean="0">
                <a:solidFill>
                  <a:schemeClr val="tx1"/>
                </a:solidFill>
              </a:rPr>
              <a:t>classifica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molècules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en </a:t>
            </a:r>
            <a:r>
              <a:rPr lang="es-ES" u="sng" dirty="0" err="1" smtClean="0">
                <a:solidFill>
                  <a:schemeClr val="tx1"/>
                </a:solidFill>
              </a:rPr>
              <a:t>vesícules</a:t>
            </a:r>
            <a:r>
              <a:rPr lang="es-ES" u="sng" dirty="0" smtClean="0">
                <a:solidFill>
                  <a:schemeClr val="tx1"/>
                </a:solidFill>
              </a:rPr>
              <a:t> per a</a:t>
            </a:r>
            <a:br>
              <a:rPr lang="es-ES" u="sng" dirty="0" smtClean="0">
                <a:solidFill>
                  <a:schemeClr val="tx1"/>
                </a:solidFill>
              </a:rPr>
            </a:br>
            <a:r>
              <a:rPr lang="es-ES" u="sng" dirty="0" smtClean="0">
                <a:solidFill>
                  <a:schemeClr val="tx1"/>
                </a:solidFill>
              </a:rPr>
              <a:t>la </a:t>
            </a:r>
            <a:r>
              <a:rPr lang="es-ES" u="sng" dirty="0" err="1" smtClean="0">
                <a:solidFill>
                  <a:schemeClr val="tx1"/>
                </a:solidFill>
              </a:rPr>
              <a:t>seva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secreció</a:t>
            </a:r>
            <a:r>
              <a:rPr lang="es-ES" u="sng" dirty="0" smtClean="0">
                <a:solidFill>
                  <a:schemeClr val="tx1"/>
                </a:solidFill>
              </a:rPr>
              <a:t> a </a:t>
            </a:r>
            <a:r>
              <a:rPr lang="es-ES" u="sng" dirty="0" err="1" smtClean="0">
                <a:solidFill>
                  <a:schemeClr val="tx1"/>
                </a:solidFill>
              </a:rPr>
              <a:t>l’exterior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Lisosomes</a:t>
            </a:r>
            <a:r>
              <a:rPr lang="es-ES" u="sng" dirty="0" smtClean="0">
                <a:solidFill>
                  <a:schemeClr val="tx1"/>
                </a:solidFill>
              </a:rPr>
              <a:t>: </a:t>
            </a:r>
            <a:r>
              <a:rPr lang="es-ES" u="sng" dirty="0" err="1" smtClean="0">
                <a:solidFill>
                  <a:schemeClr val="tx1"/>
                </a:solidFill>
              </a:rPr>
              <a:t>vesícules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formades</a:t>
            </a:r>
            <a:r>
              <a:rPr lang="es-ES" dirty="0" smtClean="0">
                <a:solidFill>
                  <a:schemeClr val="tx1"/>
                </a:solidFill>
              </a:rPr>
              <a:t> a </a:t>
            </a:r>
            <a:r>
              <a:rPr lang="es-ES" dirty="0" err="1" smtClean="0">
                <a:solidFill>
                  <a:schemeClr val="tx1"/>
                </a:solidFill>
              </a:rPr>
              <a:t>l’aparell</a:t>
            </a:r>
            <a:r>
              <a:rPr lang="es-ES" dirty="0" smtClean="0">
                <a:solidFill>
                  <a:schemeClr val="tx1"/>
                </a:solidFill>
              </a:rPr>
              <a:t> de Golgi</a:t>
            </a:r>
            <a:r>
              <a:rPr lang="es-ES" b="1" dirty="0">
                <a:solidFill>
                  <a:schemeClr val="tx1"/>
                </a:solidFill>
              </a:rPr>
              <a:t/>
            </a:r>
            <a:br>
              <a:rPr lang="es-ES" b="1" dirty="0">
                <a:solidFill>
                  <a:schemeClr val="tx1"/>
                </a:solidFill>
              </a:rPr>
            </a:br>
            <a:r>
              <a:rPr lang="es-ES" b="1" u="sng" dirty="0" smtClean="0">
                <a:solidFill>
                  <a:schemeClr val="tx1"/>
                </a:solidFill>
              </a:rPr>
              <a:t>que </a:t>
            </a:r>
            <a:r>
              <a:rPr lang="es-ES" b="1" u="sng" dirty="0" err="1" smtClean="0">
                <a:solidFill>
                  <a:schemeClr val="tx1"/>
                </a:solidFill>
              </a:rPr>
              <a:t>contenen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enzims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per digerir </a:t>
            </a:r>
            <a:r>
              <a:rPr lang="es-ES" u="sng" dirty="0" err="1" smtClean="0">
                <a:solidFill>
                  <a:schemeClr val="tx1"/>
                </a:solidFill>
              </a:rPr>
              <a:t>molècules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Golgi 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7" t="3750" r="12041" b="23228"/>
          <a:stretch/>
        </p:blipFill>
        <p:spPr bwMode="auto">
          <a:xfrm>
            <a:off x="6527372" y="185725"/>
            <a:ext cx="3886230" cy="299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e Histology: Lysosom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5" t="9400" b="8235"/>
          <a:stretch/>
        </p:blipFill>
        <p:spPr bwMode="auto">
          <a:xfrm rot="16200000">
            <a:off x="7030648" y="3031496"/>
            <a:ext cx="2879680" cy="388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6527373" y="2156681"/>
            <a:ext cx="11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aparell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Golgi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 flipV="1">
            <a:off x="7394811" y="2156681"/>
            <a:ext cx="343470" cy="1711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8843844" y="4298334"/>
            <a:ext cx="1404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lisosomes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8993173" y="4753216"/>
            <a:ext cx="171735" cy="22139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8500987" y="4753216"/>
            <a:ext cx="342857" cy="43444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11" idx="1"/>
          </p:cNvCxnSpPr>
          <p:nvPr/>
        </p:nvCxnSpPr>
        <p:spPr>
          <a:xfrm flipH="1">
            <a:off x="8672415" y="4483000"/>
            <a:ext cx="171429" cy="3938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20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668741"/>
            <a:ext cx="8596668" cy="537262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s-ES" b="1" u="sng" dirty="0" err="1" smtClean="0">
                <a:solidFill>
                  <a:schemeClr val="tx1"/>
                </a:solidFill>
              </a:rPr>
              <a:t>Mitocondris</a:t>
            </a:r>
            <a:r>
              <a:rPr lang="es-ES" u="sng" dirty="0" smtClean="0">
                <a:solidFill>
                  <a:schemeClr val="tx1"/>
                </a:solidFill>
              </a:rPr>
              <a:t>: </a:t>
            </a:r>
            <a:r>
              <a:rPr lang="es-ES" u="sng" dirty="0" err="1" smtClean="0">
                <a:solidFill>
                  <a:schemeClr val="tx1"/>
                </a:solidFill>
              </a:rPr>
              <a:t>orgànuls</a:t>
            </a:r>
            <a:r>
              <a:rPr lang="es-ES" u="sng" dirty="0" smtClean="0">
                <a:solidFill>
                  <a:schemeClr val="tx1"/>
                </a:solidFill>
              </a:rPr>
              <a:t> de doble membrana que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contenen</a:t>
            </a:r>
            <a:r>
              <a:rPr lang="es-ES" dirty="0" smtClean="0">
                <a:solidFill>
                  <a:schemeClr val="tx1"/>
                </a:solidFill>
              </a:rPr>
              <a:t> ADN a </a:t>
            </a:r>
            <a:r>
              <a:rPr lang="es-ES" dirty="0" err="1" smtClean="0">
                <a:solidFill>
                  <a:schemeClr val="tx1"/>
                </a:solidFill>
              </a:rPr>
              <a:t>l’interior</a:t>
            </a:r>
            <a:r>
              <a:rPr lang="es-ES" dirty="0" smtClean="0">
                <a:solidFill>
                  <a:schemeClr val="tx1"/>
                </a:solidFill>
              </a:rPr>
              <a:t> i </a:t>
            </a:r>
            <a:r>
              <a:rPr lang="es-ES" u="sng" dirty="0" smtClean="0">
                <a:solidFill>
                  <a:schemeClr val="tx1"/>
                </a:solidFill>
              </a:rPr>
              <a:t>participen en la </a:t>
            </a:r>
            <a:r>
              <a:rPr lang="es-ES" b="1" u="sng" dirty="0" err="1" smtClean="0">
                <a:solidFill>
                  <a:schemeClr val="tx1"/>
                </a:solidFill>
              </a:rPr>
              <a:t>respiració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cel·lular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u="sng" dirty="0" err="1" smtClean="0">
                <a:solidFill>
                  <a:schemeClr val="tx1"/>
                </a:solidFill>
              </a:rPr>
              <a:t>produeixen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l’energia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necessària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per la </a:t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dirty="0" err="1" smtClean="0">
                <a:solidFill>
                  <a:schemeClr val="tx1"/>
                </a:solidFill>
              </a:rPr>
              <a:t>cèl·lula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mitochondria under electron microscope - Google Search | Mitochondria,  Animal cell organelles, Organel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636" y="1500771"/>
            <a:ext cx="3929203" cy="465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 mitochondria as seen with an electron microscope. Because you look at  small stuff with that tool, not at ants. : Damnthatsinterest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" t="3118" r="2515" b="15116"/>
          <a:stretch/>
        </p:blipFill>
        <p:spPr bwMode="auto">
          <a:xfrm>
            <a:off x="1214650" y="2374712"/>
            <a:ext cx="3466532" cy="329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4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334" y="668741"/>
            <a:ext cx="8596668" cy="5372622"/>
          </a:xfrm>
        </p:spPr>
        <p:txBody>
          <a:bodyPr/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Nucli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b="1" u="sng" dirty="0" err="1" smtClean="0">
                <a:solidFill>
                  <a:schemeClr val="accent2"/>
                </a:solidFill>
              </a:rPr>
              <a:t>cel·lular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u="sng" dirty="0" smtClean="0">
                <a:solidFill>
                  <a:schemeClr val="tx1"/>
                </a:solidFill>
              </a:rPr>
              <a:t>Conté la </a:t>
            </a:r>
            <a:r>
              <a:rPr lang="es-ES" b="1" u="sng" dirty="0" err="1" smtClean="0">
                <a:solidFill>
                  <a:schemeClr val="tx1"/>
                </a:solidFill>
              </a:rPr>
              <a:t>informació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genètica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(ADN).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dirty="0" err="1" smtClean="0">
                <a:solidFill>
                  <a:schemeClr val="tx1"/>
                </a:solidFill>
              </a:rPr>
              <a:t>Està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delimitat</a:t>
            </a:r>
            <a:r>
              <a:rPr lang="es-ES" u="sng" dirty="0" smtClean="0">
                <a:solidFill>
                  <a:schemeClr val="tx1"/>
                </a:solidFill>
              </a:rPr>
              <a:t> per la </a:t>
            </a:r>
            <a:r>
              <a:rPr lang="es-ES" b="1" u="sng" dirty="0" smtClean="0">
                <a:solidFill>
                  <a:schemeClr val="tx1"/>
                </a:solidFill>
              </a:rPr>
              <a:t>membrana nuclear</a:t>
            </a:r>
            <a:r>
              <a:rPr lang="es-ES" u="sng" dirty="0" smtClean="0">
                <a:solidFill>
                  <a:schemeClr val="tx1"/>
                </a:solidFill>
              </a:rPr>
              <a:t>, que conté una </a:t>
            </a:r>
            <a:r>
              <a:rPr lang="es-ES" u="sng" dirty="0" err="1" smtClean="0">
                <a:solidFill>
                  <a:schemeClr val="tx1"/>
                </a:solidFill>
              </a:rPr>
              <a:t>sèrie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b="1" u="sng" dirty="0" err="1" smtClean="0">
                <a:solidFill>
                  <a:schemeClr val="tx1"/>
                </a:solidFill>
              </a:rPr>
              <a:t>porus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u="sng" dirty="0" smtClean="0">
                <a:solidFill>
                  <a:schemeClr val="tx1"/>
                </a:solidFill>
              </a:rPr>
              <a:t>L’ADN </a:t>
            </a:r>
            <a:r>
              <a:rPr lang="es-ES" u="sng" dirty="0" err="1" smtClean="0">
                <a:solidFill>
                  <a:schemeClr val="tx1"/>
                </a:solidFill>
              </a:rPr>
              <a:t>junt</a:t>
            </a:r>
            <a:r>
              <a:rPr lang="es-ES" u="sng" dirty="0" smtClean="0">
                <a:solidFill>
                  <a:schemeClr val="tx1"/>
                </a:solidFill>
              </a:rPr>
              <a:t> a </a:t>
            </a:r>
            <a:r>
              <a:rPr lang="es-ES" u="sng" dirty="0" err="1" smtClean="0">
                <a:solidFill>
                  <a:schemeClr val="tx1"/>
                </a:solidFill>
              </a:rPr>
              <a:t>proteïnes</a:t>
            </a:r>
            <a:r>
              <a:rPr lang="es-ES" u="sng" dirty="0" smtClean="0">
                <a:solidFill>
                  <a:schemeClr val="tx1"/>
                </a:solidFill>
              </a:rPr>
              <a:t> forma la </a:t>
            </a:r>
            <a:r>
              <a:rPr lang="es-ES" b="1" u="sng" dirty="0" smtClean="0">
                <a:solidFill>
                  <a:schemeClr val="tx1"/>
                </a:solidFill>
              </a:rPr>
              <a:t>cromatina</a:t>
            </a:r>
            <a:r>
              <a:rPr lang="es-ES" u="sng" dirty="0" smtClean="0">
                <a:solidFill>
                  <a:schemeClr val="tx1"/>
                </a:solidFill>
              </a:rPr>
              <a:t> que es condensa </a:t>
            </a:r>
            <a:r>
              <a:rPr lang="es-ES" u="sng" dirty="0" err="1" smtClean="0">
                <a:solidFill>
                  <a:schemeClr val="tx1"/>
                </a:solidFill>
              </a:rPr>
              <a:t>durant</a:t>
            </a:r>
            <a:r>
              <a:rPr lang="es-ES" u="sng" dirty="0" smtClean="0">
                <a:solidFill>
                  <a:schemeClr val="tx1"/>
                </a:solidFill>
              </a:rPr>
              <a:t> la </a:t>
            </a:r>
            <a:r>
              <a:rPr lang="es-ES" u="sng" dirty="0" err="1" smtClean="0">
                <a:solidFill>
                  <a:schemeClr val="tx1"/>
                </a:solidFill>
              </a:rPr>
              <a:t>divisió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cel·lular</a:t>
            </a:r>
            <a:r>
              <a:rPr lang="es-ES" u="sng" dirty="0" smtClean="0">
                <a:solidFill>
                  <a:schemeClr val="tx1"/>
                </a:solidFill>
              </a:rPr>
              <a:t> per donar </a:t>
            </a:r>
            <a:r>
              <a:rPr lang="es-ES" u="sng" dirty="0" err="1" smtClean="0">
                <a:solidFill>
                  <a:schemeClr val="tx1"/>
                </a:solidFill>
              </a:rPr>
              <a:t>lloc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cromosomes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File:Chromatin nucleofilaments (detail).png - Wikimedia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3" y="2879137"/>
            <a:ext cx="5486402" cy="329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cience Source - Human Chromosomes, S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157" y="2857512"/>
            <a:ext cx="5190808" cy="331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156346" y="3684053"/>
            <a:ext cx="1050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ADN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376983" y="4525057"/>
            <a:ext cx="117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proteïna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2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METABOLISME CEL·LULAR</a:t>
            </a:r>
            <a:endParaRPr lang="es-ES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743" y="1249267"/>
            <a:ext cx="6052071" cy="554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xplosión 1"/>
          <p:cNvSpPr/>
          <p:nvPr/>
        </p:nvSpPr>
        <p:spPr>
          <a:xfrm>
            <a:off x="3739488" y="2361063"/>
            <a:ext cx="559558" cy="395785"/>
          </a:xfrm>
          <a:prstGeom prst="irregularSeal1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xplosión 1"/>
          <p:cNvSpPr/>
          <p:nvPr/>
        </p:nvSpPr>
        <p:spPr>
          <a:xfrm>
            <a:off x="3978323" y="4792639"/>
            <a:ext cx="559558" cy="395785"/>
          </a:xfrm>
          <a:prstGeom prst="irregularSeal1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xplosión 1"/>
          <p:cNvSpPr/>
          <p:nvPr/>
        </p:nvSpPr>
        <p:spPr>
          <a:xfrm>
            <a:off x="4130723" y="5804848"/>
            <a:ext cx="559558" cy="395785"/>
          </a:xfrm>
          <a:prstGeom prst="irregularSeal1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xplosión 1"/>
          <p:cNvSpPr/>
          <p:nvPr/>
        </p:nvSpPr>
        <p:spPr>
          <a:xfrm>
            <a:off x="6819331" y="5008727"/>
            <a:ext cx="559558" cy="395785"/>
          </a:xfrm>
          <a:prstGeom prst="irregularSeal1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476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1"/>
            <a:ext cx="8551855" cy="34460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b="1" u="sng" dirty="0" smtClean="0">
                <a:solidFill>
                  <a:schemeClr val="accent2"/>
                </a:solidFill>
              </a:rPr>
              <a:t>METABOLISME</a:t>
            </a:r>
          </a:p>
          <a:p>
            <a:pPr marL="0" indent="0">
              <a:buNone/>
            </a:pPr>
            <a:r>
              <a:rPr lang="es-ES" u="sng" dirty="0" err="1" smtClean="0">
                <a:solidFill>
                  <a:schemeClr val="tx1"/>
                </a:solidFill>
              </a:rPr>
              <a:t>Conjunt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b="1" u="sng" dirty="0" err="1" smtClean="0">
                <a:solidFill>
                  <a:schemeClr val="tx1"/>
                </a:solidFill>
              </a:rPr>
              <a:t>reaccions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químiques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que </a:t>
            </a:r>
            <a:r>
              <a:rPr lang="es-ES" u="sng" dirty="0" err="1" smtClean="0">
                <a:solidFill>
                  <a:schemeClr val="tx1"/>
                </a:solidFill>
              </a:rPr>
              <a:t>tenen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lloc</a:t>
            </a:r>
            <a:r>
              <a:rPr lang="es-ES" u="sng" dirty="0" smtClean="0">
                <a:solidFill>
                  <a:schemeClr val="tx1"/>
                </a:solidFill>
              </a:rPr>
              <a:t> a </a:t>
            </a:r>
            <a:r>
              <a:rPr lang="es-ES" u="sng" dirty="0" err="1" smtClean="0">
                <a:solidFill>
                  <a:schemeClr val="tx1"/>
                </a:solidFill>
              </a:rPr>
              <a:t>l’interior</a:t>
            </a:r>
            <a:r>
              <a:rPr lang="es-ES" u="sng" dirty="0" smtClean="0">
                <a:solidFill>
                  <a:schemeClr val="tx1"/>
                </a:solidFill>
              </a:rPr>
              <a:t> de la </a:t>
            </a:r>
            <a:r>
              <a:rPr lang="es-ES" u="sng" dirty="0" err="1" smtClean="0">
                <a:solidFill>
                  <a:schemeClr val="tx1"/>
                </a:solidFill>
              </a:rPr>
              <a:t>cèl·lula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b="1" dirty="0" smtClean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 rot="5400000">
            <a:off x="7107631" y="3651582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36976" y="2361063"/>
            <a:ext cx="2456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Per </a:t>
            </a:r>
            <a:r>
              <a:rPr lang="es-ES" b="1" u="sng" dirty="0" err="1" smtClean="0"/>
              <a:t>obtenir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energia</a:t>
            </a:r>
            <a:r>
              <a:rPr lang="es-ES" b="1" u="sng" dirty="0" smtClean="0"/>
              <a:t> </a:t>
            </a:r>
            <a:r>
              <a:rPr lang="es-ES" u="sng" dirty="0" smtClean="0"/>
              <a:t>per </a:t>
            </a:r>
            <a:r>
              <a:rPr lang="es-ES" u="sng" dirty="0" err="1" smtClean="0"/>
              <a:t>realitzar</a:t>
            </a:r>
            <a:r>
              <a:rPr lang="es-ES" u="sng" dirty="0" smtClean="0"/>
              <a:t> les </a:t>
            </a:r>
            <a:r>
              <a:rPr lang="es-ES" u="sng" dirty="0" err="1" smtClean="0"/>
              <a:t>funcions</a:t>
            </a:r>
            <a:r>
              <a:rPr lang="es-ES" u="sng" dirty="0" smtClean="0"/>
              <a:t> </a:t>
            </a:r>
            <a:r>
              <a:rPr lang="es-ES" u="sng" dirty="0" err="1" smtClean="0"/>
              <a:t>vitals</a:t>
            </a:r>
            <a:endParaRPr lang="es-ES" u="sng" dirty="0"/>
          </a:p>
        </p:txBody>
      </p:sp>
      <p:sp>
        <p:nvSpPr>
          <p:cNvPr id="8" name="7 CuadroTexto"/>
          <p:cNvSpPr txBox="1"/>
          <p:nvPr/>
        </p:nvSpPr>
        <p:spPr>
          <a:xfrm>
            <a:off x="3043448" y="2361063"/>
            <a:ext cx="2142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Per </a:t>
            </a:r>
            <a:r>
              <a:rPr lang="es-ES" b="1" u="sng" dirty="0" smtClean="0"/>
              <a:t>crear </a:t>
            </a:r>
            <a:r>
              <a:rPr lang="es-ES" b="1" u="sng" dirty="0" err="1" smtClean="0"/>
              <a:t>matèria</a:t>
            </a:r>
            <a:r>
              <a:rPr lang="es-ES" b="1" u="sng" dirty="0" smtClean="0"/>
              <a:t> </a:t>
            </a:r>
            <a:r>
              <a:rPr lang="es-ES" u="sng" dirty="0" smtClean="0"/>
              <a:t>per al </a:t>
            </a:r>
            <a:r>
              <a:rPr lang="es-ES" u="sng" dirty="0" err="1" smtClean="0"/>
              <a:t>creixement</a:t>
            </a:r>
            <a:r>
              <a:rPr lang="es-ES" u="sng" dirty="0" smtClean="0"/>
              <a:t> </a:t>
            </a:r>
            <a:r>
              <a:rPr lang="es-ES" u="sng" dirty="0" err="1" smtClean="0"/>
              <a:t>cel·lular</a:t>
            </a:r>
            <a:endParaRPr lang="es-ES" u="sng" dirty="0"/>
          </a:p>
        </p:txBody>
      </p:sp>
      <p:cxnSp>
        <p:nvCxnSpPr>
          <p:cNvPr id="9" name="8 Conector recto de flecha"/>
          <p:cNvCxnSpPr/>
          <p:nvPr/>
        </p:nvCxnSpPr>
        <p:spPr>
          <a:xfrm flipH="1">
            <a:off x="2415654" y="1596788"/>
            <a:ext cx="532262" cy="764275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2969524" y="1596788"/>
            <a:ext cx="479948" cy="764275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2 Marcador de contenido"/>
          <p:cNvSpPr txBox="1">
            <a:spLocks/>
          </p:cNvSpPr>
          <p:nvPr/>
        </p:nvSpPr>
        <p:spPr>
          <a:xfrm>
            <a:off x="1250540" y="3534769"/>
            <a:ext cx="8596668" cy="30298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u="sng" dirty="0" err="1" smtClean="0">
                <a:solidFill>
                  <a:schemeClr val="accent2"/>
                </a:solidFill>
              </a:rPr>
              <a:t>Catabolisme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dirty="0" err="1" smtClean="0">
                <a:solidFill>
                  <a:schemeClr val="tx1"/>
                </a:solidFill>
              </a:rPr>
              <a:t>Reaccions</a:t>
            </a:r>
            <a:r>
              <a:rPr lang="es-ES" dirty="0" smtClean="0">
                <a:solidFill>
                  <a:schemeClr val="tx1"/>
                </a:solidFill>
              </a:rPr>
              <a:t> responsables de la </a:t>
            </a:r>
            <a:r>
              <a:rPr lang="es-ES" b="1" u="sng" dirty="0" err="1" smtClean="0">
                <a:solidFill>
                  <a:schemeClr val="tx1"/>
                </a:solidFill>
              </a:rPr>
              <a:t>degradació</a:t>
            </a:r>
            <a:r>
              <a:rPr lang="es-ES" b="1" u="sng" dirty="0" smtClean="0">
                <a:solidFill>
                  <a:schemeClr val="tx1"/>
                </a:solidFill>
              </a:rPr>
              <a:t> de </a:t>
            </a:r>
            <a:r>
              <a:rPr lang="es-ES" b="1" u="sng" dirty="0" err="1" smtClean="0">
                <a:solidFill>
                  <a:schemeClr val="tx1"/>
                </a:solidFill>
              </a:rPr>
              <a:t>molècules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complexes</a:t>
            </a:r>
            <a:r>
              <a:rPr lang="es-ES" u="sng" dirty="0" smtClean="0">
                <a:solidFill>
                  <a:schemeClr val="tx1"/>
                </a:solidFill>
              </a:rPr>
              <a:t> a simples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r>
              <a:rPr lang="es-ES" dirty="0" smtClean="0">
                <a:solidFill>
                  <a:schemeClr val="tx1"/>
                </a:solidFill>
              </a:rPr>
              <a:t>- </a:t>
            </a:r>
            <a:r>
              <a:rPr lang="es-ES" u="sng" dirty="0" smtClean="0">
                <a:solidFill>
                  <a:schemeClr val="tx1"/>
                </a:solidFill>
              </a:rPr>
              <a:t>Solen ser </a:t>
            </a:r>
            <a:r>
              <a:rPr lang="es-ES" u="sng" dirty="0" err="1" smtClean="0">
                <a:solidFill>
                  <a:schemeClr val="tx1"/>
                </a:solidFill>
              </a:rPr>
              <a:t>reaccions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d’oxidació</a:t>
            </a:r>
            <a:r>
              <a:rPr lang="es-ES" u="sng" dirty="0" smtClean="0">
                <a:solidFill>
                  <a:schemeClr val="tx1"/>
                </a:solidFill>
              </a:rPr>
              <a:t> que </a:t>
            </a:r>
            <a:r>
              <a:rPr lang="es-ES" b="1" u="sng" dirty="0" err="1" smtClean="0">
                <a:solidFill>
                  <a:schemeClr val="tx1"/>
                </a:solidFill>
              </a:rPr>
              <a:t>produeixen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energia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en forma </a:t>
            </a:r>
            <a:r>
              <a:rPr lang="es-ES" u="sng" dirty="0" err="1" smtClean="0">
                <a:solidFill>
                  <a:schemeClr val="tx1"/>
                </a:solidFill>
              </a:rPr>
              <a:t>d’ATP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r>
              <a:rPr lang="es-ES" b="1" u="sng" dirty="0" err="1" smtClean="0">
                <a:solidFill>
                  <a:schemeClr val="accent2"/>
                </a:solidFill>
              </a:rPr>
              <a:t>Anabolisme</a:t>
            </a:r>
            <a:endParaRPr lang="es-ES" b="1" u="sng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- </a:t>
            </a:r>
            <a:r>
              <a:rPr lang="es-ES" b="1" u="sng" dirty="0" err="1" smtClean="0">
                <a:solidFill>
                  <a:schemeClr val="tx1"/>
                </a:solidFill>
              </a:rPr>
              <a:t>Síntesi</a:t>
            </a:r>
            <a:r>
              <a:rPr lang="es-ES" b="1" u="sng" dirty="0" smtClean="0">
                <a:solidFill>
                  <a:schemeClr val="tx1"/>
                </a:solidFill>
              </a:rPr>
              <a:t> de </a:t>
            </a:r>
            <a:r>
              <a:rPr lang="es-ES" b="1" u="sng" dirty="0" err="1" smtClean="0">
                <a:solidFill>
                  <a:schemeClr val="tx1"/>
                </a:solidFill>
              </a:rPr>
              <a:t>molècules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complexes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a partir de </a:t>
            </a:r>
            <a:r>
              <a:rPr lang="es-ES" u="sng" dirty="0" err="1" smtClean="0">
                <a:solidFill>
                  <a:schemeClr val="tx1"/>
                </a:solidFill>
              </a:rPr>
              <a:t>molècules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més</a:t>
            </a:r>
            <a:r>
              <a:rPr lang="es-ES" u="sng" dirty="0" smtClean="0">
                <a:solidFill>
                  <a:schemeClr val="tx1"/>
                </a:solidFill>
              </a:rPr>
              <a:t> simples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- </a:t>
            </a:r>
            <a:r>
              <a:rPr lang="es-ES" u="sng" dirty="0">
                <a:solidFill>
                  <a:schemeClr val="tx1"/>
                </a:solidFill>
              </a:rPr>
              <a:t>Solen ser </a:t>
            </a:r>
            <a:r>
              <a:rPr lang="es-ES" u="sng" dirty="0" err="1">
                <a:solidFill>
                  <a:schemeClr val="tx1"/>
                </a:solidFill>
              </a:rPr>
              <a:t>reaccions</a:t>
            </a:r>
            <a:r>
              <a:rPr lang="es-ES" u="sng" dirty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de </a:t>
            </a:r>
            <a:r>
              <a:rPr lang="es-ES" u="sng" dirty="0" err="1" smtClean="0">
                <a:solidFill>
                  <a:schemeClr val="tx1"/>
                </a:solidFill>
              </a:rPr>
              <a:t>reducció</a:t>
            </a:r>
            <a:r>
              <a:rPr lang="es-ES" u="sng" dirty="0" smtClean="0">
                <a:solidFill>
                  <a:schemeClr val="tx1"/>
                </a:solidFill>
              </a:rPr>
              <a:t> que </a:t>
            </a:r>
            <a:r>
              <a:rPr lang="es-ES" b="1" u="sng" dirty="0" err="1" smtClean="0">
                <a:solidFill>
                  <a:schemeClr val="tx1"/>
                </a:solidFill>
              </a:rPr>
              <a:t>consumeixen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energia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en forma </a:t>
            </a:r>
            <a:r>
              <a:rPr lang="es-ES" u="sng" dirty="0" err="1" smtClean="0">
                <a:solidFill>
                  <a:schemeClr val="tx1"/>
                </a:solidFill>
              </a:rPr>
              <a:t>d’ATP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4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NA polymerase | NIH 3D Print Exchan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073" y="1981199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1"/>
            <a:ext cx="8551855" cy="34460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b="1" u="sng" dirty="0" smtClean="0">
                <a:solidFill>
                  <a:schemeClr val="accent2"/>
                </a:solidFill>
              </a:rPr>
              <a:t>REACCIONS METABÒLIQUES</a:t>
            </a:r>
          </a:p>
          <a:p>
            <a:pPr marL="0" indent="0">
              <a:buNone/>
            </a:pPr>
            <a:endParaRPr lang="es-E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catalitzades</a:t>
            </a:r>
            <a:r>
              <a:rPr lang="es-ES" b="1" u="sng" dirty="0" smtClean="0">
                <a:solidFill>
                  <a:schemeClr val="tx1"/>
                </a:solidFill>
              </a:rPr>
              <a:t> per </a:t>
            </a:r>
            <a:r>
              <a:rPr lang="es-ES" b="1" u="sng" dirty="0" err="1" smtClean="0">
                <a:solidFill>
                  <a:schemeClr val="accent1">
                    <a:lumMod val="75000"/>
                  </a:schemeClr>
                </a:solidFill>
              </a:rPr>
              <a:t>enzims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enzims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proteïnes</a:t>
            </a:r>
            <a:r>
              <a:rPr lang="es-ES" sz="1600" u="sng" dirty="0" smtClean="0">
                <a:solidFill>
                  <a:schemeClr val="tx1"/>
                </a:solidFill>
              </a:rPr>
              <a:t> que </a:t>
            </a:r>
            <a:r>
              <a:rPr lang="es-ES" sz="1600" u="sng" dirty="0" err="1" smtClean="0">
                <a:solidFill>
                  <a:schemeClr val="tx1"/>
                </a:solidFill>
              </a:rPr>
              <a:t>acceleren</a:t>
            </a:r>
            <a:r>
              <a:rPr lang="es-ES" sz="1600" u="sng" dirty="0" smtClean="0">
                <a:solidFill>
                  <a:schemeClr val="tx1"/>
                </a:solidFill>
              </a:rPr>
              <a:t> les </a:t>
            </a:r>
            <a:r>
              <a:rPr lang="es-ES" sz="1600" u="sng" dirty="0" err="1" smtClean="0">
                <a:solidFill>
                  <a:schemeClr val="tx1"/>
                </a:solidFill>
              </a:rPr>
              <a:t>reaccions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químiques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  <a:r>
              <a:rPr lang="es-ES" sz="1600" u="sng" dirty="0" smtClean="0">
                <a:solidFill>
                  <a:schemeClr val="tx1"/>
                </a:solidFill>
              </a:rPr>
              <a:t>Cada </a:t>
            </a:r>
            <a:r>
              <a:rPr lang="es-ES" sz="1600" u="sng" dirty="0" err="1" smtClean="0">
                <a:solidFill>
                  <a:schemeClr val="tx1"/>
                </a:solidFill>
              </a:rPr>
              <a:t>enzim</a:t>
            </a:r>
            <a:r>
              <a:rPr lang="es-ES" sz="1600" u="sng" dirty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és</a:t>
            </a:r>
            <a:r>
              <a:rPr lang="es-ES" sz="1600" u="sng" dirty="0" smtClean="0">
                <a:solidFill>
                  <a:schemeClr val="tx1"/>
                </a:solidFill>
              </a:rPr>
              <a:t> 	</a:t>
            </a:r>
            <a:r>
              <a:rPr lang="es-ES" sz="1600" u="sng" dirty="0" err="1" smtClean="0">
                <a:solidFill>
                  <a:schemeClr val="tx1"/>
                </a:solidFill>
              </a:rPr>
              <a:t>específic</a:t>
            </a:r>
            <a:r>
              <a:rPr lang="es-ES" sz="1600" u="sng" dirty="0" smtClean="0">
                <a:solidFill>
                  <a:schemeClr val="tx1"/>
                </a:solidFill>
              </a:rPr>
              <a:t> per una </a:t>
            </a:r>
            <a:r>
              <a:rPr lang="es-ES" sz="1600" u="sng" dirty="0" err="1" smtClean="0">
                <a:solidFill>
                  <a:schemeClr val="tx1"/>
                </a:solidFill>
              </a:rPr>
              <a:t>reacció</a:t>
            </a:r>
            <a:r>
              <a:rPr lang="es-ES" sz="1600" u="sng" dirty="0" smtClean="0">
                <a:solidFill>
                  <a:schemeClr val="tx1"/>
                </a:solidFill>
              </a:rPr>
              <a:t> concreta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b="1" dirty="0" smtClean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 rot="5400000">
            <a:off x="7107631" y="3651582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Fitxer:Model d'acoblament induït.jpg - Viquipèdia, l'enciclopèdia lli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9049"/>
            <a:ext cx="7492073" cy="292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8"/>
          <p:cNvSpPr txBox="1"/>
          <p:nvPr/>
        </p:nvSpPr>
        <p:spPr>
          <a:xfrm>
            <a:off x="2197882" y="5964065"/>
            <a:ext cx="3096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Reacció</a:t>
            </a:r>
            <a:r>
              <a:rPr lang="es-ES" sz="1400" dirty="0" smtClean="0"/>
              <a:t> </a:t>
            </a:r>
            <a:r>
              <a:rPr lang="es-ES" sz="1400" dirty="0" err="1" smtClean="0"/>
              <a:t>catalitzada</a:t>
            </a:r>
            <a:r>
              <a:rPr lang="es-ES" sz="1400" dirty="0" smtClean="0"/>
              <a:t> per un </a:t>
            </a:r>
            <a:r>
              <a:rPr lang="es-ES" sz="1400" dirty="0" err="1" smtClean="0"/>
              <a:t>enzim</a:t>
            </a:r>
            <a:endParaRPr lang="es-ES" sz="1400" b="1" dirty="0" smtClean="0"/>
          </a:p>
        </p:txBody>
      </p:sp>
      <p:sp>
        <p:nvSpPr>
          <p:cNvPr id="12" name="CuadroTexto 8"/>
          <p:cNvSpPr txBox="1"/>
          <p:nvPr/>
        </p:nvSpPr>
        <p:spPr>
          <a:xfrm>
            <a:off x="8391544" y="6116464"/>
            <a:ext cx="3263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Estrucura</a:t>
            </a:r>
            <a:r>
              <a:rPr lang="es-ES" sz="1400" dirty="0" smtClean="0"/>
              <a:t> de </a:t>
            </a:r>
            <a:r>
              <a:rPr lang="es-ES" sz="1400" dirty="0" err="1" smtClean="0"/>
              <a:t>l’enzim</a:t>
            </a:r>
            <a:r>
              <a:rPr lang="es-ES" sz="1400" dirty="0" smtClean="0"/>
              <a:t> ADN polimerasa </a:t>
            </a:r>
            <a:r>
              <a:rPr lang="es-ES" sz="1400" dirty="0" err="1" smtClean="0"/>
              <a:t>sintetitzant</a:t>
            </a:r>
            <a:r>
              <a:rPr lang="es-ES" sz="1400" dirty="0" smtClean="0"/>
              <a:t> ADN </a:t>
            </a:r>
            <a:endParaRPr lang="es-ES" sz="1400" b="1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1610436" y="3439236"/>
            <a:ext cx="709683" cy="27295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" name="3 Conector recto de flecha"/>
          <p:cNvCxnSpPr/>
          <p:nvPr/>
        </p:nvCxnSpPr>
        <p:spPr>
          <a:xfrm>
            <a:off x="3625702" y="2002465"/>
            <a:ext cx="0" cy="4855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1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1"/>
            <a:ext cx="8551855" cy="34460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reaccions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accent1">
                    <a:lumMod val="75000"/>
                  </a:schemeClr>
                </a:solidFill>
              </a:rPr>
              <a:t>encadenades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b="1" dirty="0" smtClean="0">
                <a:solidFill>
                  <a:schemeClr val="tx1"/>
                </a:solidFill>
              </a:rPr>
              <a:t>	</a:t>
            </a:r>
            <a:br>
              <a:rPr lang="es-ES" b="1" dirty="0" smtClean="0">
                <a:solidFill>
                  <a:schemeClr val="tx1"/>
                </a:solidFill>
              </a:rPr>
            </a:br>
            <a:r>
              <a:rPr lang="es-ES" sz="1600" u="sng" dirty="0" err="1" smtClean="0">
                <a:solidFill>
                  <a:schemeClr val="tx1"/>
                </a:solidFill>
              </a:rPr>
              <a:t>Els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productes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d’una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reacció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actuen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com</a:t>
            </a:r>
            <a:r>
              <a:rPr lang="es-ES" sz="1600" u="sng" dirty="0" smtClean="0">
                <a:solidFill>
                  <a:schemeClr val="tx1"/>
                </a:solidFill>
              </a:rPr>
              <a:t> a </a:t>
            </a:r>
            <a:r>
              <a:rPr lang="es-ES" sz="1600" u="sng" dirty="0" err="1" smtClean="0">
                <a:solidFill>
                  <a:schemeClr val="tx1"/>
                </a:solidFill>
              </a:rPr>
              <a:t>reactius</a:t>
            </a:r>
            <a:r>
              <a:rPr lang="es-ES" sz="1600" u="sng" dirty="0" smtClean="0">
                <a:solidFill>
                  <a:schemeClr val="tx1"/>
                </a:solidFill>
              </a:rPr>
              <a:t> a la </a:t>
            </a:r>
            <a:r>
              <a:rPr lang="es-ES" sz="1600" u="sng" dirty="0" err="1" smtClean="0">
                <a:solidFill>
                  <a:schemeClr val="tx1"/>
                </a:solidFill>
              </a:rPr>
              <a:t>següent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reacció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b="1" dirty="0" smtClean="0">
              <a:solidFill>
                <a:schemeClr val="tx1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 rot="5400000">
            <a:off x="7107631" y="3651582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1405012"/>
            <a:ext cx="10481481" cy="5088432"/>
          </a:xfrm>
          <a:prstGeom prst="rect">
            <a:avLst/>
          </a:prstGeom>
        </p:spPr>
      </p:pic>
      <p:cxnSp>
        <p:nvCxnSpPr>
          <p:cNvPr id="5" name="4 Conector recto de flecha"/>
          <p:cNvCxnSpPr/>
          <p:nvPr/>
        </p:nvCxnSpPr>
        <p:spPr>
          <a:xfrm>
            <a:off x="3253563" y="811618"/>
            <a:ext cx="0" cy="4855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61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lustración de Ciclo De Atp Adp Transferencia De Energía Intracelular y más  Vectores Libres de Derechos de Asistencia sanitaria y medicina - i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"/>
          <a:stretch/>
        </p:blipFill>
        <p:spPr bwMode="auto">
          <a:xfrm>
            <a:off x="-1" y="1399849"/>
            <a:ext cx="5341479" cy="513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denosín difosfato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800" y="1103249"/>
            <a:ext cx="3434181" cy="200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8"/>
          <p:cNvSpPr txBox="1"/>
          <p:nvPr/>
        </p:nvSpPr>
        <p:spPr>
          <a:xfrm>
            <a:off x="6702785" y="3303712"/>
            <a:ext cx="2079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Molècula</a:t>
            </a:r>
            <a:r>
              <a:rPr lang="es-ES" sz="1400" dirty="0" smtClean="0"/>
              <a:t> </a:t>
            </a:r>
            <a:r>
              <a:rPr lang="es-ES" sz="1400" dirty="0" err="1" smtClean="0"/>
              <a:t>d’ATP</a:t>
            </a:r>
            <a:endParaRPr lang="es-ES" sz="1400" b="1" dirty="0" smtClean="0"/>
          </a:p>
        </p:txBody>
      </p:sp>
      <p:grpSp>
        <p:nvGrpSpPr>
          <p:cNvPr id="5" name="4 Grupo"/>
          <p:cNvGrpSpPr/>
          <p:nvPr/>
        </p:nvGrpSpPr>
        <p:grpSpPr>
          <a:xfrm>
            <a:off x="4795180" y="3616657"/>
            <a:ext cx="4987423" cy="3241343"/>
            <a:chOff x="4795180" y="3616657"/>
            <a:chExt cx="4987423" cy="3241343"/>
          </a:xfrm>
        </p:grpSpPr>
        <p:pic>
          <p:nvPicPr>
            <p:cNvPr id="3078" name="Picture 6" descr="Fitxer:ATP-3D-balls-es.png - Viquipèdia, l'enciclopèdia lliur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5180" y="3616657"/>
              <a:ext cx="4987423" cy="3241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Rectángulo"/>
            <p:cNvSpPr/>
            <p:nvPr/>
          </p:nvSpPr>
          <p:spPr>
            <a:xfrm>
              <a:off x="4795180" y="6605516"/>
              <a:ext cx="800402" cy="25248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0" name="Marcador de contenido 2"/>
          <p:cNvSpPr>
            <a:spLocks noGrp="1"/>
          </p:cNvSpPr>
          <p:nvPr>
            <p:ph idx="1"/>
          </p:nvPr>
        </p:nvSpPr>
        <p:spPr>
          <a:xfrm>
            <a:off x="608241" y="219167"/>
            <a:ext cx="8551855" cy="34460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a-ES" u="sng" dirty="0" smtClean="0">
                <a:solidFill>
                  <a:schemeClr val="tx1"/>
                </a:solidFill>
              </a:rPr>
              <a:t>L’energia s’emmagatzema en forma d</a:t>
            </a:r>
            <a:r>
              <a:rPr lang="ca-ES" b="1" u="sng" dirty="0" smtClean="0">
                <a:solidFill>
                  <a:schemeClr val="tx1"/>
                </a:solidFill>
              </a:rPr>
              <a:t>’ATP</a:t>
            </a:r>
            <a:r>
              <a:rPr lang="ca-ES" b="1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ca-ES" b="1" dirty="0" smtClean="0">
                <a:solidFill>
                  <a:schemeClr val="tx1"/>
                </a:solidFill>
              </a:rPr>
              <a:t>	</a:t>
            </a:r>
            <a:r>
              <a:rPr lang="ca-ES" u="sng" dirty="0" smtClean="0">
                <a:solidFill>
                  <a:schemeClr val="tx1"/>
                </a:solidFill>
              </a:rPr>
              <a:t>L’energia que es desprèn o es consumeix en les reaccions va lligada a la </a:t>
            </a:r>
            <a:r>
              <a:rPr lang="ca-ES" dirty="0" smtClean="0">
                <a:solidFill>
                  <a:schemeClr val="tx1"/>
                </a:solidFill>
              </a:rPr>
              <a:t>	</a:t>
            </a:r>
            <a:r>
              <a:rPr lang="ca-ES" u="sng" dirty="0" smtClean="0">
                <a:solidFill>
                  <a:schemeClr val="tx1"/>
                </a:solidFill>
              </a:rPr>
              <a:t>síntesi o degradació d’ATP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 rot="5400000">
            <a:off x="7107631" y="3651582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1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dirty="0" smtClean="0"/>
              <a:t>3.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teixits</a:t>
            </a:r>
            <a:endParaRPr lang="ca-ES" dirty="0"/>
          </a:p>
        </p:txBody>
      </p:sp>
      <p:pic>
        <p:nvPicPr>
          <p:cNvPr id="6" name="Picture 2" descr="Cell Diver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68" y="1187265"/>
            <a:ext cx="8138355" cy="534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20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an blood cells be rebooted into blood stem cells? - Vec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15" y="2247259"/>
            <a:ext cx="48768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2. La </a:t>
            </a:r>
            <a:r>
              <a:rPr lang="es-ES" sz="2400" dirty="0" err="1" smtClean="0">
                <a:solidFill>
                  <a:schemeClr val="bg1"/>
                </a:solidFill>
              </a:rPr>
              <a:t>cèl·lula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2" name="Picture 2" descr="Diferenciación celular, reprogramación y el premio Nobel. | Imperio de la  Cien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391" y="-17392"/>
            <a:ext cx="5736609" cy="687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505884" y="647701"/>
            <a:ext cx="8596668" cy="3064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Un </a:t>
            </a:r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un </a:t>
            </a:r>
            <a:r>
              <a:rPr lang="es-ES" u="sng" dirty="0" err="1" smtClean="0"/>
              <a:t>grup</a:t>
            </a:r>
            <a:r>
              <a:rPr lang="es-ES" u="sng" dirty="0" smtClean="0"/>
              <a:t> de </a:t>
            </a:r>
            <a:r>
              <a:rPr lang="es-ES" u="sng" dirty="0" err="1" smtClean="0"/>
              <a:t>cèl·lules</a:t>
            </a:r>
            <a:r>
              <a:rPr lang="es-ES" u="sng" dirty="0" smtClean="0"/>
              <a:t> </a:t>
            </a:r>
            <a:r>
              <a:rPr lang="es-ES" u="sng" dirty="0" err="1" smtClean="0"/>
              <a:t>diferenciades</a:t>
            </a:r>
            <a:r>
              <a:rPr lang="es-ES" u="sng" dirty="0" smtClean="0"/>
              <a:t> </a:t>
            </a:r>
            <a:r>
              <a:rPr lang="es-ES" u="sng" dirty="0" err="1" smtClean="0"/>
              <a:t>amb</a:t>
            </a:r>
            <a:r>
              <a:rPr lang="es-ES" u="sng" dirty="0" smtClean="0"/>
              <a:t> </a:t>
            </a:r>
            <a:r>
              <a:rPr lang="es-ES" u="sng" dirty="0" err="1" smtClean="0"/>
              <a:t>propietats</a:t>
            </a:r>
            <a:r>
              <a:rPr lang="es-ES" u="sng" dirty="0" smtClean="0"/>
              <a:t> </a:t>
            </a:r>
            <a:r>
              <a:rPr lang="es-ES" u="sng" dirty="0" err="1" smtClean="0"/>
              <a:t>semblants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u="sng" dirty="0" err="1" smtClean="0"/>
              <a:t>diferents</a:t>
            </a:r>
            <a:r>
              <a:rPr lang="es-ES" u="sng" dirty="0" smtClean="0"/>
              <a:t> </a:t>
            </a:r>
            <a:r>
              <a:rPr lang="es-ES" u="sng" dirty="0" err="1" smtClean="0"/>
              <a:t>teixits</a:t>
            </a:r>
            <a:r>
              <a:rPr lang="es-ES" u="sng" dirty="0" smtClean="0"/>
              <a:t> es formen per </a:t>
            </a:r>
            <a:r>
              <a:rPr lang="es-ES" b="1" u="sng" dirty="0" err="1" smtClean="0"/>
              <a:t>diferenciació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cel·lular</a:t>
            </a:r>
            <a:r>
              <a:rPr lang="es-ES" dirty="0" smtClean="0"/>
              <a:t>,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u="sng" dirty="0" smtClean="0"/>
              <a:t>a partir</a:t>
            </a:r>
            <a:r>
              <a:rPr lang="ca-ES" u="sng" dirty="0"/>
              <a:t/>
            </a:r>
            <a:br>
              <a:rPr lang="ca-ES" u="sng" dirty="0"/>
            </a:br>
            <a:r>
              <a:rPr lang="ca-ES" u="sng" dirty="0" smtClean="0"/>
              <a:t>d’una cèl·lula totipotent </a:t>
            </a:r>
            <a:r>
              <a:rPr lang="ca-ES" dirty="0" smtClean="0"/>
              <a:t>(capaç de donar lloc a qualsevol tipus de</a:t>
            </a:r>
            <a:br>
              <a:rPr lang="ca-ES" dirty="0" smtClean="0"/>
            </a:br>
            <a:r>
              <a:rPr lang="ca-ES" dirty="0" smtClean="0"/>
              <a:t>cèl·lules) </a:t>
            </a:r>
            <a:r>
              <a:rPr lang="ca-ES" u="sng" dirty="0" smtClean="0"/>
              <a:t>es creen per </a:t>
            </a:r>
            <a:r>
              <a:rPr lang="ca-ES" b="1" u="sng" dirty="0" smtClean="0"/>
              <a:t>especialització</a:t>
            </a:r>
            <a:r>
              <a:rPr lang="ca-ES" u="sng" dirty="0" smtClean="0"/>
              <a:t> cèl·lules amb funcions concretes</a:t>
            </a:r>
            <a:r>
              <a:rPr lang="ca-ES" dirty="0" smtClean="0"/>
              <a:t>.</a:t>
            </a:r>
            <a:br>
              <a:rPr lang="ca-ES" dirty="0" smtClean="0"/>
            </a:br>
            <a:endParaRPr lang="es-ES" dirty="0" smtClean="0"/>
          </a:p>
        </p:txBody>
      </p:sp>
      <p:sp>
        <p:nvSpPr>
          <p:cNvPr id="3" name="2 Elipse"/>
          <p:cNvSpPr/>
          <p:nvPr/>
        </p:nvSpPr>
        <p:spPr>
          <a:xfrm>
            <a:off x="8570794" y="4558352"/>
            <a:ext cx="1173707" cy="80521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curvada hacia arriba"/>
          <p:cNvSpPr/>
          <p:nvPr/>
        </p:nvSpPr>
        <p:spPr>
          <a:xfrm rot="12086586">
            <a:off x="3832543" y="2973303"/>
            <a:ext cx="5095836" cy="723332"/>
          </a:xfrm>
          <a:prstGeom prst="curvedUpArrow">
            <a:avLst>
              <a:gd name="adj1" fmla="val 16980"/>
              <a:gd name="adj2" fmla="val 41593"/>
              <a:gd name="adj3" fmla="val 3083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 rot="2544315">
            <a:off x="8288662" y="4352226"/>
            <a:ext cx="377409" cy="268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767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Epithelial Tissue - Definition, types, functions, examp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00" y="50581"/>
            <a:ext cx="4641212" cy="24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2108579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epitelial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u="sng" dirty="0" err="1" smtClean="0">
                <a:solidFill>
                  <a:schemeClr val="tx1"/>
                </a:solidFill>
              </a:rPr>
              <a:t>Recobreix</a:t>
            </a:r>
            <a:r>
              <a:rPr lang="es-ES" b="1" u="sng" dirty="0" smtClean="0">
                <a:solidFill>
                  <a:schemeClr val="tx1"/>
                </a:solidFill>
              </a:rPr>
              <a:t> les </a:t>
            </a:r>
            <a:r>
              <a:rPr lang="es-ES" b="1" u="sng" dirty="0" err="1" smtClean="0">
                <a:solidFill>
                  <a:schemeClr val="tx1"/>
                </a:solidFill>
              </a:rPr>
              <a:t>superfícies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òrgans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u="sng" dirty="0" err="1" smtClean="0">
                <a:solidFill>
                  <a:schemeClr val="tx1"/>
                </a:solidFill>
              </a:rPr>
              <a:t>cavitats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u="sng" dirty="0" err="1" smtClean="0">
                <a:solidFill>
                  <a:schemeClr val="tx1"/>
                </a:solidFill>
              </a:rPr>
              <a:t>cos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099369" y="6216413"/>
            <a:ext cx="314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Teixit</a:t>
            </a:r>
            <a:r>
              <a:rPr lang="es-ES" sz="1600" dirty="0" smtClean="0"/>
              <a:t> epitelial </a:t>
            </a:r>
            <a:r>
              <a:rPr lang="es-ES" sz="1600" dirty="0" err="1" smtClean="0"/>
              <a:t>monoestratificat</a:t>
            </a:r>
            <a:endParaRPr lang="es-ES" sz="1600" dirty="0" smtClean="0"/>
          </a:p>
        </p:txBody>
      </p:sp>
      <p:sp>
        <p:nvSpPr>
          <p:cNvPr id="16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9220" name="Picture 4" descr="MICROSCOPIC HISTOLOGY IMAGES - EPITHELIAL TISS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31" y="2735869"/>
            <a:ext cx="5830287" cy="33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File:Epithelial Tissues Stratified Squamous Epithelium (40230842160).jpg -  Wikimedia Common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862" y="2735869"/>
            <a:ext cx="5939503" cy="33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3"/>
          <p:cNvSpPr txBox="1"/>
          <p:nvPr/>
        </p:nvSpPr>
        <p:spPr>
          <a:xfrm>
            <a:off x="7677247" y="6216413"/>
            <a:ext cx="314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Teixit</a:t>
            </a:r>
            <a:r>
              <a:rPr lang="es-ES" sz="1600" dirty="0" smtClean="0"/>
              <a:t> epitelial </a:t>
            </a:r>
            <a:r>
              <a:rPr lang="es-ES" sz="1600" dirty="0" err="1" smtClean="0"/>
              <a:t>pluriestratificat</a:t>
            </a:r>
            <a:endParaRPr lang="es-ES" sz="1600" dirty="0" smtClean="0"/>
          </a:p>
        </p:txBody>
      </p:sp>
      <p:sp>
        <p:nvSpPr>
          <p:cNvPr id="20" name="19 CuadroTexto"/>
          <p:cNvSpPr txBox="1"/>
          <p:nvPr/>
        </p:nvSpPr>
        <p:spPr>
          <a:xfrm>
            <a:off x="2364806" y="3955403"/>
            <a:ext cx="11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epitelial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 flipV="1">
            <a:off x="3029774" y="3955403"/>
            <a:ext cx="559587" cy="25665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4533275" y="6231801"/>
            <a:ext cx="123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conjuntiu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23 Conector recto de flecha"/>
          <p:cNvCxnSpPr/>
          <p:nvPr/>
        </p:nvCxnSpPr>
        <p:spPr>
          <a:xfrm flipV="1">
            <a:off x="5327121" y="5857177"/>
            <a:ext cx="343470" cy="52851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7507773" y="2412703"/>
            <a:ext cx="1113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epitelial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28 Conector recto de flecha"/>
          <p:cNvCxnSpPr/>
          <p:nvPr/>
        </p:nvCxnSpPr>
        <p:spPr>
          <a:xfrm flipH="1">
            <a:off x="7318209" y="2975212"/>
            <a:ext cx="342457" cy="92299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6420938" y="6216414"/>
            <a:ext cx="123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conjuntiu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32 Conector recto de flecha"/>
          <p:cNvCxnSpPr/>
          <p:nvPr/>
        </p:nvCxnSpPr>
        <p:spPr>
          <a:xfrm flipV="1">
            <a:off x="7205351" y="5961289"/>
            <a:ext cx="1037897" cy="50134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98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ndocrine Systems Lab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22" r="25543"/>
          <a:stretch/>
        </p:blipFill>
        <p:spPr bwMode="auto">
          <a:xfrm>
            <a:off x="6532427" y="2412595"/>
            <a:ext cx="5659573" cy="322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glandular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un </a:t>
            </a:r>
            <a:r>
              <a:rPr lang="es-ES" u="sng" dirty="0" err="1" smtClean="0">
                <a:solidFill>
                  <a:schemeClr val="tx1"/>
                </a:solidFill>
              </a:rPr>
              <a:t>tipus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teixit</a:t>
            </a:r>
            <a:r>
              <a:rPr lang="es-ES" u="sng" dirty="0" smtClean="0">
                <a:solidFill>
                  <a:schemeClr val="tx1"/>
                </a:solidFill>
              </a:rPr>
              <a:t> epitelial </a:t>
            </a:r>
            <a:r>
              <a:rPr lang="es-ES" u="sng" dirty="0" err="1" smtClean="0">
                <a:solidFill>
                  <a:schemeClr val="tx1"/>
                </a:solidFill>
              </a:rPr>
              <a:t>especialitzat</a:t>
            </a:r>
            <a:r>
              <a:rPr lang="es-ES" u="sng" dirty="0" smtClean="0">
                <a:solidFill>
                  <a:schemeClr val="tx1"/>
                </a:solidFill>
              </a:rPr>
              <a:t> en </a:t>
            </a:r>
            <a:r>
              <a:rPr lang="es-ES" b="1" u="sng" dirty="0" err="1" smtClean="0">
                <a:solidFill>
                  <a:schemeClr val="tx1"/>
                </a:solidFill>
              </a:rPr>
              <a:t>sintetitzar</a:t>
            </a:r>
            <a:r>
              <a:rPr lang="es-ES" b="1" u="sng" dirty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substàncies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necessàries</a:t>
            </a:r>
            <a:r>
              <a:rPr lang="es-ES" u="sng" dirty="0" smtClean="0">
                <a:solidFill>
                  <a:schemeClr val="tx1"/>
                </a:solidFill>
              </a:rPr>
              <a:t> per </a:t>
            </a:r>
            <a:r>
              <a:rPr lang="es-ES" u="sng" dirty="0" err="1" smtClean="0">
                <a:solidFill>
                  <a:schemeClr val="tx1"/>
                </a:solidFill>
              </a:rPr>
              <a:t>l’organisme</a:t>
            </a:r>
            <a:r>
              <a:rPr lang="es-ES" u="sng" dirty="0" smtClean="0">
                <a:solidFill>
                  <a:schemeClr val="tx1"/>
                </a:solidFill>
              </a:rPr>
              <a:t> o en </a:t>
            </a:r>
            <a:r>
              <a:rPr lang="es-ES" b="1" u="sng" dirty="0" smtClean="0">
                <a:solidFill>
                  <a:schemeClr val="tx1"/>
                </a:solidFill>
              </a:rPr>
              <a:t>eliminar </a:t>
            </a:r>
            <a:r>
              <a:rPr lang="es-ES" b="1" u="sng" dirty="0" err="1" smtClean="0">
                <a:solidFill>
                  <a:schemeClr val="tx1"/>
                </a:solidFill>
              </a:rPr>
              <a:t>substàncies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perjudicials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u="sng" dirty="0" err="1">
                <a:solidFill>
                  <a:schemeClr val="accent2"/>
                </a:solidFill>
              </a:rPr>
              <a:t>Glàndules</a:t>
            </a:r>
            <a:r>
              <a:rPr lang="es-ES" sz="1600" b="1" u="sng" dirty="0">
                <a:solidFill>
                  <a:schemeClr val="accent2"/>
                </a:solidFill>
              </a:rPr>
              <a:t> </a:t>
            </a:r>
            <a:r>
              <a:rPr lang="es-ES" sz="1600" b="1" u="sng" dirty="0" err="1">
                <a:solidFill>
                  <a:schemeClr val="accent2"/>
                </a:solidFill>
              </a:rPr>
              <a:t>endocrines</a:t>
            </a:r>
            <a:r>
              <a:rPr lang="es-ES" sz="1600" b="1" dirty="0">
                <a:solidFill>
                  <a:schemeClr val="accent2"/>
                </a:solidFill>
              </a:rPr>
              <a:t>: </a:t>
            </a:r>
            <a:r>
              <a:rPr lang="es-ES" sz="1600" dirty="0">
                <a:solidFill>
                  <a:schemeClr val="tx1"/>
                </a:solidFill>
              </a:rPr>
              <a:t>de </a:t>
            </a:r>
            <a:r>
              <a:rPr lang="es-ES" sz="1600" u="sng" dirty="0" err="1">
                <a:solidFill>
                  <a:schemeClr val="tx1"/>
                </a:solidFill>
              </a:rPr>
              <a:t>secreció</a:t>
            </a:r>
            <a:r>
              <a:rPr lang="es-ES" sz="1600" u="sng" dirty="0">
                <a:solidFill>
                  <a:schemeClr val="tx1"/>
                </a:solidFill>
              </a:rPr>
              <a:t> interna al flux</a:t>
            </a:r>
            <a:br>
              <a:rPr lang="es-ES" sz="1600" u="sng" dirty="0">
                <a:solidFill>
                  <a:schemeClr val="tx1"/>
                </a:solidFill>
              </a:rPr>
            </a:br>
            <a:r>
              <a:rPr lang="es-ES" sz="1600" u="sng" dirty="0" err="1">
                <a:solidFill>
                  <a:schemeClr val="tx1"/>
                </a:solidFill>
              </a:rPr>
              <a:t>sanguini</a:t>
            </a:r>
            <a:r>
              <a:rPr lang="es-ES" sz="1600" dirty="0">
                <a:solidFill>
                  <a:schemeClr val="tx1"/>
                </a:solidFill>
              </a:rPr>
              <a:t>. </a:t>
            </a:r>
            <a:r>
              <a:rPr lang="es-ES" sz="1600" dirty="0" err="1">
                <a:solidFill>
                  <a:schemeClr val="tx1"/>
                </a:solidFill>
              </a:rPr>
              <a:t>Són</a:t>
            </a:r>
            <a:r>
              <a:rPr lang="es-ES" sz="1600" dirty="0">
                <a:solidFill>
                  <a:schemeClr val="tx1"/>
                </a:solidFill>
              </a:rPr>
              <a:t> les </a:t>
            </a:r>
            <a:r>
              <a:rPr lang="es-ES" sz="1600" u="sng" dirty="0">
                <a:solidFill>
                  <a:schemeClr val="tx1"/>
                </a:solidFill>
              </a:rPr>
              <a:t>productores </a:t>
            </a:r>
            <a:r>
              <a:rPr lang="es-ES" sz="1600" u="sng" dirty="0" err="1">
                <a:solidFill>
                  <a:schemeClr val="tx1"/>
                </a:solidFill>
              </a:rPr>
              <a:t>d’hormones</a:t>
            </a:r>
            <a:r>
              <a:rPr lang="es-ES" sz="1600" u="sng" dirty="0">
                <a:solidFill>
                  <a:schemeClr val="tx1"/>
                </a:solidFill>
              </a:rPr>
              <a:t> </a:t>
            </a:r>
            <a:r>
              <a:rPr lang="es-ES" sz="1600" dirty="0">
                <a:solidFill>
                  <a:schemeClr val="tx1"/>
                </a:solidFill>
              </a:rPr>
              <a:t>que formen</a:t>
            </a:r>
            <a:br>
              <a:rPr lang="es-ES" sz="1600" dirty="0">
                <a:solidFill>
                  <a:schemeClr val="tx1"/>
                </a:solidFill>
              </a:rPr>
            </a:br>
            <a:r>
              <a:rPr lang="es-ES" sz="1600" dirty="0" err="1">
                <a:solidFill>
                  <a:schemeClr val="tx1"/>
                </a:solidFill>
              </a:rPr>
              <a:t>part</a:t>
            </a:r>
            <a:r>
              <a:rPr lang="es-ES" sz="1600" dirty="0">
                <a:solidFill>
                  <a:schemeClr val="tx1"/>
                </a:solidFill>
              </a:rPr>
              <a:t> del sistema </a:t>
            </a:r>
            <a:r>
              <a:rPr lang="es-ES" sz="1600" dirty="0" err="1">
                <a:solidFill>
                  <a:schemeClr val="tx1"/>
                </a:solidFill>
              </a:rPr>
              <a:t>endocrí</a:t>
            </a:r>
            <a:r>
              <a:rPr lang="es-ES" sz="16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600" b="1" dirty="0" smtClean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u="sng" dirty="0" err="1" smtClean="0">
                <a:solidFill>
                  <a:schemeClr val="accent2"/>
                </a:solidFill>
              </a:rPr>
              <a:t>Glàndules</a:t>
            </a:r>
            <a:r>
              <a:rPr lang="es-ES" sz="1600" b="1" u="sng" dirty="0" smtClean="0">
                <a:solidFill>
                  <a:schemeClr val="accent2"/>
                </a:solidFill>
              </a:rPr>
              <a:t> </a:t>
            </a:r>
            <a:r>
              <a:rPr lang="es-ES" sz="1600" b="1" u="sng" dirty="0" err="1" smtClean="0">
                <a:solidFill>
                  <a:schemeClr val="accent2"/>
                </a:solidFill>
              </a:rPr>
              <a:t>exocrines</a:t>
            </a:r>
            <a:r>
              <a:rPr lang="es-ES" sz="1600" b="1" dirty="0" smtClean="0">
                <a:solidFill>
                  <a:schemeClr val="accent2"/>
                </a:solidFill>
              </a:rPr>
              <a:t>: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u="sng" dirty="0" err="1" smtClean="0">
                <a:solidFill>
                  <a:schemeClr val="tx1"/>
                </a:solidFill>
              </a:rPr>
              <a:t>secreció</a:t>
            </a:r>
            <a:r>
              <a:rPr lang="es-ES" sz="1600" u="sng" dirty="0" smtClean="0">
                <a:solidFill>
                  <a:schemeClr val="tx1"/>
                </a:solidFill>
              </a:rPr>
              <a:t> externa</a:t>
            </a:r>
            <a:r>
              <a:rPr lang="es-ES" sz="1600" dirty="0" smtClean="0">
                <a:solidFill>
                  <a:schemeClr val="tx1"/>
                </a:solidFill>
              </a:rPr>
              <a:t>. Per </a:t>
            </a:r>
            <a:r>
              <a:rPr lang="es-ES" sz="1600" u="sng" dirty="0" err="1" smtClean="0">
                <a:solidFill>
                  <a:schemeClr val="tx1"/>
                </a:solidFill>
              </a:rPr>
              <a:t>exemple</a:t>
            </a:r>
            <a:r>
              <a:rPr lang="es-ES" sz="1600" u="sng" dirty="0" smtClean="0">
                <a:solidFill>
                  <a:schemeClr val="tx1"/>
                </a:solidFill>
              </a:rPr>
              <a:t/>
            </a:r>
            <a:br>
              <a:rPr lang="es-ES" sz="1600" u="sng" dirty="0" smtClean="0">
                <a:solidFill>
                  <a:schemeClr val="tx1"/>
                </a:solidFill>
              </a:rPr>
            </a:br>
            <a:r>
              <a:rPr lang="es-ES" sz="1600" u="sng" dirty="0" smtClean="0">
                <a:solidFill>
                  <a:schemeClr val="tx1"/>
                </a:solidFill>
              </a:rPr>
              <a:t>les </a:t>
            </a:r>
            <a:r>
              <a:rPr lang="es-ES" sz="1600" u="sng" dirty="0" err="1" smtClean="0">
                <a:solidFill>
                  <a:schemeClr val="tx1"/>
                </a:solidFill>
              </a:rPr>
              <a:t>sudorípares</a:t>
            </a:r>
            <a:r>
              <a:rPr lang="es-ES" sz="1600" u="sng" dirty="0" smtClean="0">
                <a:solidFill>
                  <a:schemeClr val="tx1"/>
                </a:solidFill>
              </a:rPr>
              <a:t>, </a:t>
            </a:r>
            <a:r>
              <a:rPr lang="es-ES" sz="1600" u="sng" dirty="0" err="1" smtClean="0">
                <a:solidFill>
                  <a:schemeClr val="tx1"/>
                </a:solidFill>
              </a:rPr>
              <a:t>sebàcies</a:t>
            </a:r>
            <a:r>
              <a:rPr lang="es-ES" sz="1600" u="sng" dirty="0" smtClean="0">
                <a:solidFill>
                  <a:schemeClr val="tx1"/>
                </a:solidFill>
              </a:rPr>
              <a:t>, </a:t>
            </a:r>
            <a:r>
              <a:rPr lang="es-ES" sz="1600" u="sng" dirty="0" err="1" smtClean="0">
                <a:solidFill>
                  <a:schemeClr val="tx1"/>
                </a:solidFill>
              </a:rPr>
              <a:t>salivals</a:t>
            </a:r>
            <a:r>
              <a:rPr lang="es-ES" sz="1600" u="sng" dirty="0" smtClean="0">
                <a:solidFill>
                  <a:schemeClr val="tx1"/>
                </a:solidFill>
              </a:rPr>
              <a:t>, </a:t>
            </a:r>
            <a:r>
              <a:rPr lang="es-ES" sz="1600" u="sng" dirty="0" err="1" smtClean="0">
                <a:solidFill>
                  <a:schemeClr val="tx1"/>
                </a:solidFill>
              </a:rPr>
              <a:t>gàstriques</a:t>
            </a:r>
            <a:r>
              <a:rPr lang="es-ES" sz="1600" u="sng" dirty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o el </a:t>
            </a:r>
            <a:r>
              <a:rPr lang="es-ES" sz="1600" u="sng" dirty="0" err="1" smtClean="0">
                <a:solidFill>
                  <a:schemeClr val="tx1"/>
                </a:solidFill>
              </a:rPr>
              <a:t>fetge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u="sng" dirty="0" err="1" smtClean="0">
                <a:solidFill>
                  <a:schemeClr val="accent2"/>
                </a:solidFill>
              </a:rPr>
              <a:t>Glàndules</a:t>
            </a:r>
            <a:r>
              <a:rPr lang="es-ES" sz="1600" b="1" u="sng" dirty="0" smtClean="0">
                <a:solidFill>
                  <a:schemeClr val="accent2"/>
                </a:solidFill>
              </a:rPr>
              <a:t> </a:t>
            </a:r>
            <a:r>
              <a:rPr lang="es-ES" sz="1600" b="1" u="sng" dirty="0" err="1" smtClean="0">
                <a:solidFill>
                  <a:schemeClr val="accent2"/>
                </a:solidFill>
              </a:rPr>
              <a:t>mixtes</a:t>
            </a:r>
            <a:r>
              <a:rPr lang="es-ES" sz="1600" b="1" dirty="0" smtClean="0">
                <a:solidFill>
                  <a:schemeClr val="accent2"/>
                </a:solidFill>
              </a:rPr>
              <a:t>: </a:t>
            </a:r>
            <a:r>
              <a:rPr lang="es-ES" sz="1600" u="sng" dirty="0" smtClean="0">
                <a:solidFill>
                  <a:schemeClr val="tx1"/>
                </a:solidFill>
              </a:rPr>
              <a:t>poden actuar </a:t>
            </a:r>
            <a:r>
              <a:rPr lang="es-ES" sz="1600" u="sng" dirty="0" err="1" smtClean="0">
                <a:solidFill>
                  <a:schemeClr val="tx1"/>
                </a:solidFill>
              </a:rPr>
              <a:t>com</a:t>
            </a:r>
            <a:r>
              <a:rPr lang="es-ES" sz="1600" u="sng" dirty="0" smtClean="0">
                <a:solidFill>
                  <a:schemeClr val="tx1"/>
                </a:solidFill>
              </a:rPr>
              <a:t> a </a:t>
            </a:r>
            <a:r>
              <a:rPr lang="es-ES" sz="1600" u="sng" dirty="0" err="1" smtClean="0">
                <a:solidFill>
                  <a:schemeClr val="tx1"/>
                </a:solidFill>
              </a:rPr>
              <a:t>exocrines</a:t>
            </a:r>
            <a:r>
              <a:rPr lang="es-ES" sz="1600" u="sng" dirty="0" smtClean="0">
                <a:solidFill>
                  <a:schemeClr val="tx1"/>
                </a:solidFill>
              </a:rPr>
              <a:t> o</a:t>
            </a:r>
            <a:br>
              <a:rPr lang="es-ES" sz="1600" u="sng" dirty="0" smtClean="0">
                <a:solidFill>
                  <a:schemeClr val="tx1"/>
                </a:solidFill>
              </a:rPr>
            </a:br>
            <a:r>
              <a:rPr lang="es-ES" sz="1600" u="sng" dirty="0" err="1" smtClean="0">
                <a:solidFill>
                  <a:schemeClr val="tx1"/>
                </a:solidFill>
              </a:rPr>
              <a:t>endocrines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u="sng" dirty="0" err="1" smtClean="0">
                <a:solidFill>
                  <a:schemeClr val="tx1"/>
                </a:solidFill>
              </a:rPr>
              <a:t>pàncrees</a:t>
            </a:r>
            <a:r>
              <a:rPr lang="es-ES" sz="1600" u="sng" dirty="0" smtClean="0">
                <a:solidFill>
                  <a:schemeClr val="tx1"/>
                </a:solidFill>
              </a:rPr>
              <a:t> i les </a:t>
            </a:r>
            <a:r>
              <a:rPr lang="es-ES" sz="1600" u="sng" dirty="0" err="1" smtClean="0">
                <a:solidFill>
                  <a:schemeClr val="tx1"/>
                </a:solidFill>
              </a:rPr>
              <a:t>glàndules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sexuals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7631796" y="5770309"/>
            <a:ext cx="314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glandular de la tiroides</a:t>
            </a:r>
          </a:p>
          <a:p>
            <a:pPr algn="ctr"/>
            <a:r>
              <a:rPr lang="es-ES" sz="1600" dirty="0" smtClean="0"/>
              <a:t>(</a:t>
            </a:r>
            <a:r>
              <a:rPr lang="es-ES" sz="1600" dirty="0" err="1" smtClean="0"/>
              <a:t>glàndula</a:t>
            </a:r>
            <a:r>
              <a:rPr lang="es-ES" sz="1600" dirty="0" smtClean="0"/>
              <a:t> endocrina)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884500" y="3635175"/>
            <a:ext cx="123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glandular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 flipV="1">
            <a:off x="9671382" y="3364771"/>
            <a:ext cx="450406" cy="54080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011932" y="3378974"/>
            <a:ext cx="123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conjuntiu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 flipH="1">
            <a:off x="6866992" y="4025305"/>
            <a:ext cx="407265" cy="46709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13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7631796" y="5770309"/>
            <a:ext cx="314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glandular del </a:t>
            </a:r>
            <a:r>
              <a:rPr lang="es-ES" sz="1600" dirty="0" err="1" smtClean="0"/>
              <a:t>pàncrees</a:t>
            </a:r>
            <a:endParaRPr lang="es-ES" sz="1600" dirty="0" smtClean="0"/>
          </a:p>
          <a:p>
            <a:pPr algn="ctr"/>
            <a:r>
              <a:rPr lang="es-ES" sz="1600" dirty="0" smtClean="0"/>
              <a:t>(</a:t>
            </a:r>
            <a:r>
              <a:rPr lang="es-ES" sz="1600" dirty="0" err="1" smtClean="0"/>
              <a:t>glàndula</a:t>
            </a:r>
            <a:r>
              <a:rPr lang="es-ES" sz="1600" dirty="0" smtClean="0"/>
              <a:t> mixta)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884500" y="3635175"/>
            <a:ext cx="123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glandular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 flipV="1">
            <a:off x="9671382" y="3364771"/>
            <a:ext cx="450406" cy="54080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s3.amazonaws.com/MagscopeScans/Histology/histology001/epithelium_glandular_human/epithelium_glandular_human_x20a_800p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5" t="6627" r="25028" b="25648"/>
          <a:stretch/>
        </p:blipFill>
        <p:spPr bwMode="auto">
          <a:xfrm>
            <a:off x="0" y="2006221"/>
            <a:ext cx="5870292" cy="363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1557926" y="1787056"/>
            <a:ext cx="1377219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glandular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119606" y="2433389"/>
            <a:ext cx="126929" cy="108378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2119606" y="2433389"/>
            <a:ext cx="937493" cy="108378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3"/>
          <p:cNvSpPr txBox="1"/>
          <p:nvPr/>
        </p:nvSpPr>
        <p:spPr>
          <a:xfrm>
            <a:off x="1015809" y="5770309"/>
            <a:ext cx="314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glandular de </a:t>
            </a:r>
            <a:r>
              <a:rPr lang="es-ES" sz="1600" dirty="0" err="1" smtClean="0"/>
              <a:t>l’estómac</a:t>
            </a:r>
            <a:endParaRPr lang="es-ES" sz="1600" dirty="0" smtClean="0"/>
          </a:p>
          <a:p>
            <a:pPr algn="ctr"/>
            <a:r>
              <a:rPr lang="es-ES" sz="1600" dirty="0" smtClean="0"/>
              <a:t>(</a:t>
            </a:r>
            <a:r>
              <a:rPr lang="es-ES" sz="1600" dirty="0" err="1" smtClean="0"/>
              <a:t>glàndula</a:t>
            </a:r>
            <a:r>
              <a:rPr lang="es-ES" sz="1600" dirty="0" smtClean="0"/>
              <a:t> exocrina)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4910177" y="6074269"/>
            <a:ext cx="123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conjuntiu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21 Conector recto de flecha"/>
          <p:cNvCxnSpPr/>
          <p:nvPr/>
        </p:nvCxnSpPr>
        <p:spPr>
          <a:xfrm flipV="1">
            <a:off x="5334109" y="5372610"/>
            <a:ext cx="153906" cy="59128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Epithelium: exocrine and endocrine gla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7" b="6999"/>
          <a:stretch/>
        </p:blipFill>
        <p:spPr bwMode="auto">
          <a:xfrm>
            <a:off x="6000750" y="2006221"/>
            <a:ext cx="6191250" cy="363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6273088" y="934882"/>
            <a:ext cx="184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glandular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endocrí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23 Conector recto de flecha"/>
          <p:cNvCxnSpPr/>
          <p:nvPr/>
        </p:nvCxnSpPr>
        <p:spPr>
          <a:xfrm>
            <a:off x="6892953" y="1581214"/>
            <a:ext cx="619864" cy="62972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6056175" y="5783156"/>
            <a:ext cx="184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glandular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exocrí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26 Conector recto de flecha"/>
          <p:cNvCxnSpPr/>
          <p:nvPr/>
        </p:nvCxnSpPr>
        <p:spPr>
          <a:xfrm flipV="1">
            <a:off x="6886821" y="4981433"/>
            <a:ext cx="93019" cy="78887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78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b="1" u="sng" dirty="0" err="1" smtClean="0">
                <a:solidFill>
                  <a:schemeClr val="accent2"/>
                </a:solidFill>
              </a:rPr>
              <a:t>conjuntiu</a:t>
            </a:r>
            <a:r>
              <a:rPr lang="es-ES" b="1" u="sng" dirty="0" smtClean="0">
                <a:solidFill>
                  <a:schemeClr val="accent2"/>
                </a:solidFill>
              </a:rPr>
              <a:t> o </a:t>
            </a:r>
            <a:r>
              <a:rPr lang="es-ES" b="1" u="sng" dirty="0" err="1" smtClean="0">
                <a:solidFill>
                  <a:schemeClr val="accent2"/>
                </a:solidFill>
              </a:rPr>
              <a:t>connectiu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u="sng" dirty="0" err="1" smtClean="0">
                <a:solidFill>
                  <a:schemeClr val="tx1"/>
                </a:solidFill>
              </a:rPr>
              <a:t>Sosté</a:t>
            </a:r>
            <a:r>
              <a:rPr lang="es-ES" b="1" u="sng" dirty="0" smtClean="0">
                <a:solidFill>
                  <a:schemeClr val="tx1"/>
                </a:solidFill>
              </a:rPr>
              <a:t> i cohesiona </a:t>
            </a:r>
            <a:r>
              <a:rPr lang="es-ES" u="sng" dirty="0" err="1" smtClean="0">
                <a:solidFill>
                  <a:schemeClr val="tx1"/>
                </a:solidFill>
              </a:rPr>
              <a:t>altres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teixits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u="sng" dirty="0" err="1" smtClean="0">
                <a:solidFill>
                  <a:schemeClr val="tx1"/>
                </a:solidFill>
              </a:rPr>
              <a:t>òrgans</a:t>
            </a:r>
            <a:r>
              <a:rPr lang="es-ES" dirty="0" smtClean="0">
                <a:solidFill>
                  <a:schemeClr val="tx1"/>
                </a:solidFill>
              </a:rPr>
              <a:t>, a </a:t>
            </a:r>
            <a:r>
              <a:rPr lang="es-ES" dirty="0" err="1" smtClean="0">
                <a:solidFill>
                  <a:schemeClr val="tx1"/>
                </a:solidFill>
              </a:rPr>
              <a:t>més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protegir</a:t>
            </a:r>
            <a:r>
              <a:rPr lang="es-ES" dirty="0" smtClean="0">
                <a:solidFill>
                  <a:schemeClr val="tx1"/>
                </a:solidFill>
              </a:rPr>
              <a:t>-los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dirty="0" err="1" smtClean="0">
                <a:solidFill>
                  <a:schemeClr val="tx1"/>
                </a:solidFill>
              </a:rPr>
              <a:t>suposar</a:t>
            </a:r>
            <a:r>
              <a:rPr lang="es-ES" dirty="0" smtClean="0">
                <a:solidFill>
                  <a:schemeClr val="tx1"/>
                </a:solidFill>
              </a:rPr>
              <a:t> el </a:t>
            </a:r>
            <a:r>
              <a:rPr lang="es-ES" u="sng" dirty="0" err="1" smtClean="0">
                <a:solidFill>
                  <a:schemeClr val="tx1"/>
                </a:solidFill>
              </a:rPr>
              <a:t>mitjà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d’intercanvi</a:t>
            </a:r>
            <a:r>
              <a:rPr lang="es-ES" u="sng" dirty="0" smtClean="0">
                <a:solidFill>
                  <a:schemeClr val="tx1"/>
                </a:solidFill>
              </a:rPr>
              <a:t> i </a:t>
            </a:r>
            <a:r>
              <a:rPr lang="es-ES" u="sng" dirty="0" err="1" smtClean="0">
                <a:solidFill>
                  <a:schemeClr val="tx1"/>
                </a:solidFill>
              </a:rPr>
              <a:t>emmagatzematge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nutrients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És</a:t>
            </a:r>
            <a:r>
              <a:rPr lang="es-ES" sz="1600" dirty="0" smtClean="0">
                <a:solidFill>
                  <a:schemeClr val="tx1"/>
                </a:solidFill>
              </a:rPr>
              <a:t> un </a:t>
            </a:r>
            <a:r>
              <a:rPr lang="es-ES" sz="1600" dirty="0" err="1" smtClean="0">
                <a:solidFill>
                  <a:schemeClr val="tx1"/>
                </a:solidFill>
              </a:rPr>
              <a:t>teixit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una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matriu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extracel·lular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desenvolupada</a:t>
            </a:r>
            <a:r>
              <a:rPr lang="es-ES" sz="1600" dirty="0" smtClean="0">
                <a:solidFill>
                  <a:schemeClr val="tx1"/>
                </a:solidFill>
              </a:rPr>
              <a:t>, ja que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fibroblasts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són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cèl·lules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encarregades</a:t>
            </a:r>
            <a:r>
              <a:rPr lang="es-ES" sz="1600" u="sng" dirty="0" smtClean="0">
                <a:solidFill>
                  <a:schemeClr val="tx1"/>
                </a:solidFill>
              </a:rPr>
              <a:t> de </a:t>
            </a:r>
            <a:r>
              <a:rPr lang="es-ES" sz="1600" u="sng" dirty="0" err="1" smtClean="0">
                <a:solidFill>
                  <a:schemeClr val="tx1"/>
                </a:solidFill>
              </a:rPr>
              <a:t>sintetitzar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fibres</a:t>
            </a:r>
            <a:r>
              <a:rPr lang="es-ES" sz="1600" u="sng" dirty="0" smtClean="0">
                <a:solidFill>
                  <a:schemeClr val="tx1"/>
                </a:solidFill>
              </a:rPr>
              <a:t> de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col·lagen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que </a:t>
            </a:r>
            <a:r>
              <a:rPr lang="es-ES" sz="1600" dirty="0" err="1" smtClean="0">
                <a:solidFill>
                  <a:schemeClr val="tx1"/>
                </a:solidFill>
              </a:rPr>
              <a:t>alliberen</a:t>
            </a:r>
            <a:r>
              <a:rPr lang="es-ES" sz="1600" dirty="0" smtClean="0">
                <a:solidFill>
                  <a:schemeClr val="tx1"/>
                </a:solidFill>
              </a:rPr>
              <a:t> a la </a:t>
            </a:r>
            <a:r>
              <a:rPr lang="es-ES" sz="1600" dirty="0" err="1" smtClean="0">
                <a:solidFill>
                  <a:schemeClr val="tx1"/>
                </a:solidFill>
              </a:rPr>
              <a:t>matriu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7631796" y="6302581"/>
            <a:ext cx="314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</a:t>
            </a:r>
            <a:r>
              <a:rPr lang="es-ES" sz="1600" dirty="0" err="1" smtClean="0"/>
              <a:t>conjuntiu</a:t>
            </a:r>
            <a:r>
              <a:rPr lang="es-ES" sz="1600" dirty="0" smtClean="0"/>
              <a:t> </a:t>
            </a:r>
            <a:r>
              <a:rPr lang="es-ES" sz="1600" dirty="0" err="1" smtClean="0"/>
              <a:t>fibrós</a:t>
            </a:r>
            <a:endParaRPr lang="es-ES" sz="1600" dirty="0" smtClean="0"/>
          </a:p>
        </p:txBody>
      </p:sp>
      <p:sp>
        <p:nvSpPr>
          <p:cNvPr id="20" name="19 CuadroTexto"/>
          <p:cNvSpPr txBox="1"/>
          <p:nvPr/>
        </p:nvSpPr>
        <p:spPr>
          <a:xfrm>
            <a:off x="8884500" y="4167447"/>
            <a:ext cx="123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glandular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 flipV="1">
            <a:off x="9671382" y="3897043"/>
            <a:ext cx="450406" cy="54080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7011932" y="3911246"/>
            <a:ext cx="1239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conjuntiu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 flipH="1">
            <a:off x="6866992" y="4557577"/>
            <a:ext cx="407265" cy="46709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Tejido Conjuntivo - Concepto, tipos y funcio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/>
          <a:stretch/>
        </p:blipFill>
        <p:spPr bwMode="auto">
          <a:xfrm>
            <a:off x="6346208" y="3043451"/>
            <a:ext cx="5845791" cy="315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ose connective tissue - Wikiped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2" t="48374" b="12624"/>
          <a:stretch/>
        </p:blipFill>
        <p:spPr bwMode="auto">
          <a:xfrm>
            <a:off x="0" y="3069971"/>
            <a:ext cx="5544688" cy="3159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3"/>
          <p:cNvSpPr txBox="1"/>
          <p:nvPr/>
        </p:nvSpPr>
        <p:spPr>
          <a:xfrm>
            <a:off x="1069497" y="6313179"/>
            <a:ext cx="314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</a:t>
            </a:r>
            <a:r>
              <a:rPr lang="es-ES" sz="1600" dirty="0" err="1" smtClean="0"/>
              <a:t>conjuntiu</a:t>
            </a:r>
            <a:r>
              <a:rPr lang="es-ES" sz="1600" dirty="0" smtClean="0"/>
              <a:t> </a:t>
            </a:r>
            <a:r>
              <a:rPr lang="es-ES" sz="1600" dirty="0" err="1" smtClean="0"/>
              <a:t>lax</a:t>
            </a:r>
            <a:endParaRPr lang="es-ES" sz="1600" dirty="0" smtClean="0"/>
          </a:p>
        </p:txBody>
      </p:sp>
      <p:sp>
        <p:nvSpPr>
          <p:cNvPr id="13" name="12 CuadroTexto"/>
          <p:cNvSpPr txBox="1"/>
          <p:nvPr/>
        </p:nvSpPr>
        <p:spPr>
          <a:xfrm>
            <a:off x="8579479" y="2053997"/>
            <a:ext cx="184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cèl·lula</a:t>
            </a:r>
            <a:endParaRPr lang="es-E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fibrolast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15 Conector recto de flecha"/>
          <p:cNvCxnSpPr/>
          <p:nvPr/>
        </p:nvCxnSpPr>
        <p:spPr>
          <a:xfrm flipH="1">
            <a:off x="9063781" y="2700330"/>
            <a:ext cx="140557" cy="62972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5544688" y="6162340"/>
            <a:ext cx="1847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matriu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extracel·lular</a:t>
            </a:r>
            <a:endParaRPr lang="es-E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21 Conector recto de flecha"/>
          <p:cNvCxnSpPr/>
          <p:nvPr/>
        </p:nvCxnSpPr>
        <p:spPr>
          <a:xfrm flipV="1">
            <a:off x="6624832" y="5868537"/>
            <a:ext cx="242160" cy="58793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H="1" flipV="1">
            <a:off x="4827181" y="5422605"/>
            <a:ext cx="717507" cy="110121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H="1">
            <a:off x="4646427" y="2689697"/>
            <a:ext cx="4206176" cy="91474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8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dipose Tissue, Heart Pericardium With Pericarditis, Light Micrograph,..  Stock Photo, Picture And Royalty Free Image. Image 105707105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51" y="1875452"/>
            <a:ext cx="7479575" cy="498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b="1" u="sng" dirty="0" err="1" smtClean="0">
                <a:solidFill>
                  <a:schemeClr val="accent2"/>
                </a:solidFill>
              </a:rPr>
              <a:t>adipós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Teixit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b="1" u="sng" dirty="0" smtClean="0">
                <a:solidFill>
                  <a:schemeClr val="tx1"/>
                </a:solidFill>
              </a:rPr>
              <a:t>reserva de </a:t>
            </a:r>
            <a:r>
              <a:rPr lang="es-ES" b="1" u="sng" dirty="0" err="1" smtClean="0">
                <a:solidFill>
                  <a:schemeClr val="tx1"/>
                </a:solidFill>
              </a:rPr>
              <a:t>nutrients</a:t>
            </a:r>
            <a:r>
              <a:rPr lang="es-ES" b="1" u="sng" dirty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que, a </a:t>
            </a:r>
            <a:r>
              <a:rPr lang="es-ES" u="sng" dirty="0" err="1" smtClean="0">
                <a:solidFill>
                  <a:schemeClr val="tx1"/>
                </a:solidFill>
              </a:rPr>
              <a:t>més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u="sng" dirty="0" err="1" smtClean="0">
                <a:solidFill>
                  <a:schemeClr val="tx1"/>
                </a:solidFill>
              </a:rPr>
              <a:t>protegeix</a:t>
            </a:r>
            <a:r>
              <a:rPr lang="es-ES" u="sng" dirty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alguns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òrgans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9277941" y="5354793"/>
            <a:ext cx="1237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conjuntiu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 flipH="1">
            <a:off x="8857397" y="5892722"/>
            <a:ext cx="420544" cy="54902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218364" y="3582412"/>
            <a:ext cx="1427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eixit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adípós</a:t>
            </a:r>
            <a:endParaRPr lang="es-E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adipòcits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 flipV="1">
            <a:off x="1230020" y="3582412"/>
            <a:ext cx="1595067" cy="22243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62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Linfocitosis - Wikipedia, la enciclopedia libr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05" r="26208"/>
          <a:stretch/>
        </p:blipFill>
        <p:spPr bwMode="auto">
          <a:xfrm>
            <a:off x="1502975" y="2333766"/>
            <a:ext cx="7084034" cy="431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b="1" u="sng" dirty="0" err="1" smtClean="0">
                <a:solidFill>
                  <a:schemeClr val="accent2"/>
                </a:solidFill>
              </a:rPr>
              <a:t>sanguini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Teixit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encarregat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b="1" u="sng" dirty="0" smtClean="0">
                <a:solidFill>
                  <a:schemeClr val="tx1"/>
                </a:solidFill>
              </a:rPr>
              <a:t>transportar </a:t>
            </a:r>
            <a:r>
              <a:rPr lang="es-ES" b="1" u="sng" dirty="0" err="1" smtClean="0">
                <a:solidFill>
                  <a:schemeClr val="tx1"/>
                </a:solidFill>
              </a:rPr>
              <a:t>substàncies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entre </a:t>
            </a:r>
            <a:r>
              <a:rPr lang="es-ES" u="sng" dirty="0" err="1" smtClean="0">
                <a:solidFill>
                  <a:schemeClr val="tx1"/>
                </a:solidFill>
              </a:rPr>
              <a:t>els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teixits</a:t>
            </a:r>
            <a:r>
              <a:rPr lang="es-ES" u="sng" dirty="0" smtClean="0">
                <a:solidFill>
                  <a:schemeClr val="tx1"/>
                </a:solidFill>
              </a:rPr>
              <a:t> del </a:t>
            </a:r>
            <a:r>
              <a:rPr lang="es-ES" u="sng" dirty="0" err="1" smtClean="0">
                <a:solidFill>
                  <a:schemeClr val="tx1"/>
                </a:solidFill>
              </a:rPr>
              <a:t>cos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u="sng" dirty="0" err="1" smtClean="0">
                <a:solidFill>
                  <a:schemeClr val="tx1"/>
                </a:solidFill>
              </a:rPr>
              <a:t>així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com</a:t>
            </a:r>
            <a:r>
              <a:rPr lang="es-ES" u="sng" dirty="0" smtClean="0">
                <a:solidFill>
                  <a:schemeClr val="tx1"/>
                </a:solidFill>
              </a:rPr>
              <a:t> les </a:t>
            </a:r>
            <a:r>
              <a:rPr lang="es-ES" b="1" u="sng" dirty="0" err="1" smtClean="0">
                <a:solidFill>
                  <a:schemeClr val="tx1"/>
                </a:solidFill>
              </a:rPr>
              <a:t>cèl·lules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defensives</a:t>
            </a:r>
            <a:r>
              <a:rPr lang="es-ES" dirty="0" smtClean="0">
                <a:solidFill>
                  <a:schemeClr val="tx1"/>
                </a:solidFill>
              </a:rPr>
              <a:t>. La </a:t>
            </a:r>
            <a:r>
              <a:rPr lang="es-ES" dirty="0" err="1" smtClean="0">
                <a:solidFill>
                  <a:schemeClr val="tx1"/>
                </a:solidFill>
              </a:rPr>
              <a:t>seva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matriu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està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composta </a:t>
            </a:r>
            <a:r>
              <a:rPr lang="es-ES" u="sng" dirty="0" err="1" smtClean="0">
                <a:solidFill>
                  <a:schemeClr val="tx1"/>
                </a:solidFill>
              </a:rPr>
              <a:t>bàsicament</a:t>
            </a:r>
            <a:r>
              <a:rPr lang="es-ES" u="sng" dirty="0" smtClean="0">
                <a:solidFill>
                  <a:schemeClr val="tx1"/>
                </a:solidFill>
              </a:rPr>
              <a:t> per </a:t>
            </a:r>
            <a:r>
              <a:rPr lang="es-ES" u="sng" dirty="0" err="1" smtClean="0">
                <a:solidFill>
                  <a:schemeClr val="tx1"/>
                </a:solidFill>
              </a:rPr>
              <a:t>aigua</a:t>
            </a:r>
            <a:r>
              <a:rPr lang="es-ES" u="sng" dirty="0" smtClean="0">
                <a:solidFill>
                  <a:schemeClr val="tx1"/>
                </a:solidFill>
              </a:rPr>
              <a:t>, a </a:t>
            </a:r>
            <a:r>
              <a:rPr lang="es-ES" u="sng" dirty="0" err="1" smtClean="0">
                <a:solidFill>
                  <a:schemeClr val="tx1"/>
                </a:solidFill>
              </a:rPr>
              <a:t>més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nutrients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u="sng" dirty="0" err="1" smtClean="0">
                <a:solidFill>
                  <a:schemeClr val="tx1"/>
                </a:solidFill>
              </a:rPr>
              <a:t>productes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rebuig</a:t>
            </a:r>
            <a:r>
              <a:rPr lang="es-ES" u="sng" dirty="0" smtClean="0">
                <a:solidFill>
                  <a:schemeClr val="tx1"/>
                </a:solidFill>
              </a:rPr>
              <a:t>, hormones i </a:t>
            </a:r>
            <a:r>
              <a:rPr lang="es-ES" u="sng" dirty="0" err="1" smtClean="0">
                <a:solidFill>
                  <a:schemeClr val="tx1"/>
                </a:solidFill>
              </a:rPr>
              <a:t>altres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subtàncies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816454" y="5161350"/>
            <a:ext cx="1237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leucòcit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 flipH="1">
            <a:off x="7506269" y="5383088"/>
            <a:ext cx="1310185" cy="54902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55575" y="3213922"/>
            <a:ext cx="142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eritròcit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 flipV="1">
            <a:off x="1230020" y="3193576"/>
            <a:ext cx="797533" cy="20501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Why is blood called a tissue? - Quo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228195" y="5090932"/>
            <a:ext cx="1427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plaqueta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18 Conector recto de flecha"/>
          <p:cNvCxnSpPr/>
          <p:nvPr/>
        </p:nvCxnSpPr>
        <p:spPr>
          <a:xfrm>
            <a:off x="1346179" y="5337743"/>
            <a:ext cx="1205952" cy="31985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45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b="1" u="sng" dirty="0" err="1" smtClean="0">
                <a:solidFill>
                  <a:schemeClr val="accent2"/>
                </a:solidFill>
              </a:rPr>
              <a:t>cartilaginós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Teixit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u="sng" dirty="0" smtClean="0">
                <a:solidFill>
                  <a:schemeClr val="tx1"/>
                </a:solidFill>
              </a:rPr>
              <a:t>de </a:t>
            </a:r>
            <a:r>
              <a:rPr lang="es-ES" b="1" u="sng" dirty="0" err="1" smtClean="0">
                <a:solidFill>
                  <a:schemeClr val="tx1"/>
                </a:solidFill>
              </a:rPr>
              <a:t>sosteniment</a:t>
            </a:r>
            <a:r>
              <a:rPr lang="es-ES" dirty="0" smtClean="0">
                <a:solidFill>
                  <a:schemeClr val="tx1"/>
                </a:solidFill>
              </a:rPr>
              <a:t>, la </a:t>
            </a:r>
            <a:r>
              <a:rPr lang="es-ES" dirty="0" err="1" smtClean="0">
                <a:solidFill>
                  <a:schemeClr val="tx1"/>
                </a:solidFill>
              </a:rPr>
              <a:t>seva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matriu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extracel·lular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està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formada per </a:t>
            </a:r>
            <a:r>
              <a:rPr lang="es-ES" b="1" u="sng" dirty="0" err="1" smtClean="0">
                <a:solidFill>
                  <a:schemeClr val="tx1"/>
                </a:solidFill>
              </a:rPr>
              <a:t>condrina</a:t>
            </a:r>
            <a:r>
              <a:rPr lang="es-ES" dirty="0" smtClean="0">
                <a:solidFill>
                  <a:schemeClr val="tx1"/>
                </a:solidFill>
              </a:rPr>
              <a:t>, una </a:t>
            </a:r>
            <a:r>
              <a:rPr lang="es-ES" u="sng" dirty="0" err="1" smtClean="0">
                <a:solidFill>
                  <a:schemeClr val="tx1"/>
                </a:solidFill>
              </a:rPr>
              <a:t>substància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proteïca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amb</a:t>
            </a:r>
            <a:r>
              <a:rPr lang="es-ES" u="sng" dirty="0" smtClean="0">
                <a:solidFill>
                  <a:schemeClr val="tx1"/>
                </a:solidFill>
              </a:rPr>
              <a:t> gran </a:t>
            </a:r>
            <a:r>
              <a:rPr lang="es-ES" u="sng" dirty="0" err="1" smtClean="0">
                <a:solidFill>
                  <a:schemeClr val="tx1"/>
                </a:solidFill>
              </a:rPr>
              <a:t>elasticitat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416863" y="3075617"/>
            <a:ext cx="172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atriu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extracel·lular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00501" y="4990684"/>
            <a:ext cx="146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cèl·lula</a:t>
            </a:r>
            <a:endParaRPr lang="es-E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condròcit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acultad de Veterina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881" y="2129313"/>
            <a:ext cx="6051514" cy="452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17 Conector recto de flecha"/>
          <p:cNvCxnSpPr/>
          <p:nvPr/>
        </p:nvCxnSpPr>
        <p:spPr>
          <a:xfrm>
            <a:off x="1803226" y="5170128"/>
            <a:ext cx="817145" cy="9233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8206591" y="3721948"/>
            <a:ext cx="420544" cy="54902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57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istology Of Human Compact Bone Tissue Under Microscope View For Education  Muscle Bone Connection And Connective Tissue Stock Photo - Download Image  Now - i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46" b="7921"/>
          <a:stretch/>
        </p:blipFill>
        <p:spPr bwMode="auto">
          <a:xfrm>
            <a:off x="2324406" y="2468216"/>
            <a:ext cx="5882185" cy="41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b="1" u="sng" dirty="0" err="1" smtClean="0">
                <a:solidFill>
                  <a:schemeClr val="accent2"/>
                </a:solidFill>
              </a:rPr>
              <a:t>ossi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Teixit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de </a:t>
            </a:r>
            <a:r>
              <a:rPr lang="es-ES" b="1" u="sng" dirty="0" err="1" smtClean="0">
                <a:solidFill>
                  <a:schemeClr val="tx1"/>
                </a:solidFill>
              </a:rPr>
              <a:t>suport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b="1" u="sng" dirty="0" err="1" smtClean="0">
                <a:solidFill>
                  <a:schemeClr val="tx1"/>
                </a:solidFill>
              </a:rPr>
              <a:t>protecció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</a:t>
            </a:r>
            <a:r>
              <a:rPr lang="es-ES" b="1" u="sng" dirty="0" err="1" smtClean="0">
                <a:solidFill>
                  <a:schemeClr val="tx1"/>
                </a:solidFill>
              </a:rPr>
              <a:t>producció</a:t>
            </a:r>
            <a:r>
              <a:rPr lang="es-ES" b="1" u="sng" dirty="0" smtClean="0">
                <a:solidFill>
                  <a:schemeClr val="tx1"/>
                </a:solidFill>
              </a:rPr>
              <a:t> de les </a:t>
            </a:r>
            <a:r>
              <a:rPr lang="es-ES" b="1" u="sng" dirty="0" err="1" smtClean="0">
                <a:solidFill>
                  <a:schemeClr val="tx1"/>
                </a:solidFill>
              </a:rPr>
              <a:t>cèl·lules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sanguínies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r>
              <a:rPr lang="es-ES" dirty="0">
                <a:solidFill>
                  <a:schemeClr val="tx1"/>
                </a:solidFill>
              </a:rPr>
              <a:t>L</a:t>
            </a:r>
            <a:r>
              <a:rPr lang="es-ES" dirty="0" smtClean="0">
                <a:solidFill>
                  <a:schemeClr val="tx1"/>
                </a:solidFill>
              </a:rPr>
              <a:t>a </a:t>
            </a:r>
            <a:r>
              <a:rPr lang="es-ES" dirty="0" err="1" smtClean="0">
                <a:solidFill>
                  <a:schemeClr val="tx1"/>
                </a:solidFill>
              </a:rPr>
              <a:t>seva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matriu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extracel·lular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està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formada per </a:t>
            </a:r>
            <a:r>
              <a:rPr lang="es-ES" b="1" u="sng" dirty="0" err="1" smtClean="0">
                <a:solidFill>
                  <a:schemeClr val="tx1"/>
                </a:solidFill>
              </a:rPr>
              <a:t>col·lagen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</a:t>
            </a:r>
            <a:r>
              <a:rPr lang="es-ES" u="sng" dirty="0" err="1" smtClean="0">
                <a:solidFill>
                  <a:schemeClr val="tx1"/>
                </a:solidFill>
              </a:rPr>
              <a:t>sals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inorgàniques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formades</a:t>
            </a:r>
            <a:r>
              <a:rPr lang="es-ES" dirty="0" smtClean="0">
                <a:solidFill>
                  <a:schemeClr val="tx1"/>
                </a:solidFill>
              </a:rPr>
              <a:t> per </a:t>
            </a:r>
            <a:r>
              <a:rPr lang="es-ES" b="1" u="sng" dirty="0" err="1" smtClean="0">
                <a:solidFill>
                  <a:schemeClr val="tx1"/>
                </a:solidFill>
              </a:rPr>
              <a:t>calci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b="1" u="sng" dirty="0" err="1" smtClean="0">
                <a:solidFill>
                  <a:schemeClr val="tx1"/>
                </a:solidFill>
              </a:rPr>
              <a:t>fòsfor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b="1" u="sng" dirty="0" err="1" smtClean="0">
                <a:solidFill>
                  <a:schemeClr val="tx1"/>
                </a:solidFill>
              </a:rPr>
              <a:t>magnesi</a:t>
            </a:r>
            <a:r>
              <a:rPr lang="es-ES" dirty="0" smtClean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416862" y="2622131"/>
            <a:ext cx="17221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cèl·lula</a:t>
            </a:r>
            <a:endParaRPr lang="es-ES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osteòcit</a:t>
            </a:r>
            <a:r>
              <a:rPr lang="es-E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09433" y="4990684"/>
            <a:ext cx="165310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matriu</a:t>
            </a:r>
            <a:r>
              <a:rPr lang="es-E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extracel·lular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1763145" y="5238014"/>
            <a:ext cx="1130180" cy="207443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7647032" y="2945297"/>
            <a:ext cx="769831" cy="54902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6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specialización de las célula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50"/>
          <a:stretch/>
        </p:blipFill>
        <p:spPr bwMode="auto">
          <a:xfrm>
            <a:off x="0" y="2622131"/>
            <a:ext cx="4561682" cy="337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3/38/Skeletal_striated_muscl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5" r="64694" b="59961"/>
          <a:stretch/>
        </p:blipFill>
        <p:spPr bwMode="auto">
          <a:xfrm>
            <a:off x="4531456" y="2344225"/>
            <a:ext cx="6005944" cy="406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8647389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muscular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Teixit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contràctil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format</a:t>
            </a:r>
            <a:r>
              <a:rPr lang="es-ES" u="sng" dirty="0" smtClean="0">
                <a:solidFill>
                  <a:schemeClr val="tx1"/>
                </a:solidFill>
              </a:rPr>
              <a:t> per </a:t>
            </a:r>
            <a:r>
              <a:rPr lang="es-ES" u="sng" dirty="0" err="1" smtClean="0">
                <a:solidFill>
                  <a:schemeClr val="tx1"/>
                </a:solidFill>
              </a:rPr>
              <a:t>cèl·lules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allargades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el </a:t>
            </a:r>
            <a:r>
              <a:rPr lang="es-ES" u="sng" dirty="0" smtClean="0">
                <a:solidFill>
                  <a:schemeClr val="tx1"/>
                </a:solidFill>
              </a:rPr>
              <a:t>responsable de la </a:t>
            </a:r>
            <a:r>
              <a:rPr lang="es-ES" b="1" u="sng" dirty="0" err="1" smtClean="0">
                <a:solidFill>
                  <a:schemeClr val="tx1"/>
                </a:solidFill>
              </a:rPr>
              <a:t>locomoció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i el </a:t>
            </a:r>
            <a:r>
              <a:rPr lang="es-ES" b="1" u="sng" dirty="0" err="1" smtClean="0">
                <a:solidFill>
                  <a:schemeClr val="tx1"/>
                </a:solidFill>
              </a:rPr>
              <a:t>moviment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dels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òrgans</a:t>
            </a:r>
            <a:r>
              <a:rPr lang="es-ES" u="sng" dirty="0" smtClean="0">
                <a:solidFill>
                  <a:schemeClr val="tx1"/>
                </a:solidFill>
              </a:rPr>
              <a:t>, </a:t>
            </a:r>
            <a:r>
              <a:rPr lang="es-ES" u="sng" dirty="0" err="1" smtClean="0">
                <a:solidFill>
                  <a:schemeClr val="tx1"/>
                </a:solidFill>
              </a:rPr>
              <a:t>gràcies</a:t>
            </a:r>
            <a:r>
              <a:rPr lang="es-ES" u="sng" dirty="0">
                <a:solidFill>
                  <a:schemeClr val="tx1"/>
                </a:solidFill>
              </a:rPr>
              <a:t> </a:t>
            </a:r>
            <a:r>
              <a:rPr lang="es-ES" u="sng" dirty="0" smtClean="0">
                <a:solidFill>
                  <a:schemeClr val="tx1"/>
                </a:solidFill>
              </a:rPr>
              <a:t>a </a:t>
            </a:r>
            <a:r>
              <a:rPr lang="es-ES" u="sng" dirty="0" err="1" smtClean="0">
                <a:solidFill>
                  <a:schemeClr val="tx1"/>
                </a:solidFill>
              </a:rPr>
              <a:t>l’acció</a:t>
            </a:r>
            <a:r>
              <a:rPr lang="es-ES" u="sng" dirty="0" smtClean="0">
                <a:solidFill>
                  <a:schemeClr val="tx1"/>
                </a:solidFill>
              </a:rPr>
              <a:t> de </a:t>
            </a:r>
            <a:r>
              <a:rPr lang="es-ES" u="sng" dirty="0" err="1" smtClean="0">
                <a:solidFill>
                  <a:schemeClr val="tx1"/>
                </a:solidFill>
              </a:rPr>
              <a:t>dues</a:t>
            </a:r>
            <a:r>
              <a:rPr lang="es-ES" u="sng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proteïnes</a:t>
            </a:r>
            <a:r>
              <a:rPr lang="es-ES" u="sng" dirty="0" smtClean="0">
                <a:solidFill>
                  <a:schemeClr val="tx1"/>
                </a:solidFill>
              </a:rPr>
              <a:t>: actina i miosina</a:t>
            </a:r>
            <a:r>
              <a:rPr lang="es-ES" dirty="0" smtClean="0">
                <a:solidFill>
                  <a:schemeClr val="tx1"/>
                </a:solidFill>
              </a:rPr>
              <a:t>, que formen les </a:t>
            </a:r>
            <a:r>
              <a:rPr lang="es-ES" dirty="0" err="1" smtClean="0">
                <a:solidFill>
                  <a:schemeClr val="tx1"/>
                </a:solidFill>
              </a:rPr>
              <a:t>miofibril·les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6204056" y="1918513"/>
            <a:ext cx="172215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nucli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766100" y="6423631"/>
            <a:ext cx="165310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iofibril·les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 flipV="1">
            <a:off x="5520055" y="5718412"/>
            <a:ext cx="252948" cy="739479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6204056" y="2270985"/>
            <a:ext cx="168528" cy="635988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8979832" y="1709038"/>
            <a:ext cx="165310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 intercalar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15 Conector recto de flecha"/>
          <p:cNvCxnSpPr>
            <a:stCxn id="13" idx="1"/>
          </p:cNvCxnSpPr>
          <p:nvPr/>
        </p:nvCxnSpPr>
        <p:spPr>
          <a:xfrm flipH="1">
            <a:off x="8666328" y="2032204"/>
            <a:ext cx="313504" cy="477563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3"/>
          <p:cNvSpPr txBox="1"/>
          <p:nvPr/>
        </p:nvSpPr>
        <p:spPr>
          <a:xfrm>
            <a:off x="6204056" y="6385161"/>
            <a:ext cx="2504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muscular </a:t>
            </a:r>
            <a:r>
              <a:rPr lang="es-ES" sz="1600" dirty="0" err="1" smtClean="0"/>
              <a:t>cardíac</a:t>
            </a:r>
            <a:endParaRPr lang="es-ES" sz="1600" dirty="0" smtClean="0"/>
          </a:p>
        </p:txBody>
      </p:sp>
    </p:spTree>
    <p:extLst>
      <p:ext uri="{BB962C8B-B14F-4D97-AF65-F5344CB8AC3E}">
        <p14:creationId xmlns:p14="http://schemas.microsoft.com/office/powerpoint/2010/main" val="148508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4100" name="Picture 4" descr="Smooth muscle – Veterinary Histolog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r="25770" b="34191"/>
          <a:stretch/>
        </p:blipFill>
        <p:spPr bwMode="auto">
          <a:xfrm>
            <a:off x="6149905" y="1387744"/>
            <a:ext cx="6042095" cy="413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hapter 7, Page 4 - HistologyOL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80" b="27566"/>
          <a:stretch/>
        </p:blipFill>
        <p:spPr bwMode="auto">
          <a:xfrm>
            <a:off x="-26450" y="1387744"/>
            <a:ext cx="5922283" cy="413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/>
          <p:cNvSpPr txBox="1"/>
          <p:nvPr/>
        </p:nvSpPr>
        <p:spPr>
          <a:xfrm>
            <a:off x="7631796" y="5594677"/>
            <a:ext cx="314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muscular </a:t>
            </a:r>
            <a:r>
              <a:rPr lang="es-ES" sz="1600" dirty="0" err="1" smtClean="0"/>
              <a:t>llis</a:t>
            </a:r>
            <a:endParaRPr lang="es-ES" sz="1600" dirty="0" smtClean="0"/>
          </a:p>
        </p:txBody>
      </p:sp>
      <p:sp>
        <p:nvSpPr>
          <p:cNvPr id="10" name="9 CuadroTexto"/>
          <p:cNvSpPr txBox="1"/>
          <p:nvPr/>
        </p:nvSpPr>
        <p:spPr>
          <a:xfrm>
            <a:off x="2089832" y="564387"/>
            <a:ext cx="1670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miofibril·les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588351" y="957800"/>
            <a:ext cx="346339" cy="1116666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3"/>
          <p:cNvSpPr txBox="1"/>
          <p:nvPr/>
        </p:nvSpPr>
        <p:spPr>
          <a:xfrm>
            <a:off x="943213" y="5594677"/>
            <a:ext cx="314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Teixit</a:t>
            </a:r>
            <a:r>
              <a:rPr lang="es-ES" sz="1600" dirty="0" smtClean="0"/>
              <a:t> muscular </a:t>
            </a:r>
            <a:r>
              <a:rPr lang="es-ES" sz="1600" dirty="0" err="1" smtClean="0"/>
              <a:t>esquelètic</a:t>
            </a:r>
            <a:endParaRPr lang="es-ES" sz="1600" dirty="0" smtClean="0"/>
          </a:p>
        </p:txBody>
      </p:sp>
      <p:sp>
        <p:nvSpPr>
          <p:cNvPr id="25" name="24 CuadroTexto"/>
          <p:cNvSpPr txBox="1"/>
          <p:nvPr/>
        </p:nvSpPr>
        <p:spPr>
          <a:xfrm>
            <a:off x="3760658" y="5708186"/>
            <a:ext cx="165310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nucli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27 Conector recto de flecha"/>
          <p:cNvCxnSpPr/>
          <p:nvPr/>
        </p:nvCxnSpPr>
        <p:spPr>
          <a:xfrm flipV="1">
            <a:off x="4088298" y="5199804"/>
            <a:ext cx="72596" cy="564150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7038395" y="773134"/>
            <a:ext cx="165310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nucli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29 Conector recto de flecha"/>
          <p:cNvCxnSpPr/>
          <p:nvPr/>
        </p:nvCxnSpPr>
        <p:spPr>
          <a:xfrm>
            <a:off x="7407579" y="1184038"/>
            <a:ext cx="224217" cy="467348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5978694" y="5774621"/>
            <a:ext cx="165310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miofibril·les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31 Conector recto de flecha"/>
          <p:cNvCxnSpPr/>
          <p:nvPr/>
        </p:nvCxnSpPr>
        <p:spPr>
          <a:xfrm flipV="1">
            <a:off x="6724590" y="4831314"/>
            <a:ext cx="313805" cy="932640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83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SISTEMA NERVIOSO - CALAMEO Downloa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572" y="3625693"/>
            <a:ext cx="4275335" cy="320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Les neur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677" y="173755"/>
            <a:ext cx="3219888" cy="657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088" y="457200"/>
            <a:ext cx="6559282" cy="5056496"/>
          </a:xfrm>
        </p:spPr>
        <p:txBody>
          <a:bodyPr>
            <a:normAutofit/>
          </a:bodyPr>
          <a:lstStyle/>
          <a:p>
            <a:r>
              <a:rPr lang="es-ES" b="1" u="sng" dirty="0" err="1" smtClean="0">
                <a:solidFill>
                  <a:schemeClr val="accent2"/>
                </a:solidFill>
              </a:rPr>
              <a:t>Teixit</a:t>
            </a:r>
            <a:r>
              <a:rPr lang="es-ES" b="1" u="sng" dirty="0" smtClean="0">
                <a:solidFill>
                  <a:schemeClr val="accent2"/>
                </a:solidFill>
              </a:rPr>
              <a:t> </a:t>
            </a:r>
            <a:r>
              <a:rPr lang="es-ES" b="1" u="sng" dirty="0" err="1" smtClean="0">
                <a:solidFill>
                  <a:schemeClr val="accent2"/>
                </a:solidFill>
              </a:rPr>
              <a:t>nerviós</a:t>
            </a:r>
            <a:endParaRPr lang="es-ES" b="1" u="sng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 err="1" smtClean="0">
                <a:solidFill>
                  <a:schemeClr val="tx1"/>
                </a:solidFill>
              </a:rPr>
              <a:t>Teixit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u="sng" dirty="0" err="1" smtClean="0">
                <a:solidFill>
                  <a:schemeClr val="tx1"/>
                </a:solidFill>
              </a:rPr>
              <a:t>encarregat</a:t>
            </a:r>
            <a:r>
              <a:rPr lang="es-ES" u="sng" dirty="0" smtClean="0">
                <a:solidFill>
                  <a:schemeClr val="tx1"/>
                </a:solidFill>
              </a:rPr>
              <a:t> de la </a:t>
            </a:r>
            <a:r>
              <a:rPr lang="es-ES" b="1" u="sng" dirty="0" err="1" smtClean="0">
                <a:solidFill>
                  <a:schemeClr val="tx1"/>
                </a:solidFill>
              </a:rPr>
              <a:t>recepció</a:t>
            </a:r>
            <a:r>
              <a:rPr lang="es-ES" b="1" u="sng" dirty="0" smtClean="0">
                <a:solidFill>
                  <a:schemeClr val="tx1"/>
                </a:solidFill>
              </a:rPr>
              <a:t> i </a:t>
            </a:r>
            <a:r>
              <a:rPr lang="es-ES" b="1" u="sng" dirty="0" err="1" smtClean="0">
                <a:solidFill>
                  <a:schemeClr val="tx1"/>
                </a:solidFill>
              </a:rPr>
              <a:t>transmissió</a:t>
            </a:r>
            <a:r>
              <a:rPr lang="es-E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err="1" smtClean="0">
                <a:solidFill>
                  <a:schemeClr val="tx1"/>
                </a:solidFill>
              </a:rPr>
              <a:t>d’estímuls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Format</a:t>
            </a:r>
            <a:r>
              <a:rPr lang="es-ES" sz="1600" dirty="0" smtClean="0">
                <a:solidFill>
                  <a:schemeClr val="tx1"/>
                </a:solidFill>
              </a:rPr>
              <a:t> per </a:t>
            </a:r>
            <a:r>
              <a:rPr lang="es-ES" sz="1600" u="sng" dirty="0" smtClean="0">
                <a:solidFill>
                  <a:schemeClr val="tx1"/>
                </a:solidFill>
              </a:rPr>
              <a:t>2 </a:t>
            </a:r>
            <a:r>
              <a:rPr lang="es-ES" sz="1600" u="sng" dirty="0" err="1" smtClean="0">
                <a:solidFill>
                  <a:schemeClr val="tx1"/>
                </a:solidFill>
              </a:rPr>
              <a:t>tipus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cel·lulars</a:t>
            </a:r>
            <a:r>
              <a:rPr lang="es-ES" sz="1600" dirty="0" smtClean="0">
                <a:solidFill>
                  <a:schemeClr val="tx1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u="sng" dirty="0" err="1" smtClean="0">
                <a:solidFill>
                  <a:schemeClr val="accent2"/>
                </a:solidFill>
              </a:rPr>
              <a:t>Neurones</a:t>
            </a:r>
            <a:r>
              <a:rPr lang="es-ES" sz="1600" b="1" dirty="0">
                <a:solidFill>
                  <a:schemeClr val="accent2"/>
                </a:solidFill>
              </a:rPr>
              <a:t>: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transmeten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l’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impuls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nerviós</a:t>
            </a:r>
            <a:r>
              <a:rPr lang="es-ES" sz="1600" b="1" u="sng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de manera </a:t>
            </a:r>
            <a:r>
              <a:rPr lang="es-ES" sz="1600" dirty="0" err="1" smtClean="0">
                <a:solidFill>
                  <a:schemeClr val="tx1"/>
                </a:solidFill>
              </a:rPr>
              <a:t>independent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però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es </a:t>
            </a:r>
            <a:r>
              <a:rPr lang="es-ES" sz="1600" u="sng" dirty="0" err="1" smtClean="0">
                <a:solidFill>
                  <a:schemeClr val="tx1"/>
                </a:solidFill>
              </a:rPr>
              <a:t>connecten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u="sng" dirty="0" err="1" smtClean="0">
                <a:solidFill>
                  <a:schemeClr val="tx1"/>
                </a:solidFill>
              </a:rPr>
              <a:t>formant</a:t>
            </a:r>
            <a:r>
              <a:rPr lang="es-ES" sz="1600" u="sng" dirty="0" smtClean="0">
                <a:solidFill>
                  <a:schemeClr val="tx1"/>
                </a:solidFill>
              </a:rPr>
              <a:t> una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xarxa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b="1" u="sng" dirty="0" err="1" smtClean="0">
                <a:solidFill>
                  <a:schemeClr val="accent2"/>
                </a:solidFill>
              </a:rPr>
              <a:t>Cèl·lules</a:t>
            </a:r>
            <a:r>
              <a:rPr lang="es-ES" sz="1600" b="1" u="sng" dirty="0" smtClean="0">
                <a:solidFill>
                  <a:schemeClr val="accent2"/>
                </a:solidFill>
              </a:rPr>
              <a:t> </a:t>
            </a:r>
            <a:r>
              <a:rPr lang="es-ES" sz="1600" b="1" u="sng" dirty="0" err="1">
                <a:solidFill>
                  <a:schemeClr val="accent2"/>
                </a:solidFill>
              </a:rPr>
              <a:t>glials</a:t>
            </a:r>
            <a:r>
              <a:rPr lang="es-ES" sz="1600" b="1" dirty="0">
                <a:solidFill>
                  <a:schemeClr val="accent2"/>
                </a:solidFill>
              </a:rPr>
              <a:t>: </a:t>
            </a:r>
            <a:r>
              <a:rPr lang="es-ES" sz="1600" u="sng" dirty="0" err="1" smtClean="0">
                <a:solidFill>
                  <a:schemeClr val="tx1"/>
                </a:solidFill>
              </a:rPr>
              <a:t>sostenen</a:t>
            </a:r>
            <a:r>
              <a:rPr lang="es-ES" sz="1600" u="sng" dirty="0" smtClean="0">
                <a:solidFill>
                  <a:schemeClr val="tx1"/>
                </a:solidFill>
              </a:rPr>
              <a:t> les </a:t>
            </a:r>
            <a:r>
              <a:rPr lang="es-ES" sz="1600" u="sng" dirty="0" err="1" smtClean="0">
                <a:solidFill>
                  <a:schemeClr val="tx1"/>
                </a:solidFill>
              </a:rPr>
              <a:t>neurones</a:t>
            </a:r>
            <a:r>
              <a:rPr lang="es-ES" sz="1600" u="sng" dirty="0" smtClean="0">
                <a:solidFill>
                  <a:schemeClr val="tx1"/>
                </a:solidFill>
              </a:rPr>
              <a:t> i les </a:t>
            </a:r>
            <a:r>
              <a:rPr lang="es-ES" sz="1600" b="1" u="sng" dirty="0" err="1" smtClean="0">
                <a:solidFill>
                  <a:schemeClr val="tx1"/>
                </a:solidFill>
              </a:rPr>
              <a:t>nodreixen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així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com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u="sng" dirty="0" smtClean="0">
                <a:solidFill>
                  <a:schemeClr val="tx1"/>
                </a:solidFill>
              </a:rPr>
              <a:t>eliminen les </a:t>
            </a:r>
            <a:r>
              <a:rPr lang="es-ES" sz="1600" u="sng" dirty="0" err="1" smtClean="0">
                <a:solidFill>
                  <a:schemeClr val="tx1"/>
                </a:solidFill>
              </a:rPr>
              <a:t>substàncies</a:t>
            </a:r>
            <a:r>
              <a:rPr lang="es-ES" sz="1600" u="sng" dirty="0" smtClean="0">
                <a:solidFill>
                  <a:schemeClr val="tx1"/>
                </a:solidFill>
              </a:rPr>
              <a:t> de </a:t>
            </a:r>
            <a:r>
              <a:rPr lang="es-ES" sz="1600" u="sng" dirty="0" err="1" smtClean="0">
                <a:solidFill>
                  <a:schemeClr val="tx1"/>
                </a:solidFill>
              </a:rPr>
              <a:t>rebuig</a:t>
            </a:r>
            <a:r>
              <a:rPr lang="es-ES" sz="1600" u="sng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produïdes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dirty="0" smtClean="0">
              <a:solidFill>
                <a:schemeClr val="tx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9236439" y="676566"/>
            <a:ext cx="172215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nucli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9859115" y="3049333"/>
            <a:ext cx="165310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axó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17 Conector recto de flecha"/>
          <p:cNvCxnSpPr/>
          <p:nvPr/>
        </p:nvCxnSpPr>
        <p:spPr>
          <a:xfrm flipH="1">
            <a:off x="9350541" y="3261815"/>
            <a:ext cx="508574" cy="7602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9485196" y="1037230"/>
            <a:ext cx="81885" cy="49998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8195830" y="2606722"/>
            <a:ext cx="211191" cy="65509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7546498" y="3283657"/>
            <a:ext cx="172215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dendrites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24 Conector recto de flecha"/>
          <p:cNvCxnSpPr/>
          <p:nvPr/>
        </p:nvCxnSpPr>
        <p:spPr>
          <a:xfrm flipV="1">
            <a:off x="8667606" y="4525376"/>
            <a:ext cx="560103" cy="28785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7716896" y="4813228"/>
            <a:ext cx="138024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cèl·lula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Schwann</a:t>
            </a:r>
            <a:endParaRPr lang="es-E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beina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mielina)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7227780" y="1283675"/>
            <a:ext cx="172215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neuronal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32 Conector recto de flecha"/>
          <p:cNvCxnSpPr/>
          <p:nvPr/>
        </p:nvCxnSpPr>
        <p:spPr>
          <a:xfrm>
            <a:off x="8790436" y="1537217"/>
            <a:ext cx="345185" cy="24999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CuadroTexto"/>
          <p:cNvSpPr txBox="1"/>
          <p:nvPr/>
        </p:nvSpPr>
        <p:spPr>
          <a:xfrm>
            <a:off x="9673350" y="3992268"/>
            <a:ext cx="165310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nòdul</a:t>
            </a:r>
            <a:r>
              <a:rPr lang="es-E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</a:t>
            </a:r>
          </a:p>
          <a:p>
            <a:r>
              <a:rPr lang="es-E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Ranvier</a:t>
            </a:r>
            <a:endParaRPr lang="es-E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37 Conector recto de flecha"/>
          <p:cNvCxnSpPr/>
          <p:nvPr/>
        </p:nvCxnSpPr>
        <p:spPr>
          <a:xfrm flipH="1" flipV="1">
            <a:off x="9369496" y="3959081"/>
            <a:ext cx="303854" cy="14392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02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d neuron - Wikiped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01"/>
          <a:stretch/>
        </p:blipFill>
        <p:spPr bwMode="auto">
          <a:xfrm>
            <a:off x="1621927" y="529640"/>
            <a:ext cx="6962525" cy="575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8789158" y="3168738"/>
            <a:ext cx="1670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neurona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5 Conector recto de flecha"/>
          <p:cNvCxnSpPr>
            <a:stCxn id="5" idx="1"/>
          </p:cNvCxnSpPr>
          <p:nvPr/>
        </p:nvCxnSpPr>
        <p:spPr>
          <a:xfrm flipH="1">
            <a:off x="7451678" y="3353404"/>
            <a:ext cx="1337480" cy="715703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559568" y="3158679"/>
            <a:ext cx="1278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cèl·lula</a:t>
            </a:r>
            <a:r>
              <a:rPr lang="es-E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glial</a:t>
            </a:r>
            <a:endParaRPr lang="es-E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1507877" y="3487910"/>
            <a:ext cx="1126151" cy="469941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4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ntrotoneuro.files.wordpress.com/2015/09/3-1-8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210" y="2669916"/>
            <a:ext cx="11157319" cy="418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88759"/>
            <a:ext cx="8289245" cy="6336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6. </a:t>
            </a: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La </a:t>
            </a:r>
            <a:r>
              <a:rPr lang="es-ES" sz="1600" b="1" dirty="0" smtClean="0">
                <a:solidFill>
                  <a:schemeClr val="tx1"/>
                </a:solidFill>
              </a:rPr>
              <a:t>mielina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és</a:t>
            </a:r>
            <a:r>
              <a:rPr lang="es-ES" sz="1600" dirty="0" smtClean="0">
                <a:solidFill>
                  <a:schemeClr val="tx1"/>
                </a:solidFill>
              </a:rPr>
              <a:t> una </a:t>
            </a:r>
            <a:r>
              <a:rPr lang="es-ES" sz="1600" dirty="0" err="1" smtClean="0">
                <a:solidFill>
                  <a:schemeClr val="tx1"/>
                </a:solidFill>
              </a:rPr>
              <a:t>substància</a:t>
            </a:r>
            <a:r>
              <a:rPr lang="es-ES" sz="1600" dirty="0" smtClean="0">
                <a:solidFill>
                  <a:schemeClr val="tx1"/>
                </a:solidFill>
              </a:rPr>
              <a:t> lipídica que es </a:t>
            </a:r>
            <a:r>
              <a:rPr lang="es-ES" sz="1600" dirty="0" err="1" smtClean="0">
                <a:solidFill>
                  <a:schemeClr val="tx1"/>
                </a:solidFill>
              </a:rPr>
              <a:t>troba</a:t>
            </a:r>
            <a:r>
              <a:rPr lang="es-ES" sz="1600" dirty="0" smtClean="0">
                <a:solidFill>
                  <a:schemeClr val="tx1"/>
                </a:solidFill>
              </a:rPr>
              <a:t> a la membrana de les </a:t>
            </a:r>
            <a:r>
              <a:rPr lang="es-ES" sz="1600" b="1" dirty="0" err="1" smtClean="0">
                <a:solidFill>
                  <a:schemeClr val="tx1"/>
                </a:solidFill>
              </a:rPr>
              <a:t>cèl·lules</a:t>
            </a:r>
            <a:r>
              <a:rPr lang="es-ES" sz="1600" b="1" dirty="0" smtClean="0">
                <a:solidFill>
                  <a:schemeClr val="tx1"/>
                </a:solidFill>
              </a:rPr>
              <a:t> de </a:t>
            </a:r>
            <a:r>
              <a:rPr lang="es-ES" sz="1600" b="1" dirty="0" err="1" smtClean="0">
                <a:solidFill>
                  <a:schemeClr val="tx1"/>
                </a:solidFill>
              </a:rPr>
              <a:t>Schwann</a:t>
            </a:r>
            <a:r>
              <a:rPr lang="es-ES" sz="1600" dirty="0" smtClean="0">
                <a:solidFill>
                  <a:schemeClr val="tx1"/>
                </a:solidFill>
              </a:rPr>
              <a:t>. La </a:t>
            </a:r>
            <a:r>
              <a:rPr lang="es-ES" sz="1600" dirty="0" err="1" smtClean="0">
                <a:solidFill>
                  <a:schemeClr val="tx1"/>
                </a:solidFill>
              </a:rPr>
              <a:t>seva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propietat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aïllant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permet</a:t>
            </a:r>
            <a:r>
              <a:rPr lang="es-ES" sz="1600" dirty="0" smtClean="0">
                <a:solidFill>
                  <a:schemeClr val="tx1"/>
                </a:solidFill>
              </a:rPr>
              <a:t> que </a:t>
            </a:r>
            <a:r>
              <a:rPr lang="es-ES" sz="1600" dirty="0" err="1" smtClean="0">
                <a:solidFill>
                  <a:schemeClr val="tx1"/>
                </a:solidFill>
              </a:rPr>
              <a:t>l’impuls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elèctric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viatgi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més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ràpid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accent2"/>
                </a:solidFill>
              </a:rPr>
              <a:t>a)</a:t>
            </a:r>
            <a:r>
              <a:rPr lang="es-ES" sz="1600" dirty="0" smtClean="0">
                <a:solidFill>
                  <a:schemeClr val="tx1"/>
                </a:solidFill>
              </a:rPr>
              <a:t> En el </a:t>
            </a:r>
            <a:r>
              <a:rPr lang="es-ES" sz="1600" dirty="0" err="1" smtClean="0">
                <a:solidFill>
                  <a:schemeClr val="tx1"/>
                </a:solidFill>
              </a:rPr>
              <a:t>següent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dibuix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es </a:t>
            </a:r>
            <a:r>
              <a:rPr lang="es-ES" sz="1600" dirty="0" err="1" smtClean="0">
                <a:solidFill>
                  <a:schemeClr val="tx1"/>
                </a:solidFill>
              </a:rPr>
              <a:t>mostra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dirty="0" err="1" smtClean="0">
                <a:solidFill>
                  <a:schemeClr val="tx1"/>
                </a:solidFill>
              </a:rPr>
              <a:t>procés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dirty="0" err="1" smtClean="0">
                <a:solidFill>
                  <a:schemeClr val="tx1"/>
                </a:solidFill>
              </a:rPr>
              <a:t>formació</a:t>
            </a:r>
            <a:r>
              <a:rPr lang="es-ES" sz="1600" dirty="0" smtClean="0">
                <a:solidFill>
                  <a:schemeClr val="tx1"/>
                </a:solidFill>
              </a:rPr>
              <a:t> de la </a:t>
            </a:r>
            <a:r>
              <a:rPr lang="es-ES" sz="1600" dirty="0" err="1" smtClean="0">
                <a:solidFill>
                  <a:schemeClr val="tx1"/>
                </a:solidFill>
              </a:rPr>
              <a:t>beina</a:t>
            </a:r>
            <a:r>
              <a:rPr lang="es-ES" sz="1600" dirty="0" smtClean="0">
                <a:solidFill>
                  <a:schemeClr val="tx1"/>
                </a:solidFill>
              </a:rPr>
              <a:t> de mielina al </a:t>
            </a:r>
            <a:r>
              <a:rPr lang="es-ES" sz="1600" dirty="0" err="1" smtClean="0">
                <a:solidFill>
                  <a:schemeClr val="tx1"/>
                </a:solidFill>
              </a:rPr>
              <a:t>voltant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dirty="0" err="1" smtClean="0">
                <a:solidFill>
                  <a:schemeClr val="tx1"/>
                </a:solidFill>
              </a:rPr>
              <a:t>l’axó</a:t>
            </a:r>
            <a:r>
              <a:rPr lang="es-ES" sz="1600" dirty="0" smtClean="0">
                <a:solidFill>
                  <a:schemeClr val="tx1"/>
                </a:solidFill>
              </a:rPr>
              <a:t> neuronal, </a:t>
            </a:r>
            <a:r>
              <a:rPr lang="es-ES" sz="1600" dirty="0" err="1" smtClean="0">
                <a:solidFill>
                  <a:schemeClr val="tx1"/>
                </a:solidFill>
              </a:rPr>
              <a:t>com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creus</a:t>
            </a:r>
            <a:r>
              <a:rPr lang="es-ES" sz="1600" dirty="0" smtClean="0">
                <a:solidFill>
                  <a:schemeClr val="tx1"/>
                </a:solidFill>
              </a:rPr>
              <a:t> que </a:t>
            </a:r>
            <a:r>
              <a:rPr lang="es-ES" sz="1600" dirty="0" err="1" smtClean="0">
                <a:solidFill>
                  <a:schemeClr val="tx1"/>
                </a:solidFill>
              </a:rPr>
              <a:t>ho</a:t>
            </a:r>
            <a:r>
              <a:rPr lang="es-ES" sz="1600" dirty="0" smtClean="0">
                <a:solidFill>
                  <a:schemeClr val="tx1"/>
                </a:solidFill>
              </a:rPr>
              <a:t> fa la </a:t>
            </a:r>
            <a:r>
              <a:rPr lang="es-ES" sz="1600" dirty="0" err="1" smtClean="0">
                <a:solidFill>
                  <a:schemeClr val="tx1"/>
                </a:solidFill>
              </a:rPr>
              <a:t>cèl·lula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dirty="0" err="1" smtClean="0">
                <a:solidFill>
                  <a:schemeClr val="tx1"/>
                </a:solidFill>
              </a:rPr>
              <a:t>Schwann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perquè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l’axó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quedi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dirty="0" err="1" smtClean="0">
                <a:solidFill>
                  <a:schemeClr val="tx1"/>
                </a:solidFill>
              </a:rPr>
              <a:t>més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recobert</a:t>
            </a:r>
            <a:r>
              <a:rPr lang="es-ES" sz="1600" dirty="0" smtClean="0">
                <a:solidFill>
                  <a:schemeClr val="tx1"/>
                </a:solidFill>
              </a:rPr>
              <a:t> de mielina </a:t>
            </a:r>
            <a:r>
              <a:rPr lang="es-ES" sz="1600" dirty="0" err="1" smtClean="0">
                <a:solidFill>
                  <a:schemeClr val="tx1"/>
                </a:solidFill>
              </a:rPr>
              <a:t>possible</a:t>
            </a:r>
            <a:r>
              <a:rPr lang="es-ES" sz="1600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8570794" y="3616654"/>
            <a:ext cx="2320119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700" dirty="0" smtClean="0"/>
              <a:t> </a:t>
            </a:r>
            <a:r>
              <a:rPr lang="es-ES" sz="20000" dirty="0" smtClean="0"/>
              <a:t>?</a:t>
            </a:r>
            <a:endParaRPr lang="es-ES" sz="20000" dirty="0"/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3.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teixits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6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dirty="0" smtClean="0"/>
              <a:t>4.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òrgans</a:t>
            </a:r>
            <a:endParaRPr lang="ca-ES" dirty="0"/>
          </a:p>
        </p:txBody>
      </p:sp>
      <p:pic>
        <p:nvPicPr>
          <p:cNvPr id="8196" name="Picture 4" descr="File:Internal organs.pn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45" y="851744"/>
            <a:ext cx="6755643" cy="600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39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4.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òrgans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505884" y="647701"/>
            <a:ext cx="8596668" cy="3064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b="1" dirty="0" err="1" smtClean="0">
                <a:solidFill>
                  <a:schemeClr val="accent2"/>
                </a:solidFill>
              </a:rPr>
              <a:t>òrgans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dirty="0" err="1" smtClean="0"/>
              <a:t>agrupacions</a:t>
            </a:r>
            <a:r>
              <a:rPr lang="es-ES" dirty="0" smtClean="0"/>
              <a:t> de </a:t>
            </a:r>
            <a:r>
              <a:rPr lang="es-ES" dirty="0" err="1" smtClean="0"/>
              <a:t>teixits</a:t>
            </a:r>
            <a:r>
              <a:rPr lang="es-ES" dirty="0" smtClean="0"/>
              <a:t> que </a:t>
            </a:r>
            <a:r>
              <a:rPr lang="es-ES" dirty="0" err="1" smtClean="0"/>
              <a:t>treballen</a:t>
            </a:r>
            <a:r>
              <a:rPr lang="es-ES" dirty="0" smtClean="0"/>
              <a:t> </a:t>
            </a:r>
            <a:r>
              <a:rPr lang="es-ES" dirty="0" err="1" smtClean="0"/>
              <a:t>conjutament</a:t>
            </a:r>
            <a:r>
              <a:rPr lang="es-ES" dirty="0" smtClean="0"/>
              <a:t> per </a:t>
            </a:r>
            <a:r>
              <a:rPr lang="es-ES" dirty="0" err="1" smtClean="0"/>
              <a:t>fer</a:t>
            </a:r>
            <a:r>
              <a:rPr lang="es-ES" dirty="0" smtClean="0"/>
              <a:t> una o unes </a:t>
            </a:r>
            <a:r>
              <a:rPr lang="es-ES" dirty="0" err="1" smtClean="0"/>
              <a:t>funcions</a:t>
            </a:r>
            <a:r>
              <a:rPr lang="es-ES" dirty="0" smtClean="0"/>
              <a:t> </a:t>
            </a:r>
            <a:r>
              <a:rPr lang="es-ES" dirty="0" err="1" smtClean="0"/>
              <a:t>determinades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sz="1600" dirty="0" err="1" smtClean="0"/>
              <a:t>Alguns</a:t>
            </a:r>
            <a:r>
              <a:rPr lang="es-ES" sz="1600" dirty="0" smtClean="0"/>
              <a:t> </a:t>
            </a:r>
            <a:r>
              <a:rPr lang="es-ES" sz="1600" dirty="0" err="1" smtClean="0"/>
              <a:t>exemples</a:t>
            </a:r>
            <a:r>
              <a:rPr lang="es-ES" sz="1600" dirty="0" smtClean="0"/>
              <a:t>:</a:t>
            </a:r>
          </a:p>
        </p:txBody>
      </p:sp>
      <p:sp>
        <p:nvSpPr>
          <p:cNvPr id="7" name="6 Rectángulo"/>
          <p:cNvSpPr/>
          <p:nvPr/>
        </p:nvSpPr>
        <p:spPr>
          <a:xfrm rot="2544315">
            <a:off x="8288662" y="4352226"/>
            <a:ext cx="377409" cy="268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222" name="Picture 6" descr="Humanos Órganos Internos Ilustraciones Vectoriales, Clip Art Vectorizado  Libre De Derechos. Image 48707606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0" t="70936" r="1547" b="3933"/>
          <a:stretch/>
        </p:blipFill>
        <p:spPr bwMode="auto">
          <a:xfrm>
            <a:off x="8037769" y="1397708"/>
            <a:ext cx="1494427" cy="130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umanos Órganos Internos Ilustraciones Vectoriales, Clip Art Vectorizado  Libre De Derechos. Image 48707606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38397" r="70683" b="38698"/>
          <a:stretch/>
        </p:blipFill>
        <p:spPr bwMode="auto">
          <a:xfrm>
            <a:off x="2174509" y="5060620"/>
            <a:ext cx="1706063" cy="1446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Órganos Internos Humanos Estómago Y Pulmones, Riñones Y Corazón, Cerebro Y  Hígado Sistema De La Anatomía Del Vector De Las Partes Ilustración del  Vector - Ilustración de riñones, anatomía: 1294425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0" t="66203" r="5386" b="12614"/>
          <a:stretch/>
        </p:blipFill>
        <p:spPr bwMode="auto">
          <a:xfrm>
            <a:off x="395784" y="2572235"/>
            <a:ext cx="1624083" cy="136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Órganos Internos Humanos Estómago Y Pulmones, Riñones Y Corazón, Cerebro Y  Hígado Sistema De La Anatomía Del Vector De Las Partes Ilustración del  Vector - Ilustración de riñones, anatomía: 1294425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8146" r="67382" b="66988"/>
          <a:stretch/>
        </p:blipFill>
        <p:spPr bwMode="auto">
          <a:xfrm>
            <a:off x="4810342" y="5405151"/>
            <a:ext cx="1410775" cy="136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Órganos Internos Humanos Estómago Y Pulmones, Riñones Y Corazón, Cerebro Y  Hígado Sistema De La Anatomía Del Vector De Las Partes Ilustración del  Vector - Ilustración de riñones, anatomía: 1294425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" t="39343" r="78366" b="39972"/>
          <a:stretch/>
        </p:blipFill>
        <p:spPr bwMode="auto">
          <a:xfrm>
            <a:off x="2911581" y="1456372"/>
            <a:ext cx="968991" cy="132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Órganos Internos Humanos Estómago Y Pulmones, Riñones Y Corazón, Cerebro Y  Hígado Sistema De La Anatomía Del Vector De Las Partes Ilustración del  Vector - Ilustración de riñones, anatomía: 1294425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91" t="37032" r="36232" b="38084"/>
          <a:stretch/>
        </p:blipFill>
        <p:spPr bwMode="auto">
          <a:xfrm>
            <a:off x="4592468" y="1321554"/>
            <a:ext cx="1269241" cy="159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Órganos Internos Humanos Estómago Y Pulmones, Riñones Y Corazón, Cerebro Y  Hígado Sistema De La Anatomía Del Vector De Las Partes Ilustración del  Vector - Ilustración de riñones, anatomía: 1294425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89" t="37199" r="5424" b="39972"/>
          <a:stretch/>
        </p:blipFill>
        <p:spPr bwMode="auto">
          <a:xfrm>
            <a:off x="5882179" y="3313859"/>
            <a:ext cx="1665027" cy="146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Órganos Internos Humanos Estómago Y Pulmones, Riñones Y Corazón, Cerebro Y  Hígado Sistema De La Anatomía Del Vector De Las Partes Ilustración del  Vector - Ilustración de riñones, anatomía: 1294425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5" t="64077" r="64875" b="8958"/>
          <a:stretch/>
        </p:blipFill>
        <p:spPr bwMode="auto">
          <a:xfrm>
            <a:off x="521143" y="4747572"/>
            <a:ext cx="1509844" cy="162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Órganos Internos Humanos Estómago Y Pulmones, Riñones Y Corazón, Cerebro Y  Hígado Sistema De La Anatomía Del Vector De Las Partes Ilustración del  Vector - Ilustración de riñones, anatomía: 12944252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8" t="64892" r="37225" b="11331"/>
          <a:stretch/>
        </p:blipFill>
        <p:spPr bwMode="auto">
          <a:xfrm>
            <a:off x="2279496" y="3169122"/>
            <a:ext cx="1437623" cy="152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umanos Órganos Internos Ilustraciones Vectoriales, Clip Art Vectorizado  Libre De Derechos. Image 48707606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7" t="2650" r="2233" b="65939"/>
          <a:stretch/>
        </p:blipFill>
        <p:spPr bwMode="auto">
          <a:xfrm>
            <a:off x="7900524" y="3452884"/>
            <a:ext cx="1768918" cy="186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umanos Órganos Internos Ilustraciones Vectoriales, Clip Art Vectorizado  Libre De Derechos. Image 48707606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6" t="66220" r="34772" b="5418"/>
          <a:stretch/>
        </p:blipFill>
        <p:spPr bwMode="auto">
          <a:xfrm>
            <a:off x="6912590" y="5262924"/>
            <a:ext cx="1664900" cy="150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8 Grupo"/>
          <p:cNvGrpSpPr/>
          <p:nvPr/>
        </p:nvGrpSpPr>
        <p:grpSpPr>
          <a:xfrm>
            <a:off x="4199974" y="3057099"/>
            <a:ext cx="1136300" cy="2497540"/>
            <a:chOff x="4199974" y="3057099"/>
            <a:chExt cx="1136300" cy="2497540"/>
          </a:xfrm>
        </p:grpSpPr>
        <p:pic>
          <p:nvPicPr>
            <p:cNvPr id="13" name="Picture 8" descr="Un nuevo órgano en el cuerpo humano: La articulación. | Clínica  Reumatológica Dr. Ponce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64" t="1571" b="5346"/>
            <a:stretch/>
          </p:blipFill>
          <p:spPr bwMode="auto">
            <a:xfrm>
              <a:off x="4199974" y="3169122"/>
              <a:ext cx="1027114" cy="2264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7 Rectángulo"/>
            <p:cNvSpPr/>
            <p:nvPr/>
          </p:nvSpPr>
          <p:spPr>
            <a:xfrm>
              <a:off x="5213440" y="3057099"/>
              <a:ext cx="122834" cy="249754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6192835" y="1319792"/>
            <a:ext cx="1552205" cy="1485398"/>
            <a:chOff x="6192835" y="1319792"/>
            <a:chExt cx="1552205" cy="1485398"/>
          </a:xfrm>
        </p:grpSpPr>
        <p:pic>
          <p:nvPicPr>
            <p:cNvPr id="9224" name="Picture 8" descr="Un nuevo órgano en el cuerpo humano: La articulación. | Clínica  Reumatológica Dr. Ponce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40" t="67120" r="33504" b="2291"/>
            <a:stretch/>
          </p:blipFill>
          <p:spPr bwMode="auto">
            <a:xfrm>
              <a:off x="6192835" y="1428982"/>
              <a:ext cx="1439509" cy="1376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27 Rectángulo"/>
            <p:cNvSpPr/>
            <p:nvPr/>
          </p:nvSpPr>
          <p:spPr>
            <a:xfrm>
              <a:off x="7279026" y="1319792"/>
              <a:ext cx="466014" cy="80073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10 CuadroTexto"/>
          <p:cNvSpPr txBox="1"/>
          <p:nvPr/>
        </p:nvSpPr>
        <p:spPr>
          <a:xfrm>
            <a:off x="1067376" y="2202902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fetge</a:t>
            </a:r>
            <a:endParaRPr lang="es-ES" sz="1400" dirty="0"/>
          </a:p>
        </p:txBody>
      </p:sp>
      <p:sp>
        <p:nvSpPr>
          <p:cNvPr id="31" name="30 CuadroTexto"/>
          <p:cNvSpPr txBox="1"/>
          <p:nvPr/>
        </p:nvSpPr>
        <p:spPr>
          <a:xfrm>
            <a:off x="927867" y="3930002"/>
            <a:ext cx="1212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vesícula biliar</a:t>
            </a:r>
            <a:endParaRPr lang="es-ES" sz="1400" dirty="0"/>
          </a:p>
        </p:txBody>
      </p:sp>
      <p:sp>
        <p:nvSpPr>
          <p:cNvPr id="32" name="31 CuadroTexto"/>
          <p:cNvSpPr txBox="1"/>
          <p:nvPr/>
        </p:nvSpPr>
        <p:spPr>
          <a:xfrm>
            <a:off x="262398" y="5801576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bufeta</a:t>
            </a:r>
            <a:endParaRPr lang="es-ES" sz="1400" dirty="0"/>
          </a:p>
        </p:txBody>
      </p:sp>
      <p:cxnSp>
        <p:nvCxnSpPr>
          <p:cNvPr id="17" name="16 Conector recto"/>
          <p:cNvCxnSpPr/>
          <p:nvPr/>
        </p:nvCxnSpPr>
        <p:spPr>
          <a:xfrm>
            <a:off x="1067376" y="3630304"/>
            <a:ext cx="140449" cy="3022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flipH="1">
            <a:off x="899274" y="2510679"/>
            <a:ext cx="308551" cy="3466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 flipV="1">
            <a:off x="660219" y="5576662"/>
            <a:ext cx="307295" cy="2249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40 CuadroTexto"/>
          <p:cNvSpPr txBox="1"/>
          <p:nvPr/>
        </p:nvSpPr>
        <p:spPr>
          <a:xfrm>
            <a:off x="855370" y="4627817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urèters</a:t>
            </a:r>
            <a:endParaRPr lang="es-ES" sz="1400" dirty="0"/>
          </a:p>
        </p:txBody>
      </p:sp>
      <p:cxnSp>
        <p:nvCxnSpPr>
          <p:cNvPr id="42" name="41 Conector recto"/>
          <p:cNvCxnSpPr>
            <a:endCxn id="41" idx="1"/>
          </p:cNvCxnSpPr>
          <p:nvPr/>
        </p:nvCxnSpPr>
        <p:spPr>
          <a:xfrm flipV="1">
            <a:off x="660219" y="4781706"/>
            <a:ext cx="195151" cy="2789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H="1" flipV="1">
            <a:off x="1602168" y="4781706"/>
            <a:ext cx="240280" cy="1538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51 CuadroTexto"/>
          <p:cNvSpPr txBox="1"/>
          <p:nvPr/>
        </p:nvSpPr>
        <p:spPr>
          <a:xfrm>
            <a:off x="818867" y="6381981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uretra</a:t>
            </a:r>
            <a:endParaRPr lang="es-ES" sz="1400" dirty="0"/>
          </a:p>
        </p:txBody>
      </p:sp>
      <p:cxnSp>
        <p:nvCxnSpPr>
          <p:cNvPr id="53" name="52 Conector recto"/>
          <p:cNvCxnSpPr/>
          <p:nvPr/>
        </p:nvCxnSpPr>
        <p:spPr>
          <a:xfrm flipV="1">
            <a:off x="1173689" y="6109353"/>
            <a:ext cx="34136" cy="3385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54 CuadroTexto"/>
          <p:cNvSpPr txBox="1"/>
          <p:nvPr/>
        </p:nvSpPr>
        <p:spPr>
          <a:xfrm>
            <a:off x="2067490" y="6511654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pulmó</a:t>
            </a:r>
            <a:endParaRPr lang="es-ES" sz="1400" dirty="0"/>
          </a:p>
        </p:txBody>
      </p:sp>
      <p:cxnSp>
        <p:nvCxnSpPr>
          <p:cNvPr id="56" name="55 Conector recto"/>
          <p:cNvCxnSpPr/>
          <p:nvPr/>
        </p:nvCxnSpPr>
        <p:spPr>
          <a:xfrm flipV="1">
            <a:off x="2527092" y="6278625"/>
            <a:ext cx="146458" cy="26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59 Conector recto"/>
          <p:cNvCxnSpPr/>
          <p:nvPr/>
        </p:nvCxnSpPr>
        <p:spPr>
          <a:xfrm flipH="1" flipV="1">
            <a:off x="2673550" y="4935594"/>
            <a:ext cx="353990" cy="1864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61 CuadroTexto"/>
          <p:cNvSpPr txBox="1"/>
          <p:nvPr/>
        </p:nvSpPr>
        <p:spPr>
          <a:xfrm>
            <a:off x="1986706" y="4658364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tràquea</a:t>
            </a:r>
            <a:endParaRPr lang="es-ES" sz="1400" dirty="0"/>
          </a:p>
        </p:txBody>
      </p:sp>
      <p:sp>
        <p:nvSpPr>
          <p:cNvPr id="63" name="62 CuadroTexto"/>
          <p:cNvSpPr txBox="1"/>
          <p:nvPr/>
        </p:nvSpPr>
        <p:spPr>
          <a:xfrm>
            <a:off x="3210257" y="4767274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bronquis</a:t>
            </a:r>
            <a:endParaRPr lang="es-ES" sz="1400" dirty="0"/>
          </a:p>
        </p:txBody>
      </p:sp>
      <p:cxnSp>
        <p:nvCxnSpPr>
          <p:cNvPr id="64" name="63 Conector recto"/>
          <p:cNvCxnSpPr/>
          <p:nvPr/>
        </p:nvCxnSpPr>
        <p:spPr>
          <a:xfrm flipH="1">
            <a:off x="2911581" y="5060620"/>
            <a:ext cx="368029" cy="4940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flipH="1">
            <a:off x="3050333" y="5061403"/>
            <a:ext cx="215629" cy="479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69 CuadroTexto"/>
          <p:cNvSpPr txBox="1"/>
          <p:nvPr/>
        </p:nvSpPr>
        <p:spPr>
          <a:xfrm>
            <a:off x="2305521" y="2903210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laringe</a:t>
            </a:r>
            <a:endParaRPr lang="es-ES" sz="1400" dirty="0"/>
          </a:p>
        </p:txBody>
      </p:sp>
      <p:cxnSp>
        <p:nvCxnSpPr>
          <p:cNvPr id="71" name="70 Conector recto"/>
          <p:cNvCxnSpPr/>
          <p:nvPr/>
        </p:nvCxnSpPr>
        <p:spPr>
          <a:xfrm flipH="1">
            <a:off x="2673550" y="4486529"/>
            <a:ext cx="329396" cy="2610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74 Conector recto"/>
          <p:cNvCxnSpPr/>
          <p:nvPr/>
        </p:nvCxnSpPr>
        <p:spPr>
          <a:xfrm flipH="1" flipV="1">
            <a:off x="2707728" y="3220631"/>
            <a:ext cx="203853" cy="2322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76 CuadroTexto"/>
          <p:cNvSpPr txBox="1"/>
          <p:nvPr/>
        </p:nvSpPr>
        <p:spPr>
          <a:xfrm>
            <a:off x="3517641" y="2926205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tiroides</a:t>
            </a:r>
            <a:endParaRPr lang="es-ES" sz="1400" dirty="0"/>
          </a:p>
        </p:txBody>
      </p:sp>
      <p:cxnSp>
        <p:nvCxnSpPr>
          <p:cNvPr id="78" name="77 Conector recto"/>
          <p:cNvCxnSpPr/>
          <p:nvPr/>
        </p:nvCxnSpPr>
        <p:spPr>
          <a:xfrm flipV="1">
            <a:off x="3396076" y="3220632"/>
            <a:ext cx="321044" cy="7093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79 CuadroTexto"/>
          <p:cNvSpPr txBox="1"/>
          <p:nvPr/>
        </p:nvSpPr>
        <p:spPr>
          <a:xfrm>
            <a:off x="5051936" y="3298995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os</a:t>
            </a:r>
            <a:endParaRPr lang="es-ES" sz="1400" dirty="0"/>
          </a:p>
        </p:txBody>
      </p:sp>
      <p:cxnSp>
        <p:nvCxnSpPr>
          <p:cNvPr id="82" name="81 Conector recto"/>
          <p:cNvCxnSpPr/>
          <p:nvPr/>
        </p:nvCxnSpPr>
        <p:spPr>
          <a:xfrm flipV="1">
            <a:off x="4809083" y="3618138"/>
            <a:ext cx="321044" cy="4286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2392247" y="1456372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ronyó</a:t>
            </a:r>
            <a:endParaRPr lang="es-ES" sz="1400" dirty="0"/>
          </a:p>
        </p:txBody>
      </p:sp>
      <p:cxnSp>
        <p:nvCxnSpPr>
          <p:cNvPr id="85" name="84 Conector recto"/>
          <p:cNvCxnSpPr/>
          <p:nvPr/>
        </p:nvCxnSpPr>
        <p:spPr>
          <a:xfrm flipH="1" flipV="1">
            <a:off x="2760843" y="1774208"/>
            <a:ext cx="397304" cy="2777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86 CuadroTexto"/>
          <p:cNvSpPr txBox="1"/>
          <p:nvPr/>
        </p:nvSpPr>
        <p:spPr>
          <a:xfrm>
            <a:off x="4124154" y="2550340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cor</a:t>
            </a:r>
            <a:endParaRPr lang="es-ES" sz="1400" dirty="0"/>
          </a:p>
        </p:txBody>
      </p:sp>
      <p:cxnSp>
        <p:nvCxnSpPr>
          <p:cNvPr id="88" name="87 Conector recto"/>
          <p:cNvCxnSpPr/>
          <p:nvPr/>
        </p:nvCxnSpPr>
        <p:spPr>
          <a:xfrm flipH="1">
            <a:off x="4531109" y="2356790"/>
            <a:ext cx="520827" cy="2916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89 CuadroTexto"/>
          <p:cNvSpPr txBox="1"/>
          <p:nvPr/>
        </p:nvSpPr>
        <p:spPr>
          <a:xfrm>
            <a:off x="6825649" y="1177374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vas </a:t>
            </a:r>
            <a:r>
              <a:rPr lang="es-ES" sz="1400" dirty="0" err="1" smtClean="0"/>
              <a:t>sanguini</a:t>
            </a:r>
            <a:endParaRPr lang="es-ES" sz="1400" dirty="0"/>
          </a:p>
        </p:txBody>
      </p:sp>
      <p:cxnSp>
        <p:nvCxnSpPr>
          <p:cNvPr id="91" name="90 Conector recto"/>
          <p:cNvCxnSpPr/>
          <p:nvPr/>
        </p:nvCxnSpPr>
        <p:spPr>
          <a:xfrm flipH="1">
            <a:off x="7279026" y="1574333"/>
            <a:ext cx="156212" cy="7824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92 CuadroTexto"/>
          <p:cNvSpPr txBox="1"/>
          <p:nvPr/>
        </p:nvSpPr>
        <p:spPr>
          <a:xfrm>
            <a:off x="8926136" y="1037036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ull</a:t>
            </a:r>
            <a:endParaRPr lang="es-ES" sz="1400" dirty="0"/>
          </a:p>
        </p:txBody>
      </p:sp>
      <p:cxnSp>
        <p:nvCxnSpPr>
          <p:cNvPr id="94" name="93 Conector recto"/>
          <p:cNvCxnSpPr/>
          <p:nvPr/>
        </p:nvCxnSpPr>
        <p:spPr>
          <a:xfrm flipH="1">
            <a:off x="8926136" y="1372920"/>
            <a:ext cx="156212" cy="3912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95 CuadroTexto"/>
          <p:cNvSpPr txBox="1"/>
          <p:nvPr/>
        </p:nvSpPr>
        <p:spPr>
          <a:xfrm>
            <a:off x="8247458" y="3098495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intestí</a:t>
            </a:r>
            <a:r>
              <a:rPr lang="es-ES" sz="1400" dirty="0" smtClean="0"/>
              <a:t> gros</a:t>
            </a:r>
            <a:endParaRPr lang="es-ES" sz="1400" dirty="0"/>
          </a:p>
        </p:txBody>
      </p:sp>
      <p:cxnSp>
        <p:nvCxnSpPr>
          <p:cNvPr id="97" name="96 Conector recto"/>
          <p:cNvCxnSpPr/>
          <p:nvPr/>
        </p:nvCxnSpPr>
        <p:spPr>
          <a:xfrm flipH="1">
            <a:off x="8707275" y="3434690"/>
            <a:ext cx="156213" cy="61214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99 CuadroTexto"/>
          <p:cNvSpPr txBox="1"/>
          <p:nvPr/>
        </p:nvSpPr>
        <p:spPr>
          <a:xfrm>
            <a:off x="6729341" y="2964376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cervell</a:t>
            </a:r>
            <a:endParaRPr lang="es-ES" sz="1400" dirty="0"/>
          </a:p>
        </p:txBody>
      </p:sp>
      <p:cxnSp>
        <p:nvCxnSpPr>
          <p:cNvPr id="101" name="100 Conector recto"/>
          <p:cNvCxnSpPr/>
          <p:nvPr/>
        </p:nvCxnSpPr>
        <p:spPr>
          <a:xfrm flipH="1">
            <a:off x="6912590" y="3243895"/>
            <a:ext cx="156211" cy="3912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102 CuadroTexto"/>
          <p:cNvSpPr txBox="1"/>
          <p:nvPr/>
        </p:nvSpPr>
        <p:spPr>
          <a:xfrm>
            <a:off x="5304680" y="4679991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cerebel</a:t>
            </a:r>
            <a:endParaRPr lang="es-ES" sz="1400" dirty="0"/>
          </a:p>
        </p:txBody>
      </p:sp>
      <p:cxnSp>
        <p:nvCxnSpPr>
          <p:cNvPr id="104" name="103 Conector recto"/>
          <p:cNvCxnSpPr/>
          <p:nvPr/>
        </p:nvCxnSpPr>
        <p:spPr>
          <a:xfrm flipH="1">
            <a:off x="6036625" y="4587573"/>
            <a:ext cx="480175" cy="1956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105 CuadroTexto"/>
          <p:cNvSpPr txBox="1"/>
          <p:nvPr/>
        </p:nvSpPr>
        <p:spPr>
          <a:xfrm>
            <a:off x="6825649" y="4874933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bulb</a:t>
            </a:r>
            <a:r>
              <a:rPr lang="es-ES" sz="1400" dirty="0" smtClean="0"/>
              <a:t> </a:t>
            </a:r>
            <a:r>
              <a:rPr lang="es-ES" sz="1400" dirty="0" err="1" smtClean="0"/>
              <a:t>raquidi</a:t>
            </a:r>
            <a:endParaRPr lang="es-ES" sz="1400" dirty="0"/>
          </a:p>
        </p:txBody>
      </p:sp>
      <p:cxnSp>
        <p:nvCxnSpPr>
          <p:cNvPr id="107" name="106 Conector recto"/>
          <p:cNvCxnSpPr/>
          <p:nvPr/>
        </p:nvCxnSpPr>
        <p:spPr>
          <a:xfrm>
            <a:off x="6784706" y="4617050"/>
            <a:ext cx="243151" cy="3041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109 CuadroTexto"/>
          <p:cNvSpPr txBox="1"/>
          <p:nvPr/>
        </p:nvSpPr>
        <p:spPr>
          <a:xfrm>
            <a:off x="3880572" y="5866422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intestí</a:t>
            </a:r>
            <a:r>
              <a:rPr lang="es-ES" sz="1400" dirty="0" smtClean="0"/>
              <a:t> </a:t>
            </a:r>
            <a:r>
              <a:rPr lang="es-ES" sz="1400" dirty="0" err="1" smtClean="0"/>
              <a:t>prim</a:t>
            </a:r>
            <a:endParaRPr lang="es-ES" sz="1400" dirty="0"/>
          </a:p>
        </p:txBody>
      </p:sp>
      <p:cxnSp>
        <p:nvCxnSpPr>
          <p:cNvPr id="111" name="110 Conector recto"/>
          <p:cNvCxnSpPr/>
          <p:nvPr/>
        </p:nvCxnSpPr>
        <p:spPr>
          <a:xfrm>
            <a:off x="4397132" y="6177889"/>
            <a:ext cx="454154" cy="3060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112 CuadroTexto"/>
          <p:cNvSpPr txBox="1"/>
          <p:nvPr/>
        </p:nvSpPr>
        <p:spPr>
          <a:xfrm>
            <a:off x="6036625" y="5262924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estómac</a:t>
            </a:r>
            <a:endParaRPr lang="es-ES" sz="1400" dirty="0"/>
          </a:p>
        </p:txBody>
      </p:sp>
      <p:cxnSp>
        <p:nvCxnSpPr>
          <p:cNvPr id="114" name="113 Conector recto"/>
          <p:cNvCxnSpPr/>
          <p:nvPr/>
        </p:nvCxnSpPr>
        <p:spPr>
          <a:xfrm flipH="1">
            <a:off x="6036625" y="5554639"/>
            <a:ext cx="378983" cy="4008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115 CuadroTexto"/>
          <p:cNvSpPr txBox="1"/>
          <p:nvPr/>
        </p:nvSpPr>
        <p:spPr>
          <a:xfrm>
            <a:off x="8808798" y="5445283"/>
            <a:ext cx="1212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/>
              <a:t>pell</a:t>
            </a:r>
            <a:endParaRPr lang="es-ES" sz="1400" dirty="0"/>
          </a:p>
        </p:txBody>
      </p:sp>
      <p:cxnSp>
        <p:nvCxnSpPr>
          <p:cNvPr id="117" name="116 Conector recto"/>
          <p:cNvCxnSpPr/>
          <p:nvPr/>
        </p:nvCxnSpPr>
        <p:spPr>
          <a:xfrm flipH="1">
            <a:off x="8247458" y="5689119"/>
            <a:ext cx="616030" cy="3269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399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1" grpId="0"/>
      <p:bldP spid="32" grpId="0"/>
      <p:bldP spid="41" grpId="0"/>
      <p:bldP spid="52" grpId="0"/>
      <p:bldP spid="55" grpId="0"/>
      <p:bldP spid="62" grpId="0"/>
      <p:bldP spid="63" grpId="0"/>
      <p:bldP spid="70" grpId="0"/>
      <p:bldP spid="77" grpId="0"/>
      <p:bldP spid="80" grpId="0"/>
      <p:bldP spid="84" grpId="0"/>
      <p:bldP spid="87" grpId="0"/>
      <p:bldP spid="90" grpId="0"/>
      <p:bldP spid="93" grpId="0"/>
      <p:bldP spid="96" grpId="0"/>
      <p:bldP spid="100" grpId="0"/>
      <p:bldP spid="103" grpId="0"/>
      <p:bldP spid="106" grpId="0"/>
      <p:bldP spid="110" grpId="0"/>
      <p:bldP spid="113" grpId="0"/>
      <p:bldP spid="11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88759"/>
            <a:ext cx="8289245" cy="6336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7. </a:t>
            </a: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Identifica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diferents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teixits</a:t>
            </a:r>
            <a:r>
              <a:rPr lang="es-ES" sz="1600" dirty="0" smtClean="0">
                <a:solidFill>
                  <a:schemeClr val="tx1"/>
                </a:solidFill>
              </a:rPr>
              <a:t> que formen </a:t>
            </a:r>
            <a:r>
              <a:rPr lang="es-ES" sz="1600" dirty="0" err="1" smtClean="0">
                <a:solidFill>
                  <a:schemeClr val="tx1"/>
                </a:solidFill>
              </a:rPr>
              <a:t>part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dirty="0" err="1" smtClean="0">
                <a:solidFill>
                  <a:schemeClr val="tx1"/>
                </a:solidFill>
              </a:rPr>
              <a:t>l’estómac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relaciona’ls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la </a:t>
            </a:r>
            <a:r>
              <a:rPr lang="es-ES" sz="1600" dirty="0" err="1" smtClean="0">
                <a:solidFill>
                  <a:schemeClr val="tx1"/>
                </a:solidFill>
              </a:rPr>
              <a:t>seva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funció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Realitza</a:t>
            </a:r>
            <a:r>
              <a:rPr lang="es-ES" sz="1600" dirty="0" smtClean="0">
                <a:solidFill>
                  <a:schemeClr val="tx1"/>
                </a:solidFill>
              </a:rPr>
              <a:t> les </a:t>
            </a:r>
            <a:r>
              <a:rPr lang="es-ES" sz="1600" dirty="0" err="1" smtClean="0">
                <a:solidFill>
                  <a:schemeClr val="tx1"/>
                </a:solidFill>
              </a:rPr>
              <a:t>contraccions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necessàries</a:t>
            </a:r>
            <a:r>
              <a:rPr lang="es-ES" sz="1600" dirty="0" smtClean="0">
                <a:solidFill>
                  <a:schemeClr val="tx1"/>
                </a:solidFill>
              </a:rPr>
              <a:t> per</a:t>
            </a:r>
            <a:br>
              <a:rPr lang="es-ES" sz="1600" dirty="0" smtClean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esmicolar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barrejar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aliments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>
                <a:solidFill>
                  <a:schemeClr val="tx1"/>
                </a:solidFill>
              </a:rPr>
              <a:t/>
            </a:r>
            <a:br>
              <a:rPr lang="es-ES" sz="1600" dirty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sucs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gàstrics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Embolcalla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protegeix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altres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teixits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	Proporciona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nutrients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necessaris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als</a:t>
            </a:r>
            <a:r>
              <a:rPr lang="es-ES" sz="1600" dirty="0">
                <a:solidFill>
                  <a:schemeClr val="tx1"/>
                </a:solidFill>
              </a:rPr>
              <a:t/>
            </a:r>
            <a:br>
              <a:rPr lang="es-ES" sz="1600" dirty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diferents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teixits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s’emporta</a:t>
            </a:r>
            <a:r>
              <a:rPr lang="es-ES" sz="1600" dirty="0" smtClean="0">
                <a:solidFill>
                  <a:schemeClr val="tx1"/>
                </a:solidFill>
              </a:rPr>
              <a:t> les </a:t>
            </a:r>
            <a:r>
              <a:rPr lang="es-ES" sz="1600" dirty="0" err="1" smtClean="0">
                <a:solidFill>
                  <a:schemeClr val="tx1"/>
                </a:solidFill>
              </a:rPr>
              <a:t>substàncies</a:t>
            </a:r>
            <a:r>
              <a:rPr lang="es-ES" sz="1600" dirty="0" smtClean="0">
                <a:solidFill>
                  <a:schemeClr val="tx1"/>
                </a:solidFill>
              </a:rPr>
              <a:t/>
            </a:r>
            <a:br>
              <a:rPr lang="es-ES" sz="1600" dirty="0" smtClean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	de </a:t>
            </a:r>
            <a:r>
              <a:rPr lang="es-ES" sz="1600" dirty="0" err="1" smtClean="0">
                <a:solidFill>
                  <a:schemeClr val="tx1"/>
                </a:solidFill>
              </a:rPr>
              <a:t>rebuig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dirty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Entapissa</a:t>
            </a:r>
            <a:r>
              <a:rPr lang="es-ES" sz="1600" dirty="0" smtClean="0">
                <a:solidFill>
                  <a:schemeClr val="tx1"/>
                </a:solidFill>
              </a:rPr>
              <a:t> la </a:t>
            </a:r>
            <a:r>
              <a:rPr lang="es-ES" sz="1600" dirty="0" err="1" smtClean="0">
                <a:solidFill>
                  <a:schemeClr val="tx1"/>
                </a:solidFill>
              </a:rPr>
              <a:t>part</a:t>
            </a:r>
            <a:r>
              <a:rPr lang="es-ES" sz="1600" dirty="0" smtClean="0">
                <a:solidFill>
                  <a:schemeClr val="tx1"/>
                </a:solidFill>
              </a:rPr>
              <a:t> interna i secreta </a:t>
            </a:r>
            <a:r>
              <a:rPr lang="es-ES" sz="1600" dirty="0" err="1" smtClean="0">
                <a:solidFill>
                  <a:schemeClr val="tx1"/>
                </a:solidFill>
              </a:rPr>
              <a:t>àcids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i</a:t>
            </a:r>
            <a:br>
              <a:rPr lang="es-ES" sz="1600" dirty="0" smtClean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	</a:t>
            </a:r>
            <a:r>
              <a:rPr lang="es-ES" sz="1600" dirty="0" err="1" smtClean="0">
                <a:solidFill>
                  <a:schemeClr val="tx1"/>
                </a:solidFill>
              </a:rPr>
              <a:t>enzims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per a la </a:t>
            </a:r>
            <a:r>
              <a:rPr lang="es-ES" sz="1600" dirty="0" err="1" smtClean="0">
                <a:solidFill>
                  <a:schemeClr val="tx1"/>
                </a:solidFill>
              </a:rPr>
              <a:t>digestió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a-ES" sz="2400" dirty="0" smtClean="0">
                <a:solidFill>
                  <a:schemeClr val="bg1"/>
                </a:solidFill>
              </a:rPr>
              <a:t>4. </a:t>
            </a:r>
            <a:r>
              <a:rPr lang="ca-ES" sz="2400" dirty="0" err="1" smtClean="0">
                <a:solidFill>
                  <a:schemeClr val="bg1"/>
                </a:solidFill>
              </a:rPr>
              <a:t>Els`òrgans</a:t>
            </a:r>
            <a:endParaRPr lang="ca-ES" sz="2400" dirty="0">
              <a:solidFill>
                <a:schemeClr val="bg1"/>
              </a:solidFill>
            </a:endParaRPr>
          </a:p>
        </p:txBody>
      </p:sp>
      <p:pic>
        <p:nvPicPr>
          <p:cNvPr id="10244" name="Picture 4" descr="Stomach Card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8"/>
          <a:stretch/>
        </p:blipFill>
        <p:spPr bwMode="auto">
          <a:xfrm>
            <a:off x="5339243" y="2293959"/>
            <a:ext cx="6852757" cy="456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59558" y="2661315"/>
            <a:ext cx="477672" cy="436728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4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559558" y="3632579"/>
            <a:ext cx="477672" cy="436728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559558" y="4635121"/>
            <a:ext cx="477672" cy="436728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559558" y="5742864"/>
            <a:ext cx="477672" cy="436728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8311486" y="6438500"/>
            <a:ext cx="343469" cy="35905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5707038" y="3939284"/>
            <a:ext cx="343469" cy="35905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16" name="15 Rectángulo"/>
          <p:cNvSpPr/>
          <p:nvPr/>
        </p:nvSpPr>
        <p:spPr>
          <a:xfrm>
            <a:off x="6553197" y="6079450"/>
            <a:ext cx="343469" cy="35905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2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7510814" y="5312332"/>
            <a:ext cx="343469" cy="35905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4</a:t>
            </a:r>
            <a:endParaRPr lang="es-ES" dirty="0"/>
          </a:p>
        </p:txBody>
      </p:sp>
      <p:sp>
        <p:nvSpPr>
          <p:cNvPr id="18" name="17 Rectángulo"/>
          <p:cNvSpPr/>
          <p:nvPr/>
        </p:nvSpPr>
        <p:spPr>
          <a:xfrm>
            <a:off x="8483220" y="2661315"/>
            <a:ext cx="343469" cy="35905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11234230" y="4832674"/>
            <a:ext cx="343469" cy="35905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6773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earn About the Organ Systems in the Human Bod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-95536" y="1748546"/>
            <a:ext cx="6967181" cy="44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dirty="0" smtClean="0"/>
              <a:t>4.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aparells</a:t>
            </a:r>
            <a:r>
              <a:rPr lang="es-ES" dirty="0" smtClean="0"/>
              <a:t> i </a:t>
            </a:r>
            <a:r>
              <a:rPr lang="es-ES" dirty="0" err="1" smtClean="0"/>
              <a:t>sistemes</a:t>
            </a:r>
            <a:endParaRPr lang="ca-ES" dirty="0"/>
          </a:p>
        </p:txBody>
      </p:sp>
      <p:pic>
        <p:nvPicPr>
          <p:cNvPr id="5" name="Picture 2" descr="Learn About the Organ Systems in the Human Bod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8"/>
          <a:stretch/>
        </p:blipFill>
        <p:spPr bwMode="auto">
          <a:xfrm>
            <a:off x="6673753" y="1748546"/>
            <a:ext cx="6266596" cy="44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29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4. </a:t>
            </a:r>
            <a:r>
              <a:rPr lang="es-ES" sz="2400" dirty="0" err="1" smtClean="0">
                <a:solidFill>
                  <a:schemeClr val="bg1"/>
                </a:solidFill>
              </a:rPr>
              <a:t>Els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aparells</a:t>
            </a:r>
            <a:r>
              <a:rPr lang="es-ES" sz="2400" dirty="0" smtClean="0">
                <a:solidFill>
                  <a:schemeClr val="bg1"/>
                </a:solidFill>
              </a:rPr>
              <a:t> i </a:t>
            </a:r>
            <a:r>
              <a:rPr lang="es-ES" sz="2400" dirty="0" err="1" smtClean="0">
                <a:solidFill>
                  <a:schemeClr val="bg1"/>
                </a:solidFill>
              </a:rPr>
              <a:t>sistemes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505884" y="647701"/>
            <a:ext cx="8596668" cy="2436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b="1" dirty="0" err="1" smtClean="0">
                <a:solidFill>
                  <a:schemeClr val="accent2"/>
                </a:solidFill>
              </a:rPr>
              <a:t>aparells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dirty="0" smtClean="0"/>
              <a:t>i </a:t>
            </a:r>
            <a:r>
              <a:rPr lang="es-ES" b="1" dirty="0" err="1" smtClean="0">
                <a:solidFill>
                  <a:schemeClr val="accent2"/>
                </a:solidFill>
              </a:rPr>
              <a:t>sistemes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dirty="0" err="1" smtClean="0"/>
              <a:t>són</a:t>
            </a:r>
            <a:r>
              <a:rPr lang="es-ES" dirty="0" smtClean="0"/>
              <a:t> </a:t>
            </a:r>
            <a:r>
              <a:rPr lang="es-ES" dirty="0" err="1" smtClean="0"/>
              <a:t>agrupacions</a:t>
            </a:r>
            <a:r>
              <a:rPr lang="es-ES" dirty="0" smtClean="0"/>
              <a:t> </a:t>
            </a:r>
            <a:r>
              <a:rPr lang="es-ES" dirty="0" err="1" smtClean="0"/>
              <a:t>d’òrgans</a:t>
            </a:r>
            <a:r>
              <a:rPr lang="es-ES" dirty="0" smtClean="0"/>
              <a:t> que </a:t>
            </a:r>
            <a:r>
              <a:rPr lang="es-ES" dirty="0" err="1" smtClean="0"/>
              <a:t>d’una</a:t>
            </a:r>
            <a:r>
              <a:rPr lang="es-ES" dirty="0" smtClean="0"/>
              <a:t> manera </a:t>
            </a:r>
            <a:r>
              <a:rPr lang="es-ES" b="1" dirty="0" smtClean="0"/>
              <a:t>coordinada</a:t>
            </a:r>
            <a:r>
              <a:rPr lang="es-ES" dirty="0" smtClean="0"/>
              <a:t> </a:t>
            </a:r>
            <a:r>
              <a:rPr lang="es-ES" dirty="0" err="1" smtClean="0"/>
              <a:t>duen</a:t>
            </a:r>
            <a:r>
              <a:rPr lang="es-ES" dirty="0" smtClean="0"/>
              <a:t> </a:t>
            </a:r>
            <a:r>
              <a:rPr lang="es-ES" dirty="0" err="1" smtClean="0"/>
              <a:t>terme</a:t>
            </a:r>
            <a:r>
              <a:rPr lang="es-ES" dirty="0" smtClean="0"/>
              <a:t> una </a:t>
            </a:r>
            <a:r>
              <a:rPr lang="es-ES" dirty="0" err="1" smtClean="0"/>
              <a:t>mateixa</a:t>
            </a:r>
            <a:r>
              <a:rPr lang="es-ES" dirty="0" smtClean="0"/>
              <a:t> </a:t>
            </a:r>
            <a:r>
              <a:rPr lang="es-ES" dirty="0" err="1" smtClean="0"/>
              <a:t>funció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sz="1600" b="1" dirty="0" err="1" smtClean="0">
                <a:solidFill>
                  <a:schemeClr val="accent2"/>
                </a:solidFill>
              </a:rPr>
              <a:t>Aparell</a:t>
            </a:r>
            <a:r>
              <a:rPr lang="es-ES" sz="1600" dirty="0" smtClean="0"/>
              <a:t>: </a:t>
            </a:r>
            <a:r>
              <a:rPr lang="es-ES" sz="1600" dirty="0" err="1" smtClean="0"/>
              <a:t>els</a:t>
            </a:r>
            <a:r>
              <a:rPr lang="es-ES" sz="1600" dirty="0" smtClean="0"/>
              <a:t> </a:t>
            </a:r>
            <a:r>
              <a:rPr lang="es-ES" sz="1600" dirty="0" err="1" smtClean="0"/>
              <a:t>òrgans</a:t>
            </a:r>
            <a:r>
              <a:rPr lang="es-ES" sz="1600" dirty="0" smtClean="0"/>
              <a:t> que el formen </a:t>
            </a:r>
            <a:r>
              <a:rPr lang="es-ES" sz="1600" dirty="0" err="1" smtClean="0"/>
              <a:t>són</a:t>
            </a:r>
            <a:r>
              <a:rPr lang="es-ES" sz="1600" dirty="0" smtClean="0"/>
              <a:t> de </a:t>
            </a:r>
            <a:r>
              <a:rPr lang="es-ES" sz="1600" dirty="0" err="1" smtClean="0"/>
              <a:t>naturalesa</a:t>
            </a:r>
            <a:r>
              <a:rPr lang="es-ES" sz="1600" dirty="0" smtClean="0"/>
              <a:t> </a:t>
            </a:r>
            <a:r>
              <a:rPr lang="es-ES" sz="1600" dirty="0" err="1" smtClean="0"/>
              <a:t>molt</a:t>
            </a:r>
            <a:r>
              <a:rPr lang="es-ES" sz="1600" dirty="0" smtClean="0"/>
              <a:t> </a:t>
            </a:r>
            <a:r>
              <a:rPr lang="es-ES" sz="1600" dirty="0" err="1" smtClean="0"/>
              <a:t>diferent</a:t>
            </a:r>
            <a:r>
              <a:rPr lang="es-ES" sz="1600" dirty="0" smtClean="0"/>
              <a:t>. </a:t>
            </a:r>
            <a:endParaRPr lang="es-ES" sz="1600" dirty="0"/>
          </a:p>
          <a:p>
            <a:r>
              <a:rPr lang="es-ES" sz="1600" b="1" dirty="0" smtClean="0">
                <a:solidFill>
                  <a:schemeClr val="accent2"/>
                </a:solidFill>
              </a:rPr>
              <a:t>Sistema</a:t>
            </a:r>
            <a:r>
              <a:rPr lang="es-ES" sz="1600" dirty="0" smtClean="0"/>
              <a:t>: </a:t>
            </a:r>
            <a:r>
              <a:rPr lang="es-ES" sz="1600" dirty="0" err="1" smtClean="0"/>
              <a:t>els</a:t>
            </a:r>
            <a:r>
              <a:rPr lang="es-ES" sz="1600" dirty="0" smtClean="0"/>
              <a:t> </a:t>
            </a:r>
            <a:r>
              <a:rPr lang="es-ES" sz="1600" dirty="0" err="1" smtClean="0"/>
              <a:t>òrgans</a:t>
            </a:r>
            <a:r>
              <a:rPr lang="es-ES" sz="1600" dirty="0" smtClean="0"/>
              <a:t> que el formen </a:t>
            </a:r>
            <a:r>
              <a:rPr lang="es-ES" sz="1600" dirty="0" err="1" smtClean="0"/>
              <a:t>són</a:t>
            </a:r>
            <a:r>
              <a:rPr lang="es-ES" sz="1600" dirty="0" smtClean="0"/>
              <a:t> de </a:t>
            </a:r>
            <a:r>
              <a:rPr lang="es-ES" sz="1600" dirty="0" err="1" smtClean="0"/>
              <a:t>naturalesa</a:t>
            </a:r>
            <a:r>
              <a:rPr lang="es-ES" sz="1600" dirty="0" smtClean="0"/>
              <a:t> </a:t>
            </a:r>
            <a:r>
              <a:rPr lang="es-ES" sz="1600" dirty="0" err="1" smtClean="0"/>
              <a:t>semblant</a:t>
            </a:r>
            <a:r>
              <a:rPr lang="es-ES" sz="1600" dirty="0" smtClean="0"/>
              <a:t>. 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4" y="3152633"/>
            <a:ext cx="8289245" cy="3527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8. </a:t>
            </a: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Sistema o </a:t>
            </a:r>
            <a:r>
              <a:rPr lang="es-ES" sz="1600" dirty="0" err="1" smtClean="0">
                <a:solidFill>
                  <a:schemeClr val="tx1"/>
                </a:solidFill>
              </a:rPr>
              <a:t>aparell</a:t>
            </a:r>
            <a:r>
              <a:rPr lang="es-ES" sz="1600" dirty="0" smtClean="0">
                <a:solidFill>
                  <a:schemeClr val="tx1"/>
                </a:solidFill>
              </a:rPr>
              <a:t>?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12290" name="Picture 2" descr="Sistemas y aparatos del cuerpo humano | Biblioteca de Investigacio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" t="53995" r="359" b="6712"/>
          <a:stretch/>
        </p:blipFill>
        <p:spPr bwMode="auto">
          <a:xfrm>
            <a:off x="6214276" y="4916306"/>
            <a:ext cx="5977724" cy="203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istemas y aparatos del cuerpo humano | Biblioteca de Investigacio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" t="8534" r="359" b="52252"/>
          <a:stretch/>
        </p:blipFill>
        <p:spPr bwMode="auto">
          <a:xfrm>
            <a:off x="208925" y="4824883"/>
            <a:ext cx="5977724" cy="203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208925" y="4325630"/>
            <a:ext cx="1019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s</a:t>
            </a:r>
            <a:r>
              <a:rPr lang="es-ES" sz="1400" dirty="0" smtClean="0"/>
              <a:t>istema </a:t>
            </a:r>
            <a:r>
              <a:rPr lang="es-ES" sz="1400" dirty="0" err="1" smtClean="0"/>
              <a:t>ossi</a:t>
            </a:r>
            <a:endParaRPr lang="es-ES" sz="14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453145" y="4325630"/>
            <a:ext cx="1019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s</a:t>
            </a:r>
            <a:r>
              <a:rPr lang="es-ES" sz="1400" dirty="0" smtClean="0"/>
              <a:t>istema muscular</a:t>
            </a:r>
            <a:endParaRPr lang="es-ES" sz="14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404279" y="4325630"/>
            <a:ext cx="1474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aparell</a:t>
            </a:r>
            <a:r>
              <a:rPr lang="es-ES" sz="1400" dirty="0" smtClean="0"/>
              <a:t> cardiovascular</a:t>
            </a:r>
            <a:endParaRPr lang="es-ES" sz="14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896944" y="4325630"/>
            <a:ext cx="1019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aparell</a:t>
            </a:r>
            <a:endParaRPr lang="es-ES" sz="1400" dirty="0" smtClean="0"/>
          </a:p>
          <a:p>
            <a:pPr algn="ctr"/>
            <a:r>
              <a:rPr lang="es-ES" sz="1400" dirty="0" err="1" smtClean="0"/>
              <a:t>digestiu</a:t>
            </a:r>
            <a:endParaRPr lang="es-ES" sz="1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100310" y="4325630"/>
            <a:ext cx="1019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aparell</a:t>
            </a:r>
            <a:endParaRPr lang="es-ES" sz="1400" dirty="0" smtClean="0"/>
          </a:p>
          <a:p>
            <a:pPr algn="ctr"/>
            <a:r>
              <a:rPr lang="es-ES" sz="1400" dirty="0" err="1" smtClean="0"/>
              <a:t>urinari</a:t>
            </a:r>
            <a:endParaRPr lang="es-ES" sz="1400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246970" y="4340087"/>
            <a:ext cx="1019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sistema </a:t>
            </a:r>
            <a:r>
              <a:rPr lang="es-ES" sz="1400" dirty="0" err="1" smtClean="0"/>
              <a:t>nerviós</a:t>
            </a:r>
            <a:endParaRPr lang="es-ES" sz="1400" dirty="0" smtClean="0"/>
          </a:p>
        </p:txBody>
      </p:sp>
      <p:sp>
        <p:nvSpPr>
          <p:cNvPr id="18" name="17 CuadroTexto"/>
          <p:cNvSpPr txBox="1"/>
          <p:nvPr/>
        </p:nvSpPr>
        <p:spPr>
          <a:xfrm>
            <a:off x="7295912" y="4340087"/>
            <a:ext cx="1247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aparell</a:t>
            </a:r>
            <a:r>
              <a:rPr lang="es-ES" sz="1400" dirty="0" smtClean="0"/>
              <a:t> reproductor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8532120" y="4340087"/>
            <a:ext cx="1247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sistema </a:t>
            </a:r>
            <a:r>
              <a:rPr lang="es-ES" sz="1400" dirty="0" err="1" smtClean="0"/>
              <a:t>limfàtic</a:t>
            </a:r>
            <a:endParaRPr lang="es-ES" sz="1400" dirty="0" smtClean="0"/>
          </a:p>
        </p:txBody>
      </p:sp>
      <p:sp>
        <p:nvSpPr>
          <p:cNvPr id="20" name="19 CuadroTexto"/>
          <p:cNvSpPr txBox="1"/>
          <p:nvPr/>
        </p:nvSpPr>
        <p:spPr>
          <a:xfrm>
            <a:off x="9888888" y="4325630"/>
            <a:ext cx="9658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sistema </a:t>
            </a:r>
            <a:r>
              <a:rPr lang="es-ES" sz="1400" dirty="0" err="1" smtClean="0"/>
              <a:t>endocrí</a:t>
            </a:r>
            <a:endParaRPr lang="es-ES" sz="1400" dirty="0" smtClean="0"/>
          </a:p>
        </p:txBody>
      </p:sp>
      <p:sp>
        <p:nvSpPr>
          <p:cNvPr id="21" name="20 CuadroTexto"/>
          <p:cNvSpPr txBox="1"/>
          <p:nvPr/>
        </p:nvSpPr>
        <p:spPr>
          <a:xfrm>
            <a:off x="11041039" y="4327194"/>
            <a:ext cx="109347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aparell</a:t>
            </a:r>
            <a:r>
              <a:rPr lang="es-ES" sz="1400" dirty="0" smtClean="0"/>
              <a:t> </a:t>
            </a:r>
            <a:r>
              <a:rPr lang="es-ES" sz="1400" dirty="0" err="1" smtClean="0"/>
              <a:t>respiratori</a:t>
            </a:r>
            <a:endParaRPr lang="es-ES" sz="1400" dirty="0" smtClean="0"/>
          </a:p>
        </p:txBody>
      </p:sp>
    </p:spTree>
    <p:extLst>
      <p:ext uri="{BB962C8B-B14F-4D97-AF65-F5344CB8AC3E}">
        <p14:creationId xmlns:p14="http://schemas.microsoft.com/office/powerpoint/2010/main" val="217513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dirty="0"/>
              <a:t>5</a:t>
            </a:r>
            <a:r>
              <a:rPr lang="es-ES" dirty="0" smtClean="0"/>
              <a:t>. </a:t>
            </a:r>
            <a:r>
              <a:rPr lang="es-ES" dirty="0" err="1" smtClean="0"/>
              <a:t>Tècniques</a:t>
            </a:r>
            <a:r>
              <a:rPr lang="es-ES" dirty="0" smtClean="0"/>
              <a:t> </a:t>
            </a:r>
            <a:r>
              <a:rPr lang="es-ES" dirty="0" err="1" smtClean="0"/>
              <a:t>d’exploració</a:t>
            </a:r>
            <a:r>
              <a:rPr lang="es-ES" dirty="0" smtClean="0"/>
              <a:t> del </a:t>
            </a:r>
            <a:r>
              <a:rPr lang="es-ES" dirty="0" err="1" smtClean="0"/>
              <a:t>cos</a:t>
            </a:r>
            <a:endParaRPr lang="ca-ES" dirty="0"/>
          </a:p>
        </p:txBody>
      </p:sp>
      <p:pic>
        <p:nvPicPr>
          <p:cNvPr id="1026" name="Picture 2" descr="Doctora examinando la película de rayos x (exploración) torácica. | Foto 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26" y="1779896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90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Vertical flexible de la máquina de la radiografía del móvil dr Digital con  el detector de la pantalla pl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988" y="361701"/>
            <a:ext cx="2827094" cy="328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505884" y="647701"/>
            <a:ext cx="8596668" cy="1317577"/>
          </a:xfrm>
        </p:spPr>
        <p:txBody>
          <a:bodyPr>
            <a:norm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Exploració</a:t>
            </a:r>
            <a:r>
              <a:rPr lang="es-ES" b="1" dirty="0" smtClean="0">
                <a:solidFill>
                  <a:schemeClr val="accent2"/>
                </a:solidFill>
              </a:rPr>
              <a:t> </a:t>
            </a:r>
            <a:r>
              <a:rPr lang="es-ES" b="1" dirty="0" err="1" smtClean="0">
                <a:solidFill>
                  <a:schemeClr val="accent2"/>
                </a:solidFill>
              </a:rPr>
              <a:t>anatòmica</a:t>
            </a: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Situar i </a:t>
            </a:r>
            <a:r>
              <a:rPr lang="es-ES" sz="1600" dirty="0" err="1" smtClean="0">
                <a:solidFill>
                  <a:schemeClr val="tx1"/>
                </a:solidFill>
              </a:rPr>
              <a:t>descriure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l’organitzacó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humà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seus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òrgans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  <a:r>
              <a:rPr lang="es-ES" sz="1600" dirty="0" err="1" smtClean="0">
                <a:solidFill>
                  <a:schemeClr val="tx1"/>
                </a:solidFill>
              </a:rPr>
              <a:t>Serveixen</a:t>
            </a:r>
            <a:r>
              <a:rPr lang="es-ES" sz="1600" dirty="0" smtClean="0">
                <a:solidFill>
                  <a:schemeClr val="tx1"/>
                </a:solidFill>
              </a:rPr>
              <a:t> per </a:t>
            </a:r>
            <a:r>
              <a:rPr lang="es-ES" sz="1600" dirty="0" err="1" smtClean="0">
                <a:solidFill>
                  <a:schemeClr val="tx1"/>
                </a:solidFill>
              </a:rPr>
              <a:t>localitzar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anomalies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morfològiques</a:t>
            </a:r>
            <a:r>
              <a:rPr lang="es-ES" sz="1600" dirty="0" smtClean="0">
                <a:solidFill>
                  <a:schemeClr val="tx1"/>
                </a:solidFill>
              </a:rPr>
              <a:t> i, </a:t>
            </a:r>
            <a:r>
              <a:rPr lang="es-ES" sz="1600" dirty="0" err="1" smtClean="0">
                <a:solidFill>
                  <a:schemeClr val="tx1"/>
                </a:solidFill>
              </a:rPr>
              <a:t>així</a:t>
            </a:r>
            <a:r>
              <a:rPr lang="es-ES" sz="1600" dirty="0" smtClean="0">
                <a:solidFill>
                  <a:schemeClr val="tx1"/>
                </a:solidFill>
              </a:rPr>
              <a:t>, aplicar les </a:t>
            </a:r>
            <a:r>
              <a:rPr lang="es-ES" sz="1600" dirty="0" err="1" smtClean="0">
                <a:solidFill>
                  <a:schemeClr val="tx1"/>
                </a:solidFill>
              </a:rPr>
              <a:t>tècniques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posteriors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necessàries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4" y="2115403"/>
            <a:ext cx="8289245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Radiografia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Irradiar 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raigs</a:t>
            </a:r>
            <a:r>
              <a:rPr lang="es-ES" sz="1600" b="1" dirty="0" smtClean="0">
                <a:solidFill>
                  <a:schemeClr val="tx1"/>
                </a:solidFill>
              </a:rPr>
              <a:t> X</a:t>
            </a:r>
            <a:r>
              <a:rPr lang="es-ES" sz="1600" dirty="0" smtClean="0">
                <a:solidFill>
                  <a:schemeClr val="tx1"/>
                </a:solidFill>
              </a:rPr>
              <a:t> (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molt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penentrans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agressis</a:t>
            </a:r>
            <a:r>
              <a:rPr lang="es-ES" sz="1600" dirty="0" smtClean="0">
                <a:solidFill>
                  <a:schemeClr val="tx1"/>
                </a:solidFill>
              </a:rPr>
              <a:t>) que 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absorbits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òrgans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major</a:t>
            </a:r>
            <a:r>
              <a:rPr lang="es-ES" sz="1600" dirty="0" smtClean="0">
                <a:solidFill>
                  <a:schemeClr val="tx1"/>
                </a:solidFill>
              </a:rPr>
              <a:t> o menor </a:t>
            </a:r>
            <a:r>
              <a:rPr lang="es-ES" sz="1600" dirty="0" err="1" smtClean="0">
                <a:solidFill>
                  <a:schemeClr val="tx1"/>
                </a:solidFill>
              </a:rPr>
              <a:t>proporció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segons</a:t>
            </a:r>
            <a:r>
              <a:rPr lang="es-ES" sz="1600" dirty="0" smtClean="0">
                <a:solidFill>
                  <a:schemeClr val="tx1"/>
                </a:solidFill>
              </a:rPr>
              <a:t> la </a:t>
            </a:r>
            <a:r>
              <a:rPr lang="es-ES" sz="1600" dirty="0" err="1" smtClean="0">
                <a:solidFill>
                  <a:schemeClr val="tx1"/>
                </a:solidFill>
              </a:rPr>
              <a:t>seva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densitat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Serveix</a:t>
            </a:r>
            <a:r>
              <a:rPr lang="es-ES" sz="1600" dirty="0" smtClean="0">
                <a:solidFill>
                  <a:schemeClr val="tx1"/>
                </a:solidFill>
              </a:rPr>
              <a:t> per explorar el perfil </a:t>
            </a:r>
            <a:r>
              <a:rPr lang="es-ES" sz="1600" dirty="0" err="1" smtClean="0">
                <a:solidFill>
                  <a:schemeClr val="tx1"/>
                </a:solidFill>
              </a:rPr>
              <a:t>dels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òrgans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durs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com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ossos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2052" name="Picture 4" descr="Radiografía Panorámica Dental - Radiología Dental Las Palm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3940153"/>
            <a:ext cx="4871729" cy="273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adiografía Ortopédica Pediátrica de Pies con Apoyo · SOCHRAD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931" y="3940152"/>
            <a:ext cx="4830253" cy="273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24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Ecografía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273" y="-1"/>
            <a:ext cx="2320292" cy="29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3" y="600502"/>
            <a:ext cx="8289245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Ecografia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Irradiar 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ultrasons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(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totalment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innocus</a:t>
            </a:r>
            <a:r>
              <a:rPr lang="es-ES" sz="1600" dirty="0" smtClean="0">
                <a:solidFill>
                  <a:schemeClr val="tx1"/>
                </a:solidFill>
              </a:rPr>
              <a:t>) i </a:t>
            </a:r>
            <a:r>
              <a:rPr lang="es-ES" sz="1600" dirty="0" err="1" smtClean="0">
                <a:solidFill>
                  <a:schemeClr val="tx1"/>
                </a:solidFill>
              </a:rPr>
              <a:t>segons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l’òrgan</a:t>
            </a:r>
            <a:r>
              <a:rPr lang="es-ES" sz="1600" dirty="0" smtClean="0">
                <a:solidFill>
                  <a:schemeClr val="tx1"/>
                </a:solidFill>
              </a:rPr>
              <a:t>, la </a:t>
            </a:r>
            <a:r>
              <a:rPr lang="es-ES" sz="1600" dirty="0" err="1" smtClean="0">
                <a:solidFill>
                  <a:schemeClr val="tx1"/>
                </a:solidFill>
              </a:rPr>
              <a:t>reflexió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dirty="0" err="1" smtClean="0">
                <a:solidFill>
                  <a:schemeClr val="tx1"/>
                </a:solidFill>
              </a:rPr>
              <a:t>l’eco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serà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diferent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Serveix</a:t>
            </a:r>
            <a:r>
              <a:rPr lang="es-ES" sz="1600" dirty="0" smtClean="0">
                <a:solidFill>
                  <a:schemeClr val="tx1"/>
                </a:solidFill>
              </a:rPr>
              <a:t> per explorar el perfil </a:t>
            </a:r>
            <a:r>
              <a:rPr lang="es-ES" sz="1600" dirty="0" err="1" smtClean="0">
                <a:solidFill>
                  <a:schemeClr val="tx1"/>
                </a:solidFill>
              </a:rPr>
              <a:t>d’òrgans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tous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com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dirty="0" err="1" smtClean="0">
                <a:solidFill>
                  <a:schemeClr val="tx1"/>
                </a:solidFill>
              </a:rPr>
              <a:t>fetge</a:t>
            </a:r>
            <a:r>
              <a:rPr lang="es-ES" sz="1600" dirty="0" smtClean="0">
                <a:solidFill>
                  <a:schemeClr val="tx1"/>
                </a:solidFill>
              </a:rPr>
              <a:t> o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ronyons</a:t>
            </a:r>
            <a:r>
              <a:rPr lang="es-ES" sz="1600" dirty="0" smtClean="0">
                <a:solidFill>
                  <a:schemeClr val="tx1"/>
                </a:solidFill>
              </a:rPr>
              <a:t>, i </a:t>
            </a:r>
            <a:r>
              <a:rPr lang="es-ES" sz="1600" dirty="0" err="1" smtClean="0">
                <a:solidFill>
                  <a:schemeClr val="tx1"/>
                </a:solidFill>
              </a:rPr>
              <a:t>s’aplica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especialment</a:t>
            </a:r>
            <a:r>
              <a:rPr lang="es-ES" sz="1600" dirty="0" smtClean="0">
                <a:solidFill>
                  <a:schemeClr val="tx1"/>
                </a:solidFill>
              </a:rPr>
              <a:t> en el control de la </a:t>
            </a:r>
            <a:r>
              <a:rPr lang="es-ES" sz="1600" dirty="0" err="1" smtClean="0">
                <a:solidFill>
                  <a:schemeClr val="tx1"/>
                </a:solidFill>
              </a:rPr>
              <a:t>gestació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3074" name="Picture 2" descr="Ecografía de Primer Trimestre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55" y="2882790"/>
            <a:ext cx="4936194" cy="370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NATOMIA RENAL - Diplomadomedico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548" y="2882791"/>
            <a:ext cx="5546016" cy="370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71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La laparoscopia como técnica para tratar la esterilid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720" y="0"/>
            <a:ext cx="3210180" cy="28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3" y="600502"/>
            <a:ext cx="8289245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Endoscòpia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Introducció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b="1" dirty="0" err="1" smtClean="0">
                <a:solidFill>
                  <a:schemeClr val="tx1"/>
                </a:solidFill>
              </a:rPr>
              <a:t>fibres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òptiques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a </a:t>
            </a:r>
            <a:r>
              <a:rPr lang="es-ES" sz="1600" dirty="0" err="1" smtClean="0">
                <a:solidFill>
                  <a:schemeClr val="tx1"/>
                </a:solidFill>
              </a:rPr>
              <a:t>l’interior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 per examinar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racons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interns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Serveix</a:t>
            </a:r>
            <a:r>
              <a:rPr lang="es-ES" sz="1600" dirty="0" smtClean="0">
                <a:solidFill>
                  <a:schemeClr val="tx1"/>
                </a:solidFill>
              </a:rPr>
              <a:t> per explorar, en general, les </a:t>
            </a:r>
            <a:r>
              <a:rPr lang="es-ES" sz="1600" dirty="0" err="1" smtClean="0">
                <a:solidFill>
                  <a:schemeClr val="tx1"/>
                </a:solidFill>
              </a:rPr>
              <a:t>cavitats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naturals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tot</a:t>
            </a:r>
            <a:r>
              <a:rPr lang="es-ES" sz="1600" dirty="0" smtClean="0">
                <a:solidFill>
                  <a:schemeClr val="tx1"/>
                </a:solidFill>
              </a:rPr>
              <a:t> i que també es practiquen </a:t>
            </a:r>
            <a:r>
              <a:rPr lang="es-ES" sz="1600" dirty="0" err="1" smtClean="0">
                <a:solidFill>
                  <a:schemeClr val="tx1"/>
                </a:solidFill>
              </a:rPr>
              <a:t>incisions</a:t>
            </a:r>
            <a:r>
              <a:rPr lang="es-ES" sz="1600" dirty="0" smtClean="0">
                <a:solidFill>
                  <a:schemeClr val="tx1"/>
                </a:solidFill>
              </a:rPr>
              <a:t> per incorporar la fibra a </a:t>
            </a:r>
            <a:r>
              <a:rPr lang="es-ES" sz="1600" dirty="0" err="1" smtClean="0">
                <a:solidFill>
                  <a:schemeClr val="tx1"/>
                </a:solidFill>
              </a:rPr>
              <a:t>altres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parts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4098" name="Picture 2" descr="Endoscopia - Trastornos gastrointestinales - Manual MSD versión para  profesiona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57" y="2870960"/>
            <a:ext cx="4742175" cy="373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valuación de los pólipos gástricos en endoscopia | Endoscopi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8"/>
          <a:stretch/>
        </p:blipFill>
        <p:spPr bwMode="auto">
          <a:xfrm>
            <a:off x="6155140" y="2870960"/>
            <a:ext cx="4384658" cy="376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24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79208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3" y="600502"/>
            <a:ext cx="8289245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Escàner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Ús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b="1" dirty="0" err="1" smtClean="0">
                <a:solidFill>
                  <a:schemeClr val="tx1"/>
                </a:solidFill>
              </a:rPr>
              <a:t>raigs</a:t>
            </a:r>
            <a:r>
              <a:rPr lang="es-ES" sz="1600" b="1" dirty="0" smtClean="0">
                <a:solidFill>
                  <a:schemeClr val="tx1"/>
                </a:solidFill>
              </a:rPr>
              <a:t> X </a:t>
            </a:r>
            <a:r>
              <a:rPr lang="es-ES" sz="1600" b="1" dirty="0" err="1" smtClean="0">
                <a:solidFill>
                  <a:schemeClr val="tx1"/>
                </a:solidFill>
              </a:rPr>
              <a:t>analitzats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informàticament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per </a:t>
            </a:r>
            <a:r>
              <a:rPr lang="es-ES" sz="1600" dirty="0" err="1" smtClean="0">
                <a:solidFill>
                  <a:schemeClr val="tx1"/>
                </a:solidFill>
              </a:rPr>
              <a:t>visualitzar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les </a:t>
            </a:r>
            <a:r>
              <a:rPr lang="es-ES" sz="1600" dirty="0" err="1" smtClean="0">
                <a:solidFill>
                  <a:schemeClr val="tx1"/>
                </a:solidFill>
              </a:rPr>
              <a:t>diferents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parts</a:t>
            </a:r>
            <a:r>
              <a:rPr lang="es-ES" sz="1600" dirty="0" smtClean="0">
                <a:solidFill>
                  <a:schemeClr val="tx1"/>
                </a:solidFill>
              </a:rPr>
              <a:t> del</a:t>
            </a:r>
            <a:br>
              <a:rPr lang="es-ES" sz="1600" dirty="0" smtClean="0">
                <a:solidFill>
                  <a:schemeClr val="tx1"/>
                </a:solidFill>
              </a:rPr>
            </a:b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 en </a:t>
            </a:r>
            <a:r>
              <a:rPr lang="es-ES" sz="1600" dirty="0" err="1" smtClean="0">
                <a:solidFill>
                  <a:schemeClr val="tx1"/>
                </a:solidFill>
              </a:rPr>
              <a:t>successives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seccions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molt</a:t>
            </a:r>
            <a:r>
              <a:rPr lang="es-ES" sz="1600" dirty="0" smtClean="0">
                <a:solidFill>
                  <a:schemeClr val="tx1"/>
                </a:solidFill>
              </a:rPr>
              <a:t> fines.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Cada </a:t>
            </a:r>
            <a:r>
              <a:rPr lang="es-ES" sz="1600" dirty="0" err="1" smtClean="0">
                <a:solidFill>
                  <a:schemeClr val="tx1"/>
                </a:solidFill>
              </a:rPr>
              <a:t>punt</a:t>
            </a:r>
            <a:r>
              <a:rPr lang="es-ES" sz="1600" dirty="0" smtClean="0">
                <a:solidFill>
                  <a:schemeClr val="tx1"/>
                </a:solidFill>
              </a:rPr>
              <a:t> de la </a:t>
            </a:r>
            <a:r>
              <a:rPr lang="es-ES" sz="1600" dirty="0" err="1" smtClean="0">
                <a:solidFill>
                  <a:schemeClr val="tx1"/>
                </a:solidFill>
              </a:rPr>
              <a:t>imatge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correspon</a:t>
            </a:r>
            <a:r>
              <a:rPr lang="es-ES" sz="1600" dirty="0" smtClean="0">
                <a:solidFill>
                  <a:schemeClr val="tx1"/>
                </a:solidFill>
              </a:rPr>
              <a:t> a un valor de </a:t>
            </a:r>
            <a:r>
              <a:rPr lang="es-ES" sz="1600" dirty="0" err="1" smtClean="0">
                <a:solidFill>
                  <a:schemeClr val="tx1"/>
                </a:solidFill>
              </a:rPr>
              <a:t>densitat</a:t>
            </a:r>
            <a:r>
              <a:rPr lang="es-ES" sz="1600" dirty="0" smtClean="0">
                <a:solidFill>
                  <a:schemeClr val="tx1"/>
                </a:solidFill>
              </a:rPr>
              <a:t>, de manera que es</a:t>
            </a:r>
            <a:br>
              <a:rPr lang="es-ES" sz="1600" dirty="0" smtClean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diferencien </a:t>
            </a:r>
            <a:r>
              <a:rPr lang="es-ES" sz="1600" dirty="0" err="1" smtClean="0">
                <a:solidFill>
                  <a:schemeClr val="tx1"/>
                </a:solidFill>
              </a:rPr>
              <a:t>clarament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teixits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tous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durs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1026" name="Picture 2" descr="Contrast-enhanced abdominal computed tomography scan showing multiple liver abscesses (arrow) before (A) and 4 wk after corticosteroid therapy (B). Multiple areas of low-attenuation with ring enhancement were seen in the liver as indicated by the arrows (A). However, the areas vanished after treatment (B). 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30" y="2731755"/>
            <a:ext cx="809625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digital introspection of a mummy c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664" y="0"/>
            <a:ext cx="3231109" cy="214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1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79208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3" y="600502"/>
            <a:ext cx="8712327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Biòpsia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b="1" dirty="0" err="1" smtClean="0">
                <a:solidFill>
                  <a:schemeClr val="tx1"/>
                </a:solidFill>
              </a:rPr>
              <a:t>Extracció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d’una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petita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part</a:t>
            </a:r>
            <a:r>
              <a:rPr lang="es-ES" sz="1600" b="1" dirty="0" smtClean="0">
                <a:solidFill>
                  <a:schemeClr val="tx1"/>
                </a:solidFill>
              </a:rPr>
              <a:t> de </a:t>
            </a:r>
            <a:r>
              <a:rPr lang="es-ES" sz="1600" b="1" dirty="0" err="1" smtClean="0">
                <a:solidFill>
                  <a:schemeClr val="tx1"/>
                </a:solidFill>
              </a:rPr>
              <a:t>teixit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viu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de </a:t>
            </a:r>
            <a:r>
              <a:rPr lang="es-ES" sz="1600" dirty="0" err="1" smtClean="0">
                <a:solidFill>
                  <a:schemeClr val="tx1"/>
                </a:solidFill>
              </a:rPr>
              <a:t>l’organisme</a:t>
            </a:r>
            <a:r>
              <a:rPr lang="es-ES" sz="1600" dirty="0" smtClean="0">
                <a:solidFill>
                  <a:schemeClr val="tx1"/>
                </a:solidFill>
              </a:rPr>
              <a:t>, per poder ser </a:t>
            </a:r>
            <a:r>
              <a:rPr lang="es-ES" sz="1600" dirty="0" err="1" smtClean="0">
                <a:solidFill>
                  <a:schemeClr val="tx1"/>
                </a:solidFill>
              </a:rPr>
              <a:t>observat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detalladament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el </a:t>
            </a:r>
            <a:r>
              <a:rPr lang="es-ES" sz="1600" dirty="0" err="1" smtClean="0">
                <a:solidFill>
                  <a:schemeClr val="tx1"/>
                </a:solidFill>
              </a:rPr>
              <a:t>microscopi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l’observació</a:t>
            </a:r>
            <a:r>
              <a:rPr lang="es-ES" sz="1600" dirty="0" smtClean="0">
                <a:solidFill>
                  <a:schemeClr val="tx1"/>
                </a:solidFill>
              </a:rPr>
              <a:t> es poden apreciar </a:t>
            </a:r>
            <a:r>
              <a:rPr lang="es-ES" sz="1600" dirty="0" err="1" smtClean="0">
                <a:solidFill>
                  <a:schemeClr val="tx1"/>
                </a:solidFill>
              </a:rPr>
              <a:t>canvis</a:t>
            </a:r>
            <a:r>
              <a:rPr lang="es-ES" sz="1600" dirty="0" smtClean="0">
                <a:solidFill>
                  <a:schemeClr val="tx1"/>
                </a:solidFill>
              </a:rPr>
              <a:t> en les </a:t>
            </a:r>
            <a:r>
              <a:rPr lang="es-ES" sz="1600" dirty="0" err="1" smtClean="0">
                <a:solidFill>
                  <a:schemeClr val="tx1"/>
                </a:solidFill>
              </a:rPr>
              <a:t>cèl·lules</a:t>
            </a:r>
            <a:r>
              <a:rPr lang="es-ES" sz="1600" dirty="0" smtClean="0">
                <a:solidFill>
                  <a:schemeClr val="tx1"/>
                </a:solidFill>
              </a:rPr>
              <a:t> que </a:t>
            </a:r>
            <a:r>
              <a:rPr lang="es-ES" sz="1600" dirty="0" err="1" smtClean="0">
                <a:solidFill>
                  <a:schemeClr val="tx1"/>
                </a:solidFill>
              </a:rPr>
              <a:t>formaven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teixits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normals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2050" name="Picture 2" descr="Biopsy: Types of biopsy procedures used to diagnose cancer - Mayo Clini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3"/>
          <a:stretch/>
        </p:blipFill>
        <p:spPr bwMode="auto">
          <a:xfrm>
            <a:off x="0" y="2269880"/>
            <a:ext cx="3780035" cy="246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Biopsy: Types of biopsy procedures used to diagnose cancer - Mayo Clin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4" name="Picture 6" descr="Biopsy: Types of biopsy procedures used to diagnose cancer - Mayo Clinic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8"/>
          <a:stretch/>
        </p:blipFill>
        <p:spPr bwMode="auto">
          <a:xfrm>
            <a:off x="8736483" y="3588816"/>
            <a:ext cx="2762488" cy="326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iopsy: Types of biopsy procedures used to diagnose cancer - Mayo Clinic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4"/>
          <a:stretch/>
        </p:blipFill>
        <p:spPr bwMode="auto">
          <a:xfrm>
            <a:off x="908320" y="4737651"/>
            <a:ext cx="3027290" cy="212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ow to Prepare for a Breast Biopsy | Health Pl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51" y="3096678"/>
            <a:ext cx="4867732" cy="29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10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505884" y="647701"/>
            <a:ext cx="8596668" cy="1317577"/>
          </a:xfrm>
        </p:spPr>
        <p:txBody>
          <a:bodyPr>
            <a:norm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Exploració</a:t>
            </a:r>
            <a:r>
              <a:rPr lang="es-ES" b="1" dirty="0" smtClean="0">
                <a:solidFill>
                  <a:schemeClr val="accent2"/>
                </a:solidFill>
              </a:rPr>
              <a:t> funcional</a:t>
            </a:r>
          </a:p>
          <a:p>
            <a:pPr marL="0" indent="0"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Analitzar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dirty="0" err="1" smtClean="0">
                <a:solidFill>
                  <a:schemeClr val="tx1"/>
                </a:solidFill>
              </a:rPr>
              <a:t>funcionament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òrgans</a:t>
            </a:r>
            <a:r>
              <a:rPr lang="es-ES" sz="1600" dirty="0" smtClean="0">
                <a:solidFill>
                  <a:schemeClr val="tx1"/>
                </a:solidFill>
              </a:rPr>
              <a:t> i les </a:t>
            </a:r>
            <a:r>
              <a:rPr lang="es-ES" sz="1600" dirty="0" err="1" smtClean="0">
                <a:solidFill>
                  <a:schemeClr val="tx1"/>
                </a:solidFill>
              </a:rPr>
              <a:t>parts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  <a:r>
              <a:rPr lang="es-ES" sz="1600" dirty="0" err="1" smtClean="0">
                <a:solidFill>
                  <a:schemeClr val="tx1"/>
                </a:solidFill>
              </a:rPr>
              <a:t>Serveixen</a:t>
            </a:r>
            <a:r>
              <a:rPr lang="es-ES" sz="1600" dirty="0" smtClean="0">
                <a:solidFill>
                  <a:schemeClr val="tx1"/>
                </a:solidFill>
              </a:rPr>
              <a:t> per detectar </a:t>
            </a:r>
            <a:r>
              <a:rPr lang="es-ES" sz="1600" dirty="0" err="1" smtClean="0">
                <a:solidFill>
                  <a:schemeClr val="tx1"/>
                </a:solidFill>
              </a:rPr>
              <a:t>anomalies</a:t>
            </a:r>
            <a:r>
              <a:rPr lang="es-ES" sz="1600" dirty="0" smtClean="0">
                <a:solidFill>
                  <a:schemeClr val="tx1"/>
                </a:solidFill>
              </a:rPr>
              <a:t> en el </a:t>
            </a:r>
            <a:r>
              <a:rPr lang="es-ES" sz="1600" dirty="0" err="1" smtClean="0">
                <a:solidFill>
                  <a:schemeClr val="tx1"/>
                </a:solidFill>
              </a:rPr>
              <a:t>metabolisme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4" y="1815147"/>
            <a:ext cx="8289245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Electromiografia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Col·locació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d’</a:t>
            </a:r>
            <a:r>
              <a:rPr lang="es-ES" sz="1600" b="1" dirty="0" err="1" smtClean="0">
                <a:solidFill>
                  <a:schemeClr val="tx1"/>
                </a:solidFill>
              </a:rPr>
              <a:t>elècrodes</a:t>
            </a:r>
            <a:r>
              <a:rPr lang="es-ES" sz="1600" dirty="0" smtClean="0">
                <a:solidFill>
                  <a:schemeClr val="tx1"/>
                </a:solidFill>
              </a:rPr>
              <a:t> que detecten </a:t>
            </a:r>
            <a:r>
              <a:rPr lang="es-ES" sz="1600" dirty="0" err="1" smtClean="0">
                <a:solidFill>
                  <a:schemeClr val="tx1"/>
                </a:solidFill>
              </a:rPr>
              <a:t>l’activació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músculs</a:t>
            </a:r>
            <a:r>
              <a:rPr lang="es-ES" sz="1600" dirty="0" smtClean="0">
                <a:solidFill>
                  <a:schemeClr val="tx1"/>
                </a:solidFill>
              </a:rPr>
              <a:t>, ja que modifiquen la </a:t>
            </a:r>
            <a:r>
              <a:rPr lang="es-ES" sz="1600" dirty="0" err="1" smtClean="0">
                <a:solidFill>
                  <a:schemeClr val="tx1"/>
                </a:solidFill>
              </a:rPr>
              <a:t>intensitat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corrent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elèctric</a:t>
            </a:r>
            <a:r>
              <a:rPr lang="es-ES" sz="1600" dirty="0" smtClean="0">
                <a:solidFill>
                  <a:schemeClr val="tx1"/>
                </a:solidFill>
              </a:rPr>
              <a:t>. </a:t>
            </a: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Aquests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canvis</a:t>
            </a:r>
            <a:r>
              <a:rPr lang="es-ES" sz="1600" dirty="0" smtClean="0">
                <a:solidFill>
                  <a:schemeClr val="tx1"/>
                </a:solidFill>
              </a:rPr>
              <a:t> en la </a:t>
            </a:r>
            <a:r>
              <a:rPr lang="es-ES" sz="1600" dirty="0" err="1" smtClean="0">
                <a:solidFill>
                  <a:schemeClr val="tx1"/>
                </a:solidFill>
              </a:rPr>
              <a:t>intensitat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corrent</a:t>
            </a:r>
            <a:r>
              <a:rPr lang="es-ES" sz="1600" dirty="0" smtClean="0">
                <a:solidFill>
                  <a:schemeClr val="tx1"/>
                </a:solidFill>
              </a:rPr>
              <a:t> queden </a:t>
            </a:r>
            <a:r>
              <a:rPr lang="es-ES" sz="1600" dirty="0" err="1" smtClean="0">
                <a:solidFill>
                  <a:schemeClr val="tx1"/>
                </a:solidFill>
              </a:rPr>
              <a:t>enregistrats</a:t>
            </a:r>
            <a:r>
              <a:rPr lang="es-ES" sz="1600" dirty="0" smtClean="0">
                <a:solidFill>
                  <a:schemeClr val="tx1"/>
                </a:solidFill>
              </a:rPr>
              <a:t> en el </a:t>
            </a:r>
            <a:r>
              <a:rPr lang="es-ES" sz="1600" dirty="0" err="1" smtClean="0">
                <a:solidFill>
                  <a:schemeClr val="tx1"/>
                </a:solidFill>
              </a:rPr>
              <a:t>miògraf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l’aparell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encarregat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d’elaborar</a:t>
            </a:r>
            <a:r>
              <a:rPr lang="es-ES" sz="1600" dirty="0" smtClean="0">
                <a:solidFill>
                  <a:schemeClr val="tx1"/>
                </a:solidFill>
              </a:rPr>
              <a:t> un </a:t>
            </a:r>
            <a:r>
              <a:rPr lang="es-ES" sz="1600" dirty="0" err="1" smtClean="0">
                <a:solidFill>
                  <a:schemeClr val="tx1"/>
                </a:solidFill>
              </a:rPr>
              <a:t>gràfic</a:t>
            </a:r>
            <a:r>
              <a:rPr lang="es-ES" sz="1600" dirty="0" smtClean="0">
                <a:solidFill>
                  <a:schemeClr val="tx1"/>
                </a:solidFill>
              </a:rPr>
              <a:t> per saber la </a:t>
            </a:r>
            <a:r>
              <a:rPr lang="es-ES" sz="1600" dirty="0" err="1" smtClean="0">
                <a:solidFill>
                  <a:schemeClr val="tx1"/>
                </a:solidFill>
              </a:rPr>
              <a:t>situació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múscul</a:t>
            </a:r>
            <a:r>
              <a:rPr lang="es-ES" sz="1600" dirty="0" smtClean="0">
                <a:solidFill>
                  <a:schemeClr val="tx1"/>
                </a:solidFill>
              </a:rPr>
              <a:t>, el </a:t>
            </a:r>
            <a:r>
              <a:rPr lang="es-ES" sz="1600" dirty="0" err="1" smtClean="0">
                <a:solidFill>
                  <a:schemeClr val="tx1"/>
                </a:solidFill>
              </a:rPr>
              <a:t>miograma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3074" name="Picture 2" descr="Electromiografía, EMG, electromiograma | Neurocirugia Torr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8" r="22421"/>
          <a:stretch/>
        </p:blipFill>
        <p:spPr bwMode="auto">
          <a:xfrm>
            <a:off x="8464881" y="3940153"/>
            <a:ext cx="3208505" cy="270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MG Electromiógrafo - File Exchange - MATLAB Centr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310" y="3815340"/>
            <a:ext cx="6687403" cy="30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73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4" y="600502"/>
            <a:ext cx="8152768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Termografia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Filmacio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una </a:t>
            </a:r>
            <a:r>
              <a:rPr lang="es-ES" sz="1600" b="1" dirty="0" err="1" smtClean="0">
                <a:solidFill>
                  <a:schemeClr val="tx1"/>
                </a:solidFill>
              </a:rPr>
              <a:t>càmera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d’infrarojos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que detecta el </a:t>
            </a:r>
            <a:r>
              <a:rPr lang="es-ES" sz="1600" dirty="0" err="1" smtClean="0">
                <a:solidFill>
                  <a:schemeClr val="tx1"/>
                </a:solidFill>
              </a:rPr>
              <a:t>despreniment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de calor del </a:t>
            </a:r>
            <a:r>
              <a:rPr lang="es-ES" sz="1600" dirty="0" err="1" smtClean="0">
                <a:solidFill>
                  <a:schemeClr val="tx1"/>
                </a:solidFill>
              </a:rPr>
              <a:t>cos</a:t>
            </a:r>
            <a:r>
              <a:rPr lang="es-ES" sz="1600" dirty="0" smtClean="0">
                <a:solidFill>
                  <a:schemeClr val="tx1"/>
                </a:solidFill>
              </a:rPr>
              <a:t>. La </a:t>
            </a:r>
            <a:r>
              <a:rPr lang="es-ES" sz="1600" dirty="0" err="1" smtClean="0">
                <a:solidFill>
                  <a:schemeClr val="tx1"/>
                </a:solidFill>
              </a:rPr>
              <a:t>imatge</a:t>
            </a:r>
            <a:r>
              <a:rPr lang="es-ES" sz="1600" dirty="0" smtClean="0">
                <a:solidFill>
                  <a:schemeClr val="tx1"/>
                </a:solidFill>
              </a:rPr>
              <a:t> que </a:t>
            </a:r>
            <a:r>
              <a:rPr lang="es-ES" sz="1600" dirty="0" err="1" smtClean="0">
                <a:solidFill>
                  <a:schemeClr val="tx1"/>
                </a:solidFill>
              </a:rPr>
              <a:t>s’obté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correspon</a:t>
            </a:r>
            <a:r>
              <a:rPr lang="es-ES" sz="1600" dirty="0" smtClean="0">
                <a:solidFill>
                  <a:schemeClr val="tx1"/>
                </a:solidFill>
              </a:rPr>
              <a:t> a la </a:t>
            </a:r>
            <a:r>
              <a:rPr lang="es-ES" sz="1600" dirty="0" err="1" smtClean="0">
                <a:solidFill>
                  <a:schemeClr val="tx1"/>
                </a:solidFill>
              </a:rPr>
              <a:t>vascularització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subcutània</a:t>
            </a:r>
            <a:r>
              <a:rPr lang="es-ES" sz="1600" dirty="0" smtClean="0">
                <a:solidFill>
                  <a:schemeClr val="tx1"/>
                </a:solidFill>
              </a:rPr>
              <a:t>, que </a:t>
            </a:r>
            <a:r>
              <a:rPr lang="es-ES" sz="1600" dirty="0" err="1" smtClean="0">
                <a:solidFill>
                  <a:schemeClr val="tx1"/>
                </a:solidFill>
              </a:rPr>
              <a:t>és</a:t>
            </a:r>
            <a:r>
              <a:rPr lang="es-ES" sz="1600" dirty="0" smtClean="0">
                <a:solidFill>
                  <a:schemeClr val="tx1"/>
                </a:solidFill>
              </a:rPr>
              <a:t> el principal indicador en les </a:t>
            </a:r>
            <a:r>
              <a:rPr lang="es-ES" sz="1600" dirty="0" err="1" smtClean="0">
                <a:solidFill>
                  <a:schemeClr val="tx1"/>
                </a:solidFill>
              </a:rPr>
              <a:t>zones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corporals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superfícials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En les </a:t>
            </a:r>
            <a:r>
              <a:rPr lang="es-ES" sz="1600" dirty="0" err="1" smtClean="0">
                <a:solidFill>
                  <a:schemeClr val="tx1"/>
                </a:solidFill>
              </a:rPr>
              <a:t>imatges</a:t>
            </a:r>
            <a:r>
              <a:rPr lang="es-ES" sz="1600" dirty="0" smtClean="0">
                <a:solidFill>
                  <a:schemeClr val="tx1"/>
                </a:solidFill>
              </a:rPr>
              <a:t> es </a:t>
            </a:r>
            <a:r>
              <a:rPr lang="es-ES" sz="1600" dirty="0" err="1" smtClean="0">
                <a:solidFill>
                  <a:schemeClr val="tx1"/>
                </a:solidFill>
              </a:rPr>
              <a:t>distingeixen</a:t>
            </a:r>
            <a:r>
              <a:rPr lang="es-ES" sz="1600" dirty="0" smtClean="0">
                <a:solidFill>
                  <a:schemeClr val="tx1"/>
                </a:solidFill>
              </a:rPr>
              <a:t> les </a:t>
            </a:r>
            <a:r>
              <a:rPr lang="es-ES" sz="1600" dirty="0" err="1" smtClean="0">
                <a:solidFill>
                  <a:schemeClr val="tx1"/>
                </a:solidFill>
              </a:rPr>
              <a:t>zones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molt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vascularitzades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metabòlicament</a:t>
            </a:r>
            <a:r>
              <a:rPr lang="es-ES" sz="1600" dirty="0" smtClean="0">
                <a:solidFill>
                  <a:schemeClr val="tx1"/>
                </a:solidFill>
              </a:rPr>
              <a:t> actives que </a:t>
            </a:r>
            <a:r>
              <a:rPr lang="es-ES" sz="1600" dirty="0" err="1" smtClean="0">
                <a:solidFill>
                  <a:schemeClr val="tx1"/>
                </a:solidFill>
              </a:rPr>
              <a:t>desprenen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molta</a:t>
            </a:r>
            <a:r>
              <a:rPr lang="es-ES" sz="1600" dirty="0" smtClean="0">
                <a:solidFill>
                  <a:schemeClr val="tx1"/>
                </a:solidFill>
              </a:rPr>
              <a:t> calor, de les </a:t>
            </a:r>
            <a:r>
              <a:rPr lang="es-ES" sz="1600" dirty="0" err="1" smtClean="0">
                <a:solidFill>
                  <a:schemeClr val="tx1"/>
                </a:solidFill>
              </a:rPr>
              <a:t>menys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vascularitzades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poc</a:t>
            </a:r>
            <a:r>
              <a:rPr lang="es-ES" sz="1600" dirty="0" smtClean="0">
                <a:solidFill>
                  <a:schemeClr val="tx1"/>
                </a:solidFill>
              </a:rPr>
              <a:t> actives.</a:t>
            </a:r>
          </a:p>
          <a:p>
            <a:pPr marL="0" indent="0" algn="r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pic>
        <p:nvPicPr>
          <p:cNvPr id="2" name="Picture 2" descr="About Breast Thermography - Breast Thermography | Breast Therm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3095542"/>
            <a:ext cx="4709947" cy="359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What is Thermography? -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r="5677"/>
          <a:stretch/>
        </p:blipFill>
        <p:spPr bwMode="auto">
          <a:xfrm>
            <a:off x="5513695" y="3123926"/>
            <a:ext cx="5718411" cy="356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Dott. Marco Griffoni | Termografia l'analisi per prevenir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6"/>
          <a:stretch/>
        </p:blipFill>
        <p:spPr bwMode="auto">
          <a:xfrm>
            <a:off x="9261078" y="-195689"/>
            <a:ext cx="1971028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1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4" y="600502"/>
            <a:ext cx="8152768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Gammagrafia</a:t>
            </a:r>
            <a:endParaRPr lang="es-E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Injecció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d’</a:t>
            </a:r>
            <a:r>
              <a:rPr lang="es-ES" sz="1600" b="1" dirty="0" err="1" smtClean="0">
                <a:solidFill>
                  <a:schemeClr val="tx1"/>
                </a:solidFill>
              </a:rPr>
              <a:t>elements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</a:rPr>
              <a:t>isòtops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dèbilment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radioactius</a:t>
            </a:r>
            <a:r>
              <a:rPr lang="es-ES" sz="1600" dirty="0" smtClean="0">
                <a:solidFill>
                  <a:schemeClr val="tx1"/>
                </a:solidFill>
              </a:rPr>
              <a:t>, en </a:t>
            </a:r>
            <a:r>
              <a:rPr lang="es-ES" sz="1600" dirty="0" err="1" smtClean="0">
                <a:solidFill>
                  <a:schemeClr val="tx1"/>
                </a:solidFill>
              </a:rPr>
              <a:t>quantitats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molt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controlades</a:t>
            </a:r>
            <a:r>
              <a:rPr lang="es-ES" sz="1600" dirty="0" smtClean="0">
                <a:solidFill>
                  <a:schemeClr val="tx1"/>
                </a:solidFill>
              </a:rPr>
              <a:t>. Les </a:t>
            </a:r>
            <a:r>
              <a:rPr lang="es-ES" sz="1600" dirty="0" err="1" smtClean="0">
                <a:solidFill>
                  <a:schemeClr val="tx1"/>
                </a:solidFill>
              </a:rPr>
              <a:t>radiografies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permeten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fer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dirty="0" err="1" smtClean="0">
                <a:solidFill>
                  <a:schemeClr val="tx1"/>
                </a:solidFill>
              </a:rPr>
              <a:t>seguiment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isòtops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òrgans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pas</a:t>
            </a:r>
            <a:r>
              <a:rPr lang="es-ES" sz="1600" dirty="0" smtClean="0">
                <a:solidFill>
                  <a:schemeClr val="tx1"/>
                </a:solidFill>
              </a:rPr>
              <a:t> a </a:t>
            </a:r>
            <a:r>
              <a:rPr lang="es-ES" sz="1600" dirty="0" err="1" smtClean="0">
                <a:solidFill>
                  <a:schemeClr val="tx1"/>
                </a:solidFill>
              </a:rPr>
              <a:t>pas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Per a cada </a:t>
            </a:r>
            <a:r>
              <a:rPr lang="es-ES" sz="1600" dirty="0" err="1" smtClean="0">
                <a:solidFill>
                  <a:schemeClr val="tx1"/>
                </a:solidFill>
              </a:rPr>
              <a:t>òrgan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s’usa</a:t>
            </a:r>
            <a:r>
              <a:rPr lang="es-ES" sz="1600" dirty="0" smtClean="0">
                <a:solidFill>
                  <a:schemeClr val="tx1"/>
                </a:solidFill>
              </a:rPr>
              <a:t> un </a:t>
            </a:r>
            <a:r>
              <a:rPr lang="es-ES" sz="1600" dirty="0" err="1" smtClean="0">
                <a:solidFill>
                  <a:schemeClr val="tx1"/>
                </a:solidFill>
              </a:rPr>
              <a:t>isòtop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específic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segons</a:t>
            </a:r>
            <a:r>
              <a:rPr lang="es-ES" sz="1600" dirty="0" smtClean="0">
                <a:solidFill>
                  <a:schemeClr val="tx1"/>
                </a:solidFill>
              </a:rPr>
              <a:t> la </a:t>
            </a:r>
            <a:r>
              <a:rPr lang="es-ES" sz="1600" dirty="0" err="1" smtClean="0">
                <a:solidFill>
                  <a:schemeClr val="tx1"/>
                </a:solidFill>
              </a:rPr>
              <a:t>seva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activitat</a:t>
            </a:r>
            <a:r>
              <a:rPr lang="es-ES" sz="1600" dirty="0" smtClean="0">
                <a:solidFill>
                  <a:schemeClr val="tx1"/>
                </a:solidFill>
              </a:rPr>
              <a:t>, per </a:t>
            </a:r>
            <a:r>
              <a:rPr lang="es-ES" sz="1600" dirty="0" err="1" smtClean="0">
                <a:solidFill>
                  <a:schemeClr val="tx1"/>
                </a:solidFill>
              </a:rPr>
              <a:t>exemple</a:t>
            </a:r>
            <a:r>
              <a:rPr lang="es-ES" sz="1600" dirty="0" smtClean="0">
                <a:solidFill>
                  <a:schemeClr val="tx1"/>
                </a:solidFill>
              </a:rPr>
              <a:t>, per al </a:t>
            </a:r>
            <a:r>
              <a:rPr lang="es-ES" sz="1600" dirty="0" err="1" smtClean="0">
                <a:solidFill>
                  <a:schemeClr val="tx1"/>
                </a:solidFill>
              </a:rPr>
              <a:t>funcionament</a:t>
            </a:r>
            <a:r>
              <a:rPr lang="es-ES" sz="1600" dirty="0" smtClean="0">
                <a:solidFill>
                  <a:schemeClr val="tx1"/>
                </a:solidFill>
              </a:rPr>
              <a:t> de la </a:t>
            </a:r>
            <a:r>
              <a:rPr lang="es-ES" sz="1600" dirty="0" err="1" smtClean="0">
                <a:solidFill>
                  <a:schemeClr val="tx1"/>
                </a:solidFill>
              </a:rPr>
              <a:t>tiroide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s’analitza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dirty="0" err="1" smtClean="0">
                <a:solidFill>
                  <a:schemeClr val="tx1"/>
                </a:solidFill>
              </a:rPr>
              <a:t>iode</a:t>
            </a:r>
            <a:r>
              <a:rPr lang="es-ES" sz="1600" dirty="0" smtClean="0">
                <a:solidFill>
                  <a:schemeClr val="tx1"/>
                </a:solidFill>
              </a:rPr>
              <a:t> 131, per </a:t>
            </a:r>
            <a:r>
              <a:rPr lang="es-ES" sz="1600" dirty="0" err="1" smtClean="0">
                <a:solidFill>
                  <a:schemeClr val="tx1"/>
                </a:solidFill>
              </a:rPr>
              <a:t>analitzar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infeccions</a:t>
            </a:r>
            <a:r>
              <a:rPr lang="es-ES" sz="1600" dirty="0" smtClean="0">
                <a:solidFill>
                  <a:schemeClr val="tx1"/>
                </a:solidFill>
              </a:rPr>
              <a:t> el </a:t>
            </a:r>
            <a:r>
              <a:rPr lang="es-ES" sz="1600" dirty="0" err="1" smtClean="0">
                <a:solidFill>
                  <a:schemeClr val="tx1"/>
                </a:solidFill>
              </a:rPr>
              <a:t>gal·li</a:t>
            </a:r>
            <a:r>
              <a:rPr lang="es-ES" sz="1600" dirty="0" smtClean="0">
                <a:solidFill>
                  <a:schemeClr val="tx1"/>
                </a:solidFill>
              </a:rPr>
              <a:t> 67. </a:t>
            </a:r>
            <a:r>
              <a:rPr lang="es-ES" sz="1600" dirty="0" err="1" smtClean="0">
                <a:solidFill>
                  <a:schemeClr val="tx1"/>
                </a:solidFill>
              </a:rPr>
              <a:t>Aquests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isòtops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emeten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radiació</a:t>
            </a:r>
            <a:r>
              <a:rPr lang="es-ES" sz="1600" dirty="0" smtClean="0">
                <a:solidFill>
                  <a:schemeClr val="tx1"/>
                </a:solidFill>
              </a:rPr>
              <a:t> gamma, que </a:t>
            </a:r>
            <a:r>
              <a:rPr lang="es-ES" sz="1600" dirty="0" err="1" smtClean="0">
                <a:solidFill>
                  <a:schemeClr val="tx1"/>
                </a:solidFill>
              </a:rPr>
              <a:t>serà</a:t>
            </a:r>
            <a:r>
              <a:rPr lang="es-ES" sz="1600" dirty="0" smtClean="0">
                <a:solidFill>
                  <a:schemeClr val="tx1"/>
                </a:solidFill>
              </a:rPr>
              <a:t> detectada per la </a:t>
            </a:r>
            <a:r>
              <a:rPr lang="es-ES" sz="1600" dirty="0" err="1" smtClean="0">
                <a:solidFill>
                  <a:schemeClr val="tx1"/>
                </a:solidFill>
              </a:rPr>
              <a:t>càmera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sp>
        <p:nvSpPr>
          <p:cNvPr id="6" name="AutoShape 2" descr="GAMMAGRAFÍA ÓSEA ¿PARA QUÉ SIRVE ESTA PRUEBA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GAMMAGRAFÍA ÓSEA ¿PARA QUÉ SIRVE ESTA PRUEBA?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126" name="Picture 6" descr="Gammagrafía tumor óseo, metástasis múltiples | AIRE-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74" y="2909375"/>
            <a:ext cx="5090615" cy="381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38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 smtClean="0">
                <a:solidFill>
                  <a:schemeClr val="bg1"/>
                </a:solidFill>
              </a:rPr>
              <a:t>5. </a:t>
            </a:r>
            <a:r>
              <a:rPr lang="es-ES" sz="2400" dirty="0" err="1" smtClean="0">
                <a:solidFill>
                  <a:schemeClr val="bg1"/>
                </a:solidFill>
              </a:rPr>
              <a:t>Tècniques</a:t>
            </a:r>
            <a:r>
              <a:rPr lang="es-ES" sz="2400" dirty="0" smtClean="0">
                <a:solidFill>
                  <a:schemeClr val="bg1"/>
                </a:solidFill>
              </a:rPr>
              <a:t> </a:t>
            </a:r>
            <a:r>
              <a:rPr lang="es-ES" sz="2400" dirty="0" err="1" smtClean="0">
                <a:solidFill>
                  <a:schemeClr val="bg1"/>
                </a:solidFill>
              </a:rPr>
              <a:t>d’exploració</a:t>
            </a:r>
            <a:r>
              <a:rPr lang="es-ES" sz="2400" dirty="0" smtClean="0">
                <a:solidFill>
                  <a:schemeClr val="bg1"/>
                </a:solidFill>
              </a:rPr>
              <a:t> del </a:t>
            </a:r>
            <a:r>
              <a:rPr lang="es-ES" sz="2400" dirty="0" err="1" smtClean="0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677334" y="600502"/>
            <a:ext cx="8152768" cy="456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Imatge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per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ressonància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1">
                    <a:lumMod val="75000"/>
                  </a:schemeClr>
                </a:solidFill>
              </a:rPr>
              <a:t>magnètica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 (IRM)</a:t>
            </a: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S’utilitza</a:t>
            </a:r>
            <a:r>
              <a:rPr lang="es-ES" sz="1600" dirty="0" smtClean="0">
                <a:solidFill>
                  <a:schemeClr val="tx1"/>
                </a:solidFill>
              </a:rPr>
              <a:t> un </a:t>
            </a:r>
            <a:r>
              <a:rPr lang="es-ES" sz="1600" b="1" dirty="0" smtClean="0">
                <a:solidFill>
                  <a:schemeClr val="tx1"/>
                </a:solidFill>
              </a:rPr>
              <a:t>camp </a:t>
            </a:r>
            <a:r>
              <a:rPr lang="es-ES" sz="1600" b="1" dirty="0" err="1" smtClean="0">
                <a:solidFill>
                  <a:schemeClr val="tx1"/>
                </a:solidFill>
              </a:rPr>
              <a:t>magnètic</a:t>
            </a:r>
            <a:r>
              <a:rPr lang="es-ES" sz="1600" b="1" dirty="0" smtClean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que orienta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àtoms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d’hidrogen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fent</a:t>
            </a:r>
            <a:r>
              <a:rPr lang="es-ES" sz="1600" dirty="0" smtClean="0">
                <a:solidFill>
                  <a:schemeClr val="tx1"/>
                </a:solidFill>
              </a:rPr>
              <a:t> que</a:t>
            </a:r>
            <a:br>
              <a:rPr lang="es-ES" sz="1600" dirty="0" smtClean="0">
                <a:solidFill>
                  <a:schemeClr val="tx1"/>
                </a:solidFill>
              </a:rPr>
            </a:br>
            <a:r>
              <a:rPr lang="es-ES" sz="1600" dirty="0" err="1" smtClean="0">
                <a:solidFill>
                  <a:schemeClr val="tx1"/>
                </a:solidFill>
              </a:rPr>
              <a:t>produeixin</a:t>
            </a:r>
            <a:r>
              <a:rPr lang="es-ES" sz="1600" dirty="0" smtClean="0">
                <a:solidFill>
                  <a:schemeClr val="tx1"/>
                </a:solidFill>
              </a:rPr>
              <a:t> un camp </a:t>
            </a:r>
            <a:r>
              <a:rPr lang="es-ES" sz="1600" dirty="0" err="1" smtClean="0">
                <a:solidFill>
                  <a:schemeClr val="tx1"/>
                </a:solidFill>
              </a:rPr>
              <a:t>magnètic</a:t>
            </a:r>
            <a:r>
              <a:rPr lang="es-ES" sz="1600" dirty="0" smtClean="0">
                <a:solidFill>
                  <a:schemeClr val="tx1"/>
                </a:solidFill>
              </a:rPr>
              <a:t> detectable.</a:t>
            </a:r>
          </a:p>
          <a:p>
            <a:pPr marL="0" indent="0">
              <a:buFont typeface="Wingdings 3" charset="2"/>
              <a:buNone/>
            </a:pP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s-ES" sz="1600" dirty="0" err="1" smtClean="0">
                <a:solidFill>
                  <a:schemeClr val="tx1"/>
                </a:solidFill>
              </a:rPr>
              <a:t>S’obtenen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seccions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molt</a:t>
            </a:r>
            <a:r>
              <a:rPr lang="es-ES" sz="1600" dirty="0" smtClean="0">
                <a:solidFill>
                  <a:schemeClr val="tx1"/>
                </a:solidFill>
              </a:rPr>
              <a:t> precises, </a:t>
            </a:r>
            <a:r>
              <a:rPr lang="es-ES" sz="1600" dirty="0" err="1" smtClean="0">
                <a:solidFill>
                  <a:schemeClr val="tx1"/>
                </a:solidFill>
              </a:rPr>
              <a:t>sobretot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òrgans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tous</a:t>
            </a:r>
            <a:r>
              <a:rPr lang="es-ES" sz="1600" dirty="0" smtClean="0">
                <a:solidFill>
                  <a:schemeClr val="tx1"/>
                </a:solidFill>
              </a:rPr>
              <a:t>, que </a:t>
            </a:r>
            <a:r>
              <a:rPr lang="es-ES" sz="1600" dirty="0" err="1" smtClean="0">
                <a:solidFill>
                  <a:schemeClr val="tx1"/>
                </a:solidFill>
              </a:rPr>
              <a:t>són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els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més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abundants</a:t>
            </a:r>
            <a:r>
              <a:rPr lang="es-ES" sz="1600" dirty="0" smtClean="0">
                <a:solidFill>
                  <a:schemeClr val="tx1"/>
                </a:solidFill>
              </a:rPr>
              <a:t> en </a:t>
            </a:r>
            <a:r>
              <a:rPr lang="es-ES" sz="1600" dirty="0" err="1" smtClean="0">
                <a:solidFill>
                  <a:schemeClr val="tx1"/>
                </a:solidFill>
              </a:rPr>
              <a:t>aigua</a:t>
            </a:r>
            <a:r>
              <a:rPr lang="es-ES" sz="1600" dirty="0" smtClean="0">
                <a:solidFill>
                  <a:schemeClr val="tx1"/>
                </a:solidFill>
              </a:rPr>
              <a:t> i, per </a:t>
            </a:r>
            <a:r>
              <a:rPr lang="es-ES" sz="1600" dirty="0" err="1" smtClean="0">
                <a:solidFill>
                  <a:schemeClr val="tx1"/>
                </a:solidFill>
              </a:rPr>
              <a:t>tant</a:t>
            </a:r>
            <a:r>
              <a:rPr lang="es-ES" sz="1600" dirty="0" smtClean="0">
                <a:solidFill>
                  <a:schemeClr val="tx1"/>
                </a:solidFill>
              </a:rPr>
              <a:t>, en </a:t>
            </a:r>
            <a:r>
              <a:rPr lang="es-ES" sz="1600" dirty="0" err="1" smtClean="0">
                <a:solidFill>
                  <a:schemeClr val="tx1"/>
                </a:solidFill>
              </a:rPr>
              <a:t>hidrogen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Font typeface="Wingdings 3" charset="2"/>
              <a:buNone/>
            </a:pPr>
            <a:endParaRPr lang="es-ES" b="1" dirty="0">
              <a:solidFill>
                <a:schemeClr val="accent2"/>
              </a:solidFill>
            </a:endParaRPr>
          </a:p>
        </p:txBody>
      </p:sp>
      <p:sp>
        <p:nvSpPr>
          <p:cNvPr id="6" name="AutoShape 2" descr="GAMMAGRAFÍA ÓSEA ¿PARA QUÉ SIRVE ESTA PRUEBA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GAMMAGRAFÍA ÓSEA ¿PARA QUÉ SIRVE ESTA PRUEBA?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146" name="Picture 2" descr="Técnico Superior en Imagen para el Diagnóstico Online, evolución I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068" y="7937"/>
            <a:ext cx="4214932" cy="210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ealth Medical Image Of An MRI / MRA (Magnetic Resonance Angiogram).. Stock  Photo, Picture And Royalty Free Image. Image 13055622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882789"/>
            <a:ext cx="5800299" cy="363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Ventajas de la Resonancia Magnética 3 Teslas - Marbella Ch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31" y="2882789"/>
            <a:ext cx="2516486" cy="353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70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88758"/>
            <a:ext cx="8289245" cy="6930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9. </a:t>
            </a: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A </a:t>
            </a:r>
            <a:r>
              <a:rPr lang="es-ES" sz="1600" dirty="0" err="1" smtClean="0">
                <a:solidFill>
                  <a:schemeClr val="tx1"/>
                </a:solidFill>
              </a:rPr>
              <a:t>continuació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s’exposen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diferents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situacions</a:t>
            </a:r>
            <a:r>
              <a:rPr lang="es-ES" sz="1600" dirty="0" smtClean="0">
                <a:solidFill>
                  <a:schemeClr val="tx1"/>
                </a:solidFill>
              </a:rPr>
              <a:t> en que </a:t>
            </a:r>
            <a:r>
              <a:rPr lang="es-ES" sz="1600" dirty="0" err="1" smtClean="0">
                <a:solidFill>
                  <a:schemeClr val="tx1"/>
                </a:solidFill>
              </a:rPr>
              <a:t>és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necessari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recòrrer</a:t>
            </a:r>
            <a:r>
              <a:rPr lang="es-ES" sz="1600" dirty="0" smtClean="0">
                <a:solidFill>
                  <a:schemeClr val="tx1"/>
                </a:solidFill>
              </a:rPr>
              <a:t> a alguna </a:t>
            </a:r>
            <a:r>
              <a:rPr lang="es-ES" sz="1600" dirty="0" err="1" smtClean="0">
                <a:solidFill>
                  <a:schemeClr val="tx1"/>
                </a:solidFill>
              </a:rPr>
              <a:t>tècnica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d’exploració</a:t>
            </a:r>
            <a:r>
              <a:rPr lang="es-ES" sz="1600" dirty="0" smtClean="0">
                <a:solidFill>
                  <a:schemeClr val="tx1"/>
                </a:solidFill>
              </a:rPr>
              <a:t>, </a:t>
            </a:r>
            <a:r>
              <a:rPr lang="es-ES" sz="1600" dirty="0" err="1" smtClean="0">
                <a:solidFill>
                  <a:schemeClr val="tx1"/>
                </a:solidFill>
              </a:rPr>
              <a:t>digues</a:t>
            </a:r>
            <a:r>
              <a:rPr lang="es-ES" sz="1600" dirty="0" smtClean="0">
                <a:solidFill>
                  <a:schemeClr val="tx1"/>
                </a:solidFill>
              </a:rPr>
              <a:t> quina seria </a:t>
            </a:r>
            <a:r>
              <a:rPr lang="es-ES" sz="1600" dirty="0" err="1" smtClean="0">
                <a:solidFill>
                  <a:schemeClr val="tx1"/>
                </a:solidFill>
              </a:rPr>
              <a:t>l’adequada</a:t>
            </a:r>
            <a:r>
              <a:rPr lang="es-ES" sz="1600" dirty="0" smtClean="0">
                <a:solidFill>
                  <a:schemeClr val="tx1"/>
                </a:solidFill>
              </a:rPr>
              <a:t> en cada cas i justifica-</a:t>
            </a:r>
            <a:r>
              <a:rPr lang="es-ES" sz="1600" dirty="0" err="1" smtClean="0">
                <a:solidFill>
                  <a:schemeClr val="tx1"/>
                </a:solidFill>
              </a:rPr>
              <a:t>ho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b="1" dirty="0" smtClean="0">
                <a:solidFill>
                  <a:schemeClr val="accent2"/>
                </a:solidFill>
              </a:rPr>
              <a:t>a) </a:t>
            </a:r>
            <a:r>
              <a:rPr lang="es-ES" sz="1600" dirty="0" err="1" smtClean="0">
                <a:solidFill>
                  <a:schemeClr val="tx1"/>
                </a:solidFill>
              </a:rPr>
              <a:t>Analitzar</a:t>
            </a:r>
            <a:r>
              <a:rPr lang="es-ES" sz="1600" dirty="0" smtClean="0">
                <a:solidFill>
                  <a:schemeClr val="tx1"/>
                </a:solidFill>
              </a:rPr>
              <a:t> la </a:t>
            </a:r>
            <a:r>
              <a:rPr lang="es-ES" sz="1600" dirty="0" err="1" smtClean="0">
                <a:solidFill>
                  <a:schemeClr val="tx1"/>
                </a:solidFill>
              </a:rPr>
              <a:t>naturalesa</a:t>
            </a:r>
            <a:r>
              <a:rPr lang="es-ES" sz="1600" dirty="0" smtClean="0">
                <a:solidFill>
                  <a:schemeClr val="tx1"/>
                </a:solidFill>
              </a:rPr>
              <a:t> de les </a:t>
            </a:r>
            <a:r>
              <a:rPr lang="es-ES" sz="1600" dirty="0" err="1" smtClean="0">
                <a:solidFill>
                  <a:schemeClr val="tx1"/>
                </a:solidFill>
              </a:rPr>
              <a:t>cèl·lules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del </a:t>
            </a:r>
            <a:r>
              <a:rPr lang="es-ES" sz="1600" dirty="0" err="1" smtClean="0">
                <a:solidFill>
                  <a:schemeClr val="tx1"/>
                </a:solidFill>
              </a:rPr>
              <a:t>pit</a:t>
            </a:r>
            <a:r>
              <a:rPr lang="es-ES" sz="1600" dirty="0" smtClean="0">
                <a:solidFill>
                  <a:schemeClr val="tx1"/>
                </a:solidFill>
              </a:rPr>
              <a:t> en un </a:t>
            </a:r>
            <a:r>
              <a:rPr lang="es-ES" sz="1600" dirty="0" err="1" smtClean="0">
                <a:solidFill>
                  <a:schemeClr val="tx1"/>
                </a:solidFill>
              </a:rPr>
              <a:t>possible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càncer</a:t>
            </a:r>
            <a:r>
              <a:rPr lang="es-ES" sz="1600" dirty="0" smtClean="0">
                <a:solidFill>
                  <a:schemeClr val="tx1"/>
                </a:solidFill>
              </a:rPr>
              <a:t> de mama.</a:t>
            </a:r>
          </a:p>
          <a:p>
            <a:pPr marL="0" indent="0">
              <a:buNone/>
            </a:pPr>
            <a:r>
              <a:rPr lang="es-ES" sz="1600" b="1" dirty="0" smtClean="0">
                <a:solidFill>
                  <a:schemeClr val="accent2"/>
                </a:solidFill>
              </a:rPr>
              <a:t>b) </a:t>
            </a:r>
            <a:r>
              <a:rPr lang="es-ES" sz="1600" dirty="0" smtClean="0">
                <a:solidFill>
                  <a:schemeClr val="tx1"/>
                </a:solidFill>
              </a:rPr>
              <a:t>Determinar </a:t>
            </a:r>
            <a:r>
              <a:rPr lang="es-ES" sz="1600" dirty="0" err="1" smtClean="0">
                <a:solidFill>
                  <a:schemeClr val="tx1"/>
                </a:solidFill>
              </a:rPr>
              <a:t>l’activitat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metabòlica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fetge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i la </a:t>
            </a:r>
            <a:r>
              <a:rPr lang="es-ES" sz="1600" dirty="0" err="1" smtClean="0">
                <a:solidFill>
                  <a:schemeClr val="tx1"/>
                </a:solidFill>
              </a:rPr>
              <a:t>seva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irrigació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b="1" dirty="0">
                <a:solidFill>
                  <a:schemeClr val="accent2"/>
                </a:solidFill>
              </a:rPr>
              <a:t>c) </a:t>
            </a:r>
            <a:r>
              <a:rPr lang="es-ES" sz="1600" dirty="0" smtClean="0">
                <a:solidFill>
                  <a:schemeClr val="tx1"/>
                </a:solidFill>
              </a:rPr>
              <a:t>Detectar una </a:t>
            </a:r>
            <a:r>
              <a:rPr lang="es-ES" sz="1600" dirty="0" err="1" smtClean="0">
                <a:solidFill>
                  <a:schemeClr val="tx1"/>
                </a:solidFill>
              </a:rPr>
              <a:t>possible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fissura</a:t>
            </a:r>
            <a:r>
              <a:rPr lang="es-ES" sz="1600" dirty="0" smtClean="0">
                <a:solidFill>
                  <a:schemeClr val="tx1"/>
                </a:solidFill>
              </a:rPr>
              <a:t> en el peroné.</a:t>
            </a: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b="1" dirty="0">
                <a:solidFill>
                  <a:schemeClr val="accent2"/>
                </a:solidFill>
              </a:rPr>
              <a:t>d) </a:t>
            </a:r>
            <a:r>
              <a:rPr lang="es-ES" sz="1600" dirty="0" smtClean="0">
                <a:solidFill>
                  <a:schemeClr val="tx1"/>
                </a:solidFill>
              </a:rPr>
              <a:t>Observar el </a:t>
            </a:r>
            <a:r>
              <a:rPr lang="es-ES" sz="1600" dirty="0" err="1" smtClean="0">
                <a:solidFill>
                  <a:schemeClr val="tx1"/>
                </a:solidFill>
              </a:rPr>
              <a:t>desenvolupament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fetus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durant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l’embaràs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b="1" dirty="0">
                <a:solidFill>
                  <a:schemeClr val="accent2"/>
                </a:solidFill>
              </a:rPr>
              <a:t>e) </a:t>
            </a:r>
            <a:r>
              <a:rPr lang="es-ES" sz="1600" dirty="0" smtClean="0">
                <a:solidFill>
                  <a:schemeClr val="tx1"/>
                </a:solidFill>
              </a:rPr>
              <a:t>Corroborar una </a:t>
            </a:r>
            <a:r>
              <a:rPr lang="es-ES" sz="1600" dirty="0" err="1" smtClean="0">
                <a:solidFill>
                  <a:schemeClr val="tx1"/>
                </a:solidFill>
              </a:rPr>
              <a:t>acumulació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anòmala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dirty="0" err="1" smtClean="0">
                <a:solidFill>
                  <a:schemeClr val="tx1"/>
                </a:solidFill>
              </a:rPr>
              <a:t>fòsfor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als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ossos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  <a:endParaRPr lang="es-E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600" b="1" dirty="0">
                <a:solidFill>
                  <a:schemeClr val="accent2"/>
                </a:solidFill>
              </a:rPr>
              <a:t>f) </a:t>
            </a:r>
            <a:r>
              <a:rPr lang="es-ES" sz="1600" dirty="0" err="1" smtClean="0">
                <a:solidFill>
                  <a:schemeClr val="tx1"/>
                </a:solidFill>
              </a:rPr>
              <a:t>Analitzar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l’activtat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cor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1600" b="1" dirty="0">
                <a:solidFill>
                  <a:schemeClr val="accent2"/>
                </a:solidFill>
              </a:rPr>
              <a:t>g) </a:t>
            </a:r>
            <a:r>
              <a:rPr lang="es-ES" sz="1600" dirty="0" smtClean="0">
                <a:solidFill>
                  <a:schemeClr val="tx1"/>
                </a:solidFill>
              </a:rPr>
              <a:t>Buscar </a:t>
            </a:r>
            <a:r>
              <a:rPr lang="es-ES" sz="1600" dirty="0" err="1" smtClean="0">
                <a:solidFill>
                  <a:schemeClr val="tx1"/>
                </a:solidFill>
              </a:rPr>
              <a:t>anomalies</a:t>
            </a:r>
            <a:r>
              <a:rPr lang="es-ES" sz="1600" dirty="0" smtClean="0">
                <a:solidFill>
                  <a:schemeClr val="tx1"/>
                </a:solidFill>
              </a:rPr>
              <a:t> en </a:t>
            </a:r>
            <a:r>
              <a:rPr lang="es-ES" sz="1600" dirty="0" err="1" smtClean="0">
                <a:solidFill>
                  <a:schemeClr val="tx1"/>
                </a:solidFill>
              </a:rPr>
              <a:t>l’epiteli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tub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digestiu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1600" b="1" dirty="0">
                <a:solidFill>
                  <a:schemeClr val="accent2"/>
                </a:solidFill>
              </a:rPr>
              <a:t>h) </a:t>
            </a:r>
            <a:r>
              <a:rPr lang="es-ES" sz="1600" dirty="0" smtClean="0">
                <a:solidFill>
                  <a:schemeClr val="tx1"/>
                </a:solidFill>
              </a:rPr>
              <a:t>Determinar el </a:t>
            </a:r>
            <a:r>
              <a:rPr lang="es-ES" sz="1600" dirty="0" err="1" smtClean="0">
                <a:solidFill>
                  <a:schemeClr val="tx1"/>
                </a:solidFill>
              </a:rPr>
              <a:t>funcionament</a:t>
            </a:r>
            <a:r>
              <a:rPr lang="es-ES" sz="1600" dirty="0" smtClean="0">
                <a:solidFill>
                  <a:schemeClr val="tx1"/>
                </a:solidFill>
              </a:rPr>
              <a:t> del </a:t>
            </a:r>
            <a:r>
              <a:rPr lang="es-ES" sz="1600" dirty="0" err="1" smtClean="0">
                <a:solidFill>
                  <a:schemeClr val="tx1"/>
                </a:solidFill>
              </a:rPr>
              <a:t>cervell</a:t>
            </a:r>
            <a:r>
              <a:rPr lang="es-ES" sz="1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s-ES" sz="1600" b="1" dirty="0">
                <a:solidFill>
                  <a:schemeClr val="accent2"/>
                </a:solidFill>
              </a:rPr>
              <a:t>i) </a:t>
            </a:r>
            <a:r>
              <a:rPr lang="es-ES" sz="1600" dirty="0" err="1" smtClean="0">
                <a:solidFill>
                  <a:schemeClr val="tx1"/>
                </a:solidFill>
              </a:rPr>
              <a:t>Visualitzar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amb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 err="1" smtClean="0">
                <a:solidFill>
                  <a:schemeClr val="tx1"/>
                </a:solidFill>
              </a:rPr>
              <a:t>detall</a:t>
            </a:r>
            <a:r>
              <a:rPr lang="es-ES" sz="1600" dirty="0" smtClean="0">
                <a:solidFill>
                  <a:schemeClr val="tx1"/>
                </a:solidFill>
              </a:rPr>
              <a:t> la </a:t>
            </a:r>
            <a:r>
              <a:rPr lang="es-ES" sz="1600" dirty="0" err="1" smtClean="0">
                <a:solidFill>
                  <a:schemeClr val="tx1"/>
                </a:solidFill>
              </a:rPr>
              <a:t>morfologia</a:t>
            </a:r>
            <a:r>
              <a:rPr lang="es-ES" sz="1600" dirty="0" smtClean="0">
                <a:solidFill>
                  <a:schemeClr val="tx1"/>
                </a:solidFill>
              </a:rPr>
              <a:t> de la melsa.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 rot="5400000">
            <a:off x="7107631" y="3637934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a-ES" sz="2400" dirty="0" smtClean="0">
                <a:solidFill>
                  <a:schemeClr val="bg1"/>
                </a:solidFill>
              </a:rPr>
              <a:t>4. </a:t>
            </a:r>
            <a:r>
              <a:rPr lang="es-ES" sz="2400" dirty="0" err="1">
                <a:solidFill>
                  <a:schemeClr val="bg1"/>
                </a:solidFill>
              </a:rPr>
              <a:t>Tècniques</a:t>
            </a:r>
            <a:r>
              <a:rPr lang="es-ES" sz="2400" dirty="0">
                <a:solidFill>
                  <a:schemeClr val="bg1"/>
                </a:solidFill>
              </a:rPr>
              <a:t> </a:t>
            </a:r>
            <a:r>
              <a:rPr lang="es-ES" sz="2400" dirty="0" err="1">
                <a:solidFill>
                  <a:schemeClr val="bg1"/>
                </a:solidFill>
              </a:rPr>
              <a:t>d’exploració</a:t>
            </a:r>
            <a:r>
              <a:rPr lang="es-ES" sz="2400" dirty="0">
                <a:solidFill>
                  <a:schemeClr val="bg1"/>
                </a:solidFill>
              </a:rPr>
              <a:t> del </a:t>
            </a:r>
            <a:r>
              <a:rPr lang="es-ES" sz="2400" dirty="0" err="1">
                <a:solidFill>
                  <a:schemeClr val="bg1"/>
                </a:solidFill>
              </a:rPr>
              <a:t>cos</a:t>
            </a:r>
            <a:endParaRPr lang="ca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88758"/>
            <a:ext cx="8289245" cy="6930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err="1" smtClean="0">
                <a:solidFill>
                  <a:schemeClr val="accent2"/>
                </a:solidFill>
              </a:rPr>
              <a:t>Treball</a:t>
            </a:r>
            <a:r>
              <a:rPr lang="es-ES" b="1" dirty="0" smtClean="0">
                <a:solidFill>
                  <a:schemeClr val="accent2"/>
                </a:solidFill>
              </a:rPr>
              <a:t>. </a:t>
            </a:r>
          </a:p>
          <a:p>
            <a:pPr marL="0" indent="0">
              <a:buNone/>
            </a:pPr>
            <a:endParaRPr lang="es-ES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/>
                </a:solidFill>
              </a:rPr>
              <a:t>Busca </a:t>
            </a:r>
            <a:r>
              <a:rPr lang="es-ES" sz="1600" dirty="0" err="1" smtClean="0">
                <a:solidFill>
                  <a:schemeClr val="tx1"/>
                </a:solidFill>
              </a:rPr>
              <a:t>informació</a:t>
            </a:r>
            <a:r>
              <a:rPr lang="es-ES" sz="1600" dirty="0" smtClean="0">
                <a:solidFill>
                  <a:schemeClr val="tx1"/>
                </a:solidFill>
              </a:rPr>
              <a:t> sobre alguna </a:t>
            </a:r>
            <a:r>
              <a:rPr lang="es-ES" sz="1600" dirty="0" err="1" smtClean="0">
                <a:solidFill>
                  <a:schemeClr val="tx1"/>
                </a:solidFill>
              </a:rPr>
              <a:t>malaltia</a:t>
            </a:r>
            <a:r>
              <a:rPr lang="es-ES" sz="1600" dirty="0" smtClean="0">
                <a:solidFill>
                  <a:schemeClr val="tx1"/>
                </a:solidFill>
              </a:rPr>
              <a:t> del sistema </a:t>
            </a:r>
            <a:r>
              <a:rPr lang="es-ES" sz="1600" dirty="0" err="1" smtClean="0">
                <a:solidFill>
                  <a:schemeClr val="tx1"/>
                </a:solidFill>
              </a:rPr>
              <a:t>nerviós</a:t>
            </a:r>
            <a:r>
              <a:rPr lang="es-ES" sz="1600" dirty="0" smtClean="0">
                <a:solidFill>
                  <a:schemeClr val="tx1"/>
                </a:solidFill>
              </a:rPr>
              <a:t> (</a:t>
            </a:r>
            <a:r>
              <a:rPr lang="es-ES" sz="1600" dirty="0" err="1" smtClean="0">
                <a:solidFill>
                  <a:schemeClr val="tx1"/>
                </a:solidFill>
              </a:rPr>
              <a:t>Pàg</a:t>
            </a:r>
            <a:r>
              <a:rPr lang="es-ES" sz="1600" dirty="0" smtClean="0">
                <a:solidFill>
                  <a:schemeClr val="tx1"/>
                </a:solidFill>
              </a:rPr>
              <a:t>. 45-47) i</a:t>
            </a:r>
            <a:br>
              <a:rPr lang="es-ES" sz="1600" dirty="0" smtClean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elaborar una </a:t>
            </a:r>
            <a:r>
              <a:rPr lang="es-ES" sz="1600" dirty="0" err="1" smtClean="0">
                <a:solidFill>
                  <a:schemeClr val="tx1"/>
                </a:solidFill>
              </a:rPr>
              <a:t>infografia</a:t>
            </a:r>
            <a:r>
              <a:rPr lang="es-ES" sz="1600" dirty="0" smtClean="0">
                <a:solidFill>
                  <a:schemeClr val="tx1"/>
                </a:solidFill>
              </a:rPr>
              <a:t> que </a:t>
            </a:r>
            <a:r>
              <a:rPr lang="es-ES" sz="1600" dirty="0" err="1" smtClean="0">
                <a:solidFill>
                  <a:schemeClr val="tx1"/>
                </a:solidFill>
              </a:rPr>
              <a:t>contingui</a:t>
            </a:r>
            <a:r>
              <a:rPr lang="es-ES" sz="160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  <a:p>
            <a:r>
              <a:rPr lang="es-ES" sz="1600" dirty="0" err="1" smtClean="0">
                <a:solidFill>
                  <a:schemeClr val="tx1"/>
                </a:solidFill>
              </a:rPr>
              <a:t>Informació</a:t>
            </a:r>
            <a:r>
              <a:rPr lang="es-ES" sz="1600" dirty="0" smtClean="0">
                <a:solidFill>
                  <a:schemeClr val="tx1"/>
                </a:solidFill>
              </a:rPr>
              <a:t> general</a:t>
            </a:r>
            <a:endParaRPr lang="es-ES" sz="1600" dirty="0">
              <a:solidFill>
                <a:schemeClr val="tx1"/>
              </a:solidFill>
            </a:endParaRPr>
          </a:p>
          <a:p>
            <a:r>
              <a:rPr lang="es-ES" sz="1600" dirty="0" smtClean="0">
                <a:solidFill>
                  <a:schemeClr val="tx1"/>
                </a:solidFill>
              </a:rPr>
              <a:t>Causes</a:t>
            </a:r>
          </a:p>
          <a:p>
            <a:r>
              <a:rPr lang="es-ES" sz="1600" dirty="0" err="1" smtClean="0">
                <a:solidFill>
                  <a:schemeClr val="tx1"/>
                </a:solidFill>
              </a:rPr>
              <a:t>Símptomes</a:t>
            </a:r>
            <a:endParaRPr lang="es-ES" sz="1600" dirty="0" smtClean="0">
              <a:solidFill>
                <a:schemeClr val="tx1"/>
              </a:solidFill>
            </a:endParaRPr>
          </a:p>
          <a:p>
            <a:r>
              <a:rPr lang="es-ES" sz="1600" dirty="0" err="1" smtClean="0">
                <a:solidFill>
                  <a:schemeClr val="tx1"/>
                </a:solidFill>
              </a:rPr>
              <a:t>Tècniques</a:t>
            </a:r>
            <a:r>
              <a:rPr lang="es-ES" sz="1600" dirty="0" smtClean="0">
                <a:solidFill>
                  <a:schemeClr val="tx1"/>
                </a:solidFill>
              </a:rPr>
              <a:t> de </a:t>
            </a:r>
            <a:r>
              <a:rPr lang="es-ES" sz="1600" dirty="0" err="1" smtClean="0">
                <a:solidFill>
                  <a:schemeClr val="tx1"/>
                </a:solidFill>
              </a:rPr>
              <a:t>diagnòstic</a:t>
            </a:r>
            <a:endParaRPr lang="es-ES" sz="1600" b="1" dirty="0">
              <a:solidFill>
                <a:schemeClr val="tx1"/>
              </a:solidFill>
            </a:endParaRPr>
          </a:p>
          <a:p>
            <a:r>
              <a:rPr lang="es-ES" sz="1600" dirty="0" err="1" smtClean="0">
                <a:solidFill>
                  <a:schemeClr val="tx1"/>
                </a:solidFill>
              </a:rPr>
              <a:t>Tractament</a:t>
            </a:r>
            <a:endParaRPr lang="es-ES" sz="1600" dirty="0">
              <a:solidFill>
                <a:schemeClr val="tx1"/>
              </a:solidFill>
            </a:endParaRPr>
          </a:p>
          <a:p>
            <a:r>
              <a:rPr lang="es-ES" sz="1600" dirty="0" err="1" smtClean="0">
                <a:solidFill>
                  <a:schemeClr val="tx1"/>
                </a:solidFill>
              </a:rPr>
              <a:t>Prevenció</a:t>
            </a:r>
            <a:endParaRPr lang="es-ES" sz="1600" dirty="0" smtClean="0">
              <a:solidFill>
                <a:schemeClr val="tx1"/>
              </a:solidFill>
            </a:endParaRPr>
          </a:p>
          <a:p>
            <a:r>
              <a:rPr lang="es-ES" sz="1600" dirty="0" err="1" smtClean="0">
                <a:solidFill>
                  <a:schemeClr val="tx1"/>
                </a:solidFill>
              </a:rPr>
              <a:t>Predisposició</a:t>
            </a:r>
            <a:r>
              <a:rPr lang="es-ES" sz="1600" dirty="0" smtClean="0">
                <a:solidFill>
                  <a:schemeClr val="tx1"/>
                </a:solidFill>
              </a:rPr>
              <a:t> i </a:t>
            </a:r>
            <a:r>
              <a:rPr lang="es-ES" sz="1600" dirty="0" err="1" smtClean="0">
                <a:solidFill>
                  <a:schemeClr val="tx1"/>
                </a:solidFill>
              </a:rPr>
              <a:t>riscs</a:t>
            </a:r>
            <a:endParaRPr lang="es-ES" sz="1600" dirty="0" smtClean="0">
              <a:solidFill>
                <a:schemeClr val="tx1"/>
              </a:solidFill>
            </a:endParaRPr>
          </a:p>
          <a:p>
            <a:r>
              <a:rPr lang="es-ES" sz="1600" dirty="0" err="1" smtClean="0">
                <a:solidFill>
                  <a:schemeClr val="tx1"/>
                </a:solidFill>
              </a:rPr>
              <a:t>Dades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El diseño del hospital afecta a la salud de los pacie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352800"/>
            <a:ext cx="59055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fografías de Salud | Noticias en Salu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8353">
            <a:off x="8653487" y="153204"/>
            <a:ext cx="3320150" cy="332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halador para combatir la neumonía | Código 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6029">
            <a:off x="5822890" y="1640106"/>
            <a:ext cx="2849435" cy="34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nfografías - G-Educainflamatoria. Enfermedad inflamatoria intestinal Crohn  y Colitis ulceros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8826">
            <a:off x="3809685" y="3098043"/>
            <a:ext cx="2290179" cy="324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68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4842</TotalTime>
  <Words>4339</Words>
  <Application>Microsoft Office PowerPoint</Application>
  <PresentationFormat>Personalizado</PresentationFormat>
  <Paragraphs>808</Paragraphs>
  <Slides>93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93</vt:i4>
      </vt:variant>
    </vt:vector>
  </HeadingPairs>
  <TitlesOfParts>
    <vt:vector size="94" baseType="lpstr">
      <vt:lpstr>Faceta</vt:lpstr>
      <vt:lpstr>UNITAT 1: CONEIXEMENT DEL COS</vt:lpstr>
      <vt:lpstr>1. Bioquímica</vt:lpstr>
      <vt:lpstr>1. Bioquímica</vt:lpstr>
      <vt:lpstr>Presentación de PowerPoint</vt:lpstr>
      <vt:lpstr>Presentación de PowerPoint</vt:lpstr>
      <vt:lpstr>Presentación de PowerPoint</vt:lpstr>
      <vt:lpstr>1.1. L’AIGUA</vt:lpstr>
      <vt:lpstr>FUNCIONS DE L’AIGUA</vt:lpstr>
      <vt:lpstr>Presentación de PowerPoint</vt:lpstr>
      <vt:lpstr>1.2. LES SALS MINERALS</vt:lpstr>
      <vt:lpstr>1.3. ELS GASOS</vt:lpstr>
      <vt:lpstr>1.4. ELS GLÚCIDS (4 kcal/g)</vt:lpstr>
      <vt:lpstr>Presentación de PowerPoint</vt:lpstr>
      <vt:lpstr>Presentación de PowerPoint</vt:lpstr>
      <vt:lpstr>Presentación de PowerPoint</vt:lpstr>
      <vt:lpstr>1.5. ELS LÍPIDS (9 kcal/g)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1.6. LES PROTEÏNES (4 kcal/g)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1.7. ELS ÀCIDS NUCLEICS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2. La cèl·lula</vt:lpstr>
      <vt:lpstr>Presentación de PowerPoint</vt:lpstr>
      <vt:lpstr>PROCARIOTA I EUCARIOTA</vt:lpstr>
      <vt:lpstr>DIVERSITAT CEL·LULAR</vt:lpstr>
      <vt:lpstr>Presentación de PowerPoint</vt:lpstr>
      <vt:lpstr>Presentación de PowerPoint</vt:lpstr>
      <vt:lpstr>ESTRUCTURA CEL·LULAR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METABOLISME CEL·LULAR</vt:lpstr>
      <vt:lpstr>Presentación de PowerPoint</vt:lpstr>
      <vt:lpstr>Presentación de PowerPoint</vt:lpstr>
      <vt:lpstr>Presentación de PowerPoint</vt:lpstr>
      <vt:lpstr>Presentación de PowerPoint</vt:lpstr>
      <vt:lpstr>3. Els teixits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4. Els òrgans</vt:lpstr>
      <vt:lpstr>Presentación de PowerPoint</vt:lpstr>
      <vt:lpstr>Presentación de PowerPoint</vt:lpstr>
      <vt:lpstr>4. Els aparells i sistemes</vt:lpstr>
      <vt:lpstr>Presentación de PowerPoint</vt:lpstr>
      <vt:lpstr>5. Tècniques d’exploració del 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UNITAT 1 CONEIXEMENT DEL COS</dc:title>
  <dc:creator>Usuario de Windows</dc:creator>
  <cp:lastModifiedBy>profe</cp:lastModifiedBy>
  <cp:revision>214</cp:revision>
  <dcterms:created xsi:type="dcterms:W3CDTF">2020-09-14T17:12:28Z</dcterms:created>
  <dcterms:modified xsi:type="dcterms:W3CDTF">2021-10-29T11:59:51Z</dcterms:modified>
</cp:coreProperties>
</file>