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8" r:id="rId6"/>
    <p:sldId id="279" r:id="rId7"/>
    <p:sldId id="280" r:id="rId8"/>
    <p:sldId id="281" r:id="rId9"/>
    <p:sldId id="282" r:id="rId10"/>
    <p:sldId id="283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4" r:id="rId19"/>
    <p:sldId id="292" r:id="rId20"/>
    <p:sldId id="293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12" r:id="rId29"/>
    <p:sldId id="311" r:id="rId30"/>
    <p:sldId id="303" r:id="rId31"/>
    <p:sldId id="314" r:id="rId32"/>
    <p:sldId id="313" r:id="rId33"/>
    <p:sldId id="305" r:id="rId34"/>
    <p:sldId id="316" r:id="rId35"/>
    <p:sldId id="310" r:id="rId36"/>
    <p:sldId id="315" r:id="rId37"/>
    <p:sldId id="307" r:id="rId38"/>
    <p:sldId id="308" r:id="rId39"/>
    <p:sldId id="309" r:id="rId40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2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7B69D-21B9-449B-89B6-5531345D3640}" type="datetimeFigureOut">
              <a:rPr lang="ca-ES" smtClean="0"/>
              <a:pPr/>
              <a:t>14/3/2022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704AE-02D2-4517-AAAD-1536BECD5B19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2.uah.es/genetica_juangonzalez/GeneticaHumana/Temario/Tema4/Imagenes-4/Corpusculo%20de%20Barr.jp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/>
          <a:lstStyle/>
          <a:p>
            <a:r>
              <a:rPr lang="ca-ES" b="1" dirty="0" smtClean="0"/>
              <a:t>EL NUCLI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064896" cy="4896544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És la part de la cèl·lula que conté </a:t>
            </a:r>
            <a:r>
              <a:rPr lang="ca-ES" dirty="0" err="1" smtClean="0">
                <a:solidFill>
                  <a:schemeClr val="tx1"/>
                </a:solidFill>
              </a:rPr>
              <a:t>l’</a:t>
            </a:r>
            <a:r>
              <a:rPr lang="ca-ES" b="1" dirty="0" err="1" smtClean="0">
                <a:solidFill>
                  <a:schemeClr val="tx1"/>
                </a:solidFill>
              </a:rPr>
              <a:t>ADN</a:t>
            </a:r>
            <a:r>
              <a:rPr lang="ca-ES" dirty="0" smtClean="0">
                <a:solidFill>
                  <a:schemeClr val="tx1"/>
                </a:solidFill>
              </a:rPr>
              <a:t>, és a dir, la informació genètica.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Estructura formada per: </a:t>
            </a:r>
          </a:p>
          <a:p>
            <a:pPr algn="l">
              <a:buFont typeface="Wingdings" pitchFamily="2" charset="2"/>
              <a:buChar char="§"/>
            </a:pPr>
            <a:r>
              <a:rPr lang="ca-ES" dirty="0" smtClean="0">
                <a:solidFill>
                  <a:schemeClr val="tx1"/>
                </a:solidFill>
              </a:rPr>
              <a:t>   Embolcall nuclear o doble membrana</a:t>
            </a:r>
          </a:p>
          <a:p>
            <a:pPr algn="l">
              <a:buFont typeface="Wingdings" pitchFamily="2" charset="2"/>
              <a:buChar char="§"/>
            </a:pPr>
            <a:r>
              <a:rPr lang="ca-ES" dirty="0" smtClean="0">
                <a:solidFill>
                  <a:schemeClr val="tx1"/>
                </a:solidFill>
              </a:rPr>
              <a:t>   Nucleoplasma</a:t>
            </a:r>
          </a:p>
          <a:p>
            <a:pPr algn="l">
              <a:buFont typeface="Wingdings" pitchFamily="2" charset="2"/>
              <a:buChar char="§"/>
            </a:pPr>
            <a:r>
              <a:rPr lang="ca-ES" dirty="0" smtClean="0">
                <a:solidFill>
                  <a:schemeClr val="tx1"/>
                </a:solidFill>
              </a:rPr>
              <a:t>   Cromatina</a:t>
            </a:r>
          </a:p>
          <a:p>
            <a:pPr algn="l">
              <a:buFont typeface="Wingdings" pitchFamily="2" charset="2"/>
              <a:buChar char="§"/>
            </a:pPr>
            <a:r>
              <a:rPr lang="ca-ES" dirty="0" smtClean="0">
                <a:solidFill>
                  <a:schemeClr val="tx1"/>
                </a:solidFill>
              </a:rPr>
              <a:t>   Nuclèols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Resultat d'imatges de nucli cèl·lular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Imatge relacionad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69127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26875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Canvis dels nucli durant el cicle cel·lular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412776"/>
            <a:ext cx="7992888" cy="4896544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u="sng" dirty="0" smtClean="0">
                <a:solidFill>
                  <a:schemeClr val="tx1"/>
                </a:solidFill>
              </a:rPr>
              <a:t>Nucli en interfase o repòs</a:t>
            </a:r>
            <a:r>
              <a:rPr lang="ca-ES" u="sng" dirty="0" smtClean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Té embolcall nuclear i fibres de </a:t>
            </a:r>
            <a:r>
              <a:rPr lang="ca-ES" b="1" dirty="0" smtClean="0">
                <a:solidFill>
                  <a:schemeClr val="tx1"/>
                </a:solidFill>
              </a:rPr>
              <a:t>cromatina</a:t>
            </a:r>
            <a:r>
              <a:rPr lang="ca-ES" dirty="0" smtClean="0">
                <a:solidFill>
                  <a:schemeClr val="tx1"/>
                </a:solidFill>
              </a:rPr>
              <a:t>.  És quan es produeix la </a:t>
            </a:r>
            <a:r>
              <a:rPr lang="ca-ES" b="1" dirty="0" smtClean="0">
                <a:solidFill>
                  <a:schemeClr val="tx1"/>
                </a:solidFill>
              </a:rPr>
              <a:t>transcripció</a:t>
            </a:r>
            <a:r>
              <a:rPr lang="ca-ES" dirty="0" smtClean="0">
                <a:solidFill>
                  <a:schemeClr val="tx1"/>
                </a:solidFill>
              </a:rPr>
              <a:t> de l’ADN a ARN i la </a:t>
            </a:r>
            <a:r>
              <a:rPr lang="ca-ES" b="1" dirty="0" smtClean="0">
                <a:solidFill>
                  <a:schemeClr val="tx1"/>
                </a:solidFill>
              </a:rPr>
              <a:t>duplicació</a:t>
            </a:r>
            <a:r>
              <a:rPr lang="ca-ES" dirty="0" smtClean="0">
                <a:solidFill>
                  <a:schemeClr val="tx1"/>
                </a:solidFill>
              </a:rPr>
              <a:t> de l’ADN.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u="sng" dirty="0" smtClean="0">
                <a:solidFill>
                  <a:schemeClr val="tx1"/>
                </a:solidFill>
              </a:rPr>
              <a:t>Nucli en divisió</a:t>
            </a:r>
            <a:r>
              <a:rPr lang="ca-ES" u="sng" dirty="0" smtClean="0">
                <a:solidFill>
                  <a:schemeClr val="tx1"/>
                </a:solidFill>
              </a:rPr>
              <a:t>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L’ADN es condensa i forma els </a:t>
            </a:r>
            <a:r>
              <a:rPr lang="ca-ES" b="1" dirty="0" smtClean="0">
                <a:solidFill>
                  <a:schemeClr val="tx1"/>
                </a:solidFill>
              </a:rPr>
              <a:t>cromosomes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el nucli cel·lula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8064896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ca-ES" dirty="0" smtClean="0"/>
              <a:t>Divisió del nucli: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Resultat d'imatges de mitosi i meios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447800"/>
            <a:ext cx="428625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864095"/>
          </a:xfrm>
        </p:spPr>
        <p:txBody>
          <a:bodyPr/>
          <a:lstStyle/>
          <a:p>
            <a:r>
              <a:rPr lang="ca-ES" b="1" dirty="0" smtClean="0"/>
              <a:t>Característiques del nucli: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064896" cy="4968552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Nombre: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majoria de cèl·lules en tenen </a:t>
            </a:r>
            <a:r>
              <a:rPr lang="ca-ES" b="1" dirty="0" smtClean="0">
                <a:solidFill>
                  <a:schemeClr val="tx1"/>
                </a:solidFill>
              </a:rPr>
              <a:t>1</a:t>
            </a:r>
            <a:r>
              <a:rPr lang="ca-ES" dirty="0" smtClean="0">
                <a:solidFill>
                  <a:schemeClr val="tx1"/>
                </a:solidFill>
              </a:rPr>
              <a:t>, n’hi ha que </a:t>
            </a:r>
            <a:r>
              <a:rPr lang="ca-ES" b="1" dirty="0" smtClean="0">
                <a:solidFill>
                  <a:schemeClr val="tx1"/>
                </a:solidFill>
              </a:rPr>
              <a:t>no en tenen </a:t>
            </a:r>
            <a:r>
              <a:rPr lang="ca-ES" dirty="0" smtClean="0">
                <a:solidFill>
                  <a:schemeClr val="tx1"/>
                </a:solidFill>
              </a:rPr>
              <a:t>(eritròcits i plaquetes), n’hi ha que en tenen </a:t>
            </a:r>
            <a:r>
              <a:rPr lang="ca-ES" b="1" dirty="0" smtClean="0">
                <a:solidFill>
                  <a:schemeClr val="tx1"/>
                </a:solidFill>
              </a:rPr>
              <a:t>2</a:t>
            </a:r>
            <a:r>
              <a:rPr lang="ca-ES" dirty="0" smtClean="0">
                <a:solidFill>
                  <a:schemeClr val="tx1"/>
                </a:solidFill>
              </a:rPr>
              <a:t> (hepatòcits) o </a:t>
            </a:r>
            <a:r>
              <a:rPr lang="ca-ES" b="1" dirty="0" smtClean="0">
                <a:solidFill>
                  <a:schemeClr val="tx1"/>
                </a:solidFill>
              </a:rPr>
              <a:t>diversos</a:t>
            </a:r>
            <a:r>
              <a:rPr lang="ca-ES" dirty="0" smtClean="0">
                <a:solidFill>
                  <a:schemeClr val="tx1"/>
                </a:solidFill>
              </a:rPr>
              <a:t> (les fibres musculars estriades).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Resultat d'imatges de fibra muscular esquelèt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354363"/>
            <a:ext cx="6156176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Resultat d'imatges de glòbuls vermell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1816" y="792741"/>
            <a:ext cx="3491880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Hepatocito - Wikipedia, la enciclopedia lib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8640"/>
            <a:ext cx="3816424" cy="3528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692696"/>
            <a:ext cx="8352928" cy="5472608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Forma: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discoïdal, esfèric, </a:t>
            </a:r>
            <a:r>
              <a:rPr lang="ca-ES" dirty="0" smtClean="0">
                <a:solidFill>
                  <a:schemeClr val="tx1"/>
                </a:solidFill>
              </a:rPr>
              <a:t>polilobulat, ferradura, en rosari, ramificat, amb prolongacions.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/>
          </a:p>
        </p:txBody>
      </p:sp>
      <p:pic>
        <p:nvPicPr>
          <p:cNvPr id="4" name="3 Imagen" descr="Resultat d'imatges de formas de nucleos celulares"/>
          <p:cNvPicPr/>
          <p:nvPr/>
        </p:nvPicPr>
        <p:blipFill>
          <a:blip r:embed="rId2" cstate="print"/>
          <a:srcRect t="17323" r="59843" b="27822"/>
          <a:stretch>
            <a:fillRect/>
          </a:stretch>
        </p:blipFill>
        <p:spPr bwMode="auto">
          <a:xfrm>
            <a:off x="611560" y="2708920"/>
            <a:ext cx="417646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t d'imatges de formas de nucleos celulares"/>
          <p:cNvPicPr/>
          <p:nvPr/>
        </p:nvPicPr>
        <p:blipFill>
          <a:blip r:embed="rId2" cstate="print"/>
          <a:srcRect l="62598" t="46719"/>
          <a:stretch>
            <a:fillRect/>
          </a:stretch>
        </p:blipFill>
        <p:spPr bwMode="auto">
          <a:xfrm>
            <a:off x="4788024" y="2492896"/>
            <a:ext cx="363035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548680"/>
            <a:ext cx="7848872" cy="5616624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Mida: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Entre 5-25µ. Més gran en cèl·lules molt actives: teixits secretors o reproductors.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célula secretora"/>
          <p:cNvPicPr/>
          <p:nvPr/>
        </p:nvPicPr>
        <p:blipFill>
          <a:blip r:embed="rId2" cstate="print"/>
          <a:srcRect t="6973"/>
          <a:stretch>
            <a:fillRect/>
          </a:stretch>
        </p:blipFill>
        <p:spPr bwMode="auto">
          <a:xfrm>
            <a:off x="2051720" y="2204864"/>
            <a:ext cx="4896544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403648" y="2356892"/>
            <a:ext cx="1944216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 smtClean="0">
                <a:solidFill>
                  <a:schemeClr val="tx1"/>
                </a:solidFill>
              </a:rPr>
              <a:t>Cèl·lula</a:t>
            </a:r>
            <a:r>
              <a:rPr lang="es-ES" b="1" dirty="0" smtClean="0">
                <a:solidFill>
                  <a:schemeClr val="tx1"/>
                </a:solidFill>
              </a:rPr>
              <a:t> secretora</a:t>
            </a:r>
            <a:endParaRPr lang="es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704856" cy="532859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Cada tipus de cèl·lula té una relació </a:t>
            </a:r>
            <a:r>
              <a:rPr lang="ca-ES" dirty="0" err="1" smtClean="0">
                <a:solidFill>
                  <a:schemeClr val="tx1"/>
                </a:solidFill>
              </a:rPr>
              <a:t>nucleoplasmàtica</a:t>
            </a:r>
            <a:r>
              <a:rPr lang="ca-ES" dirty="0" smtClean="0">
                <a:solidFill>
                  <a:schemeClr val="tx1"/>
                </a:solidFill>
              </a:rPr>
              <a:t> 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volum nuclear/volum citoplasmàtic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Per sota d’un determinat valor la cèl·lula es divideix.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b="1" dirty="0" smtClean="0">
              <a:solidFill>
                <a:schemeClr val="tx1"/>
              </a:solidFill>
            </a:endParaRPr>
          </a:p>
          <a:p>
            <a:pPr algn="l"/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Relació </a:t>
            </a:r>
            <a:r>
              <a:rPr lang="ca-ES" b="1" dirty="0" err="1" smtClean="0">
                <a:solidFill>
                  <a:schemeClr val="tx1"/>
                </a:solidFill>
              </a:rPr>
              <a:t>nucleoplasmàtica</a:t>
            </a:r>
            <a:r>
              <a:rPr lang="ca-ES" b="1" dirty="0" smtClean="0">
                <a:solidFill>
                  <a:schemeClr val="tx1"/>
                </a:solidFill>
              </a:rPr>
              <a:t> (RNP)</a:t>
            </a:r>
          </a:p>
          <a:p>
            <a:pPr algn="l"/>
            <a:endParaRPr lang="ca-ES" b="1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</p:txBody>
      </p:sp>
      <p:pic>
        <p:nvPicPr>
          <p:cNvPr id="4" name="3 Imagen" descr="http://image.slidesharecdn.com/tema6lacllulaunitatdestructuraifunci-2-100622141753-phpapp02/95/slide-16-728.jpg?1277234915"/>
          <p:cNvPicPr/>
          <p:nvPr/>
        </p:nvPicPr>
        <p:blipFill>
          <a:blip r:embed="rId2" cstate="print"/>
          <a:srcRect l="34265" t="83067" r="32188" b="4153"/>
          <a:stretch>
            <a:fillRect/>
          </a:stretch>
        </p:blipFill>
        <p:spPr bwMode="auto">
          <a:xfrm>
            <a:off x="3131840" y="5805264"/>
            <a:ext cx="3066427" cy="876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rc_mi" descr="Resultat d'imatges de nucli denla cèl·lul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96952"/>
            <a:ext cx="5688632" cy="2304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/>
          <a:lstStyle/>
          <a:p>
            <a:r>
              <a:rPr lang="ca-ES" b="1" dirty="0" smtClean="0"/>
              <a:t>L’embolcall nuclear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340768"/>
            <a:ext cx="8136904" cy="511256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Membrana externa, membrana interna, espai </a:t>
            </a:r>
            <a:r>
              <a:rPr lang="ca-ES" b="1" dirty="0" err="1" smtClean="0">
                <a:solidFill>
                  <a:schemeClr val="tx1"/>
                </a:solidFill>
              </a:rPr>
              <a:t>perinuclear</a:t>
            </a:r>
            <a:r>
              <a:rPr lang="ca-ES" b="1" dirty="0" smtClean="0">
                <a:solidFill>
                  <a:schemeClr val="tx1"/>
                </a:solidFill>
              </a:rPr>
              <a:t>, làmina nuclear o fibrosa, porus.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membrana nuclea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20888"/>
            <a:ext cx="8208912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Elipse"/>
          <p:cNvSpPr/>
          <p:nvPr/>
        </p:nvSpPr>
        <p:spPr>
          <a:xfrm>
            <a:off x="4355976" y="4293096"/>
            <a:ext cx="216024" cy="2160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5 Elipse"/>
          <p:cNvSpPr/>
          <p:nvPr/>
        </p:nvSpPr>
        <p:spPr>
          <a:xfrm>
            <a:off x="4067944" y="3645024"/>
            <a:ext cx="216024" cy="2160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Elipse"/>
          <p:cNvSpPr/>
          <p:nvPr/>
        </p:nvSpPr>
        <p:spPr>
          <a:xfrm>
            <a:off x="6588224" y="4221088"/>
            <a:ext cx="216024" cy="2160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7 Elipse"/>
          <p:cNvSpPr/>
          <p:nvPr/>
        </p:nvSpPr>
        <p:spPr>
          <a:xfrm>
            <a:off x="3059832" y="3717032"/>
            <a:ext cx="216024" cy="2160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Elipse"/>
          <p:cNvSpPr/>
          <p:nvPr/>
        </p:nvSpPr>
        <p:spPr>
          <a:xfrm>
            <a:off x="4139952" y="4077072"/>
            <a:ext cx="216024" cy="2160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0" name="9 Elipse"/>
          <p:cNvSpPr/>
          <p:nvPr/>
        </p:nvSpPr>
        <p:spPr>
          <a:xfrm>
            <a:off x="6588224" y="3933056"/>
            <a:ext cx="216024" cy="2160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10 Elipse"/>
          <p:cNvSpPr/>
          <p:nvPr/>
        </p:nvSpPr>
        <p:spPr>
          <a:xfrm>
            <a:off x="6228184" y="4293096"/>
            <a:ext cx="216024" cy="2160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2" name="11 Elipse"/>
          <p:cNvSpPr/>
          <p:nvPr/>
        </p:nvSpPr>
        <p:spPr>
          <a:xfrm>
            <a:off x="3851920" y="3861048"/>
            <a:ext cx="216024" cy="2160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12 Elipse"/>
          <p:cNvSpPr/>
          <p:nvPr/>
        </p:nvSpPr>
        <p:spPr>
          <a:xfrm>
            <a:off x="4139952" y="3356992"/>
            <a:ext cx="216024" cy="2160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13 Elipse"/>
          <p:cNvSpPr/>
          <p:nvPr/>
        </p:nvSpPr>
        <p:spPr>
          <a:xfrm>
            <a:off x="2555776" y="3717032"/>
            <a:ext cx="216024" cy="2160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formes del nucli cel·lula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/>
          <a:lstStyle/>
          <a:p>
            <a:r>
              <a:rPr lang="ca-ES" b="1" dirty="0" smtClean="0"/>
              <a:t>Porus nuclear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196752"/>
            <a:ext cx="7992888" cy="540060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Entren i surten: </a:t>
            </a:r>
            <a:r>
              <a:rPr lang="ca-ES" dirty="0" err="1" smtClean="0">
                <a:solidFill>
                  <a:schemeClr val="tx1"/>
                </a:solidFill>
              </a:rPr>
              <a:t>ARNm</a:t>
            </a:r>
            <a:r>
              <a:rPr lang="ca-ES" dirty="0" smtClean="0">
                <a:solidFill>
                  <a:schemeClr val="tx1"/>
                </a:solidFill>
              </a:rPr>
              <a:t>, proteïnes, ribosomes.</a:t>
            </a:r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Resultat d'imatges de complex del porus nuclea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420888"/>
            <a:ext cx="360040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t d'imatges de complejo del poro nuclea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420888"/>
            <a:ext cx="424847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08111"/>
          </a:xfrm>
        </p:spPr>
        <p:txBody>
          <a:bodyPr/>
          <a:lstStyle/>
          <a:p>
            <a:r>
              <a:rPr lang="ca-ES" b="1" dirty="0" smtClean="0"/>
              <a:t>Funcions de l’embolcall nuclear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7992888" cy="4608512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1-</a:t>
            </a:r>
            <a:r>
              <a:rPr lang="ca-ES" dirty="0" smtClean="0">
                <a:solidFill>
                  <a:schemeClr val="tx1"/>
                </a:solidFill>
              </a:rPr>
              <a:t> Separar el nucleoplasma del citosol.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2-</a:t>
            </a:r>
            <a:r>
              <a:rPr lang="ca-ES" dirty="0" smtClean="0">
                <a:solidFill>
                  <a:schemeClr val="tx1"/>
                </a:solidFill>
              </a:rPr>
              <a:t> Regular </a:t>
            </a:r>
            <a:r>
              <a:rPr lang="ca-ES" dirty="0" err="1" smtClean="0">
                <a:solidFill>
                  <a:schemeClr val="tx1"/>
                </a:solidFill>
              </a:rPr>
              <a:t>l’intercanvi</a:t>
            </a:r>
            <a:r>
              <a:rPr lang="ca-ES" dirty="0" smtClean="0">
                <a:solidFill>
                  <a:schemeClr val="tx1"/>
                </a:solidFill>
              </a:rPr>
              <a:t> de substàncies a través dels porus.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3-</a:t>
            </a:r>
            <a:r>
              <a:rPr lang="ca-ES" dirty="0" smtClean="0">
                <a:solidFill>
                  <a:schemeClr val="tx1"/>
                </a:solidFill>
              </a:rPr>
              <a:t> La làmina nuclear intervé en la constitució dels cromosomes, en la distribució de les masses de cromatina en el nou nucli i en la formació de l’embolcall nuclear.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80119"/>
          </a:xfrm>
        </p:spPr>
        <p:txBody>
          <a:bodyPr/>
          <a:lstStyle/>
          <a:p>
            <a:r>
              <a:rPr lang="ca-ES" b="1" dirty="0" smtClean="0"/>
              <a:t>Nuclèol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8208912" cy="4968552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Esfera densa.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Formada per ADN, ARN (especialment </a:t>
            </a:r>
            <a:r>
              <a:rPr lang="ca-ES" dirty="0" err="1" smtClean="0">
                <a:solidFill>
                  <a:schemeClr val="tx1"/>
                </a:solidFill>
              </a:rPr>
              <a:t>ARNr</a:t>
            </a:r>
            <a:r>
              <a:rPr lang="ca-ES" dirty="0" smtClean="0">
                <a:solidFill>
                  <a:schemeClr val="tx1"/>
                </a:solidFill>
              </a:rPr>
              <a:t>) i proteïnes.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1 o 2 a l’interior del nucli interfàsic. </a:t>
            </a:r>
          </a:p>
          <a:p>
            <a:pPr algn="l">
              <a:buFontTx/>
              <a:buChar char="-"/>
            </a:pPr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No està envoltat per cap membrana.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Funció: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Síntesi </a:t>
            </a:r>
            <a:r>
              <a:rPr lang="ca-ES" dirty="0" err="1" smtClean="0">
                <a:solidFill>
                  <a:schemeClr val="tx1"/>
                </a:solidFill>
              </a:rPr>
              <a:t>d’ARNn</a:t>
            </a:r>
            <a:r>
              <a:rPr lang="ca-ES" dirty="0" smtClean="0">
                <a:solidFill>
                  <a:schemeClr val="tx1"/>
                </a:solidFill>
              </a:rPr>
              <a:t> que posteriorment es convertirà en els </a:t>
            </a:r>
            <a:r>
              <a:rPr lang="ca-ES" dirty="0" err="1" smtClean="0">
                <a:solidFill>
                  <a:schemeClr val="tx1"/>
                </a:solidFill>
              </a:rPr>
              <a:t>ARNr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C:\Users\montse\Downloads\clip_image00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La zona fibril·lar i la zona granular del nuclèol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pic>
        <p:nvPicPr>
          <p:cNvPr id="4" name="3 Imagen" descr="Resultat d'imatges de zona fibrilar y granular del nucleol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124744"/>
            <a:ext cx="5832647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Estructures plomoses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429803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5" name="4 Imagen" descr="Imatge relacionad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20891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6876256" y="1124744"/>
            <a:ext cx="115212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 smtClean="0">
                <a:solidFill>
                  <a:schemeClr val="tx1"/>
                </a:solidFill>
              </a:rPr>
              <a:t>ARNn</a:t>
            </a:r>
            <a:endParaRPr lang="es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Nucleoplasma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836712"/>
            <a:ext cx="8064896" cy="5328592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Medi intern del nucli.</a:t>
            </a:r>
          </a:p>
          <a:p>
            <a:pPr algn="l">
              <a:buFontTx/>
              <a:buChar char="-"/>
            </a:pPr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Conté proteïnes, nucleòtids </a:t>
            </a:r>
            <a:r>
              <a:rPr lang="ca-ES" dirty="0" err="1" smtClean="0">
                <a:solidFill>
                  <a:schemeClr val="tx1"/>
                </a:solidFill>
              </a:rPr>
              <a:t>d’ARN</a:t>
            </a:r>
            <a:r>
              <a:rPr lang="ca-ES" dirty="0" smtClean="0">
                <a:solidFill>
                  <a:schemeClr val="tx1"/>
                </a:solidFill>
              </a:rPr>
              <a:t> i ADN, aigua i ions. 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És el lloc on es produeix la síntesi </a:t>
            </a:r>
            <a:r>
              <a:rPr lang="ca-ES" dirty="0" err="1" smtClean="0">
                <a:solidFill>
                  <a:schemeClr val="tx1"/>
                </a:solidFill>
              </a:rPr>
              <a:t>d’ARNm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dirty="0" err="1" smtClean="0">
                <a:solidFill>
                  <a:schemeClr val="tx1"/>
                </a:solidFill>
              </a:rPr>
              <a:t>ARNt</a:t>
            </a:r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i la duplicació de </a:t>
            </a:r>
            <a:r>
              <a:rPr lang="ca-ES" dirty="0" err="1" smtClean="0">
                <a:solidFill>
                  <a:schemeClr val="tx1"/>
                </a:solidFill>
              </a:rPr>
              <a:t>l’ADN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>
              <a:buFontTx/>
              <a:buChar char="-"/>
            </a:pPr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nucleoplasm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164239"/>
            <a:ext cx="5400040" cy="369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Cromatina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836712"/>
            <a:ext cx="7992888" cy="56166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</a:rPr>
              <a:t>Filaments </a:t>
            </a:r>
            <a:r>
              <a:rPr lang="ca-ES" dirty="0" err="1" smtClean="0">
                <a:solidFill>
                  <a:schemeClr val="tx1"/>
                </a:solidFill>
              </a:rPr>
              <a:t>d’ADN</a:t>
            </a:r>
            <a:r>
              <a:rPr lang="ca-ES" dirty="0" smtClean="0">
                <a:solidFill>
                  <a:schemeClr val="tx1"/>
                </a:solidFill>
              </a:rPr>
              <a:t> associats a proteïnes. 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 </a:t>
            </a:r>
            <a:r>
              <a:rPr lang="ca-ES" dirty="0" smtClean="0">
                <a:solidFill>
                  <a:schemeClr val="tx1"/>
                </a:solidFill>
              </a:rPr>
              <a:t>2 tipus de cromatina: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Heterocromatina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cromatina condensada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Eucromatina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→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cromatina </a:t>
            </a:r>
            <a:r>
              <a:rPr lang="ca-ES" dirty="0" err="1" smtClean="0">
                <a:solidFill>
                  <a:schemeClr val="tx1"/>
                </a:solidFill>
              </a:rPr>
              <a:t>descondensada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 </a:t>
            </a:r>
            <a:r>
              <a:rPr lang="ca-ES" dirty="0" smtClean="0">
                <a:solidFill>
                  <a:schemeClr val="tx1"/>
                </a:solidFill>
              </a:rPr>
              <a:t>Hi ha 2 tipus d’heterocromatina: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Heterocromatina constitutiva → </a:t>
            </a:r>
            <a:r>
              <a:rPr lang="ca-ES" dirty="0" smtClean="0">
                <a:solidFill>
                  <a:schemeClr val="tx1"/>
                </a:solidFill>
              </a:rPr>
              <a:t>condensada en totes les cèl·lules de l’organisme. Es localitza en els telòmers i els centròmers.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Heterocromatina facultativa → </a:t>
            </a:r>
            <a:r>
              <a:rPr lang="ca-ES" dirty="0" smtClean="0">
                <a:solidFill>
                  <a:schemeClr val="tx1"/>
                </a:solidFill>
              </a:rPr>
              <a:t>condensada en algunes cèl·lules i en altres no. Cada cèl·lula expressa només els gens que necessita, els altres queden condensats.   </a:t>
            </a:r>
            <a:endParaRPr lang="ca-E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C:\Users\montse\Downloads\externo-2c45a4bd25056f66aef9e400ec0059f7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44824"/>
            <a:ext cx="846043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Resultado de imagen de fibra de cromatina"/>
          <p:cNvPicPr/>
          <p:nvPr/>
        </p:nvPicPr>
        <p:blipFill>
          <a:blip r:embed="rId3" cstate="print"/>
          <a:srcRect t="14247" b="32683"/>
          <a:stretch>
            <a:fillRect/>
          </a:stretch>
        </p:blipFill>
        <p:spPr bwMode="auto">
          <a:xfrm>
            <a:off x="539552" y="332656"/>
            <a:ext cx="7776864" cy="2696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fibra de cromatin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7272808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92087"/>
          </a:xfrm>
        </p:spPr>
        <p:txBody>
          <a:bodyPr/>
          <a:lstStyle/>
          <a:p>
            <a:r>
              <a:rPr lang="ca-ES" b="1" dirty="0" smtClean="0"/>
              <a:t>Funcions: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7776864" cy="475252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1-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Conté la informació biològica de l’organisme.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2-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Proporciona la informació genètica per dur a terme la síntesi de </a:t>
            </a:r>
            <a:r>
              <a:rPr lang="ca-ES" b="1" dirty="0" err="1" smtClean="0">
                <a:solidFill>
                  <a:schemeClr val="tx1"/>
                </a:solidFill>
              </a:rPr>
              <a:t>l’ARN</a:t>
            </a:r>
            <a:r>
              <a:rPr lang="ca-ES" b="1" dirty="0" smtClean="0">
                <a:solidFill>
                  <a:schemeClr val="tx1"/>
                </a:solidFill>
              </a:rPr>
              <a:t>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Els cromosomes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268760"/>
            <a:ext cx="7992888" cy="496855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www.geocities.ws/batxillerat_biologia/celnuc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7361"/>
            <a:ext cx="9144000" cy="57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792087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Cromosoma </a:t>
            </a:r>
            <a:r>
              <a:rPr lang="ca-ES" b="1" dirty="0" err="1" smtClean="0"/>
              <a:t>metafàsic</a:t>
            </a:r>
            <a:r>
              <a:rPr lang="ca-ES" b="1" dirty="0" smtClean="0"/>
              <a:t> i cromosoma </a:t>
            </a:r>
            <a:r>
              <a:rPr lang="ca-ES" b="1" dirty="0" err="1" smtClean="0"/>
              <a:t>anafàsic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Resultat d'imatges de cromosoma"/>
          <p:cNvPicPr/>
          <p:nvPr/>
        </p:nvPicPr>
        <p:blipFill>
          <a:blip r:embed="rId2" cstate="print"/>
          <a:srcRect b="16114"/>
          <a:stretch>
            <a:fillRect/>
          </a:stretch>
        </p:blipFill>
        <p:spPr bwMode="auto">
          <a:xfrm>
            <a:off x="2699792" y="1556792"/>
            <a:ext cx="396044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5" name="4 Imagen" descr="Imatge relacionad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32656"/>
            <a:ext cx="5544616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136904" cy="5976664"/>
          </a:xfrm>
        </p:spPr>
        <p:txBody>
          <a:bodyPr/>
          <a:lstStyle/>
          <a:p>
            <a:r>
              <a:rPr lang="es-ES" b="1" dirty="0" smtClean="0">
                <a:solidFill>
                  <a:schemeClr val="tx1"/>
                </a:solidFill>
              </a:rPr>
              <a:t>Nombre de </a:t>
            </a:r>
            <a:r>
              <a:rPr lang="es-ES" b="1" dirty="0" err="1" smtClean="0">
                <a:solidFill>
                  <a:schemeClr val="tx1"/>
                </a:solidFill>
              </a:rPr>
              <a:t>cromosomes</a:t>
            </a:r>
            <a:endParaRPr lang="es-ES" b="1" dirty="0" smtClean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El </a:t>
            </a:r>
            <a:r>
              <a:rPr lang="es-ES" b="1" dirty="0" smtClean="0">
                <a:solidFill>
                  <a:schemeClr val="tx1"/>
                </a:solidFill>
              </a:rPr>
              <a:t>nombre de </a:t>
            </a:r>
            <a:r>
              <a:rPr lang="es-ES" b="1" dirty="0" err="1" smtClean="0">
                <a:solidFill>
                  <a:schemeClr val="tx1"/>
                </a:solidFill>
              </a:rPr>
              <a:t>cromosomes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és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b="1" dirty="0" err="1" smtClean="0">
                <a:solidFill>
                  <a:schemeClr val="tx1"/>
                </a:solidFill>
              </a:rPr>
              <a:t>constant</a:t>
            </a:r>
            <a:r>
              <a:rPr lang="es-ES" dirty="0" smtClean="0">
                <a:solidFill>
                  <a:schemeClr val="tx1"/>
                </a:solidFill>
              </a:rPr>
              <a:t> en totes les </a:t>
            </a:r>
            <a:r>
              <a:rPr lang="es-ES" b="1" dirty="0" err="1" smtClean="0">
                <a:solidFill>
                  <a:schemeClr val="tx1"/>
                </a:solidFill>
              </a:rPr>
              <a:t>cèl·lules</a:t>
            </a:r>
            <a:r>
              <a:rPr lang="es-ES" b="1" dirty="0" smtClean="0">
                <a:solidFill>
                  <a:schemeClr val="tx1"/>
                </a:solidFill>
              </a:rPr>
              <a:t> </a:t>
            </a:r>
            <a:r>
              <a:rPr lang="es-ES" b="1" dirty="0" err="1" smtClean="0">
                <a:solidFill>
                  <a:schemeClr val="tx1"/>
                </a:solidFill>
              </a:rPr>
              <a:t>somàtiques</a:t>
            </a:r>
            <a:r>
              <a:rPr lang="es-ES" b="1" dirty="0">
                <a:solidFill>
                  <a:schemeClr val="tx1"/>
                </a:solidFill>
              </a:rPr>
              <a:t> </a:t>
            </a:r>
            <a:r>
              <a:rPr lang="es-ES" dirty="0" smtClean="0">
                <a:solidFill>
                  <a:schemeClr val="tx1"/>
                </a:solidFill>
              </a:rPr>
              <a:t>de </a:t>
            </a:r>
            <a:r>
              <a:rPr lang="es-ES" dirty="0" err="1" smtClean="0">
                <a:solidFill>
                  <a:schemeClr val="tx1"/>
                </a:solidFill>
              </a:rPr>
              <a:t>tots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els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individus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d’una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mateixa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espècie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b="1" dirty="0" err="1" smtClean="0">
                <a:solidFill>
                  <a:schemeClr val="tx1"/>
                </a:solidFill>
              </a:rPr>
              <a:t>Exemples</a:t>
            </a:r>
            <a:r>
              <a:rPr lang="es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s-ES" dirty="0" err="1">
                <a:solidFill>
                  <a:schemeClr val="tx1"/>
                </a:solidFill>
              </a:rPr>
              <a:t>E</a:t>
            </a:r>
            <a:r>
              <a:rPr lang="es-ES" dirty="0" err="1" smtClean="0">
                <a:solidFill>
                  <a:schemeClr val="tx1"/>
                </a:solidFill>
              </a:rPr>
              <a:t>spècie</a:t>
            </a:r>
            <a:r>
              <a:rPr lang="es-ES" dirty="0" smtClean="0">
                <a:solidFill>
                  <a:schemeClr val="tx1"/>
                </a:solidFill>
              </a:rPr>
              <a:t> humana  →  46 </a:t>
            </a:r>
            <a:r>
              <a:rPr lang="es-ES" dirty="0" err="1" smtClean="0">
                <a:solidFill>
                  <a:schemeClr val="tx1"/>
                </a:solidFill>
              </a:rPr>
              <a:t>cromosomes</a:t>
            </a:r>
            <a:endParaRPr lang="es-ES" dirty="0">
              <a:solidFill>
                <a:schemeClr val="tx1"/>
              </a:solidFill>
            </a:endParaRPr>
          </a:p>
          <a:p>
            <a:pPr algn="l"/>
            <a:r>
              <a:rPr lang="es-ES" dirty="0" err="1" smtClean="0">
                <a:solidFill>
                  <a:schemeClr val="tx1"/>
                </a:solidFill>
              </a:rPr>
              <a:t>Ximpanzés</a:t>
            </a:r>
            <a:r>
              <a:rPr lang="es-ES" dirty="0" smtClean="0">
                <a:solidFill>
                  <a:schemeClr val="tx1"/>
                </a:solidFill>
              </a:rPr>
              <a:t>  →  48 </a:t>
            </a:r>
            <a:r>
              <a:rPr lang="es-ES" dirty="0" err="1" smtClean="0">
                <a:solidFill>
                  <a:schemeClr val="tx1"/>
                </a:solidFill>
              </a:rPr>
              <a:t>cromosomes</a:t>
            </a:r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dirty="0" err="1" smtClean="0">
                <a:solidFill>
                  <a:schemeClr val="tx1"/>
                </a:solidFill>
              </a:rPr>
              <a:t>Escorpins</a:t>
            </a:r>
            <a:r>
              <a:rPr lang="es-ES" dirty="0" smtClean="0">
                <a:solidFill>
                  <a:schemeClr val="tx1"/>
                </a:solidFill>
              </a:rPr>
              <a:t>  →  6 </a:t>
            </a:r>
            <a:r>
              <a:rPr lang="es-ES" dirty="0" err="1" smtClean="0">
                <a:solidFill>
                  <a:schemeClr val="tx1"/>
                </a:solidFill>
              </a:rPr>
              <a:t>cromosomes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328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08111"/>
          </a:xfrm>
        </p:spPr>
        <p:txBody>
          <a:bodyPr/>
          <a:lstStyle/>
          <a:p>
            <a:r>
              <a:rPr lang="ca-ES" b="1" dirty="0" smtClean="0"/>
              <a:t>Funció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1124744"/>
            <a:ext cx="7632848" cy="511256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Facilitar el repartiment de la informació genètica continguda en la cèl·lula mare entre les 2 cèl·lules filles.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anafas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708920"/>
            <a:ext cx="5688632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/>
          <a:lstStyle/>
          <a:p>
            <a:r>
              <a:rPr lang="ca-ES" b="1" dirty="0" smtClean="0"/>
              <a:t>Tipus de cromosomes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429803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Resultat d'imatges de cromosom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352928" cy="5976664"/>
          </a:xfrm>
        </p:spPr>
        <p:txBody>
          <a:bodyPr>
            <a:normAutofit/>
          </a:bodyPr>
          <a:lstStyle/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Els cromosomes es poden diferenciar per la seva longitud, la posició del centròmer i la posició de les bandes. </a:t>
            </a:r>
          </a:p>
          <a:p>
            <a:pPr algn="l"/>
            <a:endParaRPr lang="ca-ES" sz="2800" dirty="0" smtClean="0">
              <a:solidFill>
                <a:schemeClr val="tx1"/>
              </a:solidFill>
            </a:endParaRPr>
          </a:p>
          <a:p>
            <a:pPr algn="l"/>
            <a:r>
              <a:rPr lang="ca-ES" sz="2800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sz="2800" b="1" dirty="0" smtClean="0">
                <a:solidFill>
                  <a:schemeClr val="tx1"/>
                </a:solidFill>
                <a:cs typeface="Aharoni"/>
              </a:rPr>
              <a:t>Organismes diploides </a:t>
            </a:r>
            <a:r>
              <a:rPr lang="ca-ES" sz="2800" b="1" dirty="0" smtClean="0">
                <a:solidFill>
                  <a:schemeClr val="tx1"/>
                </a:solidFill>
                <a:latin typeface="Calibri"/>
                <a:cs typeface="Aharoni"/>
              </a:rPr>
              <a:t>→ </a:t>
            </a:r>
            <a:r>
              <a:rPr lang="ca-ES" sz="2800" dirty="0" smtClean="0">
                <a:solidFill>
                  <a:schemeClr val="tx1"/>
                </a:solidFill>
                <a:latin typeface="Calibri"/>
                <a:cs typeface="Aharoni"/>
              </a:rPr>
              <a:t>2 exemplars de cada cromosoma en les cèl·lules somàtiques. Són els </a:t>
            </a:r>
            <a:r>
              <a:rPr lang="ca-ES" sz="2800" b="1" dirty="0" smtClean="0">
                <a:solidFill>
                  <a:schemeClr val="tx1"/>
                </a:solidFill>
                <a:latin typeface="Calibri"/>
                <a:cs typeface="Aharoni"/>
              </a:rPr>
              <a:t>cromosomes homòlegs.         (2n cromosomes)</a:t>
            </a:r>
          </a:p>
          <a:p>
            <a:pPr algn="l"/>
            <a:endParaRPr lang="ca-ES" sz="2800" b="1" dirty="0" smtClean="0">
              <a:solidFill>
                <a:schemeClr val="tx1"/>
              </a:solidFill>
              <a:latin typeface="Calibri"/>
              <a:cs typeface="Aharoni"/>
            </a:endParaRPr>
          </a:p>
          <a:p>
            <a:pPr algn="l"/>
            <a:r>
              <a:rPr lang="ca-ES" sz="2800" dirty="0" smtClean="0">
                <a:solidFill>
                  <a:schemeClr val="tx1"/>
                </a:solidFill>
                <a:latin typeface="Calibri"/>
                <a:cs typeface="Aharoni"/>
              </a:rPr>
              <a:t>Ho són la majoria dels animals, plantes (gimnospermes i angiospermes) i els fongs.</a:t>
            </a:r>
          </a:p>
          <a:p>
            <a:pPr algn="l"/>
            <a:r>
              <a:rPr lang="ca-ES" sz="2800" b="1" dirty="0" smtClean="0">
                <a:solidFill>
                  <a:schemeClr val="tx1"/>
                </a:solidFill>
                <a:latin typeface="Calibri"/>
              </a:rPr>
              <a:t>Exemple</a:t>
            </a:r>
            <a:r>
              <a:rPr lang="ca-ES" sz="2800" dirty="0" smtClean="0">
                <a:solidFill>
                  <a:schemeClr val="tx1"/>
                </a:solidFill>
                <a:latin typeface="Calibri"/>
              </a:rPr>
              <a:t>:</a:t>
            </a:r>
          </a:p>
          <a:p>
            <a:pPr algn="l"/>
            <a:r>
              <a:rPr lang="ca-ES" sz="2800" dirty="0">
                <a:solidFill>
                  <a:schemeClr val="tx1"/>
                </a:solidFill>
                <a:latin typeface="Calibri"/>
              </a:rPr>
              <a:t>C</a:t>
            </a:r>
            <a:r>
              <a:rPr lang="ca-ES" sz="2800" dirty="0" smtClean="0">
                <a:solidFill>
                  <a:schemeClr val="tx1"/>
                </a:solidFill>
                <a:latin typeface="Calibri"/>
              </a:rPr>
              <a:t>èl·lules diploides humanes 2n = 46 cromosomes</a:t>
            </a:r>
            <a:endParaRPr lang="ca-E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17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44015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Cromosomes tenyits mitjançant la tècnica de bandes cromosòmiques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5" name="4 Imagen" descr="Resultat d'imatges de cromosomes amb band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00808"/>
            <a:ext cx="6552728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730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7920880" cy="554461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Les cèl·lules reproductores sexuals són </a:t>
            </a:r>
            <a:r>
              <a:rPr lang="ca-ES" b="1" dirty="0" smtClean="0">
                <a:solidFill>
                  <a:schemeClr val="tx1"/>
                </a:solidFill>
              </a:rPr>
              <a:t>haploides</a:t>
            </a:r>
            <a:r>
              <a:rPr lang="ca-ES" dirty="0" smtClean="0">
                <a:solidFill>
                  <a:schemeClr val="tx1"/>
                </a:solidFill>
              </a:rPr>
              <a:t>, és a dir, amb un exemplar de cada tipus   </a:t>
            </a:r>
            <a:r>
              <a:rPr lang="ca-ES" b="1" dirty="0" smtClean="0">
                <a:solidFill>
                  <a:schemeClr val="tx1"/>
                </a:solidFill>
              </a:rPr>
              <a:t>(n cromosomes):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Gàmetes </a:t>
            </a:r>
            <a:r>
              <a:rPr lang="ca-ES" dirty="0">
                <a:solidFill>
                  <a:schemeClr val="tx1"/>
                </a:solidFill>
              </a:rPr>
              <a:t>(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espermatozoides i òvuls)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  <a:latin typeface="Calibri"/>
              </a:rPr>
              <a:t>Meiòspores de les molses, falgueres i fongs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      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Exemple: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Espermatozoides i òvuls humans n= 23 cromosomes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8280920" cy="6120680"/>
          </a:xfrm>
        </p:spPr>
        <p:txBody>
          <a:bodyPr/>
          <a:lstStyle/>
          <a:p>
            <a:r>
              <a:rPr lang="es-ES" b="1" dirty="0" err="1" smtClean="0">
                <a:solidFill>
                  <a:schemeClr val="tx1"/>
                </a:solidFill>
              </a:rPr>
              <a:t>Cariotip</a:t>
            </a:r>
            <a:r>
              <a:rPr lang="es-ES" b="1" dirty="0" smtClean="0">
                <a:solidFill>
                  <a:schemeClr val="tx1"/>
                </a:solidFill>
              </a:rPr>
              <a:t> i </a:t>
            </a:r>
            <a:r>
              <a:rPr lang="es-ES" b="1" dirty="0" err="1" smtClean="0">
                <a:solidFill>
                  <a:schemeClr val="tx1"/>
                </a:solidFill>
              </a:rPr>
              <a:t>idiograma</a:t>
            </a:r>
            <a:endParaRPr lang="es-ES" b="1" dirty="0" smtClean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El </a:t>
            </a:r>
            <a:r>
              <a:rPr lang="es-ES" dirty="0" err="1" smtClean="0">
                <a:solidFill>
                  <a:schemeClr val="tx1"/>
                </a:solidFill>
              </a:rPr>
              <a:t>conjunt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dels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cromosomes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metafàsics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d’una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cèl·lula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ordenats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d’acord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amb</a:t>
            </a:r>
            <a:r>
              <a:rPr lang="es-ES" dirty="0" smtClean="0">
                <a:solidFill>
                  <a:schemeClr val="tx1"/>
                </a:solidFill>
              </a:rPr>
              <a:t> la </a:t>
            </a:r>
            <a:r>
              <a:rPr lang="es-ES" dirty="0" err="1" smtClean="0">
                <a:solidFill>
                  <a:schemeClr val="tx1"/>
                </a:solidFill>
              </a:rPr>
              <a:t>seva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morfologia</a:t>
            </a:r>
            <a:r>
              <a:rPr lang="es-ES" dirty="0" smtClean="0">
                <a:solidFill>
                  <a:schemeClr val="tx1"/>
                </a:solidFill>
              </a:rPr>
              <a:t> i mida </a:t>
            </a:r>
            <a:r>
              <a:rPr lang="es-ES" b="1" dirty="0" smtClean="0">
                <a:solidFill>
                  <a:schemeClr val="tx1"/>
                </a:solidFill>
              </a:rPr>
              <a:t>→ CARIOTIP</a:t>
            </a:r>
          </a:p>
          <a:p>
            <a:pPr algn="l"/>
            <a:endParaRPr lang="es-ES" b="1" dirty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La </a:t>
            </a:r>
            <a:r>
              <a:rPr lang="es-ES" dirty="0" err="1" smtClean="0">
                <a:solidFill>
                  <a:schemeClr val="tx1"/>
                </a:solidFill>
              </a:rPr>
              <a:t>representació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gràfica</a:t>
            </a:r>
            <a:r>
              <a:rPr lang="es-ES" dirty="0" smtClean="0">
                <a:solidFill>
                  <a:schemeClr val="tx1"/>
                </a:solidFill>
              </a:rPr>
              <a:t> de les </a:t>
            </a:r>
            <a:r>
              <a:rPr lang="es-ES" dirty="0" err="1" smtClean="0">
                <a:solidFill>
                  <a:schemeClr val="tx1"/>
                </a:solidFill>
              </a:rPr>
              <a:t>parelles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dirty="0" err="1" smtClean="0">
                <a:solidFill>
                  <a:schemeClr val="tx1"/>
                </a:solidFill>
              </a:rPr>
              <a:t>cromosomes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homòlegs</a:t>
            </a:r>
            <a:r>
              <a:rPr lang="es-ES" dirty="0" smtClean="0">
                <a:solidFill>
                  <a:schemeClr val="tx1"/>
                </a:solidFill>
              </a:rPr>
              <a:t>, </a:t>
            </a:r>
            <a:r>
              <a:rPr lang="es-ES" dirty="0" err="1" smtClean="0">
                <a:solidFill>
                  <a:schemeClr val="tx1"/>
                </a:solidFill>
              </a:rPr>
              <a:t>ordenats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dirty="0" err="1" smtClean="0">
                <a:solidFill>
                  <a:schemeClr val="tx1"/>
                </a:solidFill>
              </a:rPr>
              <a:t>més</a:t>
            </a:r>
            <a:r>
              <a:rPr lang="es-ES" dirty="0" smtClean="0">
                <a:solidFill>
                  <a:schemeClr val="tx1"/>
                </a:solidFill>
              </a:rPr>
              <a:t> gran a </a:t>
            </a:r>
            <a:r>
              <a:rPr lang="es-ES" dirty="0" err="1" smtClean="0">
                <a:solidFill>
                  <a:schemeClr val="tx1"/>
                </a:solidFill>
              </a:rPr>
              <a:t>més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petit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b="1" dirty="0" smtClean="0">
                <a:solidFill>
                  <a:schemeClr val="tx1"/>
                </a:solidFill>
              </a:rPr>
              <a:t>→ IDIOGRAMA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2398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4 Imagen" descr="Tema 3 Mitosis y Meiosis Departament de Gentic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4078"/>
            <a:ext cx="8424936" cy="5543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 </a:t>
            </a:r>
            <a:r>
              <a:rPr lang="es-ES" dirty="0" smtClean="0"/>
              <a:t>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280920" cy="5904656"/>
          </a:xfrm>
        </p:spPr>
        <p:txBody>
          <a:bodyPr>
            <a:normAutofit lnSpcReduction="10000"/>
          </a:bodyPr>
          <a:lstStyle/>
          <a:p>
            <a:pPr algn="l"/>
            <a:r>
              <a:rPr lang="es-ES" b="1" dirty="0" err="1" smtClean="0">
                <a:solidFill>
                  <a:schemeClr val="tx1"/>
                </a:solidFill>
              </a:rPr>
              <a:t>Heterocromosomes</a:t>
            </a:r>
            <a:r>
              <a:rPr lang="es-ES" b="1" dirty="0" smtClean="0">
                <a:solidFill>
                  <a:schemeClr val="tx1"/>
                </a:solidFill>
              </a:rPr>
              <a:t> o </a:t>
            </a:r>
            <a:r>
              <a:rPr lang="es-ES" b="1" dirty="0" err="1" smtClean="0">
                <a:solidFill>
                  <a:schemeClr val="tx1"/>
                </a:solidFill>
              </a:rPr>
              <a:t>cromosomes</a:t>
            </a:r>
            <a:r>
              <a:rPr lang="es-ES" b="1" dirty="0" smtClean="0">
                <a:solidFill>
                  <a:schemeClr val="tx1"/>
                </a:solidFill>
              </a:rPr>
              <a:t> </a:t>
            </a:r>
            <a:r>
              <a:rPr lang="es-ES" b="1" dirty="0" err="1" smtClean="0">
                <a:solidFill>
                  <a:schemeClr val="tx1"/>
                </a:solidFill>
              </a:rPr>
              <a:t>sexuals</a:t>
            </a:r>
            <a:endParaRPr lang="es-ES" b="1" dirty="0" smtClean="0">
              <a:solidFill>
                <a:schemeClr val="tx1"/>
              </a:solidFill>
            </a:endParaRPr>
          </a:p>
          <a:p>
            <a:pPr algn="l"/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els</a:t>
            </a:r>
            <a:r>
              <a:rPr lang="es-ES" dirty="0" smtClean="0">
                <a:solidFill>
                  <a:schemeClr val="tx1"/>
                </a:solidFill>
              </a:rPr>
              <a:t> que determinen el </a:t>
            </a:r>
            <a:r>
              <a:rPr lang="es-ES" dirty="0" err="1" smtClean="0">
                <a:solidFill>
                  <a:schemeClr val="tx1"/>
                </a:solidFill>
              </a:rPr>
              <a:t>sexe</a:t>
            </a:r>
            <a:r>
              <a:rPr lang="es-ES" dirty="0" smtClean="0">
                <a:solidFill>
                  <a:schemeClr val="tx1"/>
                </a:solidFill>
              </a:rPr>
              <a:t> de </a:t>
            </a:r>
            <a:r>
              <a:rPr lang="es-ES" dirty="0" err="1" smtClean="0">
                <a:solidFill>
                  <a:schemeClr val="tx1"/>
                </a:solidFill>
              </a:rPr>
              <a:t>l’individu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Se </a:t>
            </a:r>
            <a:r>
              <a:rPr lang="es-ES" dirty="0" err="1" smtClean="0">
                <a:solidFill>
                  <a:schemeClr val="tx1"/>
                </a:solidFill>
              </a:rPr>
              <a:t>simbolitzen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amb</a:t>
            </a:r>
            <a:r>
              <a:rPr lang="es-ES" dirty="0" smtClean="0">
                <a:solidFill>
                  <a:schemeClr val="tx1"/>
                </a:solidFill>
              </a:rPr>
              <a:t> les </a:t>
            </a:r>
            <a:r>
              <a:rPr lang="es-ES" dirty="0" err="1" smtClean="0">
                <a:solidFill>
                  <a:schemeClr val="tx1"/>
                </a:solidFill>
              </a:rPr>
              <a:t>lletres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b="1" dirty="0" smtClean="0">
                <a:solidFill>
                  <a:schemeClr val="tx1"/>
                </a:solidFill>
              </a:rPr>
              <a:t>X </a:t>
            </a:r>
            <a:r>
              <a:rPr lang="es-ES" dirty="0" smtClean="0">
                <a:solidFill>
                  <a:schemeClr val="tx1"/>
                </a:solidFill>
              </a:rPr>
              <a:t>i </a:t>
            </a:r>
            <a:r>
              <a:rPr lang="es-ES" b="1" dirty="0" smtClean="0">
                <a:solidFill>
                  <a:schemeClr val="tx1"/>
                </a:solidFill>
              </a:rPr>
              <a:t>Y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s-ES" b="1" dirty="0" err="1" smtClean="0">
                <a:solidFill>
                  <a:schemeClr val="tx1"/>
                </a:solidFill>
              </a:rPr>
              <a:t>Autosomes</a:t>
            </a:r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dirty="0" err="1" smtClean="0">
                <a:solidFill>
                  <a:schemeClr val="tx1"/>
                </a:solidFill>
              </a:rPr>
              <a:t>Són</a:t>
            </a:r>
            <a:r>
              <a:rPr lang="es-ES" dirty="0" smtClean="0">
                <a:solidFill>
                  <a:schemeClr val="tx1"/>
                </a:solidFill>
              </a:rPr>
              <a:t> la resta de </a:t>
            </a:r>
            <a:r>
              <a:rPr lang="es-ES" dirty="0" err="1" smtClean="0">
                <a:solidFill>
                  <a:schemeClr val="tx1"/>
                </a:solidFill>
              </a:rPr>
              <a:t>cromosomes</a:t>
            </a:r>
            <a:r>
              <a:rPr lang="es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es-ES" dirty="0">
              <a:solidFill>
                <a:schemeClr val="tx1"/>
              </a:solidFill>
            </a:endParaRPr>
          </a:p>
          <a:p>
            <a:pPr algn="l"/>
            <a:r>
              <a:rPr lang="es-ES" dirty="0" err="1" smtClean="0">
                <a:solidFill>
                  <a:schemeClr val="tx1"/>
                </a:solidFill>
              </a:rPr>
              <a:t>Cèl·lules</a:t>
            </a:r>
            <a:r>
              <a:rPr lang="es-ES" dirty="0" smtClean="0">
                <a:solidFill>
                  <a:schemeClr val="tx1"/>
                </a:solidFill>
              </a:rPr>
              <a:t> humanes:   46 </a:t>
            </a:r>
            <a:r>
              <a:rPr lang="es-ES" dirty="0" err="1" smtClean="0">
                <a:solidFill>
                  <a:schemeClr val="tx1"/>
                </a:solidFill>
              </a:rPr>
              <a:t>cromosomes</a:t>
            </a:r>
            <a:endParaRPr lang="es-ES" dirty="0" smtClean="0">
              <a:solidFill>
                <a:schemeClr val="tx1"/>
              </a:solidFill>
            </a:endParaRPr>
          </a:p>
          <a:p>
            <a:pPr algn="l"/>
            <a:r>
              <a:rPr lang="es-ES" dirty="0" smtClean="0">
                <a:solidFill>
                  <a:schemeClr val="tx1"/>
                </a:solidFill>
              </a:rPr>
              <a:t>Dones  → 44 + XX     (44 </a:t>
            </a:r>
            <a:r>
              <a:rPr lang="es-ES" dirty="0" err="1" smtClean="0">
                <a:solidFill>
                  <a:schemeClr val="tx1"/>
                </a:solidFill>
              </a:rPr>
              <a:t>autosomes</a:t>
            </a:r>
            <a:r>
              <a:rPr lang="es-ES" dirty="0" smtClean="0">
                <a:solidFill>
                  <a:schemeClr val="tx1"/>
                </a:solidFill>
              </a:rPr>
              <a:t> i </a:t>
            </a:r>
            <a:r>
              <a:rPr lang="es-ES" dirty="0" err="1" smtClean="0">
                <a:solidFill>
                  <a:schemeClr val="tx1"/>
                </a:solidFill>
              </a:rPr>
              <a:t>els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cromosomes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sexuals</a:t>
            </a:r>
            <a:r>
              <a:rPr lang="es-ES" dirty="0" smtClean="0">
                <a:solidFill>
                  <a:schemeClr val="tx1"/>
                </a:solidFill>
              </a:rPr>
              <a:t> XX)</a:t>
            </a:r>
          </a:p>
          <a:p>
            <a:pPr algn="l"/>
            <a:r>
              <a:rPr lang="es-ES" dirty="0" err="1" smtClean="0">
                <a:solidFill>
                  <a:schemeClr val="tx1"/>
                </a:solidFill>
              </a:rPr>
              <a:t>Homes</a:t>
            </a:r>
            <a:r>
              <a:rPr lang="es-ES" dirty="0" smtClean="0">
                <a:solidFill>
                  <a:schemeClr val="tx1"/>
                </a:solidFill>
              </a:rPr>
              <a:t> → 44 + XY     (44 </a:t>
            </a:r>
            <a:r>
              <a:rPr lang="es-ES" dirty="0" err="1" smtClean="0">
                <a:solidFill>
                  <a:schemeClr val="tx1"/>
                </a:solidFill>
              </a:rPr>
              <a:t>autosomes</a:t>
            </a:r>
            <a:r>
              <a:rPr lang="es-ES" dirty="0" smtClean="0">
                <a:solidFill>
                  <a:schemeClr val="tx1"/>
                </a:solidFill>
              </a:rPr>
              <a:t> i </a:t>
            </a:r>
            <a:r>
              <a:rPr lang="es-ES" dirty="0" err="1" smtClean="0">
                <a:solidFill>
                  <a:schemeClr val="tx1"/>
                </a:solidFill>
              </a:rPr>
              <a:t>els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cromosomes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dirty="0" err="1" smtClean="0">
                <a:solidFill>
                  <a:schemeClr val="tx1"/>
                </a:solidFill>
              </a:rPr>
              <a:t>sexuals</a:t>
            </a:r>
            <a:r>
              <a:rPr lang="es-ES" dirty="0" smtClean="0">
                <a:solidFill>
                  <a:schemeClr val="tx1"/>
                </a:solidFill>
              </a:rPr>
              <a:t> XY)</a:t>
            </a:r>
          </a:p>
          <a:p>
            <a:pPr algn="l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19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80119"/>
          </a:xfrm>
        </p:spPr>
        <p:txBody>
          <a:bodyPr/>
          <a:lstStyle/>
          <a:p>
            <a:r>
              <a:rPr lang="ca-ES" b="1" dirty="0" smtClean="0"/>
              <a:t>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Resultat d'imatges de cromosomes amb band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698477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cariotipo i idiogram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76672"/>
            <a:ext cx="7344816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2160240"/>
          </a:xfrm>
        </p:spPr>
        <p:txBody>
          <a:bodyPr>
            <a:normAutofit fontScale="90000"/>
          </a:bodyPr>
          <a:lstStyle/>
          <a:p>
            <a:r>
              <a:rPr lang="ca-ES" sz="3200" b="1" dirty="0" smtClean="0"/>
              <a:t>Corpuscle de </a:t>
            </a:r>
            <a:r>
              <a:rPr lang="ca-ES" sz="3200" b="1" dirty="0" err="1" smtClean="0"/>
              <a:t>Barr</a:t>
            </a:r>
            <a:r>
              <a:rPr lang="ca-ES" sz="3200" b="1" dirty="0" smtClean="0"/>
              <a:t>: </a:t>
            </a:r>
            <a:r>
              <a:rPr lang="ca-ES" sz="3200" dirty="0" smtClean="0"/>
              <a:t>un dels 2 cromosomes x es condensa totalment durant la interfase. En unes cèl·lules somàtiques es condensa un cromosoma X i en les altres cèl·lules l’altre cromosoma X.  (heterocromatina facultativa).</a:t>
            </a:r>
            <a:endParaRPr lang="ca-ES" sz="32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Barr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4944"/>
            <a:ext cx="91440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823</Words>
  <Application>Microsoft Office PowerPoint</Application>
  <PresentationFormat>Presentación en pantalla (4:3)</PresentationFormat>
  <Paragraphs>122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Tema de Office</vt:lpstr>
      <vt:lpstr>EL NUCLI</vt:lpstr>
      <vt:lpstr>Presentación de PowerPoint</vt:lpstr>
      <vt:lpstr>    </vt:lpstr>
      <vt:lpstr>Canvis dels nucli durant el cicle cel·lular</vt:lpstr>
      <vt:lpstr>Presentación de PowerPoint</vt:lpstr>
      <vt:lpstr>Divisió del nucli: </vt:lpstr>
      <vt:lpstr>Característiques del nucli:</vt:lpstr>
      <vt:lpstr>      </vt:lpstr>
      <vt:lpstr>   </vt:lpstr>
      <vt:lpstr>   </vt:lpstr>
      <vt:lpstr>   </vt:lpstr>
      <vt:lpstr>L’embolcall nuclear</vt:lpstr>
      <vt:lpstr>Presentación de PowerPoint</vt:lpstr>
      <vt:lpstr>Porus nuclear</vt:lpstr>
      <vt:lpstr>Funcions de l’embolcall nuclear</vt:lpstr>
      <vt:lpstr>Nuclèol</vt:lpstr>
      <vt:lpstr>Presentación de PowerPoint</vt:lpstr>
      <vt:lpstr>La zona fibril·lar i la zona granular del nuclèol</vt:lpstr>
      <vt:lpstr>Estructures plomoses</vt:lpstr>
      <vt:lpstr>Nucleoplasma</vt:lpstr>
      <vt:lpstr>Cromatina</vt:lpstr>
      <vt:lpstr>    </vt:lpstr>
      <vt:lpstr>    </vt:lpstr>
      <vt:lpstr>Funcions:</vt:lpstr>
      <vt:lpstr>Els cromosomes</vt:lpstr>
      <vt:lpstr>Cromosoma metafàsic i cromosoma anafàsic</vt:lpstr>
      <vt:lpstr>   </vt:lpstr>
      <vt:lpstr>    </vt:lpstr>
      <vt:lpstr>Funció</vt:lpstr>
      <vt:lpstr>Tipus de cromosomes</vt:lpstr>
      <vt:lpstr>   </vt:lpstr>
      <vt:lpstr>Cromosomes tenyits mitjançant la tècnica de bandes cromosòmiques</vt:lpstr>
      <vt:lpstr>   </vt:lpstr>
      <vt:lpstr>   </vt:lpstr>
      <vt:lpstr>Presentación de PowerPoint</vt:lpstr>
      <vt:lpstr>   </vt:lpstr>
      <vt:lpstr>   </vt:lpstr>
      <vt:lpstr>   </vt:lpstr>
      <vt:lpstr>Corpuscle de Barr: un dels 2 cromosomes x es condensa totalment durant la interfase. En unes cèl·lules somàtiques es condensa un cromosoma X i en les altres cèl·lules l’altre cromosoma X.  (heterocromatina facultativa).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NUCLI</dc:title>
  <dc:creator>montse</dc:creator>
  <cp:lastModifiedBy>profe</cp:lastModifiedBy>
  <cp:revision>55</cp:revision>
  <dcterms:created xsi:type="dcterms:W3CDTF">2017-03-06T17:59:13Z</dcterms:created>
  <dcterms:modified xsi:type="dcterms:W3CDTF">2022-03-14T12:09:27Z</dcterms:modified>
</cp:coreProperties>
</file>