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76" r:id="rId3"/>
    <p:sldId id="263" r:id="rId4"/>
    <p:sldId id="278" r:id="rId5"/>
    <p:sldId id="277" r:id="rId6"/>
    <p:sldId id="279" r:id="rId7"/>
    <p:sldId id="266" r:id="rId8"/>
    <p:sldId id="259" r:id="rId9"/>
    <p:sldId id="280" r:id="rId10"/>
    <p:sldId id="285" r:id="rId11"/>
    <p:sldId id="281" r:id="rId12"/>
    <p:sldId id="287" r:id="rId13"/>
    <p:sldId id="267" r:id="rId14"/>
    <p:sldId id="286" r:id="rId15"/>
    <p:sldId id="271" r:id="rId16"/>
    <p:sldId id="257" r:id="rId17"/>
    <p:sldId id="282" r:id="rId18"/>
    <p:sldId id="283" r:id="rId19"/>
    <p:sldId id="272" r:id="rId20"/>
    <p:sldId id="273" r:id="rId21"/>
    <p:sldId id="274" r:id="rId22"/>
    <p:sldId id="262" r:id="rId23"/>
    <p:sldId id="284" r:id="rId24"/>
    <p:sldId id="275" r:id="rId25"/>
    <p:sldId id="269" r:id="rId26"/>
    <p:sldId id="265" r:id="rId27"/>
    <p:sldId id="260" r:id="rId28"/>
    <p:sldId id="288" r:id="rId29"/>
    <p:sldId id="321" r:id="rId30"/>
    <p:sldId id="289" r:id="rId31"/>
    <p:sldId id="317" r:id="rId32"/>
    <p:sldId id="290" r:id="rId33"/>
    <p:sldId id="292" r:id="rId34"/>
    <p:sldId id="293" r:id="rId35"/>
    <p:sldId id="294" r:id="rId36"/>
    <p:sldId id="261" r:id="rId37"/>
    <p:sldId id="295" r:id="rId38"/>
    <p:sldId id="296" r:id="rId39"/>
    <p:sldId id="297" r:id="rId40"/>
    <p:sldId id="298" r:id="rId41"/>
    <p:sldId id="300" r:id="rId42"/>
    <p:sldId id="301" r:id="rId43"/>
    <p:sldId id="318" r:id="rId44"/>
    <p:sldId id="319" r:id="rId45"/>
    <p:sldId id="320" r:id="rId46"/>
    <p:sldId id="302" r:id="rId47"/>
    <p:sldId id="303" r:id="rId48"/>
    <p:sldId id="304" r:id="rId49"/>
    <p:sldId id="306" r:id="rId50"/>
    <p:sldId id="307" r:id="rId51"/>
    <p:sldId id="309" r:id="rId52"/>
    <p:sldId id="314" r:id="rId53"/>
    <p:sldId id="310" r:id="rId54"/>
    <p:sldId id="308" r:id="rId55"/>
    <p:sldId id="313" r:id="rId56"/>
    <p:sldId id="311" r:id="rId57"/>
    <p:sldId id="312" r:id="rId58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0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72F35-4DE8-4197-8361-889D6975A796}" type="datetimeFigureOut">
              <a:rPr lang="es-ES" smtClean="0"/>
              <a:pPr/>
              <a:t>16/02/2022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D0C73-7319-4180-9269-FE2CE92DFEF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10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D0C73-7319-4180-9269-FE2CE92DFEF7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961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78BB7-7363-43CA-B3A1-0E3D32F52C66}" type="datetimeFigureOut">
              <a:rPr lang="ca-ES" smtClean="0"/>
              <a:pPr/>
              <a:t>16/2/2022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D209F-4C03-4071-8FD5-C84271E7FDE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google.es/url?sa=i&amp;rct=j&amp;q=&amp;esrc=s&amp;frm=1&amp;source=images&amp;cd=&amp;cad=rja&amp;docid=baGcqWLsh4wVaM&amp;tbnid=Z_uGwYWauSzcjM:&amp;ved=0CAUQjRw&amp;url=http://www.ecasals.net/index.php?ps=0be95bd53faa2d22a7aabd2a4ba338a25cc444adad57ff462841a33124ad26e634a7aa6f6ae73729331f7a0b7f2c2bbd5e3a1ff9e4ae29797f1a77e9&amp;ei=lCtbUbTGKIXt0gXWwIDwBw&amp;bvm=bv.44697112,d.ZG4&amp;psig=AFQjCNHvyc06cHgKSKyF8tNRUBmVKqh0hw&amp;ust=1365015814700338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LA MEMBRANA PLASMÀTICA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/>
              <a:t> </a:t>
            </a:r>
            <a:r>
              <a:rPr lang="ca-ES" dirty="0" smtClean="0"/>
              <a:t>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764704"/>
            <a:ext cx="7848872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Delimita la cèl·lula.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seva estructura i la de les membranes del RE, aparell de </a:t>
            </a:r>
            <a:r>
              <a:rPr lang="ca-ES" dirty="0" err="1" smtClean="0">
                <a:solidFill>
                  <a:schemeClr val="tx1"/>
                </a:solidFill>
              </a:rPr>
              <a:t>Golgi</a:t>
            </a:r>
            <a:r>
              <a:rPr lang="ca-ES" dirty="0" smtClean="0">
                <a:solidFill>
                  <a:schemeClr val="tx1"/>
                </a:solidFill>
              </a:rPr>
              <a:t>, i del vacúols és similar →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MEMBRANA UNITÀRIA o MEMBRANA CEL·LULAR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Composició MEMBRANA PLASMÀTICA: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52%   proteïnes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40%   lípids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8%     glúcids</a:t>
            </a:r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84249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741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7848872" cy="5688632"/>
          </a:xfrm>
        </p:spPr>
        <p:txBody>
          <a:bodyPr/>
          <a:lstStyle/>
          <a:p>
            <a:pPr algn="l"/>
            <a:r>
              <a:rPr lang="es-ES" b="1" dirty="0">
                <a:solidFill>
                  <a:schemeClr val="tx1"/>
                </a:solidFill>
              </a:rPr>
              <a:t>El </a:t>
            </a:r>
            <a:r>
              <a:rPr lang="es-ES" b="1" dirty="0" err="1" smtClean="0">
                <a:solidFill>
                  <a:schemeClr val="tx1"/>
                </a:solidFill>
              </a:rPr>
              <a:t>model</a:t>
            </a:r>
            <a:r>
              <a:rPr lang="es-ES" b="1" dirty="0" smtClean="0">
                <a:solidFill>
                  <a:schemeClr val="tx1"/>
                </a:solidFill>
              </a:rPr>
              <a:t> del MOSAIC FLUID </a:t>
            </a:r>
            <a:r>
              <a:rPr lang="es-ES" dirty="0" smtClean="0">
                <a:solidFill>
                  <a:schemeClr val="tx1"/>
                </a:solidFill>
              </a:rPr>
              <a:t>presenta </a:t>
            </a:r>
            <a:r>
              <a:rPr lang="es-ES" dirty="0">
                <a:solidFill>
                  <a:schemeClr val="tx1"/>
                </a:solidFill>
              </a:rPr>
              <a:t>la membrana </a:t>
            </a:r>
            <a:r>
              <a:rPr lang="es-ES" dirty="0" err="1">
                <a:solidFill>
                  <a:schemeClr val="tx1"/>
                </a:solidFill>
              </a:rPr>
              <a:t>plasmàtica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com</a:t>
            </a:r>
            <a:r>
              <a:rPr lang="es-ES" dirty="0">
                <a:solidFill>
                  <a:schemeClr val="tx1"/>
                </a:solidFill>
              </a:rPr>
              <a:t> una estructura </a:t>
            </a:r>
            <a:r>
              <a:rPr lang="es-ES" dirty="0" err="1">
                <a:solidFill>
                  <a:schemeClr val="tx1"/>
                </a:solidFill>
              </a:rPr>
              <a:t>dinàmica</a:t>
            </a:r>
            <a:r>
              <a:rPr lang="es-ES" dirty="0">
                <a:solidFill>
                  <a:schemeClr val="tx1"/>
                </a:solidFill>
              </a:rPr>
              <a:t> en la </a:t>
            </a:r>
            <a:r>
              <a:rPr lang="es-ES" dirty="0" err="1">
                <a:solidFill>
                  <a:schemeClr val="tx1"/>
                </a:solidFill>
              </a:rPr>
              <a:t>qual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els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seus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components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poden </a:t>
            </a:r>
            <a:r>
              <a:rPr lang="es-ES" dirty="0" err="1" smtClean="0">
                <a:solidFill>
                  <a:schemeClr val="tx1"/>
                </a:solidFill>
              </a:rPr>
              <a:t>moure’s</a:t>
            </a:r>
            <a:r>
              <a:rPr lang="es-ES" dirty="0" smtClean="0">
                <a:solidFill>
                  <a:schemeClr val="tx1"/>
                </a:solidFill>
              </a:rPr>
              <a:t> entre si. </a:t>
            </a:r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76864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Lípids de la membrana: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Fosfolípids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Glicolípids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Colesterol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Tots són </a:t>
            </a:r>
            <a:r>
              <a:rPr lang="ca-ES" b="1" dirty="0" smtClean="0">
                <a:solidFill>
                  <a:schemeClr val="tx1"/>
                </a:solidFill>
              </a:rPr>
              <a:t>amfipàtics</a:t>
            </a:r>
            <a:r>
              <a:rPr lang="ca-ES" dirty="0" smtClean="0">
                <a:solidFill>
                  <a:schemeClr val="tx1"/>
                </a:solidFill>
              </a:rPr>
              <a:t>, els seus radicals polars es troben orientats cap al medi aquós, i els radicals apolars (lipòfils) cap als radicals lipòfils de l’altra capa → </a:t>
            </a:r>
            <a:r>
              <a:rPr lang="ca-ES" b="1" dirty="0" smtClean="0">
                <a:solidFill>
                  <a:schemeClr val="tx1"/>
                </a:solidFill>
              </a:rPr>
              <a:t>AUTOACOBLAMENT.</a:t>
            </a:r>
            <a:endParaRPr lang="ca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5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ca-ES" b="1" dirty="0" smtClean="0"/>
              <a:t>Mobilitat de les molècules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 t="17377"/>
          <a:stretch>
            <a:fillRect/>
          </a:stretch>
        </p:blipFill>
        <p:spPr bwMode="auto">
          <a:xfrm>
            <a:off x="1" y="1484784"/>
            <a:ext cx="91440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656183"/>
          </a:xfrm>
        </p:spPr>
        <p:txBody>
          <a:bodyPr>
            <a:normAutofit fontScale="90000"/>
          </a:bodyPr>
          <a:lstStyle/>
          <a:p>
            <a:r>
              <a:rPr lang="ca-ES" sz="2800" b="1" dirty="0" smtClean="0"/>
              <a:t>El colesterol </a:t>
            </a:r>
            <a:r>
              <a:rPr lang="ca-ES" sz="2800" dirty="0" smtClean="0"/>
              <a:t>es disposa en els espais que originen els angles dels àcids grassos insaturats </a:t>
            </a:r>
            <a:r>
              <a:rPr lang="ca-ES" sz="2800" b="1" dirty="0" smtClean="0"/>
              <a:t>→ disminueix la fluïdesa de la monocapa i manté l’estabilitat de la bicapa.</a:t>
            </a:r>
            <a:endParaRPr lang="ca-ES" sz="28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04864"/>
            <a:ext cx="720080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7920880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Proteïnes: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INTEGRALS O INTRÍNSEQUES → </a:t>
            </a:r>
            <a:r>
              <a:rPr lang="ca-ES" dirty="0" smtClean="0">
                <a:solidFill>
                  <a:schemeClr val="tx1"/>
                </a:solidFill>
              </a:rPr>
              <a:t>estan totalment o parcialment englobades en la bicapa. Algunes són </a:t>
            </a:r>
            <a:r>
              <a:rPr lang="ca-ES" b="1" dirty="0" smtClean="0">
                <a:solidFill>
                  <a:schemeClr val="tx1"/>
                </a:solidFill>
              </a:rPr>
              <a:t>proteïnes </a:t>
            </a:r>
            <a:r>
              <a:rPr lang="ca-ES" b="1" dirty="0" err="1" smtClean="0">
                <a:solidFill>
                  <a:schemeClr val="tx1"/>
                </a:solidFill>
              </a:rPr>
              <a:t>transmembrana</a:t>
            </a:r>
            <a:r>
              <a:rPr lang="ca-ES" b="1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PERIFÈRIQUES O EXTRÍNSEQUES → </a:t>
            </a:r>
            <a:r>
              <a:rPr lang="ca-ES" dirty="0" smtClean="0">
                <a:solidFill>
                  <a:schemeClr val="tx1"/>
                </a:solidFill>
              </a:rPr>
              <a:t>adossades a la bicapa.</a:t>
            </a:r>
          </a:p>
          <a:p>
            <a:pPr marL="457200" indent="-457200" algn="l">
              <a:buFontTx/>
              <a:buChar char="-"/>
            </a:pPr>
            <a:endParaRPr lang="ca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8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84249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91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La membrana plasmàtica és </a:t>
            </a:r>
            <a:r>
              <a:rPr lang="ca-ES" b="1" dirty="0" smtClean="0"/>
              <a:t>asimètrica</a:t>
            </a:r>
            <a:r>
              <a:rPr lang="ca-ES" dirty="0" smtClean="0"/>
              <a:t>.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844824"/>
            <a:ext cx="7560840" cy="37939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Només hi ha </a:t>
            </a:r>
            <a:r>
              <a:rPr lang="ca-ES" b="1" dirty="0" smtClean="0">
                <a:solidFill>
                  <a:schemeClr val="tx1"/>
                </a:solidFill>
              </a:rPr>
              <a:t>glicolípids i glicoproteïnes a la cara externa</a:t>
            </a:r>
            <a:r>
              <a:rPr lang="ca-ES" dirty="0" smtClean="0">
                <a:solidFill>
                  <a:schemeClr val="tx1"/>
                </a:solidFill>
              </a:rPr>
              <a:t> de la membrana.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Distingeixen les molècules externes → </a:t>
            </a:r>
            <a:r>
              <a:rPr lang="ca-ES" b="1" dirty="0" smtClean="0">
                <a:solidFill>
                  <a:schemeClr val="tx1"/>
                </a:solidFill>
              </a:rPr>
              <a:t>RECEPTORS DE MEMBRANA.</a:t>
            </a:r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2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Possibilitar el reconeixement 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28800"/>
            <a:ext cx="914399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61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656183"/>
          </a:xfrm>
        </p:spPr>
        <p:txBody>
          <a:bodyPr/>
          <a:lstStyle/>
          <a:p>
            <a:r>
              <a:rPr lang="ca-ES" dirty="0" smtClean="0"/>
              <a:t>   El conjunt d’oligosacàrids </a:t>
            </a:r>
            <a:r>
              <a:rPr lang="ca-ES" b="1" dirty="0" smtClean="0"/>
              <a:t>→ GLICOCÀLIX</a:t>
            </a:r>
            <a:r>
              <a:rPr lang="ca-ES" dirty="0" smtClean="0"/>
              <a:t>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GLICOCÀLI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060848"/>
            <a:ext cx="4176464" cy="47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84249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396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EXERCICI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9"/>
            <a:ext cx="91440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9614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Funcions de la membrana plasmàtica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632848" cy="4752528"/>
          </a:xfrm>
        </p:spPr>
        <p:txBody>
          <a:bodyPr/>
          <a:lstStyle/>
          <a:p>
            <a:endParaRPr lang="ca-ES" dirty="0"/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Mantenir estable el medi intern de la cèl·lula possibilitant el pas d’aigua i regulant l’entrada i la sortida de les molècules i altres elements.</a:t>
            </a:r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9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Funcions de la doble capa lipídica: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632848" cy="4392488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Mantenir separats el medi aquós exterior del medi aquós interior.</a:t>
            </a:r>
          </a:p>
          <a:p>
            <a:pPr marL="457200" indent="-457200"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Dur a terme els processos d’exocitosi i endocitosi. </a:t>
            </a:r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8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FUNCIONS DE LES PROTEÏNES DE LA MEMBRANA PLASMÀTICA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9614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Regular l’entrada i sortida de substàncies a la cèl·lula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traNSPORT A TRAVÉS DE LA MEMBRANA PLASMÀTICA"/>
          <p:cNvPicPr/>
          <p:nvPr/>
        </p:nvPicPr>
        <p:blipFill>
          <a:blip r:embed="rId2" cstate="print"/>
          <a:srcRect t="7167" r="50883" b="8298"/>
          <a:stretch>
            <a:fillRect/>
          </a:stretch>
        </p:blipFill>
        <p:spPr bwMode="auto">
          <a:xfrm>
            <a:off x="1691680" y="1556792"/>
            <a:ext cx="554461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r>
              <a:rPr lang="ca-ES" b="1" dirty="0" smtClean="0"/>
              <a:t>Regular l’entrada i sortida d’ions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C:\Users\montse\Downloads\ssnn012.png"/>
          <p:cNvPicPr/>
          <p:nvPr/>
        </p:nvPicPr>
        <p:blipFill>
          <a:blip r:embed="rId2" cstate="print"/>
          <a:srcRect t="17700" r="48108"/>
          <a:stretch>
            <a:fillRect/>
          </a:stretch>
        </p:blipFill>
        <p:spPr bwMode="auto">
          <a:xfrm>
            <a:off x="1331640" y="1196752"/>
            <a:ext cx="6552728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Possibilitar el reconeixement 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4 Imagen" descr="Resultat d'imatges de membrana plasmàtica"/>
          <p:cNvPicPr/>
          <p:nvPr/>
        </p:nvPicPr>
        <p:blipFill>
          <a:blip r:embed="rId2" cstate="print"/>
          <a:srcRect r="33124"/>
          <a:stretch>
            <a:fillRect/>
          </a:stretch>
        </p:blipFill>
        <p:spPr bwMode="auto">
          <a:xfrm>
            <a:off x="500034" y="1500174"/>
            <a:ext cx="742955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7215206" y="4286256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6500826" y="4357694"/>
            <a:ext cx="1571636" cy="1857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7103165" y="3000372"/>
            <a:ext cx="1183611" cy="1571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6572264" y="4286256"/>
            <a:ext cx="571504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9 Rectángulo"/>
          <p:cNvSpPr/>
          <p:nvPr/>
        </p:nvSpPr>
        <p:spPr>
          <a:xfrm>
            <a:off x="6429388" y="4429132"/>
            <a:ext cx="71438" cy="1357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692697"/>
            <a:ext cx="8352928" cy="1224135"/>
          </a:xfrm>
        </p:spPr>
        <p:txBody>
          <a:bodyPr/>
          <a:lstStyle/>
          <a:p>
            <a:r>
              <a:rPr lang="ca-ES" dirty="0" smtClean="0"/>
              <a:t> </a:t>
            </a:r>
            <a:r>
              <a:rPr lang="ca-ES" b="1" dirty="0" smtClean="0"/>
              <a:t>Dur a terme l’activitat enzimàtica.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irc_mi" descr="Resultat d'imatges de enzims a la membran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71712"/>
            <a:ext cx="5832647" cy="4253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33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Intervenir en la </a:t>
            </a:r>
            <a:r>
              <a:rPr lang="ca-ES" b="1" dirty="0" err="1" smtClean="0"/>
              <a:t>transducció</a:t>
            </a:r>
            <a:r>
              <a:rPr lang="ca-ES" b="1" dirty="0" smtClean="0"/>
              <a:t> de senyals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 i transducció de senya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82809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Constituir unions intercel·lulars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UNIONS INTERCEL·LULAR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836712"/>
            <a:ext cx="576064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864095"/>
          </a:xfrm>
        </p:spPr>
        <p:txBody>
          <a:bodyPr/>
          <a:lstStyle/>
          <a:p>
            <a:r>
              <a:rPr lang="ca-ES" b="1" dirty="0" smtClean="0"/>
              <a:t>Constituir punts d’ancoratge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EL TRANSPORT A TRAVÉS DE LA MEMBRANA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285728"/>
            <a:ext cx="7920880" cy="5735560"/>
          </a:xfrm>
        </p:spPr>
        <p:txBody>
          <a:bodyPr/>
          <a:lstStyle/>
          <a:p>
            <a:pPr algn="l">
              <a:lnSpc>
                <a:spcPts val="3840"/>
              </a:lnSpc>
              <a:spcBef>
                <a:spcPts val="600"/>
              </a:spcBef>
            </a:pPr>
            <a:r>
              <a:rPr lang="ca-ES" dirty="0" smtClean="0">
                <a:solidFill>
                  <a:schemeClr val="tx1"/>
                </a:solidFill>
              </a:rPr>
              <a:t>- La </a:t>
            </a:r>
            <a:r>
              <a:rPr lang="ca-ES" b="1" dirty="0" smtClean="0">
                <a:solidFill>
                  <a:schemeClr val="tx1"/>
                </a:solidFill>
              </a:rPr>
              <a:t>bicapa lipídica </a:t>
            </a:r>
            <a:r>
              <a:rPr lang="ca-ES" dirty="0" smtClean="0">
                <a:solidFill>
                  <a:schemeClr val="tx1"/>
                </a:solidFill>
              </a:rPr>
              <a:t>permet el pas de substàncies apolars (lípids, N₂, O₂...), deixa passar lentament les substàncies amb polaritat baixa i petites (glucosa, CO₂, H₂O). No</a:t>
            </a:r>
          </a:p>
          <a:p>
            <a:pPr algn="l">
              <a:lnSpc>
                <a:spcPts val="3840"/>
              </a:lnSpc>
              <a:spcBef>
                <a:spcPts val="600"/>
              </a:spcBef>
            </a:pPr>
            <a:r>
              <a:rPr lang="ca-ES" dirty="0">
                <a:solidFill>
                  <a:schemeClr val="tx1"/>
                </a:solidFill>
              </a:rPr>
              <a:t>p</a:t>
            </a:r>
            <a:r>
              <a:rPr lang="ca-ES" dirty="0" smtClean="0">
                <a:solidFill>
                  <a:schemeClr val="tx1"/>
                </a:solidFill>
              </a:rPr>
              <a:t>ermet el pas  dels ions.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GLICOCÀLIX"/>
          <p:cNvPicPr/>
          <p:nvPr/>
        </p:nvPicPr>
        <p:blipFill>
          <a:blip r:embed="rId2" cstate="print"/>
          <a:srcRect r="28556"/>
          <a:stretch>
            <a:fillRect/>
          </a:stretch>
        </p:blipFill>
        <p:spPr bwMode="auto">
          <a:xfrm>
            <a:off x="1714480" y="2857496"/>
            <a:ext cx="5292767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119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428627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857232"/>
            <a:ext cx="8001056" cy="535785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Les </a:t>
            </a:r>
            <a:r>
              <a:rPr lang="ca-ES" b="1" dirty="0" smtClean="0">
                <a:solidFill>
                  <a:schemeClr val="tx1"/>
                </a:solidFill>
              </a:rPr>
              <a:t>proteïnes </a:t>
            </a:r>
            <a:r>
              <a:rPr lang="ca-ES" dirty="0" smtClean="0">
                <a:solidFill>
                  <a:schemeClr val="tx1"/>
                </a:solidFill>
              </a:rPr>
              <a:t>permeten els pas de substàncies polars, i poden seleccionar els tipus, les quantitats i el moment en què han de passar → </a:t>
            </a:r>
            <a:r>
              <a:rPr lang="ca-ES" b="1" dirty="0" smtClean="0">
                <a:solidFill>
                  <a:schemeClr val="tx1"/>
                </a:solidFill>
              </a:rPr>
              <a:t>PERMEABILITAT SELECTIVA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500042"/>
            <a:ext cx="7772400" cy="857257"/>
          </a:xfrm>
        </p:spPr>
        <p:txBody>
          <a:bodyPr>
            <a:normAutofit/>
          </a:bodyPr>
          <a:lstStyle/>
          <a:p>
            <a:r>
              <a:rPr lang="ca-ES" b="1" dirty="0" smtClean="0"/>
              <a:t>Pas a través de la membrana: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214422"/>
            <a:ext cx="8572560" cy="5022890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Transport Passiu </a:t>
            </a:r>
            <a:r>
              <a:rPr lang="ca-ES" dirty="0" smtClean="0">
                <a:solidFill>
                  <a:schemeClr val="tx1"/>
                </a:solidFill>
              </a:rPr>
              <a:t>→ sense despesa d’energia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Transport Actiu </a:t>
            </a:r>
            <a:r>
              <a:rPr lang="ca-ES" dirty="0" smtClean="0">
                <a:solidFill>
                  <a:schemeClr val="tx1"/>
                </a:solidFill>
              </a:rPr>
              <a:t>→ despesa d’energia</a:t>
            </a:r>
          </a:p>
        </p:txBody>
      </p:sp>
      <p:pic>
        <p:nvPicPr>
          <p:cNvPr id="5" name="4 Imagen" descr="Resultat d'imatges de endocitosi"/>
          <p:cNvPicPr/>
          <p:nvPr/>
        </p:nvPicPr>
        <p:blipFill>
          <a:blip r:embed="rId2" cstate="print"/>
          <a:srcRect r="20348"/>
          <a:stretch>
            <a:fillRect/>
          </a:stretch>
        </p:blipFill>
        <p:spPr bwMode="auto">
          <a:xfrm>
            <a:off x="1357290" y="2428868"/>
            <a:ext cx="65722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435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92696"/>
            <a:ext cx="7920880" cy="56166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▪El </a:t>
            </a:r>
            <a:r>
              <a:rPr lang="ca-ES" b="1" dirty="0" smtClean="0">
                <a:solidFill>
                  <a:schemeClr val="tx1"/>
                </a:solidFill>
              </a:rPr>
              <a:t>transport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passiu</a:t>
            </a:r>
            <a:r>
              <a:rPr lang="ca-ES" dirty="0" smtClean="0">
                <a:solidFill>
                  <a:schemeClr val="tx1"/>
                </a:solidFill>
              </a:rPr>
              <a:t> és un procés espontani de </a:t>
            </a:r>
            <a:r>
              <a:rPr lang="ca-ES" b="1" dirty="0" smtClean="0">
                <a:solidFill>
                  <a:schemeClr val="tx1"/>
                </a:solidFill>
              </a:rPr>
              <a:t>difusió</a:t>
            </a:r>
            <a:r>
              <a:rPr lang="ca-ES" dirty="0" smtClean="0">
                <a:solidFill>
                  <a:schemeClr val="tx1"/>
                </a:solidFill>
              </a:rPr>
              <a:t> de substàncies a través de la membrana. Es produeix a favor de gradient ( medi més substància → medi menys substància).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 tipus de gradient:</a:t>
            </a:r>
          </a:p>
          <a:p>
            <a:pPr algn="l"/>
            <a:r>
              <a:rPr lang="ca-ES" b="1" dirty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Gradient de concentració </a:t>
            </a:r>
            <a:r>
              <a:rPr lang="ca-ES" dirty="0" smtClean="0">
                <a:solidFill>
                  <a:schemeClr val="tx1"/>
                </a:solidFill>
              </a:rPr>
              <a:t>(diferència de concentracions entre l’interior de la cèl·lula i l’exterior).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Gradient elèctric </a:t>
            </a:r>
            <a:r>
              <a:rPr lang="ca-ES" dirty="0" smtClean="0">
                <a:solidFill>
                  <a:schemeClr val="tx1"/>
                </a:solidFill>
              </a:rPr>
              <a:t>(diferència de càrregues elèctriques).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Gradient electroquímic </a:t>
            </a:r>
            <a:r>
              <a:rPr lang="ca-ES" dirty="0" smtClean="0">
                <a:solidFill>
                  <a:schemeClr val="tx1"/>
                </a:solidFill>
              </a:rPr>
              <a:t>(diferència de concentració i de càrregues a la vegada).</a:t>
            </a:r>
          </a:p>
          <a:p>
            <a:pPr marL="457200" indent="-457200"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0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5" name="4 Imagen" descr="Imatge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9" t="20767" r="5711" b="25612"/>
          <a:stretch>
            <a:fillRect/>
          </a:stretch>
        </p:blipFill>
        <p:spPr bwMode="auto">
          <a:xfrm>
            <a:off x="214282" y="928670"/>
            <a:ext cx="8572560" cy="5000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44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r>
              <a:rPr lang="ca-ES" b="1" dirty="0" smtClean="0"/>
              <a:t>Transport passiu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8316416" cy="496855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 Difusió simple: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 través de la bicapa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(hormones esteroides,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O₂, N₂, H₂O, </a:t>
            </a:r>
            <a:r>
              <a:rPr lang="ca-ES" dirty="0" err="1" smtClean="0">
                <a:solidFill>
                  <a:schemeClr val="tx1"/>
                </a:solidFill>
              </a:rPr>
              <a:t>CO</a:t>
            </a:r>
            <a:r>
              <a:rPr lang="ca-ES" dirty="0" smtClean="0">
                <a:solidFill>
                  <a:schemeClr val="tx1"/>
                </a:solidFill>
              </a:rPr>
              <a:t>₂ i urea)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 través de canals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(Na⁺, K⁺, </a:t>
            </a:r>
            <a:r>
              <a:rPr lang="ca-ES" dirty="0" err="1" smtClean="0">
                <a:solidFill>
                  <a:schemeClr val="tx1"/>
                </a:solidFill>
              </a:rPr>
              <a:t>Ca²</a:t>
            </a:r>
            <a:r>
              <a:rPr lang="ca-ES" dirty="0" smtClean="0">
                <a:solidFill>
                  <a:schemeClr val="tx1"/>
                </a:solidFill>
              </a:rPr>
              <a:t>⁺, Cl⁻...)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 l="13121" r="54194" b="30620"/>
          <a:stretch>
            <a:fillRect/>
          </a:stretch>
        </p:blipFill>
        <p:spPr bwMode="auto">
          <a:xfrm>
            <a:off x="4714876" y="1357298"/>
            <a:ext cx="424431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8501090" y="3429000"/>
            <a:ext cx="642910" cy="2214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-928726" y="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 rot="672143">
            <a:off x="6603761" y="2101045"/>
            <a:ext cx="2524665" cy="163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6500826" y="1857364"/>
            <a:ext cx="214314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b="1" dirty="0" smtClean="0"/>
              <a:t>Difusió simple a través de canals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1412776"/>
            <a:ext cx="7704856" cy="475252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Obertura del canal regulat mitjançant </a:t>
            </a:r>
            <a:r>
              <a:rPr lang="ca-ES" b="1" dirty="0" smtClean="0">
                <a:solidFill>
                  <a:schemeClr val="tx1"/>
                </a:solidFill>
              </a:rPr>
              <a:t>lligand: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132856"/>
            <a:ext cx="44644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r>
              <a:rPr lang="ca-ES" b="1" dirty="0" smtClean="0"/>
              <a:t>Difusió facilitada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4282" y="1340768"/>
            <a:ext cx="8715436" cy="429803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Proteïnes transportadores o permeases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permeten el pas selectiu de molècules més grans (aminoàcids, glucosa, sacarosa...).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131840" y="2928934"/>
            <a:ext cx="864096" cy="766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4499992" y="2924944"/>
            <a:ext cx="172819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5076056" y="4797152"/>
            <a:ext cx="86409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Elipse"/>
          <p:cNvSpPr/>
          <p:nvPr/>
        </p:nvSpPr>
        <p:spPr>
          <a:xfrm>
            <a:off x="4788024" y="4149080"/>
            <a:ext cx="216024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 flipV="1">
            <a:off x="4788024" y="5373215"/>
            <a:ext cx="936104" cy="360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1" name="10 Imagen" descr="Resultat d'imatges de permeaSES"/>
          <p:cNvPicPr/>
          <p:nvPr/>
        </p:nvPicPr>
        <p:blipFill>
          <a:blip r:embed="rId2" cstate="print"/>
          <a:srcRect b="18961"/>
          <a:stretch>
            <a:fillRect/>
          </a:stretch>
        </p:blipFill>
        <p:spPr bwMode="auto">
          <a:xfrm>
            <a:off x="1285852" y="3071810"/>
            <a:ext cx="6768752" cy="353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60649"/>
            <a:ext cx="8643998" cy="1525277"/>
          </a:xfrm>
        </p:spPr>
        <p:txBody>
          <a:bodyPr>
            <a:noAutofit/>
          </a:bodyPr>
          <a:lstStyle/>
          <a:p>
            <a:pPr algn="l"/>
            <a:r>
              <a:rPr lang="ca-ES" sz="3200" b="1" dirty="0" smtClean="0"/>
              <a:t>Transport actiu: </a:t>
            </a:r>
            <a:r>
              <a:rPr lang="ca-ES" sz="3200" dirty="0" smtClean="0"/>
              <a:t>permet transportar substàncies en contra del gradient electroquímic.</a:t>
            </a:r>
            <a:endParaRPr lang="ca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membrana plasmàtica"/>
          <p:cNvPicPr/>
          <p:nvPr/>
        </p:nvPicPr>
        <p:blipFill>
          <a:blip r:embed="rId2" cstate="print"/>
          <a:srcRect l="51912" b="23706"/>
          <a:stretch>
            <a:fillRect/>
          </a:stretch>
        </p:blipFill>
        <p:spPr bwMode="auto">
          <a:xfrm>
            <a:off x="1071538" y="1500174"/>
            <a:ext cx="7143800" cy="509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00034" y="3071810"/>
            <a:ext cx="1785950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571472" y="5857892"/>
            <a:ext cx="1912296" cy="1000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r>
              <a:rPr lang="ca-ES" b="1" dirty="0" smtClean="0"/>
              <a:t>La bomba de sodi i potassi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bomba de sodi i potass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60039"/>
          </a:xfrm>
        </p:spPr>
        <p:txBody>
          <a:bodyPr>
            <a:normAutofit fontScale="90000"/>
          </a:bodyPr>
          <a:lstStyle/>
          <a:p>
            <a:r>
              <a:rPr lang="ca-ES" b="1" dirty="0" err="1" smtClean="0"/>
              <a:t>Cotransport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8064896" cy="4802088"/>
          </a:xfrm>
        </p:spPr>
        <p:txBody>
          <a:bodyPr>
            <a:normAutofit/>
          </a:bodyPr>
          <a:lstStyle/>
          <a:p>
            <a:pPr algn="l"/>
            <a:r>
              <a:rPr lang="es-ES" sz="2400" dirty="0" err="1" smtClean="0">
                <a:solidFill>
                  <a:schemeClr val="tx1"/>
                </a:solidFill>
              </a:rPr>
              <a:t>Són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proteïnes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transmembranoses</a:t>
            </a:r>
            <a:r>
              <a:rPr lang="es-ES" sz="2400" dirty="0" smtClean="0">
                <a:solidFill>
                  <a:schemeClr val="tx1"/>
                </a:solidFill>
              </a:rPr>
              <a:t> que </a:t>
            </a:r>
            <a:r>
              <a:rPr lang="es-ES" sz="2400" dirty="0" err="1" smtClean="0">
                <a:solidFill>
                  <a:schemeClr val="tx1"/>
                </a:solidFill>
              </a:rPr>
              <a:t>permeten</a:t>
            </a:r>
            <a:r>
              <a:rPr lang="es-ES" sz="2400" dirty="0" smtClean="0">
                <a:solidFill>
                  <a:schemeClr val="tx1"/>
                </a:solidFill>
              </a:rPr>
              <a:t> el </a:t>
            </a:r>
            <a:r>
              <a:rPr lang="es-ES" sz="2400" dirty="0" err="1" smtClean="0">
                <a:solidFill>
                  <a:schemeClr val="tx1"/>
                </a:solidFill>
              </a:rPr>
              <a:t>pas</a:t>
            </a:r>
            <a:r>
              <a:rPr lang="es-ES" sz="2400" dirty="0" smtClean="0">
                <a:solidFill>
                  <a:schemeClr val="tx1"/>
                </a:solidFill>
              </a:rPr>
              <a:t> de </a:t>
            </a:r>
            <a:r>
              <a:rPr lang="es-ES" sz="2400" dirty="0" err="1" smtClean="0">
                <a:solidFill>
                  <a:schemeClr val="tx1"/>
                </a:solidFill>
              </a:rPr>
              <a:t>substàncies</a:t>
            </a:r>
            <a:r>
              <a:rPr lang="es-ES" sz="2400" dirty="0" smtClean="0">
                <a:solidFill>
                  <a:schemeClr val="tx1"/>
                </a:solidFill>
              </a:rPr>
              <a:t>  que  </a:t>
            </a:r>
            <a:r>
              <a:rPr lang="es-ES" sz="2400" dirty="0" err="1" smtClean="0">
                <a:solidFill>
                  <a:schemeClr val="tx1"/>
                </a:solidFill>
              </a:rPr>
              <a:t>normalment</a:t>
            </a:r>
            <a:r>
              <a:rPr lang="es-ES" sz="2400" dirty="0" smtClean="0">
                <a:solidFill>
                  <a:schemeClr val="tx1"/>
                </a:solidFill>
              </a:rPr>
              <a:t>  no poden </a:t>
            </a:r>
            <a:r>
              <a:rPr lang="es-ES" sz="2400" dirty="0" err="1" smtClean="0">
                <a:solidFill>
                  <a:schemeClr val="tx1"/>
                </a:solidFill>
              </a:rPr>
              <a:t>fer-ho</a:t>
            </a:r>
            <a:r>
              <a:rPr lang="es-ES" sz="2400" dirty="0" smtClean="0">
                <a:solidFill>
                  <a:schemeClr val="tx1"/>
                </a:solidFill>
              </a:rPr>
              <a:t>  </a:t>
            </a:r>
            <a:r>
              <a:rPr lang="es-ES" sz="2400" dirty="0" err="1" smtClean="0">
                <a:solidFill>
                  <a:schemeClr val="tx1"/>
                </a:solidFill>
              </a:rPr>
              <a:t>gràcies</a:t>
            </a:r>
            <a:r>
              <a:rPr lang="es-ES" sz="2400" dirty="0" smtClean="0">
                <a:solidFill>
                  <a:schemeClr val="tx1"/>
                </a:solidFill>
              </a:rPr>
              <a:t> al </a:t>
            </a:r>
            <a:r>
              <a:rPr lang="es-ES" sz="2400" dirty="0" err="1" smtClean="0">
                <a:solidFill>
                  <a:schemeClr val="tx1"/>
                </a:solidFill>
              </a:rPr>
              <a:t>gradient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originat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pel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transport</a:t>
            </a:r>
            <a:r>
              <a:rPr lang="es-ES" sz="2400" dirty="0" smtClean="0">
                <a:solidFill>
                  <a:schemeClr val="tx1"/>
                </a:solidFill>
              </a:rPr>
              <a:t> </a:t>
            </a:r>
            <a:r>
              <a:rPr lang="es-ES" sz="2400" dirty="0" err="1" smtClean="0">
                <a:solidFill>
                  <a:schemeClr val="tx1"/>
                </a:solidFill>
              </a:rPr>
              <a:t>actiu</a:t>
            </a:r>
            <a:r>
              <a:rPr lang="es-ES" sz="2400" dirty="0" smtClean="0">
                <a:solidFill>
                  <a:schemeClr val="tx1"/>
                </a:solidFill>
              </a:rPr>
              <a:t>.</a:t>
            </a:r>
            <a:endParaRPr lang="ca-ES" sz="2400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otranspor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420888"/>
            <a:ext cx="6840760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/>
          <a:lstStyle/>
          <a:p>
            <a:r>
              <a:rPr lang="ca-ES" b="1" dirty="0" smtClean="0"/>
              <a:t>L’exocitosi i l’endocitosi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7848872" cy="4824536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EXOCITOSI: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C:\Users\montse\Downloads\Exocytosi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842493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908720"/>
            <a:ext cx="7776864" cy="511256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- ENDOCITOSI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endocitos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784887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936103"/>
          </a:xfrm>
        </p:spPr>
        <p:txBody>
          <a:bodyPr/>
          <a:lstStyle/>
          <a:p>
            <a:r>
              <a:rPr lang="ca-ES" b="1" dirty="0" smtClean="0"/>
              <a:t>Xarxa de CLATRINA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352928" cy="482453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comença l’endocitosi, es forma una </a:t>
            </a:r>
            <a:r>
              <a:rPr lang="ca-ES" b="1" dirty="0" smtClean="0">
                <a:solidFill>
                  <a:schemeClr val="tx1"/>
                </a:solidFill>
              </a:rPr>
              <a:t>xarxa de </a:t>
            </a:r>
            <a:r>
              <a:rPr lang="ca-ES" b="1" dirty="0" err="1" smtClean="0">
                <a:solidFill>
                  <a:schemeClr val="tx1"/>
                </a:solidFill>
              </a:rPr>
              <a:t>clatrina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(proteïna filamentosa) que envolta i arrossega una part de la membrana plasmàtica. La xarxa es tanca sobre si mateixa i forma una vesícula. 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latrin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05064"/>
            <a:ext cx="712879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/>
          <a:lstStyle/>
          <a:p>
            <a:r>
              <a:rPr lang="ca-ES" b="1" dirty="0" smtClean="0"/>
              <a:t>Pinocitosi i Fagocitosi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pinocitosi i fagocitosi"/>
          <p:cNvPicPr/>
          <p:nvPr/>
        </p:nvPicPr>
        <p:blipFill>
          <a:blip r:embed="rId2" cstate="print"/>
          <a:srcRect b="44994"/>
          <a:stretch>
            <a:fillRect/>
          </a:stretch>
        </p:blipFill>
        <p:spPr bwMode="auto">
          <a:xfrm>
            <a:off x="0" y="1916832"/>
            <a:ext cx="91440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gradient elÃ¨ctric a travÃ©s de la membran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87224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Què representen les imatges?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3.bp.blogspot.com/_SBO4k-8eZTI/SHlpZn4xLNI/AAAAAAAABDo/oXLCkRi6p1E/s400/Endosoma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820891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152127"/>
          </a:xfrm>
        </p:spPr>
        <p:txBody>
          <a:bodyPr/>
          <a:lstStyle/>
          <a:p>
            <a:r>
              <a:rPr lang="ca-ES" b="1" dirty="0" smtClean="0"/>
              <a:t>Les membranes de secreció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772816"/>
            <a:ext cx="7488832" cy="453650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Hi ha cèl·lules que tenen una segona membrana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membrana de secreció.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Està formada per substàncies que secreta la cèl·lula.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Membranes de secreció: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Matriu extracel·lular (algunes cèl·lules animals)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Paret cel·lular (cèl·lules vegetals)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r>
              <a:rPr lang="ca-ES" b="1" dirty="0" smtClean="0"/>
              <a:t>MATRIU EXTRACEL·LULAR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064896" cy="482453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Funcions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Servir com a nexe d’unió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Omplir els espais intercel·lulars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Donar consistència als teixits i òrgans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80119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Formada per:</a:t>
            </a:r>
            <a:br>
              <a:rPr lang="ca-ES" dirty="0" smtClean="0"/>
            </a:b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352928" cy="5040560"/>
          </a:xfrm>
        </p:spPr>
        <p:txBody>
          <a:bodyPr>
            <a:normAutofit lnSpcReduction="10000"/>
          </a:bodyPr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Fibres proteiques </a:t>
            </a:r>
            <a:r>
              <a:rPr lang="ca-ES" dirty="0" smtClean="0">
                <a:solidFill>
                  <a:schemeClr val="tx1"/>
                </a:solidFill>
              </a:rPr>
              <a:t>(col·lagen, elastina i </a:t>
            </a:r>
            <a:r>
              <a:rPr lang="ca-ES" dirty="0" err="1" smtClean="0">
                <a:solidFill>
                  <a:schemeClr val="tx1"/>
                </a:solidFill>
              </a:rPr>
              <a:t>fibronectina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Col·lagen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estructura, resistència i consistència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Elastina  → elasticitat</a:t>
            </a:r>
          </a:p>
          <a:p>
            <a:pPr algn="l">
              <a:buFontTx/>
              <a:buChar char="-"/>
            </a:pPr>
            <a:r>
              <a:rPr lang="ca-ES" dirty="0" err="1" smtClean="0">
                <a:solidFill>
                  <a:schemeClr val="tx1"/>
                </a:solidFill>
                <a:latin typeface="Calibri"/>
              </a:rPr>
              <a:t>Fibronectina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adhesió entre les cèl·lules i les cèl·lules i les fibres de col·lagen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Substància fonamental amorfa </a:t>
            </a:r>
            <a:r>
              <a:rPr lang="ca-ES" dirty="0" smtClean="0">
                <a:solidFill>
                  <a:schemeClr val="tx1"/>
                </a:solidFill>
              </a:rPr>
              <a:t>(estructura gelatinosa de glicoproteïnes </a:t>
            </a:r>
            <a:r>
              <a:rPr lang="ca-ES" dirty="0" smtClean="0">
                <a:solidFill>
                  <a:schemeClr val="tx1"/>
                </a:solidFill>
              </a:rPr>
              <a:t>hidratades).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5" name="4 Imagen" descr="C:\Users\montse\Downloads\9cdf4f083950e47062501c2d5e8d591b7994a85b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"/>
            <a:ext cx="74168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/>
          <a:lstStyle/>
          <a:p>
            <a:r>
              <a:rPr lang="ca-ES" b="1" dirty="0" smtClean="0"/>
              <a:t>Paret 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7560840" cy="4536504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.Coberta gruixuda i rígida.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.</a:t>
            </a:r>
            <a:r>
              <a:rPr lang="ca-ES" b="1" dirty="0" smtClean="0">
                <a:solidFill>
                  <a:schemeClr val="tx1"/>
                </a:solidFill>
              </a:rPr>
              <a:t>Funció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Donar forma i rigidesa a la cèl·lula.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.Capes successives: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Làmina mitjana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Paret primària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Paret secundària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727280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http://www.ecasals.net/uploads/glossary/3365/imatge336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656"/>
            <a:ext cx="914400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\Downloads\primera_imagen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/>
          <a:lstStyle/>
          <a:p>
            <a:r>
              <a:rPr lang="ca-ES" b="1" dirty="0" smtClean="0"/>
              <a:t>Formada per: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7632848" cy="5040560"/>
          </a:xfrm>
        </p:spPr>
        <p:txBody>
          <a:bodyPr>
            <a:normAutofit lnSpcReduction="10000"/>
          </a:bodyPr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Una xarxa de fibres de cel·lulosa.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Una matriu </a:t>
            </a:r>
            <a:r>
              <a:rPr lang="ca-ES" dirty="0" smtClean="0">
                <a:solidFill>
                  <a:schemeClr val="tx1"/>
                </a:solidFill>
              </a:rPr>
              <a:t>(aigua, sals minerals, hemicel·lulosa i pectina).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La matriu es pot impregnar de: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Lignina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rigidesa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Suberina i Cutina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impermeabilitzen la cèl·lula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Carbonat càlcic i sílice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rigidesa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r>
              <a:rPr lang="ca-ES" b="1" dirty="0" smtClean="0"/>
              <a:t>Lignina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ligni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7768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/>
          <a:lstStyle/>
          <a:p>
            <a:r>
              <a:rPr lang="ca-ES" b="1" dirty="0" smtClean="0"/>
              <a:t>Súber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súbe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44485"/>
            <a:ext cx="7056784" cy="493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r>
              <a:rPr lang="ca-ES" b="1" dirty="0" smtClean="0"/>
              <a:t>Cutina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cutina de las hoj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7"/>
            <a:ext cx="727280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881</Words>
  <Application>Microsoft Office PowerPoint</Application>
  <PresentationFormat>Presentación en pantalla (4:3)</PresentationFormat>
  <Paragraphs>138</Paragraphs>
  <Slides>57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58" baseType="lpstr">
      <vt:lpstr>Tema de Office</vt:lpstr>
      <vt:lpstr>LA MEMBRANA PLASMÀTICA</vt:lpstr>
      <vt:lpstr>   </vt:lpstr>
      <vt:lpstr>Presentación de PowerPoint</vt:lpstr>
      <vt:lpstr>Presentación de PowerPoint</vt:lpstr>
      <vt:lpstr>     </vt:lpstr>
      <vt:lpstr>   </vt:lpstr>
      <vt:lpstr>Mobilitat de les molècules</vt:lpstr>
      <vt:lpstr>El colesterol es disposa en els espais que originen els angles dels àcids grassos insaturats → disminueix la fluïdesa de la monocapa i manté l’estabilitat de la bicapa.</vt:lpstr>
      <vt:lpstr>  </vt:lpstr>
      <vt:lpstr>Presentación de PowerPoint</vt:lpstr>
      <vt:lpstr>La membrana plasmàtica és asimètrica.</vt:lpstr>
      <vt:lpstr>Possibilitar el reconeixement cel·lular</vt:lpstr>
      <vt:lpstr>   El conjunt d’oligosacàrids → GLICOCÀLIX </vt:lpstr>
      <vt:lpstr>Presentación de PowerPoint</vt:lpstr>
      <vt:lpstr>EXERCICI</vt:lpstr>
      <vt:lpstr>Presentación de PowerPoint</vt:lpstr>
      <vt:lpstr>Funcions de la membrana plasmàtica</vt:lpstr>
      <vt:lpstr>Funcions de la doble capa lipídica:</vt:lpstr>
      <vt:lpstr>FUNCIONS DE LES PROTEÏNES DE LA MEMBRANA PLASMÀTICA </vt:lpstr>
      <vt:lpstr>Regular l’entrada i sortida de substàncies a la cèl·lula</vt:lpstr>
      <vt:lpstr>Regular l’entrada i sortida d’ions</vt:lpstr>
      <vt:lpstr>Possibilitar el reconeixement cel·lular</vt:lpstr>
      <vt:lpstr> Dur a terme l’activitat enzimàtica.</vt:lpstr>
      <vt:lpstr>Intervenir en la transducció de senyals</vt:lpstr>
      <vt:lpstr>Constituir unions intercel·lulars</vt:lpstr>
      <vt:lpstr>Constituir punts d’ancoratge </vt:lpstr>
      <vt:lpstr>EL TRANSPORT A TRAVÉS DE LA MEMBRANA</vt:lpstr>
      <vt:lpstr>   </vt:lpstr>
      <vt:lpstr>     </vt:lpstr>
      <vt:lpstr>Pas a través de la membrana:</vt:lpstr>
      <vt:lpstr>    </vt:lpstr>
      <vt:lpstr>   </vt:lpstr>
      <vt:lpstr>Transport passiu</vt:lpstr>
      <vt:lpstr>Difusió simple a través de canals</vt:lpstr>
      <vt:lpstr>Difusió facilitada</vt:lpstr>
      <vt:lpstr>Transport actiu: permet transportar substàncies en contra del gradient electroquímic.</vt:lpstr>
      <vt:lpstr>La bomba de sodi i potassi</vt:lpstr>
      <vt:lpstr>Cotransport</vt:lpstr>
      <vt:lpstr>L’exocitosi i l’endocitosi</vt:lpstr>
      <vt:lpstr>   </vt:lpstr>
      <vt:lpstr>Xarxa de CLATRINA</vt:lpstr>
      <vt:lpstr>Pinocitosi i Fagocitosi</vt:lpstr>
      <vt:lpstr>Presentación de PowerPoint</vt:lpstr>
      <vt:lpstr>Què representen les imatges?</vt:lpstr>
      <vt:lpstr>Presentación de PowerPoint</vt:lpstr>
      <vt:lpstr>Les membranes de secreció</vt:lpstr>
      <vt:lpstr>MATRIU EXTRACEL·LULAR</vt:lpstr>
      <vt:lpstr>Formada per: </vt:lpstr>
      <vt:lpstr>   </vt:lpstr>
      <vt:lpstr>Paret cel·lular</vt:lpstr>
      <vt:lpstr>    </vt:lpstr>
      <vt:lpstr>Presentación de PowerPoint</vt:lpstr>
      <vt:lpstr>Presentación de PowerPoint</vt:lpstr>
      <vt:lpstr>Formada per:</vt:lpstr>
      <vt:lpstr>Lignina</vt:lpstr>
      <vt:lpstr>Súber</vt:lpstr>
      <vt:lpstr>Cutina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MEMBRANA PLASMÀTICA</dc:title>
  <dc:creator>montse</dc:creator>
  <cp:lastModifiedBy>profe</cp:lastModifiedBy>
  <cp:revision>58</cp:revision>
  <dcterms:created xsi:type="dcterms:W3CDTF">2017-02-04T19:39:02Z</dcterms:created>
  <dcterms:modified xsi:type="dcterms:W3CDTF">2022-02-16T12:55:24Z</dcterms:modified>
</cp:coreProperties>
</file>