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86" r:id="rId3"/>
    <p:sldId id="256" r:id="rId4"/>
    <p:sldId id="25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232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442E28-C0B2-4357-9F88-0F76B052DDF9}" type="datetimeFigureOut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6C38953-4BCE-47F7-9C0D-60E90FF182A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094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082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992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41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388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781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822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56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300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5204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5043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27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 userDrawn="1"/>
        </p:nvSpPr>
        <p:spPr>
          <a:xfrm>
            <a:off x="179512" y="404664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06</a:t>
            </a:r>
            <a:endParaRPr lang="es-ES" sz="3200" b="1" dirty="0"/>
          </a:p>
        </p:txBody>
      </p:sp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971600" y="274638"/>
            <a:ext cx="77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A2FE60-0AC5-44F8-BA4D-37B1DA376EB5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E33F72-4E7D-4F23-9CD0-66B979429D4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043608" y="476250"/>
            <a:ext cx="58324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 smtClean="0">
                <a:latin typeface="+mn-lt"/>
              </a:rPr>
              <a:t>El </a:t>
            </a:r>
            <a:r>
              <a:rPr lang="es-ES_tradnl" b="1" dirty="0" err="1" smtClean="0">
                <a:latin typeface="+mn-lt"/>
              </a:rPr>
              <a:t>mercat</a:t>
            </a:r>
            <a:r>
              <a:rPr lang="es-ES_tradnl" b="1" dirty="0" smtClean="0">
                <a:latin typeface="+mn-lt"/>
              </a:rPr>
              <a:t> de </a:t>
            </a:r>
            <a:r>
              <a:rPr lang="es-ES_tradnl" b="1" dirty="0" err="1" smtClean="0">
                <a:latin typeface="+mn-lt"/>
              </a:rPr>
              <a:t>treball</a:t>
            </a:r>
            <a:endParaRPr lang="es-ES" b="1" dirty="0">
              <a:latin typeface="+mn-lt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80" y="245648"/>
            <a:ext cx="3978132" cy="10224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1762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Unitat</a:t>
            </a:r>
            <a:r>
              <a:rPr lang="es-ES" dirty="0" smtClean="0"/>
              <a:t> </a:t>
            </a:r>
            <a:r>
              <a:rPr lang="es-ES" dirty="0" smtClean="0"/>
              <a:t>06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31" y="3304440"/>
            <a:ext cx="6209051" cy="1595900"/>
          </a:xfrm>
          <a:prstGeom prst="rect">
            <a:avLst/>
          </a:prstGeom>
        </p:spPr>
      </p:pic>
      <p:pic>
        <p:nvPicPr>
          <p:cNvPr id="4" name="Imagen 3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078" y="1644832"/>
            <a:ext cx="1213323" cy="12133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21934" y="4262777"/>
            <a:ext cx="423906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latin typeface="Verdana"/>
                <a:cs typeface="Verdana"/>
              </a:rPr>
              <a:t>El </a:t>
            </a:r>
            <a:r>
              <a:rPr lang="es-ES" sz="3200" dirty="0" err="1">
                <a:latin typeface="Verdana"/>
                <a:cs typeface="Verdana"/>
              </a:rPr>
              <a:t>mercat</a:t>
            </a:r>
            <a:r>
              <a:rPr lang="es-ES" sz="3200" dirty="0">
                <a:latin typeface="Verdana"/>
                <a:cs typeface="Verdana"/>
              </a:rPr>
              <a:t> de </a:t>
            </a:r>
            <a:r>
              <a:rPr lang="es-ES" sz="3200" dirty="0" err="1">
                <a:latin typeface="Verdana"/>
                <a:cs typeface="Verdana"/>
              </a:rPr>
              <a:t>treball</a:t>
            </a:r>
            <a:endParaRPr lang="es-ES" sz="32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4015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5 CuadroTexto"/>
          <p:cNvSpPr txBox="1">
            <a:spLocks noChangeArrowheads="1"/>
          </p:cNvSpPr>
          <p:nvPr/>
        </p:nvSpPr>
        <p:spPr bwMode="auto">
          <a:xfrm>
            <a:off x="3521075" y="2420888"/>
            <a:ext cx="525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En </a:t>
            </a:r>
            <a:r>
              <a:rPr lang="es-ES" dirty="0" err="1">
                <a:latin typeface="Calibri" pitchFamily="34" charset="0"/>
              </a:rPr>
              <a:t>aquesta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unitat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aprendreu</a:t>
            </a:r>
            <a:r>
              <a:rPr lang="es-ES" dirty="0">
                <a:latin typeface="Calibri" pitchFamily="34" charset="0"/>
              </a:rPr>
              <a:t>:</a:t>
            </a:r>
            <a:endParaRPr lang="es-ES" dirty="0">
              <a:latin typeface="Calibri" pitchFamily="34" charset="0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3533775" y="2941588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1.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3533775" y="3467050"/>
            <a:ext cx="622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2.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533775" y="4022675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3.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BF014-E312-4AAB-BA3B-1B3996CC3D95}" type="slidenum">
              <a:rPr lang="es-ES"/>
              <a:pPr>
                <a:defRPr/>
              </a:pPr>
              <a:t>2</a:t>
            </a:fld>
            <a:endParaRPr lang="es-ES" dirty="0"/>
          </a:p>
        </p:txBody>
      </p:sp>
      <p:sp>
        <p:nvSpPr>
          <p:cNvPr id="9" name="7 CuadroTexto"/>
          <p:cNvSpPr txBox="1">
            <a:spLocks noChangeArrowheads="1"/>
          </p:cNvSpPr>
          <p:nvPr/>
        </p:nvSpPr>
        <p:spPr bwMode="auto">
          <a:xfrm>
            <a:off x="3536780" y="4598342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4.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  <p:sp>
        <p:nvSpPr>
          <p:cNvPr id="12" name="7 CuadroTexto"/>
          <p:cNvSpPr txBox="1">
            <a:spLocks noChangeArrowheads="1"/>
          </p:cNvSpPr>
          <p:nvPr/>
        </p:nvSpPr>
        <p:spPr bwMode="auto">
          <a:xfrm>
            <a:off x="3536780" y="5198045"/>
            <a:ext cx="56165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5.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3" name="7 CuadroTexto"/>
          <p:cNvSpPr txBox="1">
            <a:spLocks noChangeArrowheads="1"/>
          </p:cNvSpPr>
          <p:nvPr/>
        </p:nvSpPr>
        <p:spPr bwMode="auto">
          <a:xfrm>
            <a:off x="3536780" y="5736014"/>
            <a:ext cx="56165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6.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879" r="-156"/>
          <a:stretch/>
        </p:blipFill>
        <p:spPr>
          <a:xfrm>
            <a:off x="0" y="2060848"/>
            <a:ext cx="2846706" cy="4211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  <p:bldP spid="8" grpId="0" build="allAtOnce"/>
      <p:bldP spid="9" grpId="0" build="allAtOnce"/>
      <p:bldP spid="12" grpId="0" build="allAtOnce"/>
      <p:bldP spid="1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L’oferta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i la demanda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treball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2564904"/>
            <a:ext cx="20882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 smtClean="0">
                <a:latin typeface="Calibri" pitchFamily="34" charset="0"/>
              </a:rPr>
              <a:t>L’</a:t>
            </a:r>
            <a:r>
              <a:rPr lang="es-ES_tradnl" b="1" dirty="0" err="1" smtClean="0">
                <a:latin typeface="Calibri" pitchFamily="34" charset="0"/>
              </a:rPr>
              <a:t>oferta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smtClean="0">
                <a:latin typeface="Calibri" pitchFamily="34" charset="0"/>
              </a:rPr>
              <a:t>de trabajo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depèn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de: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característiques</a:t>
            </a:r>
            <a:r>
              <a:rPr lang="es-ES_tradnl" dirty="0">
                <a:latin typeface="Calibri" pitchFamily="34" charset="0"/>
              </a:rPr>
              <a:t> de la </a:t>
            </a:r>
            <a:r>
              <a:rPr lang="es-ES_tradnl" dirty="0" err="1" smtClean="0">
                <a:latin typeface="Calibri" pitchFamily="34" charset="0"/>
              </a:rPr>
              <a:t>població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Nivell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de </a:t>
            </a:r>
            <a:r>
              <a:rPr lang="es-ES_tradnl" dirty="0" err="1" smtClean="0">
                <a:latin typeface="Calibri" pitchFamily="34" charset="0"/>
              </a:rPr>
              <a:t>salaris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6094495" y="2564904"/>
            <a:ext cx="20882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smtClean="0">
                <a:latin typeface="Calibri" pitchFamily="34" charset="0"/>
              </a:rPr>
              <a:t>La </a:t>
            </a:r>
            <a:r>
              <a:rPr lang="es-ES_tradnl" b="1" dirty="0" smtClean="0">
                <a:latin typeface="Calibri" pitchFamily="34" charset="0"/>
              </a:rPr>
              <a:t>demanda de </a:t>
            </a:r>
            <a:r>
              <a:rPr lang="es-ES_tradnl" b="1" dirty="0" err="1" smtClean="0">
                <a:latin typeface="Calibri" pitchFamily="34" charset="0"/>
              </a:rPr>
              <a:t>reball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dep</a:t>
            </a:r>
            <a:r>
              <a:rPr lang="es-ES_tradnl" dirty="0" err="1" smtClean="0">
                <a:latin typeface="Calibri" pitchFamily="34" charset="0"/>
              </a:rPr>
              <a:t>è</a:t>
            </a:r>
            <a:r>
              <a:rPr lang="es-ES_tradnl" dirty="0" err="1" smtClean="0">
                <a:latin typeface="Calibri" pitchFamily="34" charset="0"/>
              </a:rPr>
              <a:t>n</a:t>
            </a:r>
            <a:r>
              <a:rPr lang="es-ES_tradnl" dirty="0" smtClean="0">
                <a:latin typeface="Calibri" pitchFamily="34" charset="0"/>
              </a:rPr>
              <a:t> de: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smtClean="0">
                <a:latin typeface="Calibri" pitchFamily="34" charset="0"/>
              </a:rPr>
              <a:t>Preu </a:t>
            </a:r>
            <a:r>
              <a:rPr lang="es-ES_tradnl" dirty="0" smtClean="0">
                <a:latin typeface="Calibri" pitchFamily="34" charset="0"/>
              </a:rPr>
              <a:t>del </a:t>
            </a:r>
            <a:r>
              <a:rPr lang="es-ES_tradnl" dirty="0" err="1" smtClean="0">
                <a:latin typeface="Calibri" pitchFamily="34" charset="0"/>
              </a:rPr>
              <a:t>b</a:t>
            </a:r>
            <a:r>
              <a:rPr lang="es-ES_tradnl" dirty="0" err="1" smtClean="0">
                <a:latin typeface="Calibri" pitchFamily="34" charset="0"/>
              </a:rPr>
              <a:t>é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Productivitat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Nivell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dels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salaris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2564904"/>
            <a:ext cx="2609770" cy="27363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5517232"/>
            <a:ext cx="7776864" cy="853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L’imperfecte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mercat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treball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2420888"/>
            <a:ext cx="662473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smtClean="0">
                <a:latin typeface="Calibri" pitchFamily="34" charset="0"/>
              </a:rPr>
              <a:t>La </a:t>
            </a:r>
            <a:r>
              <a:rPr lang="es-ES_tradnl" b="1" dirty="0" err="1" smtClean="0">
                <a:latin typeface="Calibri" pitchFamily="34" charset="0"/>
              </a:rPr>
              <a:t>intervenció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del </a:t>
            </a:r>
            <a:r>
              <a:rPr lang="es-ES_tradnl" dirty="0" err="1" smtClean="0">
                <a:latin typeface="Calibri" pitchFamily="34" charset="0"/>
              </a:rPr>
              <a:t>mercat</a:t>
            </a:r>
            <a:r>
              <a:rPr lang="es-ES_tradnl" dirty="0" smtClean="0">
                <a:latin typeface="Calibri" pitchFamily="34" charset="0"/>
              </a:rPr>
              <a:t> de </a:t>
            </a:r>
            <a:r>
              <a:rPr lang="es-ES_tradnl" dirty="0" err="1" smtClean="0">
                <a:latin typeface="Calibri" pitchFamily="34" charset="0"/>
              </a:rPr>
              <a:t>treball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Salari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Mínim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Interprofessional</a:t>
            </a:r>
            <a:r>
              <a:rPr lang="es-ES_tradnl" dirty="0">
                <a:latin typeface="Calibri" pitchFamily="34" charset="0"/>
              </a:rPr>
              <a:t> (</a:t>
            </a:r>
            <a:r>
              <a:rPr lang="es-ES_tradnl" dirty="0" smtClean="0">
                <a:latin typeface="Calibri" pitchFamily="34" charset="0"/>
              </a:rPr>
              <a:t>SMI)</a:t>
            </a: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Salaris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mínims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5" name="4 CuadroTexto"/>
          <p:cNvSpPr txBox="1">
            <a:spLocks noChangeArrowheads="1"/>
          </p:cNvSpPr>
          <p:nvPr/>
        </p:nvSpPr>
        <p:spPr bwMode="auto">
          <a:xfrm>
            <a:off x="899592" y="3373358"/>
            <a:ext cx="6624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El </a:t>
            </a:r>
            <a:r>
              <a:rPr lang="es-ES_tradnl" dirty="0" err="1">
                <a:latin typeface="Calibri" pitchFamily="34" charset="0"/>
              </a:rPr>
              <a:t>treball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és</a:t>
            </a:r>
            <a:r>
              <a:rPr lang="es-ES_tradnl" dirty="0">
                <a:latin typeface="Calibri" pitchFamily="34" charset="0"/>
              </a:rPr>
              <a:t> un </a:t>
            </a:r>
            <a:r>
              <a:rPr lang="es-ES_tradnl" b="1" dirty="0" err="1">
                <a:latin typeface="Calibri" pitchFamily="34" charset="0"/>
              </a:rPr>
              <a:t>bé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diferenciat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4293096"/>
            <a:ext cx="1640475" cy="187860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293096"/>
            <a:ext cx="1554482" cy="187860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4293096"/>
            <a:ext cx="1680163" cy="187860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485" y="4293096"/>
            <a:ext cx="1633860" cy="187860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4293096"/>
            <a:ext cx="2149815" cy="18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498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5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El capital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hum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à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3140968"/>
            <a:ext cx="74168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 smtClean="0">
                <a:latin typeface="Calibri" pitchFamily="34" charset="0"/>
              </a:rPr>
              <a:t>Factors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que </a:t>
            </a:r>
            <a:r>
              <a:rPr lang="es-ES_tradnl" dirty="0" err="1">
                <a:latin typeface="Calibri" pitchFamily="34" charset="0"/>
              </a:rPr>
              <a:t>repercuteixen</a:t>
            </a:r>
            <a:r>
              <a:rPr lang="es-ES_tradnl" dirty="0">
                <a:latin typeface="Calibri" pitchFamily="34" charset="0"/>
              </a:rPr>
              <a:t> sobre la </a:t>
            </a:r>
            <a:r>
              <a:rPr lang="es-ES_tradnl" dirty="0" err="1">
                <a:latin typeface="Calibri" pitchFamily="34" charset="0"/>
              </a:rPr>
              <a:t>productivitat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dels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treballadors</a:t>
            </a:r>
            <a:r>
              <a:rPr lang="es-ES_tradnl" dirty="0" smtClean="0">
                <a:latin typeface="Calibri" pitchFamily="34" charset="0"/>
              </a:rPr>
              <a:t>:</a:t>
            </a:r>
          </a:p>
          <a:p>
            <a:r>
              <a:rPr lang="es-ES_tradnl" dirty="0" smtClean="0">
                <a:latin typeface="Calibri" pitchFamily="34" charset="0"/>
              </a:rPr>
              <a:t>• </a:t>
            </a:r>
            <a:r>
              <a:rPr lang="es-ES_tradnl" dirty="0" smtClean="0">
                <a:latin typeface="Calibri" pitchFamily="34" charset="0"/>
              </a:rPr>
              <a:t>Capital </a:t>
            </a:r>
            <a:r>
              <a:rPr lang="es-ES_tradnl" dirty="0" err="1" smtClean="0">
                <a:latin typeface="Calibri" pitchFamily="34" charset="0"/>
              </a:rPr>
              <a:t>hum</a:t>
            </a:r>
            <a:r>
              <a:rPr lang="es-ES_tradnl" dirty="0" err="1" smtClean="0">
                <a:latin typeface="Calibri" pitchFamily="34" charset="0"/>
              </a:rPr>
              <a:t>à</a:t>
            </a:r>
            <a:r>
              <a:rPr lang="es-ES_tradnl" dirty="0" smtClean="0">
                <a:latin typeface="Calibri" pitchFamily="34" charset="0"/>
              </a:rPr>
              <a:t>   </a:t>
            </a:r>
            <a:r>
              <a:rPr lang="es-ES_tradnl" dirty="0" smtClean="0">
                <a:latin typeface="Calibri" pitchFamily="34" charset="0"/>
              </a:rPr>
              <a:t>• </a:t>
            </a:r>
            <a:r>
              <a:rPr lang="es-ES_tradnl" dirty="0" err="1" smtClean="0">
                <a:latin typeface="Calibri" pitchFamily="34" charset="0"/>
              </a:rPr>
              <a:t>B</a:t>
            </a:r>
            <a:r>
              <a:rPr lang="es-ES_tradnl" dirty="0" err="1" smtClean="0">
                <a:latin typeface="Calibri" pitchFamily="34" charset="0"/>
              </a:rPr>
              <a:t>é</a:t>
            </a:r>
            <a:r>
              <a:rPr lang="es-ES_tradnl" dirty="0" err="1" smtClean="0">
                <a:latin typeface="Calibri" pitchFamily="34" charset="0"/>
              </a:rPr>
              <a:t>ns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de </a:t>
            </a:r>
            <a:r>
              <a:rPr lang="es-ES_tradnl" dirty="0" err="1" smtClean="0">
                <a:latin typeface="Calibri" pitchFamily="34" charset="0"/>
              </a:rPr>
              <a:t>producció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• </a:t>
            </a:r>
            <a:r>
              <a:rPr lang="es-ES_tradnl" dirty="0" err="1" smtClean="0">
                <a:latin typeface="Calibri" pitchFamily="34" charset="0"/>
              </a:rPr>
              <a:t>Avenços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tecnològics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899592" y="5157192"/>
            <a:ext cx="48245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_tradnl" dirty="0" err="1" smtClean="0">
                <a:latin typeface="Calibri" pitchFamily="34" charset="0"/>
              </a:rPr>
              <a:t>Ingressos</a:t>
            </a:r>
            <a:r>
              <a:rPr lang="es-ES_tradnl" dirty="0" smtClean="0">
                <a:latin typeface="Calibri" pitchFamily="34" charset="0"/>
              </a:rPr>
              <a:t> i </a:t>
            </a:r>
            <a:r>
              <a:rPr lang="es-ES_tradnl" dirty="0" err="1" smtClean="0">
                <a:latin typeface="Calibri" pitchFamily="34" charset="0"/>
              </a:rPr>
              <a:t>nivell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d’estudis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348880"/>
            <a:ext cx="7632848" cy="8038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789352"/>
            <a:ext cx="6912768" cy="71976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4509120"/>
            <a:ext cx="248527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19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6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Béns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producció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emprats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2492896"/>
            <a:ext cx="74888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>
                <a:latin typeface="Calibri" pitchFamily="34" charset="0"/>
              </a:rPr>
              <a:t>Certes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màquines</a:t>
            </a:r>
            <a:r>
              <a:rPr lang="es-ES_tradnl" dirty="0">
                <a:latin typeface="Calibri" pitchFamily="34" charset="0"/>
              </a:rPr>
              <a:t>, </a:t>
            </a:r>
            <a:r>
              <a:rPr lang="es-ES_tradnl" dirty="0" err="1">
                <a:latin typeface="Calibri" pitchFamily="34" charset="0"/>
              </a:rPr>
              <a:t>mitjans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transport</a:t>
            </a:r>
            <a:r>
              <a:rPr lang="es-ES_tradnl" dirty="0">
                <a:latin typeface="Calibri" pitchFamily="34" charset="0"/>
              </a:rPr>
              <a:t>, </a:t>
            </a:r>
            <a:r>
              <a:rPr lang="es-ES_tradnl" dirty="0" err="1">
                <a:latin typeface="Calibri" pitchFamily="34" charset="0"/>
              </a:rPr>
              <a:t>instal·lacions</a:t>
            </a:r>
            <a:r>
              <a:rPr lang="es-ES_tradnl" dirty="0">
                <a:latin typeface="Calibri" pitchFamily="34" charset="0"/>
              </a:rPr>
              <a:t>, etc. </a:t>
            </a:r>
            <a:r>
              <a:rPr lang="es-ES_tradnl" dirty="0" err="1">
                <a:latin typeface="Calibri" pitchFamily="34" charset="0"/>
              </a:rPr>
              <a:t>són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més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productius</a:t>
            </a:r>
            <a:r>
              <a:rPr lang="es-ES_tradnl" dirty="0">
                <a:latin typeface="Calibri" pitchFamily="34" charset="0"/>
              </a:rPr>
              <a:t> que </a:t>
            </a:r>
            <a:r>
              <a:rPr lang="es-ES_tradnl" dirty="0" err="1">
                <a:latin typeface="Calibri" pitchFamily="34" charset="0"/>
              </a:rPr>
              <a:t>altres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i </a:t>
            </a:r>
            <a:r>
              <a:rPr lang="es-ES_tradnl" dirty="0" err="1" smtClean="0">
                <a:latin typeface="Calibri" pitchFamily="34" charset="0"/>
              </a:rPr>
              <a:t>afavoreixen</a:t>
            </a:r>
            <a:r>
              <a:rPr lang="es-ES_tradnl" dirty="0">
                <a:latin typeface="Calibri" pitchFamily="34" charset="0"/>
              </a:rPr>
              <a:t>, al </a:t>
            </a:r>
            <a:r>
              <a:rPr lang="es-ES_tradnl" dirty="0" err="1">
                <a:latin typeface="Calibri" pitchFamily="34" charset="0"/>
              </a:rPr>
              <a:t>seu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torn</a:t>
            </a:r>
            <a:r>
              <a:rPr lang="es-ES_tradnl" dirty="0">
                <a:latin typeface="Calibri" pitchFamily="34" charset="0"/>
              </a:rPr>
              <a:t>, que el </a:t>
            </a:r>
            <a:r>
              <a:rPr lang="es-ES_tradnl" dirty="0" err="1">
                <a:latin typeface="Calibri" pitchFamily="34" charset="0"/>
              </a:rPr>
              <a:t>treballador</a:t>
            </a:r>
            <a:r>
              <a:rPr lang="es-ES_tradnl" dirty="0">
                <a:latin typeface="Calibri" pitchFamily="34" charset="0"/>
              </a:rPr>
              <a:t> també </a:t>
            </a:r>
            <a:r>
              <a:rPr lang="es-ES_tradnl" dirty="0" err="1">
                <a:latin typeface="Calibri" pitchFamily="34" charset="0"/>
              </a:rPr>
              <a:t>ho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serà</a:t>
            </a:r>
            <a:r>
              <a:rPr lang="es-ES_tradnl" dirty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757699" y="319710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16" name="Triángulo isósceles 15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7" name="Triángulo isósceles 16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8" name="Conector recto 17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Subtítulo 2"/>
          <p:cNvSpPr txBox="1">
            <a:spLocks/>
          </p:cNvSpPr>
          <p:nvPr/>
        </p:nvSpPr>
        <p:spPr>
          <a:xfrm>
            <a:off x="1290024" y="327961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Avenços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tecnològics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i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salaris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1" name="4 CuadroTexto"/>
          <p:cNvSpPr txBox="1">
            <a:spLocks noChangeArrowheads="1"/>
          </p:cNvSpPr>
          <p:nvPr/>
        </p:nvSpPr>
        <p:spPr bwMode="auto">
          <a:xfrm>
            <a:off x="899592" y="3859866"/>
            <a:ext cx="66247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>
                <a:latin typeface="Calibri" pitchFamily="34" charset="0"/>
              </a:rPr>
              <a:t>Els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avenços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tecnològics</a:t>
            </a:r>
            <a:r>
              <a:rPr lang="es-ES_tradnl" dirty="0">
                <a:latin typeface="Calibri" pitchFamily="34" charset="0"/>
              </a:rPr>
              <a:t> propicien un </a:t>
            </a:r>
            <a:r>
              <a:rPr lang="es-ES_tradnl" dirty="0" err="1">
                <a:latin typeface="Calibri" pitchFamily="34" charset="0"/>
              </a:rPr>
              <a:t>efecte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cercle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viciós</a:t>
            </a:r>
            <a:r>
              <a:rPr lang="es-ES_tradnl" dirty="0">
                <a:latin typeface="Calibri" pitchFamily="34" charset="0"/>
              </a:rPr>
              <a:t> sobre </a:t>
            </a:r>
            <a:r>
              <a:rPr lang="es-ES_tradnl" dirty="0" err="1">
                <a:latin typeface="Calibri" pitchFamily="34" charset="0"/>
              </a:rPr>
              <a:t>els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treballadors</a:t>
            </a:r>
            <a:r>
              <a:rPr lang="es-ES_tradnl" dirty="0">
                <a:latin typeface="Calibri" pitchFamily="34" charset="0"/>
              </a:rPr>
              <a:t> no </a:t>
            </a:r>
            <a:r>
              <a:rPr lang="es-ES_tradnl" dirty="0" err="1" smtClean="0">
                <a:latin typeface="Calibri" pitchFamily="34" charset="0"/>
              </a:rPr>
              <a:t>qualificats</a:t>
            </a:r>
            <a:r>
              <a:rPr lang="es-ES_tradnl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4463304"/>
            <a:ext cx="5544616" cy="201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90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7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Tipus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desocupació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(I)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5382608"/>
            <a:ext cx="5760640" cy="92671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4349398"/>
            <a:ext cx="5760640" cy="104910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2302156"/>
            <a:ext cx="5760640" cy="206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8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Tipus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desocupació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(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708920"/>
            <a:ext cx="6624736" cy="370205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276872"/>
            <a:ext cx="6624736" cy="44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0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9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/>
              <a:t>Causes de la </a:t>
            </a:r>
            <a:r>
              <a:rPr lang="es-ES" sz="2000" dirty="0" err="1"/>
              <a:t>desocupació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179116"/>
            <a:ext cx="8352928" cy="40201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62963"/>
            <a:ext cx="8352928" cy="15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08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Els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grups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població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492896"/>
            <a:ext cx="8064896" cy="35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44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11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taxes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d’ocupació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852936"/>
            <a:ext cx="8208912" cy="280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96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12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estadístiques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d’ocupació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366422"/>
            <a:ext cx="8640960" cy="86277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286302"/>
            <a:ext cx="8640960" cy="114113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657047"/>
            <a:ext cx="8640960" cy="64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8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Polítiques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’ocupació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actives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(I)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780928"/>
            <a:ext cx="8064896" cy="268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63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Polítiques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d’ocupació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actives (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636912"/>
            <a:ext cx="7344816" cy="54193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140968"/>
            <a:ext cx="7344816" cy="28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15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15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Polítiques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d’ocupació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passives</a:t>
            </a: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772871"/>
            <a:ext cx="8496944" cy="146651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176846"/>
            <a:ext cx="8496944" cy="6121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4077072"/>
            <a:ext cx="751642" cy="89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5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16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Tendències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d’ocupació</a:t>
            </a: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755576" y="3645024"/>
            <a:ext cx="453650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En </a:t>
            </a:r>
            <a:r>
              <a:rPr lang="es-ES_tradnl" dirty="0" err="1">
                <a:latin typeface="Calibri" pitchFamily="34" charset="0"/>
              </a:rPr>
              <a:t>tots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els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sectors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amb</a:t>
            </a:r>
            <a:r>
              <a:rPr lang="es-ES_tradnl" dirty="0">
                <a:latin typeface="Calibri" pitchFamily="34" charset="0"/>
              </a:rPr>
              <a:t> potencial per a crear </a:t>
            </a:r>
            <a:r>
              <a:rPr lang="es-ES_tradnl" dirty="0" err="1">
                <a:latin typeface="Calibri" pitchFamily="34" charset="0"/>
              </a:rPr>
              <a:t>ocupació</a:t>
            </a:r>
            <a:r>
              <a:rPr lang="es-ES_tradnl" dirty="0">
                <a:latin typeface="Calibri" pitchFamily="34" charset="0"/>
              </a:rPr>
              <a:t> hi ha al </a:t>
            </a:r>
            <a:r>
              <a:rPr lang="es-ES_tradnl" dirty="0" err="1">
                <a:latin typeface="Calibri" pitchFamily="34" charset="0"/>
              </a:rPr>
              <a:t>darrere</a:t>
            </a:r>
            <a:r>
              <a:rPr lang="es-ES_tradnl" dirty="0">
                <a:latin typeface="Calibri" pitchFamily="34" charset="0"/>
              </a:rPr>
              <a:t> la </a:t>
            </a:r>
            <a:r>
              <a:rPr lang="es-ES_tradnl" dirty="0" err="1">
                <a:latin typeface="Calibri" pitchFamily="34" charset="0"/>
              </a:rPr>
              <a:t>component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tecnològica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Indústria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 smtClean="0">
                <a:latin typeface="Calibri" pitchFamily="34" charset="0"/>
              </a:rPr>
              <a:t>l’oci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Economia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verda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Economia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circular</a:t>
            </a: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Serveis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de </a:t>
            </a:r>
            <a:r>
              <a:rPr lang="es-ES_tradnl" dirty="0" smtClean="0">
                <a:latin typeface="Calibri" pitchFamily="34" charset="0"/>
              </a:rPr>
              <a:t>cures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Qualitat</a:t>
            </a:r>
            <a:r>
              <a:rPr lang="es-ES_tradnl" dirty="0" smtClean="0">
                <a:latin typeface="Calibri" pitchFamily="34" charset="0"/>
              </a:rPr>
              <a:t> de </a:t>
            </a:r>
            <a:r>
              <a:rPr lang="es-ES_tradnl" dirty="0" smtClean="0">
                <a:latin typeface="Calibri" pitchFamily="34" charset="0"/>
              </a:rPr>
              <a:t>vida</a:t>
            </a:r>
          </a:p>
          <a:p>
            <a:endParaRPr lang="es-ES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3839889"/>
            <a:ext cx="3127027" cy="22722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348880"/>
            <a:ext cx="7632848" cy="9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8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17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treball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Productivitat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salaris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L’atur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Estadístiques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Les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polítiques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d’ocupació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Evolució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laboral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Oportunitats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d’ocupació</a:t>
            </a:r>
            <a:endParaRPr lang="es-E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492896"/>
            <a:ext cx="7776864" cy="8473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429000"/>
            <a:ext cx="8208912" cy="243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63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557</Words>
  <Application>Microsoft Macintosh PowerPoint</Application>
  <PresentationFormat>Presentación en pantalla (4:3)</PresentationFormat>
  <Paragraphs>185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17</vt:i4>
      </vt:variant>
    </vt:vector>
  </HeadingPairs>
  <TitlesOfParts>
    <vt:vector size="19" baseType="lpstr">
      <vt:lpstr>Tema de Office</vt:lpstr>
      <vt:lpstr>1_Tema de Office</vt:lpstr>
      <vt:lpstr>Unitat 06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Silvia Ristol</dc:creator>
  <cp:lastModifiedBy>Miguel Montanyà Revuelto</cp:lastModifiedBy>
  <cp:revision>191</cp:revision>
  <dcterms:created xsi:type="dcterms:W3CDTF">2012-01-30T10:57:12Z</dcterms:created>
  <dcterms:modified xsi:type="dcterms:W3CDTF">2019-07-03T18:45:05Z</dcterms:modified>
</cp:coreProperties>
</file>