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60" r:id="rId6"/>
    <p:sldId id="261" r:id="rId7"/>
    <p:sldId id="313" r:id="rId8"/>
    <p:sldId id="314" r:id="rId9"/>
    <p:sldId id="315" r:id="rId10"/>
    <p:sldId id="316" r:id="rId11"/>
    <p:sldId id="262" r:id="rId12"/>
    <p:sldId id="317" r:id="rId13"/>
    <p:sldId id="321" r:id="rId14"/>
    <p:sldId id="318" r:id="rId15"/>
    <p:sldId id="319" r:id="rId16"/>
    <p:sldId id="320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B2C4BDD-36FE-4FD0-944B-DABDAE98F5E0}">
          <p14:sldIdLst>
            <p14:sldId id="256"/>
            <p14:sldId id="257"/>
            <p14:sldId id="258"/>
            <p14:sldId id="260"/>
            <p14:sldId id="261"/>
            <p14:sldId id="313"/>
            <p14:sldId id="314"/>
            <p14:sldId id="315"/>
            <p14:sldId id="316"/>
            <p14:sldId id="262"/>
            <p14:sldId id="317"/>
            <p14:sldId id="321"/>
            <p14:sldId id="318"/>
            <p14:sldId id="319"/>
            <p14:sldId id="320"/>
          </p14:sldIdLst>
        </p14:section>
      </p14:section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gVmKMfCSHNXXIvcm5a1wvX/9kk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E74"/>
    <a:srgbClr val="6AA84F"/>
    <a:srgbClr val="5481BE"/>
    <a:srgbClr val="336600"/>
    <a:srgbClr val="837E1D"/>
    <a:srgbClr val="D2E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078C6D9-1875-4003-8749-A943F149489E}">
  <a:tblStyle styleId="{B078C6D9-1875-4003-8749-A943F14948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25" autoAdjust="0"/>
    <p:restoredTop sz="94660"/>
  </p:normalViewPr>
  <p:slideViewPr>
    <p:cSldViewPr>
      <p:cViewPr>
        <p:scale>
          <a:sx n="70" d="100"/>
          <a:sy n="70" d="100"/>
        </p:scale>
        <p:origin x="-1176" y="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59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a-E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89821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8f9f15154_0_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c8f9f1515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c8f9f15154_0_2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c8f9f1515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8f9f15154_0_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c8f9f1515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8f9f15154_0_5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gc8f9f1515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ubTitle" idx="1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>
            <a:spLocks noGrp="1"/>
          </p:cNvSpPr>
          <p:nvPr>
            <p:ph type="subTitle" idx="1"/>
          </p:nvPr>
        </p:nvSpPr>
        <p:spPr>
          <a:xfrm>
            <a:off x="457200" y="1143000"/>
            <a:ext cx="8229240" cy="494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3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1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1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body" idx="2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body" idx="4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body" idx="2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3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body" idx="4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body" idx="5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body" idx="6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7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7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9"/>
          <p:cNvSpPr txBox="1">
            <a:spLocks noGrp="1"/>
          </p:cNvSpPr>
          <p:nvPr>
            <p:ph type="subTitle" idx="1"/>
          </p:nvPr>
        </p:nvSpPr>
        <p:spPr>
          <a:xfrm>
            <a:off x="457200" y="1143000"/>
            <a:ext cx="8229300" cy="4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0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1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1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body" idx="3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2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2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3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3"/>
          <p:cNvSpPr txBox="1">
            <a:spLocks noGrp="1"/>
          </p:cNvSpPr>
          <p:nvPr>
            <p:ph type="body" idx="2"/>
          </p:nvPr>
        </p:nvSpPr>
        <p:spPr>
          <a:xfrm>
            <a:off x="457200" y="4508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4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4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4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4"/>
          <p:cNvSpPr txBox="1">
            <a:spLocks noGrp="1"/>
          </p:cNvSpPr>
          <p:nvPr>
            <p:ph type="body" idx="4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5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5"/>
          <p:cNvSpPr txBox="1">
            <a:spLocks noGrp="1"/>
          </p:cNvSpPr>
          <p:nvPr>
            <p:ph type="body" idx="2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5"/>
          <p:cNvSpPr txBox="1">
            <a:spLocks noGrp="1"/>
          </p:cNvSpPr>
          <p:nvPr>
            <p:ph type="body" idx="3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5"/>
          <p:cNvSpPr txBox="1">
            <a:spLocks noGrp="1"/>
          </p:cNvSpPr>
          <p:nvPr>
            <p:ph type="body" idx="4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5"/>
          <p:cNvSpPr txBox="1">
            <a:spLocks noGrp="1"/>
          </p:cNvSpPr>
          <p:nvPr>
            <p:ph type="body" idx="5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5"/>
          <p:cNvSpPr txBox="1">
            <a:spLocks noGrp="1"/>
          </p:cNvSpPr>
          <p:nvPr>
            <p:ph type="body" idx="6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 rot="10800000" flipH="1">
            <a:off x="5410080" y="380952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0"/>
          <p:cNvSpPr/>
          <p:nvPr/>
        </p:nvSpPr>
        <p:spPr>
          <a:xfrm rot="10800000" flipH="1">
            <a:off x="5410080" y="3896640"/>
            <a:ext cx="3733560" cy="1915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0"/>
          <p:cNvSpPr/>
          <p:nvPr/>
        </p:nvSpPr>
        <p:spPr>
          <a:xfrm rot="10800000" flipH="1">
            <a:off x="5410080" y="4114800"/>
            <a:ext cx="373356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30"/>
          <p:cNvSpPr/>
          <p:nvPr/>
        </p:nvSpPr>
        <p:spPr>
          <a:xfrm rot="10800000" flipH="1">
            <a:off x="5410080" y="4164120"/>
            <a:ext cx="1965600" cy="180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30"/>
          <p:cNvSpPr/>
          <p:nvPr/>
        </p:nvSpPr>
        <p:spPr>
          <a:xfrm rot="10800000" flipH="1">
            <a:off x="5410080" y="4199040"/>
            <a:ext cx="196560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0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0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0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0"/>
          <p:cNvSpPr/>
          <p:nvPr/>
        </p:nvSpPr>
        <p:spPr>
          <a:xfrm rot="10800000" flipH="1">
            <a:off x="6414120" y="3642120"/>
            <a:ext cx="2729520" cy="248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ftr" idx="11"/>
          </p:nvPr>
        </p:nvSpPr>
        <p:spPr>
          <a:xfrm>
            <a:off x="5410080" y="4205160"/>
            <a:ext cx="129492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sldNum" idx="12"/>
          </p:nvPr>
        </p:nvSpPr>
        <p:spPr>
          <a:xfrm>
            <a:off x="8319960" y="1080"/>
            <a:ext cx="74736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/>
          <p:nvPr/>
        </p:nvSpPr>
        <p:spPr>
          <a:xfrm>
            <a:off x="0" y="366840"/>
            <a:ext cx="9143700" cy="84000"/>
          </a:xfrm>
          <a:prstGeom prst="rect">
            <a:avLst/>
          </a:prstGeom>
          <a:solidFill>
            <a:schemeClr val="accent2">
              <a:alpha val="4941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2"/>
          <p:cNvSpPr/>
          <p:nvPr/>
        </p:nvSpPr>
        <p:spPr>
          <a:xfrm>
            <a:off x="0" y="0"/>
            <a:ext cx="9143700" cy="310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2"/>
          <p:cNvSpPr/>
          <p:nvPr/>
        </p:nvSpPr>
        <p:spPr>
          <a:xfrm>
            <a:off x="0" y="308160"/>
            <a:ext cx="9143700" cy="91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2"/>
          <p:cNvSpPr/>
          <p:nvPr/>
        </p:nvSpPr>
        <p:spPr>
          <a:xfrm rot="10800000" flipH="1">
            <a:off x="5410080" y="360120"/>
            <a:ext cx="3733500" cy="90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2"/>
          <p:cNvSpPr/>
          <p:nvPr/>
        </p:nvSpPr>
        <p:spPr>
          <a:xfrm rot="10800000" flipH="1">
            <a:off x="5410080" y="439140"/>
            <a:ext cx="3733500" cy="179700"/>
          </a:xfrm>
          <a:prstGeom prst="rect">
            <a:avLst/>
          </a:prstGeom>
          <a:solidFill>
            <a:schemeClr val="accent2">
              <a:alpha val="4941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2"/>
          <p:cNvSpPr/>
          <p:nvPr/>
        </p:nvSpPr>
        <p:spPr>
          <a:xfrm>
            <a:off x="5407200" y="497520"/>
            <a:ext cx="3063000" cy="2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2"/>
          <p:cNvSpPr/>
          <p:nvPr/>
        </p:nvSpPr>
        <p:spPr>
          <a:xfrm>
            <a:off x="7373520" y="588960"/>
            <a:ext cx="1599900" cy="36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2"/>
          <p:cNvSpPr/>
          <p:nvPr/>
        </p:nvSpPr>
        <p:spPr>
          <a:xfrm>
            <a:off x="9084960" y="-2160"/>
            <a:ext cx="57300" cy="621300"/>
          </a:xfrm>
          <a:prstGeom prst="rect">
            <a:avLst/>
          </a:prstGeom>
          <a:solidFill>
            <a:srgbClr val="FFFFFF">
              <a:alpha val="6431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2"/>
          <p:cNvSpPr/>
          <p:nvPr/>
        </p:nvSpPr>
        <p:spPr>
          <a:xfrm>
            <a:off x="9044640" y="-2160"/>
            <a:ext cx="27000" cy="621300"/>
          </a:xfrm>
          <a:prstGeom prst="rect">
            <a:avLst/>
          </a:prstGeom>
          <a:solidFill>
            <a:srgbClr val="FFFFFF">
              <a:alpha val="6431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2"/>
          <p:cNvSpPr/>
          <p:nvPr/>
        </p:nvSpPr>
        <p:spPr>
          <a:xfrm>
            <a:off x="9025560" y="-2160"/>
            <a:ext cx="8700" cy="621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2"/>
          <p:cNvSpPr/>
          <p:nvPr/>
        </p:nvSpPr>
        <p:spPr>
          <a:xfrm>
            <a:off x="8975520" y="-2160"/>
            <a:ext cx="27000" cy="62130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2"/>
          <p:cNvSpPr/>
          <p:nvPr/>
        </p:nvSpPr>
        <p:spPr>
          <a:xfrm>
            <a:off x="8915760" y="360"/>
            <a:ext cx="5430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2"/>
          <p:cNvSpPr/>
          <p:nvPr/>
        </p:nvSpPr>
        <p:spPr>
          <a:xfrm>
            <a:off x="8873640" y="360"/>
            <a:ext cx="8700" cy="585000"/>
          </a:xfrm>
          <a:prstGeom prst="rect">
            <a:avLst/>
          </a:prstGeom>
          <a:solidFill>
            <a:srgbClr val="FFFFFF">
              <a:alpha val="29409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3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32"/>
          <p:cNvSpPr txBox="1">
            <a:spLocks noGrp="1"/>
          </p:cNvSpPr>
          <p:nvPr>
            <p:ph type="dt" idx="10"/>
          </p:nvPr>
        </p:nvSpPr>
        <p:spPr>
          <a:xfrm>
            <a:off x="6586560" y="612720"/>
            <a:ext cx="9570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ftr" idx="11"/>
          </p:nvPr>
        </p:nvSpPr>
        <p:spPr>
          <a:xfrm>
            <a:off x="5257800" y="612720"/>
            <a:ext cx="1325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sldNum" idx="12"/>
          </p:nvPr>
        </p:nvSpPr>
        <p:spPr>
          <a:xfrm>
            <a:off x="8174880" y="2160"/>
            <a:ext cx="7617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"/>
          <p:cNvSpPr txBox="1"/>
          <p:nvPr/>
        </p:nvSpPr>
        <p:spPr>
          <a:xfrm>
            <a:off x="837360" y="5373360"/>
            <a:ext cx="7766640" cy="109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92500" lnSpcReduction="10000"/>
          </a:bodyPr>
          <a:lstStyle/>
          <a:p>
            <a:pPr marL="64079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1r BATXILLERAT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079" marR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Biologia Humana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079" marR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INSTITUT JOAN RAMON BENAPRÈS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"/>
          <p:cNvSpPr txBox="1"/>
          <p:nvPr/>
        </p:nvSpPr>
        <p:spPr>
          <a:xfrm>
            <a:off x="323640" y="3717000"/>
            <a:ext cx="882000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lang="ca-ES" sz="49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UNITAT </a:t>
            </a:r>
            <a:r>
              <a:rPr lang="ca-ES" sz="4900" b="1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lang="ca-ES" sz="4900" b="1" i="0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ca-ES" sz="18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ca-ES" sz="18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a-ES" sz="4400" b="1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sym typeface="Trebuchet MS"/>
              </a:rPr>
              <a:t>HOMEÒSTASI. APARELL URINARI</a:t>
            </a:r>
            <a:endParaRPr sz="4400" b="0" i="0" u="none" strike="noStrike" cap="none" dirty="0">
              <a:solidFill>
                <a:schemeClr val="accent2">
                  <a:lumMod val="75000"/>
                </a:schemeClr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74" name="Picture 2" descr="La homeostasis y el agua contenida en nuestro cuerpo | Dinae Aqua |  Alquiler y venta de máquinas de ag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0808"/>
            <a:ext cx="4932040" cy="20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rinary System - Role, Components, Urinary Tract Infec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-27384"/>
            <a:ext cx="3744416" cy="37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1. </a:t>
            </a:r>
            <a:r>
              <a:rPr lang="ca-ES" sz="4000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HOMEÒSTASI</a:t>
            </a:r>
            <a:endParaRPr sz="4000" b="0" i="0" u="none" strike="noStrike" cap="none" dirty="0">
              <a:solidFill>
                <a:schemeClr val="accent2">
                  <a:lumMod val="75000"/>
                </a:schemeClr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518825" y="1559987"/>
            <a:ext cx="7632300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i="0" u="none" strike="noStrike" cap="none" dirty="0" smtClean="0">
                <a:latin typeface="Georgia"/>
                <a:ea typeface="Georgia"/>
                <a:cs typeface="Georgia"/>
                <a:sym typeface="Georgia"/>
              </a:rPr>
              <a:t>Regulació dels </a:t>
            </a:r>
            <a:r>
              <a:rPr lang="ca-ES" sz="1800" b="1" i="0" u="none" strike="noStrike" cap="none" dirty="0" smtClean="0">
                <a:latin typeface="Georgia"/>
                <a:ea typeface="Georgia"/>
                <a:cs typeface="Georgia"/>
                <a:sym typeface="Georgia"/>
              </a:rPr>
              <a:t>nivells d’aigua i ions </a:t>
            </a:r>
            <a:r>
              <a:rPr lang="ca-ES" sz="1800" i="0" u="none" strike="noStrike" cap="none" dirty="0" smtClean="0">
                <a:latin typeface="Georgia"/>
                <a:ea typeface="Georgia"/>
                <a:cs typeface="Georgia"/>
                <a:sym typeface="Georgia"/>
              </a:rPr>
              <a:t>minerals del medi intern per mantenir-se en </a:t>
            </a:r>
            <a:r>
              <a:rPr lang="ca-ES" sz="1800" b="1" i="0" u="none" strike="noStrike" cap="none" dirty="0" smtClean="0">
                <a:latin typeface="Georgia"/>
                <a:ea typeface="Georgia"/>
                <a:cs typeface="Georgia"/>
                <a:sym typeface="Georgia"/>
              </a:rPr>
              <a:t>equilibri</a:t>
            </a:r>
            <a:r>
              <a:rPr lang="ca-ES" sz="1800" i="0" u="none" strike="noStrike" cap="none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485586"/>
              </p:ext>
            </p:extLst>
          </p:nvPr>
        </p:nvGraphicFramePr>
        <p:xfrm>
          <a:off x="539552" y="2745272"/>
          <a:ext cx="8064894" cy="31320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376263"/>
                <a:gridCol w="3240360"/>
                <a:gridCol w="2448271"/>
              </a:tblGrid>
              <a:tr h="522000"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Procés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Òrgan</a:t>
                      </a:r>
                      <a:r>
                        <a:rPr lang="ca-ES" baseline="0" dirty="0" smtClean="0">
                          <a:latin typeface="Georgia" panose="02040502050405020303" pitchFamily="18" charset="0"/>
                        </a:rPr>
                        <a:t> implicat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Entrada/sortida de substàncies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2000">
                <a:tc>
                  <a:txBody>
                    <a:bodyPr/>
                    <a:lstStyle/>
                    <a:p>
                      <a:r>
                        <a:rPr lang="ca-ES" dirty="0" smtClean="0">
                          <a:latin typeface="Georgia" panose="02040502050405020303" pitchFamily="18" charset="0"/>
                        </a:rPr>
                        <a:t>Alimentació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22000">
                <a:tc>
                  <a:txBody>
                    <a:bodyPr/>
                    <a:lstStyle/>
                    <a:p>
                      <a:r>
                        <a:rPr lang="ca-ES" dirty="0" smtClean="0">
                          <a:latin typeface="Georgia" panose="02040502050405020303" pitchFamily="18" charset="0"/>
                        </a:rPr>
                        <a:t>Micció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22000">
                <a:tc>
                  <a:txBody>
                    <a:bodyPr/>
                    <a:lstStyle/>
                    <a:p>
                      <a:r>
                        <a:rPr lang="ca-ES" dirty="0" smtClean="0">
                          <a:latin typeface="Georgia" panose="02040502050405020303" pitchFamily="18" charset="0"/>
                        </a:rPr>
                        <a:t>Sudoració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a-ES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22000">
                <a:tc>
                  <a:txBody>
                    <a:bodyPr/>
                    <a:lstStyle/>
                    <a:p>
                      <a:r>
                        <a:rPr lang="ca-ES" dirty="0" smtClean="0">
                          <a:latin typeface="Georgia" panose="02040502050405020303" pitchFamily="18" charset="0"/>
                        </a:rPr>
                        <a:t>Expiració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522000">
                <a:tc>
                  <a:txBody>
                    <a:bodyPr/>
                    <a:lstStyle/>
                    <a:p>
                      <a:r>
                        <a:rPr lang="ca-ES" dirty="0" smtClean="0">
                          <a:latin typeface="Georgia" panose="02040502050405020303" pitchFamily="18" charset="0"/>
                        </a:rPr>
                        <a:t>Defecació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2987823" y="324932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Georgia" panose="02040502050405020303" pitchFamily="18" charset="0"/>
              </a:rPr>
              <a:t>aparell digestiu</a:t>
            </a:r>
          </a:p>
          <a:p>
            <a:pPr algn="ctr"/>
            <a:r>
              <a:rPr lang="ca-ES" dirty="0" smtClean="0">
                <a:latin typeface="Georgia" panose="02040502050405020303" pitchFamily="18" charset="0"/>
              </a:rPr>
              <a:t>(regulat per ronyons i hipotàlem)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516215" y="3332322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entrada aigua/ions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445743" y="389740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ronyons i vies urinàries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516215" y="389740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sortida aigua/ions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491879" y="4401456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Georgia" panose="02040502050405020303" pitchFamily="18" charset="0"/>
              </a:rPr>
              <a:t>pell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516215" y="444375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sortida aigua/ions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491879" y="497752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Georgia" panose="02040502050405020303" pitchFamily="18" charset="0"/>
              </a:rPr>
              <a:t>pulmons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732239" y="4957775"/>
            <a:ext cx="1584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sortida aigua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491879" y="546183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>
                <a:latin typeface="Georgia" panose="02040502050405020303" pitchFamily="18" charset="0"/>
              </a:rPr>
              <a:t>intestí gros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516215" y="546183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sortida aigua/ions</a:t>
            </a:r>
            <a:endParaRPr lang="ca-ES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54;p2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2. </a:t>
            </a:r>
            <a:r>
              <a:rPr lang="ca-ES" sz="4000" dirty="0" smtClean="0">
                <a:solidFill>
                  <a:schemeClr val="accent2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L’APARELL URINARI</a:t>
            </a:r>
            <a:endParaRPr sz="4000" b="0" i="0" u="none" strike="noStrike" cap="none" dirty="0">
              <a:solidFill>
                <a:schemeClr val="accent2">
                  <a:lumMod val="75000"/>
                </a:schemeClr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389;gcaa51a65b5_0_0"/>
          <p:cNvSpPr/>
          <p:nvPr/>
        </p:nvSpPr>
        <p:spPr>
          <a:xfrm>
            <a:off x="518825" y="1340768"/>
            <a:ext cx="7632300" cy="12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Excreció</a:t>
            </a:r>
            <a:r>
              <a:rPr lang="ca-ES" sz="1800" b="1" i="0" u="none" strike="noStrike" cap="none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expulsió a l’exterior de productes de reaccions químiques i substàncies inservibles o perjudicials.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10 EXCRECI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627"/>
            <a:ext cx="34290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868144" y="2204864"/>
            <a:ext cx="25202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Altres òrgans que participen en l’excreció: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>
                <a:latin typeface="Georgia" panose="02040502050405020303" pitchFamily="18" charset="0"/>
              </a:rPr>
              <a:t>Pulmons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>
                <a:latin typeface="Georgia" panose="02040502050405020303" pitchFamily="18" charset="0"/>
              </a:rPr>
              <a:t>Pell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>
                <a:latin typeface="Georgia" panose="02040502050405020303" pitchFamily="18" charset="0"/>
              </a:rPr>
              <a:t>Intestins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699792" y="1900303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b="1" dirty="0" smtClean="0"/>
              <a:t>Glàndules suprarenals</a:t>
            </a:r>
            <a:endParaRPr lang="ca-ES" sz="1100" b="1" dirty="0"/>
          </a:p>
        </p:txBody>
      </p:sp>
      <p:cxnSp>
        <p:nvCxnSpPr>
          <p:cNvPr id="5" name="4 Conector recto"/>
          <p:cNvCxnSpPr/>
          <p:nvPr/>
        </p:nvCxnSpPr>
        <p:spPr>
          <a:xfrm flipV="1">
            <a:off x="3122787" y="2268235"/>
            <a:ext cx="144016" cy="21602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H="1" flipV="1">
            <a:off x="3266134" y="2268235"/>
            <a:ext cx="576733" cy="21602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" descr="🥇Donde están los riño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915" y="3717032"/>
            <a:ext cx="3613434" cy="282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bdomen : Ronyons i Glàndules Supraren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68" y="2718531"/>
            <a:ext cx="3610444" cy="418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Google Shape;191;gc8f9f15154_0_8"/>
          <p:cNvSpPr txBox="1"/>
          <p:nvPr/>
        </p:nvSpPr>
        <p:spPr>
          <a:xfrm>
            <a:off x="457200" y="1196752"/>
            <a:ext cx="8506800" cy="537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Produeixen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l’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orina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2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òrgans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a la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regió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lumbar</a:t>
            </a: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Aprox.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10 cm</a:t>
            </a: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Entre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150-300 g</a:t>
            </a: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Hílum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part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còncava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)	 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connectat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amb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artèria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i vena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renals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, vasos    				 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limfàtics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nervis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urèter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" name="Google Shape;192;gc8f9f15154_0_8"/>
          <p:cNvSpPr txBox="1"/>
          <p:nvPr/>
        </p:nvSpPr>
        <p:spPr>
          <a:xfrm>
            <a:off x="457200" y="274568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2.1 </a:t>
            </a:r>
            <a:r>
              <a:rPr lang="ca-ES" sz="4000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Ronyons</a:t>
            </a:r>
            <a:endParaRPr sz="4000" b="0" i="0" u="none" strike="noStrike" cap="none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3" name="Google Shape;193;gc8f9f15154_0_8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c8f9f15154_0_8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16;gca71f5a344_0_24"/>
          <p:cNvSpPr/>
          <p:nvPr/>
        </p:nvSpPr>
        <p:spPr>
          <a:xfrm>
            <a:off x="3275856" y="2393729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707904" y="3140968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Càpsula renal</a:t>
            </a:r>
            <a:endParaRPr lang="ca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3082224" y="5143353"/>
            <a:ext cx="805700" cy="108000"/>
            <a:chOff x="3082224" y="5143353"/>
            <a:chExt cx="805700" cy="108000"/>
          </a:xfrm>
        </p:grpSpPr>
        <p:cxnSp>
          <p:nvCxnSpPr>
            <p:cNvPr id="4" name="3 Conector recto"/>
            <p:cNvCxnSpPr/>
            <p:nvPr/>
          </p:nvCxnSpPr>
          <p:spPr>
            <a:xfrm flipH="1">
              <a:off x="3082224" y="5157192"/>
              <a:ext cx="50405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 flipH="1">
              <a:off x="3635896" y="5157192"/>
              <a:ext cx="25202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3879144" y="514335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3083619" y="514335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3582389" y="514335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3627967" y="514335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4" name="13 Conector recto"/>
          <p:cNvCxnSpPr/>
          <p:nvPr/>
        </p:nvCxnSpPr>
        <p:spPr>
          <a:xfrm flipH="1" flipV="1">
            <a:off x="3291758" y="3140968"/>
            <a:ext cx="432048" cy="15388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4211960" y="463339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Còrtex</a:t>
            </a:r>
            <a:endParaRPr lang="ca-ES" dirty="0"/>
          </a:p>
        </p:txBody>
      </p:sp>
      <p:sp>
        <p:nvSpPr>
          <p:cNvPr id="32" name="31 CuadroTexto"/>
          <p:cNvSpPr txBox="1"/>
          <p:nvPr/>
        </p:nvSpPr>
        <p:spPr>
          <a:xfrm>
            <a:off x="4075895" y="4257449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Medul·la</a:t>
            </a:r>
            <a:endParaRPr lang="ca-ES" dirty="0"/>
          </a:p>
        </p:txBody>
      </p:sp>
      <p:cxnSp>
        <p:nvCxnSpPr>
          <p:cNvPr id="33" name="32 Conector recto"/>
          <p:cNvCxnSpPr/>
          <p:nvPr/>
        </p:nvCxnSpPr>
        <p:spPr>
          <a:xfrm flipH="1">
            <a:off x="3334252" y="4509120"/>
            <a:ext cx="816160" cy="64807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V="1">
            <a:off x="3761910" y="4877510"/>
            <a:ext cx="522058" cy="26584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4022939" y="5947493"/>
            <a:ext cx="141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Piràmide de </a:t>
            </a:r>
            <a:r>
              <a:rPr lang="ca-ES" dirty="0" err="1" smtClean="0"/>
              <a:t>Mapighi</a:t>
            </a:r>
            <a:endParaRPr lang="ca-ES" dirty="0"/>
          </a:p>
        </p:txBody>
      </p:sp>
      <p:cxnSp>
        <p:nvCxnSpPr>
          <p:cNvPr id="42" name="41 Conector recto"/>
          <p:cNvCxnSpPr/>
          <p:nvPr/>
        </p:nvCxnSpPr>
        <p:spPr>
          <a:xfrm>
            <a:off x="3083619" y="6091509"/>
            <a:ext cx="984325" cy="14580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350752" y="5932874"/>
            <a:ext cx="1412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Urèter</a:t>
            </a:r>
            <a:endParaRPr lang="ca-ES" dirty="0"/>
          </a:p>
        </p:txBody>
      </p:sp>
      <p:sp>
        <p:nvSpPr>
          <p:cNvPr id="46" name="45 CuadroTexto"/>
          <p:cNvSpPr txBox="1"/>
          <p:nvPr/>
        </p:nvSpPr>
        <p:spPr>
          <a:xfrm>
            <a:off x="3899707" y="3697287"/>
            <a:ext cx="1412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Pelvis renal</a:t>
            </a:r>
            <a:endParaRPr lang="ca-ES" dirty="0"/>
          </a:p>
        </p:txBody>
      </p:sp>
      <p:sp>
        <p:nvSpPr>
          <p:cNvPr id="47" name="46 CuadroTexto"/>
          <p:cNvSpPr txBox="1"/>
          <p:nvPr/>
        </p:nvSpPr>
        <p:spPr>
          <a:xfrm>
            <a:off x="35496" y="3553271"/>
            <a:ext cx="1412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Vasos renals</a:t>
            </a:r>
            <a:endParaRPr lang="ca-ES" dirty="0"/>
          </a:p>
        </p:txBody>
      </p:sp>
      <p:cxnSp>
        <p:nvCxnSpPr>
          <p:cNvPr id="48" name="47 Conector recto"/>
          <p:cNvCxnSpPr/>
          <p:nvPr/>
        </p:nvCxnSpPr>
        <p:spPr>
          <a:xfrm flipH="1" flipV="1">
            <a:off x="625172" y="3861049"/>
            <a:ext cx="562452" cy="48020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50 Conector recto"/>
          <p:cNvCxnSpPr/>
          <p:nvPr/>
        </p:nvCxnSpPr>
        <p:spPr>
          <a:xfrm flipH="1">
            <a:off x="2555776" y="3875028"/>
            <a:ext cx="1400406" cy="75836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H="1">
            <a:off x="957988" y="5733256"/>
            <a:ext cx="805700" cy="35350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56" name="2055 Grupo"/>
          <p:cNvGrpSpPr/>
          <p:nvPr/>
        </p:nvGrpSpPr>
        <p:grpSpPr>
          <a:xfrm>
            <a:off x="1835695" y="4168824"/>
            <a:ext cx="108001" cy="1420415"/>
            <a:chOff x="1003220" y="5026952"/>
            <a:chExt cx="108000" cy="504056"/>
          </a:xfrm>
        </p:grpSpPr>
        <p:cxnSp>
          <p:nvCxnSpPr>
            <p:cNvPr id="62" name="61 Conector recto"/>
            <p:cNvCxnSpPr/>
            <p:nvPr/>
          </p:nvCxnSpPr>
          <p:spPr>
            <a:xfrm rot="16200000" flipH="1">
              <a:off x="765031" y="5278980"/>
              <a:ext cx="50405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64 Conector recto"/>
            <p:cNvCxnSpPr/>
            <p:nvPr/>
          </p:nvCxnSpPr>
          <p:spPr>
            <a:xfrm rot="16200000">
              <a:off x="1057220" y="547561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65 Conector recto"/>
            <p:cNvCxnSpPr/>
            <p:nvPr/>
          </p:nvCxnSpPr>
          <p:spPr>
            <a:xfrm rot="16200000">
              <a:off x="1057220" y="4976843"/>
              <a:ext cx="0" cy="108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3" name="72 Conector recto"/>
          <p:cNvCxnSpPr/>
          <p:nvPr/>
        </p:nvCxnSpPr>
        <p:spPr>
          <a:xfrm flipH="1">
            <a:off x="1187624" y="4877511"/>
            <a:ext cx="661911" cy="26584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6776" y="4993431"/>
            <a:ext cx="1412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Hílum</a:t>
            </a:r>
            <a:endParaRPr lang="ca-ES" dirty="0"/>
          </a:p>
        </p:txBody>
      </p:sp>
      <p:pic>
        <p:nvPicPr>
          <p:cNvPr id="2063" name="Picture 6" descr="Dissecting Organs from the Deli | Kidney treatment, Kidney disease stages,  Kidn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9066"/>
            <a:ext cx="3036633" cy="251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8f9f15154_0_2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c8f9f15154_0_24"/>
          <p:cNvSpPr txBox="1"/>
          <p:nvPr/>
        </p:nvSpPr>
        <p:spPr>
          <a:xfrm>
            <a:off x="457200" y="810000"/>
            <a:ext cx="8506800" cy="27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Nefrones: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unitats funcionals del ronyó, s’encarreguen de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filtrar la sang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7" name="Google Shape;207;gc8f9f15154_0_2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Cuál es la función de la cápsula de Bowman? - Curiosoa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20" y="1321023"/>
            <a:ext cx="885136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148064" y="4561383"/>
            <a:ext cx="108012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Nansa de </a:t>
            </a:r>
            <a:r>
              <a:rPr lang="ca-ES" sz="1200" dirty="0" err="1" smtClean="0"/>
              <a:t>Henle</a:t>
            </a:r>
            <a:endParaRPr lang="ca-ES" sz="12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581200" y="2443534"/>
            <a:ext cx="108012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Càpsula de </a:t>
            </a:r>
            <a:r>
              <a:rPr lang="ca-ES" sz="1200" dirty="0" err="1" smtClean="0"/>
              <a:t>Bowman</a:t>
            </a:r>
            <a:endParaRPr lang="ca-ES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809767" y="2115091"/>
            <a:ext cx="869512" cy="27699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Glomèrul</a:t>
            </a:r>
            <a:endParaRPr lang="ca-ES" sz="12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157117" y="1239974"/>
            <a:ext cx="159006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Segment contornejat proximal</a:t>
            </a:r>
            <a:endParaRPr lang="ca-ES" sz="12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956376" y="1399107"/>
            <a:ext cx="1050505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Segment contornejat distal</a:t>
            </a:r>
            <a:endParaRPr lang="ca-ES" sz="1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185432" y="2632233"/>
            <a:ext cx="851063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Conducte col·lector</a:t>
            </a:r>
            <a:endParaRPr lang="ca-ES" sz="12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722535" y="5713511"/>
            <a:ext cx="1080120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ca-ES" dirty="0" smtClean="0"/>
              <a:t>Túbul renal</a:t>
            </a:r>
            <a:endParaRPr lang="ca-ES" dirty="0"/>
          </a:p>
        </p:txBody>
      </p:sp>
      <p:pic>
        <p:nvPicPr>
          <p:cNvPr id="2050" name="Picture 2" descr="Untitled Docu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24229"/>
            <a:ext cx="3527652" cy="264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8f9f15154_0_8"/>
          <p:cNvSpPr txBox="1"/>
          <p:nvPr/>
        </p:nvSpPr>
        <p:spPr>
          <a:xfrm>
            <a:off x="457200" y="1196752"/>
            <a:ext cx="8506800" cy="537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b="1" dirty="0" err="1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Urèters</a:t>
            </a:r>
            <a:r>
              <a:rPr lang="es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conduir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orina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dels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ronyons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a la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bufeta</a:t>
            </a:r>
            <a:r>
              <a:rPr lang="es-ES" sz="18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es-ES" sz="1800" b="1" dirty="0" smtClean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2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conductes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(un per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ronyó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Aprox.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30 cm</a:t>
            </a: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Capes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musculars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  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moviments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peristàltics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progressió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orina)</a:t>
            </a:r>
          </a:p>
          <a:p>
            <a:pPr marL="517525" lvl="4">
              <a:buClr>
                <a:schemeClr val="accent5">
                  <a:lumMod val="75000"/>
                </a:schemeClr>
              </a:buClr>
              <a:buSzPts val="1800"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b="1" dirty="0" err="1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Bufeta</a:t>
            </a:r>
            <a:r>
              <a:rPr lang="es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emmagatzemar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l’0rina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abans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de ser expulsada.</a:t>
            </a:r>
            <a:endParaRPr lang="es-ES" sz="1800" b="1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Capes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musculars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  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elasticitat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canvis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de forma)</a:t>
            </a:r>
          </a:p>
          <a:p>
            <a:pPr marL="517525" lvl="4">
              <a:buClr>
                <a:schemeClr val="accent5">
                  <a:lumMod val="75000"/>
                </a:schemeClr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                     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aferents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receptors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>
                <a:latin typeface="Georgia"/>
                <a:ea typeface="Georgia"/>
                <a:cs typeface="Georgia"/>
                <a:sym typeface="Georgia"/>
              </a:rPr>
              <a:t>tensió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>
                <a:latin typeface="Georgia"/>
                <a:ea typeface="Georgia"/>
                <a:cs typeface="Georgia"/>
                <a:sym typeface="Georgia"/>
              </a:rPr>
              <a:t>paret</a:t>
            </a: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Neurones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		 </a:t>
            </a:r>
            <a:r>
              <a:rPr lang="es-ES" sz="1800" b="1" dirty="0" err="1">
                <a:latin typeface="Georgia"/>
                <a:ea typeface="Georgia"/>
                <a:cs typeface="Georgia"/>
                <a:sym typeface="Georgia"/>
              </a:rPr>
              <a:t>contracció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>
                <a:latin typeface="Georgia"/>
                <a:ea typeface="Georgia"/>
                <a:cs typeface="Georgia"/>
                <a:sym typeface="Georgia"/>
              </a:rPr>
              <a:t>músculs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>
                <a:latin typeface="Georgia"/>
                <a:ea typeface="Georgia"/>
                <a:cs typeface="Georgia"/>
                <a:sym typeface="Georgia"/>
              </a:rPr>
              <a:t>bufeta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 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517525" lvl="4">
              <a:buClr>
                <a:schemeClr val="accent5">
                  <a:lumMod val="75000"/>
                </a:schemeClr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eferents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	</a:t>
            </a:r>
          </a:p>
          <a:p>
            <a:pPr marL="517525" lvl="4">
              <a:buClr>
                <a:schemeClr val="accent5">
                  <a:lumMod val="75000"/>
                </a:schemeClr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</a:t>
            </a:r>
            <a:r>
              <a:rPr lang="es-ES" sz="1200" dirty="0" smtClean="0">
                <a:latin typeface="Georgia"/>
                <a:ea typeface="Georgia"/>
                <a:cs typeface="Georgia"/>
                <a:sym typeface="Georgia"/>
              </a:rPr>
              <a:t>(SNA </a:t>
            </a:r>
            <a:r>
              <a:rPr lang="es-ES" sz="1200" dirty="0" err="1" smtClean="0">
                <a:latin typeface="Georgia"/>
                <a:ea typeface="Georgia"/>
                <a:cs typeface="Georgia"/>
                <a:sym typeface="Georgia"/>
              </a:rPr>
              <a:t>Parasimpàtic</a:t>
            </a:r>
            <a:r>
              <a:rPr lang="es-ES" sz="1200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relaxació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esfínter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intern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517525" lvl="4">
              <a:buClr>
                <a:schemeClr val="accent5">
                  <a:lumMod val="75000"/>
                </a:schemeClr>
              </a:buClr>
              <a:buSzPts val="1800"/>
            </a:pP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>
              <a:buClr>
                <a:schemeClr val="accent5">
                  <a:lumMod val="75000"/>
                </a:schemeClr>
              </a:buClr>
              <a:buSzPts val="1800"/>
              <a:buFont typeface="Georgia"/>
              <a:buChar char="•"/>
            </a:pPr>
            <a:r>
              <a:rPr lang="es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Uretra: 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expulsar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l’orina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a </a:t>
            </a:r>
            <a:r>
              <a:rPr lang="es-ES" sz="18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l’exterior</a:t>
            </a:r>
            <a:r>
              <a:rPr lang="es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es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Dones	    -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3 cm</a:t>
            </a:r>
          </a:p>
          <a:p>
            <a:pPr marL="517525" lvl="7">
              <a:buClr>
                <a:schemeClr val="accent5">
                  <a:lumMod val="75000"/>
                </a:schemeClr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-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esfínter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extern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517525" lvl="7">
              <a:buClr>
                <a:schemeClr val="accent5">
                  <a:lumMod val="75000"/>
                </a:schemeClr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a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l’orifici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vaginal</a:t>
            </a:r>
          </a:p>
          <a:p>
            <a:pPr marL="803275" lvl="4" indent="-285750">
              <a:buClr>
                <a:schemeClr val="accent5">
                  <a:lumMod val="75000"/>
                </a:schemeClr>
              </a:buClr>
              <a:buSzPts val="1800"/>
              <a:buFont typeface="Courier New" panose="02070309020205020404" pitchFamily="49" charset="0"/>
              <a:buChar char="o"/>
            </a:pP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Homes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   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20 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cm</a:t>
            </a:r>
          </a:p>
          <a:p>
            <a:pPr marL="517525" lvl="7">
              <a:buClr>
                <a:schemeClr val="accent2"/>
              </a:buClr>
              <a:buSzPts val="1800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	   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- esfínter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extern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517525" lvl="7">
              <a:buClr>
                <a:srgbClr val="A04DA3"/>
              </a:buClr>
              <a:buSzPts val="1800"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	    al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gland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517525" lvl="7">
              <a:buClr>
                <a:srgbClr val="A04DA3"/>
              </a:buClr>
              <a:buSzPts val="1800"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" name="Google Shape;192;gc8f9f15154_0_8"/>
          <p:cNvSpPr txBox="1"/>
          <p:nvPr/>
        </p:nvSpPr>
        <p:spPr>
          <a:xfrm>
            <a:off x="457200" y="274568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2.2 </a:t>
            </a:r>
            <a:r>
              <a:rPr lang="ca-ES" sz="4000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Vies urinàries</a:t>
            </a:r>
            <a:endParaRPr sz="4000" b="0" i="0" u="none" strike="noStrike" cap="none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3" name="Google Shape;193;gc8f9f15154_0_8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c8f9f15154_0_8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16;gca71f5a344_0_24"/>
          <p:cNvSpPr/>
          <p:nvPr/>
        </p:nvSpPr>
        <p:spPr>
          <a:xfrm>
            <a:off x="3128242" y="2060432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16;gca71f5a344_0_24"/>
          <p:cNvSpPr/>
          <p:nvPr/>
        </p:nvSpPr>
        <p:spPr>
          <a:xfrm>
            <a:off x="3158999" y="2881317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16;gca71f5a344_0_24"/>
          <p:cNvSpPr/>
          <p:nvPr/>
        </p:nvSpPr>
        <p:spPr>
          <a:xfrm>
            <a:off x="3842867" y="3157805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16;gca71f5a344_0_24"/>
          <p:cNvSpPr/>
          <p:nvPr/>
        </p:nvSpPr>
        <p:spPr>
          <a:xfrm rot="1318137">
            <a:off x="3797602" y="3930179"/>
            <a:ext cx="432048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316;gca71f5a344_0_24"/>
          <p:cNvSpPr/>
          <p:nvPr/>
        </p:nvSpPr>
        <p:spPr>
          <a:xfrm rot="20281863" flipV="1">
            <a:off x="3792705" y="3656941"/>
            <a:ext cx="432048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2 Abrir llave"/>
          <p:cNvSpPr/>
          <p:nvPr/>
        </p:nvSpPr>
        <p:spPr>
          <a:xfrm>
            <a:off x="2411760" y="3185817"/>
            <a:ext cx="432048" cy="820487"/>
          </a:xfrm>
          <a:prstGeom prst="leftBrace">
            <a:avLst>
              <a:gd name="adj1" fmla="val 47477"/>
              <a:gd name="adj2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5122" name="Picture 2" descr="urodyblog: Disinergia detrusor vesico-esfinteriana (DV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913" y="4248247"/>
            <a:ext cx="383687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382194" y="6480495"/>
            <a:ext cx="720080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3" name="42 Rectángulo"/>
          <p:cNvSpPr/>
          <p:nvPr/>
        </p:nvSpPr>
        <p:spPr>
          <a:xfrm>
            <a:off x="5570806" y="5985492"/>
            <a:ext cx="720080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4" name="Google Shape;316;gca71f5a344_0_24"/>
          <p:cNvSpPr/>
          <p:nvPr/>
        </p:nvSpPr>
        <p:spPr>
          <a:xfrm>
            <a:off x="2051720" y="4797152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316;gca71f5a344_0_24"/>
          <p:cNvSpPr/>
          <p:nvPr/>
        </p:nvSpPr>
        <p:spPr>
          <a:xfrm>
            <a:off x="2105622" y="562667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7020272" y="4365104"/>
            <a:ext cx="216024" cy="28803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0" name="49 Flecha abajo"/>
          <p:cNvSpPr/>
          <p:nvPr/>
        </p:nvSpPr>
        <p:spPr>
          <a:xfrm rot="19374454">
            <a:off x="6307198" y="4473117"/>
            <a:ext cx="216024" cy="28803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2" name="51 Flecha abajo"/>
          <p:cNvSpPr/>
          <p:nvPr/>
        </p:nvSpPr>
        <p:spPr>
          <a:xfrm rot="2225546" flipH="1">
            <a:off x="7675350" y="4462306"/>
            <a:ext cx="216024" cy="28803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3" name="52 Flecha abajo"/>
          <p:cNvSpPr/>
          <p:nvPr/>
        </p:nvSpPr>
        <p:spPr>
          <a:xfrm rot="16200000">
            <a:off x="6042377" y="5501153"/>
            <a:ext cx="216024" cy="28803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5" name="54 Flecha abajo"/>
          <p:cNvSpPr/>
          <p:nvPr/>
        </p:nvSpPr>
        <p:spPr>
          <a:xfrm rot="5400000" flipH="1">
            <a:off x="8064388" y="5289733"/>
            <a:ext cx="216024" cy="288032"/>
          </a:xfrm>
          <a:prstGeom prst="downArrow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6" name="55 Flecha abajo"/>
          <p:cNvSpPr/>
          <p:nvPr/>
        </p:nvSpPr>
        <p:spPr>
          <a:xfrm rot="16200000">
            <a:off x="7374999" y="5998614"/>
            <a:ext cx="180228" cy="274020"/>
          </a:xfrm>
          <a:prstGeom prst="down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7" name="56 Flecha abajo"/>
          <p:cNvSpPr/>
          <p:nvPr/>
        </p:nvSpPr>
        <p:spPr>
          <a:xfrm rot="5400000" flipH="1">
            <a:off x="6707128" y="6010188"/>
            <a:ext cx="180228" cy="274020"/>
          </a:xfrm>
          <a:prstGeom prst="down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8" name="57 Flecha abajo"/>
          <p:cNvSpPr/>
          <p:nvPr/>
        </p:nvSpPr>
        <p:spPr>
          <a:xfrm rot="16200000">
            <a:off x="7801260" y="6478449"/>
            <a:ext cx="180228" cy="274020"/>
          </a:xfrm>
          <a:prstGeom prst="down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9" name="58 Flecha abajo"/>
          <p:cNvSpPr/>
          <p:nvPr/>
        </p:nvSpPr>
        <p:spPr>
          <a:xfrm rot="5400000" flipH="1">
            <a:off x="6347088" y="6478448"/>
            <a:ext cx="180228" cy="274020"/>
          </a:xfrm>
          <a:prstGeom prst="down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CuadroTexto"/>
          <p:cNvSpPr txBox="1"/>
          <p:nvPr/>
        </p:nvSpPr>
        <p:spPr>
          <a:xfrm>
            <a:off x="7956376" y="6002124"/>
            <a:ext cx="1427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Contracció</a:t>
            </a:r>
            <a:r>
              <a:rPr lang="ca-ES" b="1" dirty="0" smtClean="0">
                <a:latin typeface="Georgia" panose="02040502050405020303" pitchFamily="18" charset="0"/>
              </a:rPr>
              <a:t> </a:t>
            </a:r>
            <a:r>
              <a:rPr lang="ca-ES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Relaxació</a:t>
            </a:r>
            <a:endParaRPr lang="ca-ES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5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a71f5a344_0_0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Nefrones: 	-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 milió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per ronyó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- Filtren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180 litres de plasma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 dia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	- Formen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1,5 litres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d’orina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al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dia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Filtració: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substàncies passen de la sang a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l’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orina primària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en el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glomèrul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2;gc8f9f15154_0_8"/>
          <p:cNvSpPr txBox="1"/>
          <p:nvPr/>
        </p:nvSpPr>
        <p:spPr>
          <a:xfrm>
            <a:off x="457200" y="418584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2.3 </a:t>
            </a:r>
            <a:r>
              <a:rPr lang="ca-ES" sz="4000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Formació de l’orina</a:t>
            </a:r>
            <a:endParaRPr sz="4000" b="0" i="0" u="none" strike="noStrike" cap="none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1028" name="Picture 4" descr="Gray1130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42412" y="2361953"/>
            <a:ext cx="3861339" cy="51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932040" y="3222642"/>
            <a:ext cx="266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Càpsula de </a:t>
            </a:r>
            <a:r>
              <a:rPr lang="ca-ES" dirty="0" err="1" smtClean="0">
                <a:latin typeface="Georgia" panose="02040502050405020303" pitchFamily="18" charset="0"/>
              </a:rPr>
              <a:t>Bowman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259632" y="3530419"/>
            <a:ext cx="266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Glomèrul</a:t>
            </a:r>
            <a:endParaRPr lang="ca-ES" dirty="0">
              <a:latin typeface="Georgia" panose="02040502050405020303" pitchFamily="18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 flipH="1">
            <a:off x="4860032" y="3530419"/>
            <a:ext cx="648072" cy="40263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1886029" y="3838196"/>
            <a:ext cx="1605851" cy="59891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5868144" y="6093296"/>
            <a:ext cx="266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Túbul renal</a:t>
            </a:r>
            <a:endParaRPr lang="ca-ES" dirty="0">
              <a:latin typeface="Georgia" panose="02040502050405020303" pitchFamily="18" charset="0"/>
            </a:endParaRPr>
          </a:p>
        </p:txBody>
      </p:sp>
      <p:cxnSp>
        <p:nvCxnSpPr>
          <p:cNvPr id="29" name="28 Conector recto"/>
          <p:cNvCxnSpPr/>
          <p:nvPr/>
        </p:nvCxnSpPr>
        <p:spPr>
          <a:xfrm flipH="1" flipV="1">
            <a:off x="6239737" y="5223683"/>
            <a:ext cx="177312" cy="80304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477747" y="505249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H</a:t>
            </a:r>
            <a:r>
              <a:rPr lang="ca-ES" sz="1200" b="1" baseline="-25000" dirty="0" smtClean="0">
                <a:solidFill>
                  <a:srgbClr val="00B0F0"/>
                </a:solidFill>
                <a:latin typeface="Georgia" panose="02040502050405020303" pitchFamily="18" charset="0"/>
              </a:rPr>
              <a:t>2</a:t>
            </a:r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O</a:t>
            </a:r>
            <a:endParaRPr lang="ca-ES" sz="12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334099" y="4814940"/>
            <a:ext cx="935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glucosa</a:t>
            </a:r>
            <a:endParaRPr lang="ca-ES" sz="1200" b="1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1050196" y="469091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ions</a:t>
            </a:r>
            <a:endParaRPr lang="ca-ES" sz="1200" b="1" dirty="0">
              <a:solidFill>
                <a:schemeClr val="accent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1107233" y="515719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urea</a:t>
            </a:r>
            <a:endParaRPr lang="ca-ES" sz="1200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044337" y="4946684"/>
            <a:ext cx="909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àc</a:t>
            </a:r>
            <a:r>
              <a:rPr lang="ca-ES" sz="1200" b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uric</a:t>
            </a:r>
            <a:endParaRPr lang="ca-ES" sz="12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141320" y="5329495"/>
            <a:ext cx="1738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200" b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macromolècules </a:t>
            </a:r>
            <a:br>
              <a:rPr lang="ca-ES" sz="1200" b="1" dirty="0" smtClean="0">
                <a:solidFill>
                  <a:srgbClr val="7030A0"/>
                </a:solidFill>
                <a:latin typeface="Georgia" panose="02040502050405020303" pitchFamily="18" charset="0"/>
              </a:rPr>
            </a:br>
            <a:r>
              <a:rPr lang="ca-ES" sz="1200" b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i cèl·lules</a:t>
            </a:r>
            <a:endParaRPr lang="ca-ES" sz="1200" b="1" dirty="0">
              <a:solidFill>
                <a:srgbClr val="7030A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-180528" y="4741958"/>
            <a:ext cx="2232248" cy="11353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5963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88758E-6 C 0.00538 0.00093 0.00902 0.00162 0.01388 0.00393 C 0.01597 0.00694 0.0184 0.0081 0.02083 0.01064 C 0.02274 0.01249 0.02673 0.01596 0.02673 0.01596 C 0.03316 0.02799 0.02447 0.01342 0.03177 0.02105 C 0.03854 0.02822 0.02864 0.02267 0.03663 0.02637 C 0.04201 0.03354 0.04756 0.03539 0.05451 0.03817 C 0.06579 0.03747 0.07083 0.03678 0.0802 0.03308 C 0.08593 0.02475 0.09895 0.02406 0.10694 0.02244 C 0.10868 0.02151 0.11093 0.02036 0.11284 0.01989 C 0.11614 0.01897 0.12274 0.01712 0.12274 0.01712 C 0.13506 0.01804 0.14201 0.01758 0.15243 0.02244 C 0.15486 0.02683 0.15642 0.02868 0.16041 0.0303 C 0.16302 0.03585 0.16562 0.03863 0.17031 0.04094 C 0.17274 0.04603 0.175 0.0458 0.17916 0.04742 C 0.18663 0.05459 0.19427 0.05205 0.20399 0.05274 C 0.22013 0.05598 0.23229 0.06153 0.24357 0.07796 C 0.24427 0.07888 0.24548 0.07911 0.24652 0.07911 C 0.25347 0.07981 0.26041 0.08004 0.26736 0.0805 C 0.27847 0.08235 0.28923 0.08281 0.3 0.08698 C 0.30295 0.08975 0.30538 0.09091 0.30885 0.0923 C 0.31458 0.09993 0.30694 0.09068 0.31388 0.09623 C 0.32343 0.10386 0.30659 0.09368 0.31875 0.10155 C 0.32864 0.10803 0.3368 0.10895 0.34756 0.1108 C 0.35694 0.11242 0.36597 0.11682 0.37534 0.11867 C 0.37847 0.12006 0.38107 0.1226 0.3842 0.12399 C 0.39322 0.12283 0.39322 0.12191 0.4 0.11867 C 0.40312 0.11497 0.40989 0.10941 0.41388 0.10826 C 0.41736 0.10363 0.42118 0.09831 0.42569 0.09623 C 0.42812 0.09137 0.43263 0.08836 0.43663 0.08582 C 0.44305 0.07726 0.44913 0.06755 0.4585 0.06477 C 0.46302 0.06061 0.46805 0.05667 0.47326 0.05413 C 0.47656 0.0502 0.47881 0.04696 0.48316 0.04488 C 0.48854 0.0384 0.49375 0.03817 0.50104 0.03817 " pathEditMode="relative" ptsTypes="fffffffffffffffffffffffffffffffffA">
                                      <p:cBhvr>
                                        <p:cTn id="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39 -6.56951E-7 C 0.05017 0.00555 0.06892 -0.00185 0.09062 -0.01041 C 0.0941 -0.01365 0.09757 -0.01388 0.10156 -0.01573 C 0.12205 -0.0148 0.13229 -0.01596 0.14913 -0.00925 C 0.1533 -0.00555 0.15694 -0.00347 0.16094 -6.56951E-7 C 0.16215 0.0044 0.16337 0.00625 0.16597 0.00925 C 0.16823 0.01943 0.16441 0.00463 0.17187 0.01989 C 0.17604 0.02845 0.18246 0.03424 0.18871 0.03956 C 0.19114 0.04164 0.1901 0.04326 0.19271 0.04488 C 0.19462 0.04603 0.1967 0.04673 0.19861 0.04765 C 0.20087 0.04858 0.20226 0.05205 0.20451 0.05274 C 0.20625 0.0532 0.20781 0.05367 0.20955 0.05413 C 0.2151 0.05367 0.22639 0.0539 0.23229 0.04881 C 0.23542 0.04603 0.23663 0.04372 0.24028 0.04233 C 0.24288 0.03863 0.24323 0.03586 0.24705 0.03447 C 0.24913 0.03169 0.25104 0.03146 0.25312 0.02915 C 0.26267 0.02753 0.27205 0.02244 0.27587 0.03701 C 0.27535 0.04835 0.27726 0.05691 0.27187 0.06477 C 0.27049 0.06986 0.26944 0.07217 0.26597 0.07518 C 0.26424 0.08189 0.26163 0.08813 0.26007 0.09507 C 0.26059 0.10641 0.25851 0.11497 0.26389 0.12283 C 0.26562 0.12908 0.2684 0.13255 0.27292 0.13463 C 0.28194 0.13139 0.29132 0.1263 0.29462 0.11358 C 0.29392 0.10456 0.29514 0.09831 0.29062 0.0923 C 0.28941 0.08698 0.28802 0.08189 0.2868 0.07657 C 0.28767 0.05899 0.28785 0.04742 0.30156 0.04094 C 0.30295 0.03933 0.30399 0.03701 0.30555 0.03562 C 0.31059 0.03146 0.31805 0.03146 0.32344 0.02776 C 0.32795 0.02475 0.33003 0.02244 0.33524 0.02128 C 0.33871 0.01804 0.34375 0.0155 0.34705 0.01203 C 0.35017 0.00879 0.34844 0.00948 0.35104 0.00532 C 0.35382 0.00069 0.35746 -0.00301 0.36007 -0.00786 C 0.36198 -0.01665 0.37049 -0.02406 0.37691 -0.02637 C 0.38316 -0.03169 0.39045 -0.03308 0.39757 -0.03562 C 0.41024 -0.03493 0.42187 -0.034 0.4342 -0.03169 C 0.46267 -0.03308 0.45069 -0.03285 0.46996 -0.03285 " pathEditMode="relative" rAng="0" ptsTypes="fffffffffffffffffffffffffffffffffffA">
                                      <p:cBhvr>
                                        <p:cTn id="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70" y="495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39 -0.01827 C 0.0507 -0.02267 0.03559 -0.02105 0.07205 -0.01943 C 0.07865 -0.01758 0.08438 -0.01434 0.0908 -0.01295 C 0.0941 -0.00856 0.10452 -0.00601 0.10973 -0.0037 C 0.13837 0.00833 0.15226 0.00717 0.18681 0.0081 C 0.19445 0.01018 0.19011 0.00879 0.19966 0.01226 C 0.20434 0.01411 0.20851 0.01828 0.21355 0.02013 C 0.21945 0.02521 0.22657 0.02799 0.23334 0.03054 C 0.23577 0.03401 0.24723 0.04603 0.25105 0.04788 C 0.25677 0.0539 0.26233 0.06038 0.26806 0.06755 C 0.27118 0.07194 0.27275 0.07726 0.27674 0.08073 C 0.27986 0.08698 0.28299 0.09137 0.28889 0.09392 C 0.29289 0.09345 0.29671 0.09322 0.3007 0.09253 C 0.30434 0.09184 0.30591 0.0886 0.30973 0.08744 C 0.31181 0.08443 0.31441 0.08235 0.3165 0.07934 C 0.31841 0.0724 0.31667 0.0768 0.32257 0.06893 C 0.32483 0.06593 0.32709 0.06269 0.32952 0.05968 C 0.33073 0.05829 0.34011 0.05552 0.34236 0.05436 C 0.35382 0.05529 0.35903 0.05691 0.3691 0.05968 C 0.37448 0.06454 0.38073 0.06917 0.38646 0.07148 C 0.38907 0.07472 0.3915 0.07518 0.39462 0.0768 C 0.39636 0.07934 0.39914 0.0805 0.4007 0.08351 C 0.40174 0.08582 0.40261 0.09137 0.40261 0.0916 C 0.42414 0.09022 0.42292 0.0923 0.43542 0.08744 C 0.43924 0.08166 0.44705 0.08004 0.45278 0.07819 C 0.46667 0.07934 0.46945 0.08073 0.48368 0.07934 C 0.49167 0.07634 0.49931 0.07518 0.5073 0.07426 C 0.51337 0.07148 0.51823 0.06732 0.52448 0.065 C 0.529 0.06084 0.53386 0.05621 0.53924 0.05436 C 0.54236 0.05089 0.54688 0.04881 0.55 0.04511 C 0.55486 0.03909 0.55052 0.0428 0.55625 0.03863 C 0.55799 0.03701 0.5599 0.0347 0.56164 0.03331 C 0.56355 0.03215 0.56789 0.03054 0.56789 0.03077 C 0.57153 0.02545 0.57361 0.02244 0.57865 0.02013 C 0.58212 0.01573 0.58542 0.01249 0.58976 0.01087 C 0.59393 0.00671 0.59966 0.00578 0.60452 0.00301 C 0.61007 -0.00023 0.61493 -0.0037 0.62118 -0.0037 " pathEditMode="relative" rAng="0" ptsTypes="ffffffffffffffffffffffffffffffffffffA">
                                      <p:cBhvr>
                                        <p:cTn id="10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539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371 -0.00324 0.02778 -0.00509 0.04149 -0.00787 C 0.05885 -0.01573 0.07535 -0.01504 0.0941 -0.01596 C 0.11614 -0.02036 0.11632 -0.02128 0.14653 -0.02244 C 0.15139 -0.02475 0.15642 -0.02637 0.16146 -0.02776 C 0.17205 -0.0273 0.18229 -0.02707 0.19288 -0.02637 C 0.20173 -0.02568 0.21128 -0.01851 0.21979 -0.01457 C 0.22309 -0.00995 0.23264 -0.00555 0.23767 -0.00393 C 0.24149 -0.00046 0.24583 0.00069 0.25052 0.00254 C 0.25278 0.00601 0.25503 0.00624 0.25816 0.00786 C 0.26423 0.01596 0.26701 0.01642 0.275 0.01966 C 0.27795 0.02336 0.28229 0.02591 0.28611 0.02776 C 0.29028 0.03285 0.28646 0.02891 0.29496 0.03285 C 0.29705 0.03377 0.30104 0.03562 0.30104 0.03562 C 0.3184 0.03377 0.30903 0.03632 0.31684 0.03285 C 0.31979 0.03146 0.32569 0.02891 0.32569 0.02891 C 0.32882 0.02498 0.33264 0.02429 0.33663 0.02244 C 0.34028 0.0229 0.34427 0.02174 0.34757 0.02383 C 0.35052 0.02568 0.35104 0.03123 0.35347 0.03423 C 0.35712 0.04788 0.35382 0.0532 0.34948 0.06454 C 0.34739 0.06986 0.34705 0.07541 0.34462 0.0805 C 0.34548 0.10224 0.3441 0.10664 0.35642 0.11728 C 0.3717 0.11589 0.36736 0.11936 0.37413 0.1108 C 0.37639 0.10132 0.37413 0.09114 0.37326 0.08166 C 0.37344 0.07217 0.37066 0.05644 0.37708 0.04881 C 0.37864 0.04164 0.38368 0.03539 0.38889 0.03285 C 0.39236 0.02868 0.3967 0.02868 0.4 0.02383 C 0.40364 0.01827 0.40798 0.01527 0.41285 0.0118 C 0.41684 0.00879 0.41962 0.00463 0.42361 0.00254 C 0.42604 -0.00578 0.43351 -0.00949 0.43958 -0.0118 C 0.44687 -0.01134 0.45417 -0.01157 0.46146 -0.01064 C 0.46875 -0.00949 0.47708 -0.00416 0.4842 -0.00139 C 0.48663 0.00116 0.49184 0.00532 0.49479 0.00648 C 0.49826 0.01087 0.50226 0.01642 0.50694 0.0185 C 0.50868 0.02498 0.51007 0.02105 0.51163 0.02637 " pathEditMode="relative" ptsTypes="ffffffffffffffffffffffffffffffffffA">
                                      <p:cBhvr>
                                        <p:cTn id="1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52 0.00925 C -0.01945 -0.00046 -0.02778 0.01157 -0.01476 -0.00046 C -0.01268 -0.00255 -0.01146 -0.00532 -0.00938 -0.0074 C -0.00799 -0.00833 -0.0066 -0.00833 -0.00521 -0.00879 C -0.00104 -0.01272 0.00295 -0.01619 0.00711 -0.01966 C 0.01146 -0.02313 0.01163 -0.02637 0.01684 -0.02822 C 0.02222 -0.03632 0.03524 -0.04048 0.04409 -0.04326 C 0.06944 -0.05182 0.0908 -0.05691 0.11805 -0.05876 C 0.12708 -0.05737 0.13611 -0.05621 0.14514 -0.05459 C 0.15191 -0.05205 0.15746 -0.04904 0.16441 -0.04765 C 0.16927 -0.04441 0.175 -0.04118 0.18073 -0.03933 C 0.18611 -0.03354 0.19132 -0.03169 0.19843 -0.02822 C 0.23541 -0.02915 0.23767 -0.02799 0.26215 -0.03354 C 0.2776 -0.03239 0.27639 -0.03215 0.28732 -0.02683 C 0.28923 -0.02151 0.2908 -0.02036 0.29548 -0.01712 C 0.29739 -0.00856 0.30086 -0.00046 0.30243 0.00786 C 0.30104 0.0377 0.29531 0.05089 0.31597 0.07032 C 0.34166 0.06824 0.36666 0.06569 0.39236 0.06454 C 0.39913 0.05991 0.40139 0.05367 0.40764 0.04811 C 0.40989 0.02868 0.41545 0.02267 0.43333 0.01619 C 0.4434 0.00509 0.45468 -0.00162 0.45937 -0.01712 C 0.45868 -0.02915 0.46024 -0.05066 0.44566 -0.05598 C 0.44271 -0.06084 0.4401 -0.06223 0.43489 -0.06431 C 0.41441 -0.08351 0.37725 -0.08004 0.35295 -0.08073 C 0.35 -0.08189 0.34739 -0.08305 0.34444 -0.08374 C 0.34132 -0.08466 0.33507 -0.08652 0.33507 -0.08605 C 0.32795 -0.09137 0.32205 -0.09392 0.31458 -0.09762 C 0.31041 -0.09947 0.30243 -0.10317 0.30243 -0.10294 C 0.29913 -0.10618 0.29722 -0.10965 0.29375 -0.11289 C 0.29444 -0.11797 0.29444 -0.12977 0.29809 -0.13509 C 0.30694 -0.1499 0.33541 -0.15059 0.35 -0.15452 C 0.35694 -0.15915 0.35955 -0.16008 0.36371 -0.16701 C 0.35989 -0.1846 0.34809 -0.18529 0.33368 -0.19038 C 0.31701 -0.18899 0.30295 -0.18691 0.28732 -0.18228 C 0.27951 -0.17419 0.2901 -0.1839 0.28003 -0.17812 C 0.27899 -0.17742 0.27882 -0.1758 0.2776 -0.17511 C 0.27291 -0.17234 0.26736 -0.16933 0.26215 -0.16701 C 0.25694 -0.16424 0.25503 -0.15938 0.24861 -0.15707 C 0.2368 -0.14504 0.21961 -0.13648 0.20364 -0.13209 C 0.18854 -0.13347 0.17482 -0.13671 0.16007 -0.1418 C 0.15451 -0.14388 0.14948 -0.14874 0.14375 -0.14897 C 0.13107 -0.14943 0.11823 -0.1499 0.10555 -0.15036 C 0.08698 -0.15198 0.07343 -0.1536 0.05382 -0.15452 C 0.04965 -0.15568 0.04514 -0.15545 0.04114 -0.15707 C 0.03819 -0.15846 0.03559 -0.16077 0.03316 -0.16285 C 0.03003 -0.16493 0.02552 -0.16516 0.02222 -0.16701 " pathEditMode="relative" rAng="0" ptsTypes="fffffffffffffffffffffffffffffffffffffffffffffA">
                                      <p:cBhvr>
                                        <p:cTn id="1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67" y="-69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45431E-6 C 0.02743 -0.01735 0.04827 -0.01226 0.08212 -0.01319 C 0.08542 -0.01457 0.08872 -0.0155 0.09202 -0.01712 C 0.09514 -0.02105 0.10174 -0.02429 0.10591 -0.02637 C 0.1092 -0.0303 0.11302 -0.03077 0.11684 -0.03285 C 0.12604 -0.03794 0.1349 -0.0421 0.14462 -0.04488 C 0.15347 -0.04395 0.16007 -0.0428 0.16823 -0.03956 C 0.16893 -0.03863 0.16962 -0.03771 0.17031 -0.03678 C 0.17118 -0.03586 0.1724 -0.03516 0.17327 -0.03424 C 0.17743 -0.02938 0.18038 -0.02336 0.1842 -0.01828 C 0.18507 -0.01411 0.19011 -0.00787 0.19011 -0.00787 C 0.1915 -0.00278 0.1941 0.00162 0.19705 0.00532 C 0.19827 0.00971 0.19966 0.01249 0.20191 0.01596 C 0.20434 0.02521 0.20087 0.01411 0.20591 0.02382 C 0.21198 0.03585 0.20191 0.02059 0.20886 0.03053 C 0.21268 0.04511 0.21788 0.04464 0.22865 0.04881 C 0.23455 0.04788 0.23854 0.04765 0.24358 0.04372 C 0.24566 0.0421 0.24757 0.04025 0.24948 0.0384 C 0.25052 0.03747 0.25243 0.03562 0.25243 0.03562 C 0.25625 0.02845 0.26597 0.01619 0.27222 0.01318 C 0.27552 0.00902 0.27743 0.0081 0.28212 0.00671 C 0.30035 0.00763 0.30851 0.00879 0.32379 0.01318 C 0.32622 0.01665 0.32882 0.01689 0.3316 0.01989 C 0.3342 0.02267 0.33577 0.02544 0.33854 0.02776 C 0.34063 0.03169 0.3415 0.03562 0.34358 0.03955 C 0.34167 0.0539 0.34011 0.05251 0.33073 0.0569 C 0.32379 0.05505 0.32275 0.05343 0.32084 0.04488 C 0.32153 0.03678 0.32084 0.03331 0.3257 0.02915 C 0.32743 0.0229 0.32847 0.01712 0.32969 0.01064 C 0.32691 0.00833 0.32344 0.00763 0.32084 0.00532 C 0.31354 -0.00116 0.31719 0.00046 0.3099 -0.00116 C 0.30434 -0.00625 0.29861 -0.00879 0.29202 -0.01041 C 0.2875 -0.01249 0.28368 -0.0155 0.27917 -0.01712 C 0.27396 -0.02151 0.2691 -0.02892 0.26337 -0.03169 C 0.25261 -0.0539 0.26337 -0.07079 0.27813 -0.07773 C 0.29306 -0.0768 0.30625 -0.07611 0.32084 -0.07911 C 0.32396 -0.0805 0.32761 -0.08004 0.33073 -0.08166 C 0.33993 -0.08628 0.3415 -0.096 0.34757 -0.1041 C 0.34861 -0.10872 0.34948 -0.11196 0.35156 -0.11612 C 0.35313 -0.12306 0.35625 -0.12723 0.36042 -0.13185 C 0.36233 -0.13394 0.3632 -0.13787 0.36528 -0.13972 C 0.36702 -0.14134 0.36962 -0.14088 0.37136 -0.14249 C 0.3724 -0.14342 0.37327 -0.14411 0.37431 -0.14504 C 0.38091 -0.14458 0.3875 -0.14435 0.3941 -0.14365 C 0.39809 -0.14319 0.40018 -0.13764 0.404 -0.13579 C 0.40834 -0.13 0.41198 -0.1263 0.41788 -0.12399 C 0.41997 -0.12098 0.42257 -0.11913 0.42483 -0.11612 C 0.42639 -0.11404 0.42969 -0.1108 0.42969 -0.1108 " pathEditMode="relative" ptsTypes="fffffffffffffffffffffffffffffffffffffffffffffffA">
                                      <p:cBhvr>
                                        <p:cTn id="16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quema de la nefrona en el que se muestran los segmentos del túbulo..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04" y="1318790"/>
            <a:ext cx="5981816" cy="538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296626" y="2762822"/>
            <a:ext cx="2510445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3" name="22 Rectángulo"/>
          <p:cNvSpPr/>
          <p:nvPr/>
        </p:nvSpPr>
        <p:spPr>
          <a:xfrm>
            <a:off x="4860032" y="2420887"/>
            <a:ext cx="1008113" cy="2270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90" name="Google Shape;290;gca71f5a344_0_0"/>
          <p:cNvSpPr txBox="1"/>
          <p:nvPr/>
        </p:nvSpPr>
        <p:spPr>
          <a:xfrm>
            <a:off x="457200" y="908721"/>
            <a:ext cx="8506800" cy="93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+mj-lt"/>
              <a:buAutoNum type="arabicPeriod" startAt="2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Reabsorció: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substàncies passen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de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l’orina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a la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sang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per formar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l’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orina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final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8" name="7 CuadroTexto"/>
          <p:cNvSpPr txBox="1"/>
          <p:nvPr/>
        </p:nvSpPr>
        <p:spPr>
          <a:xfrm>
            <a:off x="1727684" y="235039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H</a:t>
            </a:r>
            <a:r>
              <a:rPr lang="ca-ES" sz="1200" b="1" baseline="-25000" dirty="0" smtClean="0">
                <a:solidFill>
                  <a:srgbClr val="00B0F0"/>
                </a:solidFill>
                <a:latin typeface="Georgia" panose="02040502050405020303" pitchFamily="18" charset="0"/>
              </a:rPr>
              <a:t>2</a:t>
            </a:r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O</a:t>
            </a:r>
            <a:endParaRPr lang="ca-ES" sz="12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980448" y="2060848"/>
            <a:ext cx="935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glucosa</a:t>
            </a:r>
            <a:endParaRPr lang="ca-ES" sz="1200" b="1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2051720" y="228238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ions</a:t>
            </a:r>
            <a:endParaRPr lang="ca-ES" sz="1200" b="1" dirty="0">
              <a:solidFill>
                <a:schemeClr val="accent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1727684" y="200210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urea</a:t>
            </a:r>
            <a:endParaRPr lang="ca-ES" sz="1200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596953" y="2211892"/>
            <a:ext cx="909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àc</a:t>
            </a:r>
            <a:r>
              <a:rPr lang="ca-ES" sz="1200" b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uric</a:t>
            </a:r>
            <a:endParaRPr lang="ca-ES" sz="12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7164289" y="3861048"/>
            <a:ext cx="576064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CuadroTexto"/>
          <p:cNvSpPr txBox="1"/>
          <p:nvPr/>
        </p:nvSpPr>
        <p:spPr>
          <a:xfrm>
            <a:off x="2915816" y="5861221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97-99,5%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907704" y="335699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100%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2770968" y="312426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97-99,5%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4679388" y="2671069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90-99%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6057425" y="2537745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20-50%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58082" y="3861048"/>
            <a:ext cx="19909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Secreció:</a:t>
            </a:r>
          </a:p>
          <a:p>
            <a:r>
              <a:rPr lang="ca-ES" dirty="0" smtClean="0">
                <a:latin typeface="Georgia" panose="02040502050405020303" pitchFamily="18" charset="0"/>
              </a:rPr>
              <a:t>Les parets del túbul renal secreten substàncies que no estan al plasma, com </a:t>
            </a:r>
            <a:r>
              <a:rPr lang="ca-ES" b="1" dirty="0" smtClean="0">
                <a:latin typeface="Georgia" panose="02040502050405020303" pitchFamily="18" charset="0"/>
              </a:rPr>
              <a:t>amoníac </a:t>
            </a:r>
            <a:r>
              <a:rPr lang="ca-ES" dirty="0" smtClean="0">
                <a:latin typeface="Georgia" panose="02040502050405020303" pitchFamily="18" charset="0"/>
              </a:rPr>
              <a:t>(NH</a:t>
            </a:r>
            <a:r>
              <a:rPr lang="ca-ES" baseline="-25000" dirty="0" smtClean="0">
                <a:latin typeface="Georgia" panose="02040502050405020303" pitchFamily="18" charset="0"/>
              </a:rPr>
              <a:t>3</a:t>
            </a:r>
            <a:r>
              <a:rPr lang="ca-ES" dirty="0" smtClean="0">
                <a:latin typeface="Georgia" panose="02040502050405020303" pitchFamily="18" charset="0"/>
              </a:rPr>
              <a:t>), i formen part de l’orina.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851920" y="272900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NH</a:t>
            </a:r>
            <a:r>
              <a:rPr lang="ca-ES" sz="1200" b="1" baseline="-25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3</a:t>
            </a:r>
            <a:endParaRPr lang="ca-ES" sz="12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83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2.26232E-6 C 0.01528 0.00602 0.02518 -0.00486 0.03664 -0.01457 C 0.03785 -0.01989 0.03959 -0.02082 0.04358 -0.02244 C 0.04671 -0.02706 0.05001 -0.03007 0.05435 -0.03169 C 0.05573 -0.03701 0.05764 -0.03608 0.06042 -0.03979 C 0.06146 -0.04418 0.0632 -0.0458 0.06424 -0.05019 C 0.06494 -0.05274 0.06632 -0.05806 0.06632 -0.05806 C 0.06216 -0.07911 0.06007 -0.12098 0.07518 -0.1374 C 0.07674 -0.13925 0.07917 -0.13902 0.08108 -0.13995 C 0.08542 -0.13948 0.08976 -0.13972 0.0941 -0.13856 C 0.09705 -0.13787 0.09879 -0.13324 0.10192 -0.13208 C 0.10313 -0.12769 0.10452 -0.12468 0.10695 -0.12144 C 0.10747 -0.11797 0.10886 -0.1145 0.10886 -0.11103 C 0.10886 -0.08836 0.10417 -0.07703 0.10087 -0.0569 C 0.10001 -0.05112 0.09844 -0.04557 0.09705 -0.03979 C 0.09636 -0.03701 0.09497 -0.03169 0.09497 -0.03169 C 0.09532 -0.02776 0.09497 -0.02359 0.09601 -0.01989 C 0.09671 -0.01688 0.10001 -0.01203 0.10001 -0.01203 C 0.10139 -0.00601 0.10521 -0.00277 0.10782 0.00255 C 0.12344 0.00116 0.12101 0.00255 0.13073 -0.00532 C 0.13455 -0.01341 0.13525 -0.01503 0.13664 -0.02521 C 0.13698 -0.03146 0.13733 -0.03747 0.13751 -0.04372 C 0.13803 -0.06847 0.13212 -0.13254 0.15938 -0.14527 C 0.16494 -0.14434 0.16823 -0.14319 0.17327 -0.14134 C 0.17518 -0.13856 0.17726 -0.13601 0.17917 -0.13324 C 0.18021 -0.12931 0.18108 -0.12537 0.18212 -0.12144 C 0.18056 -0.09438 0.17327 -0.07078 0.16823 -0.04487 C 0.16893 -0.02706 0.16893 -0.00162 0.17726 0.01434 C 0.17969 0.02498 0.17622 0.01203 0.18021 0.02105 C 0.18212 0.02545 0.18334 0.03192 0.18507 0.03678 C 0.18716 0.0428 0.18733 0.04742 0.19011 0.05274 C 0.19167 0.05945 0.19323 0.06547 0.1941 0.07241 C 0.19393 0.08096 0.19271 0.12283 0.19202 0.1344 C 0.19185 0.13694 0.1908 0.14226 0.19011 0.14504 C 0.18942 0.14758 0.18803 0.15291 0.18803 0.15291 C 0.18629 0.19801 0.18855 0.24381 0.18907 0.28869 C 0.18837 0.31367 0.19046 0.31853 0.18612 0.33495 C 0.18594 0.34675 0.19636 0.42818 0.18108 0.46288 C 0.17448 0.47791 0.15712 0.48901 0.14445 0.49202 C 0.13664 0.49387 0.12084 0.49457 0.12084 0.49457 " pathEditMode="relative" ptsTypes="fffffffffffffffffffffffffffffffffffffffA">
                                      <p:cBhvr>
                                        <p:cTn id="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8.49179E-6 C 0.00971 0.00093 0.01926 0.00163 0.02881 0.00394 C 0.04548 0.00255 0.06145 -0.00022 0.07829 -0.00138 C 0.08159 -0.00254 0.08489 -0.00369 0.08819 -0.00531 C 0.08888 -0.00624 0.0894 -0.0074 0.0901 -0.00809 C 0.09114 -0.00902 0.09235 -0.00948 0.09322 -0.01063 C 0.09565 -0.01364 0.09582 -0.01804 0.09808 -0.02128 C 0.09721 -0.04117 0.09478 -0.05967 0.09322 -0.07934 C 0.09409 -0.09622 0.09374 -0.09854 0.10207 -0.10964 C 0.10381 -0.11195 0.10676 -0.11103 0.10902 -0.11218 C 0.11735 -0.11149 0.12655 -0.11195 0.13471 -0.10825 C 0.1361 -0.1027 0.13923 -0.09992 0.14166 -0.09507 C 0.14617 -0.06592 0.13888 -0.04024 0.13576 -0.01202 C 0.13628 -0.00161 0.13419 0.00741 0.13975 0.01435 C 0.14148 0.02499 0.14565 0.0243 0.14964 0.0317 C 0.15103 0.03424 0.15277 0.03656 0.15346 0.03956 C 0.15416 0.04211 0.15555 0.04743 0.15555 0.04743 C 0.15433 0.06408 0.1519 0.08074 0.13871 0.08698 C 0.13523 0.09115 0.13332 0.093 0.12881 0.09485 C 0.12777 0.09855 0.12586 0.1004 0.12586 0.1041 " pathEditMode="relative" ptsTypes="fffffffffffffffffffA">
                                      <p:cBhvr>
                                        <p:cTn id="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2.45431E-6 C 0.00329 -0.00416 0.00781 -0.00555 0.01197 -0.00786 C 0.02603 -0.01573 0.00833 -0.00578 0.01788 -0.01318 C 0.03176 -0.02405 0.06267 -0.02082 0.07135 -0.02105 C 0.07551 -0.02313 0.08003 -0.02429 0.08419 -0.02637 C 0.08992 -0.034 0.09149 -0.04025 0.09409 -0.04996 C 0.09444 -0.07055 0.09461 -0.09137 0.09513 -0.11196 C 0.09531 -0.1182 0.09774 -0.12352 0.10208 -0.12514 C 0.10433 -0.12977 0.10798 -0.13301 0.11197 -0.13439 C 0.1184 -0.14041 0.12222 -0.1381 0.13072 -0.13717 C 0.14114 -0.12745 0.12534 -0.14133 0.13767 -0.13324 C 0.13958 -0.13208 0.14218 -0.12722 0.14357 -0.12514 C 0.14426 -0.12237 0.14652 -0.12028 0.14652 -0.11728 C 0.14687 -0.10502 0.14808 -0.09183 0.14461 -0.08026 C 0.14322 -0.07541 0.14027 -0.07309 0.13871 -0.06847 C 0.13645 -0.06199 0.13663 -0.05227 0.13263 -0.04742 C 0.13107 -0.03146 0.12551 -0.00254 0.13958 0.00417 C 0.16284 0.00185 0.14669 0.00347 0.1585 -0.00115 C 0.16058 -0.00416 0.16319 -0.00601 0.16544 -0.00902 C 0.1677 -0.01203 0.16909 -0.01549 0.17135 -0.01827 C 0.17378 -0.03261 0.17083 -0.05644 0.1644 -0.06986 C 0.16249 -0.08212 0.16319 -0.09322 0.16735 -0.10409 C 0.16996 -0.1108 0.17013 -0.11866 0.17326 -0.12514 C 0.17465 -0.12815 0.17638 -0.12838 0.17829 -0.13046 C 0.18402 -0.13671 0.18992 -0.1418 0.19704 -0.14503 C 0.20781 -0.14411 0.20989 -0.14434 0.21788 -0.1411 C 0.21909 -0.13671 0.22083 -0.13439 0.22274 -0.13046 C 0.22239 -0.12028 0.22256 -0.11011 0.22187 -0.10016 C 0.221 -0.08905 0.21788 -0.08905 0.21492 -0.08026 C 0.21301 -0.07471 0.2111 -0.06777 0.20989 -0.06199 C 0.21006 -0.05274 0.20781 -0.0148 0.21788 -0.00254 C 0.22013 0.00856 0.21718 -0.00323 0.22187 0.0081 C 0.22343 0.01203 0.22378 0.01596 0.22569 0.0199 C 0.2269 0.02568 0.22829 0.03123 0.22968 0.03701 C 0.23038 0.03956 0.23176 0.04488 0.23176 0.04488 C 0.23142 0.06038 0.23072 0.07565 0.23072 0.09114 C 0.23072 0.09831 0.23124 0.10595 0.23176 0.11358 C 0.23211 0.11937 0.23367 0.1307 0.23367 0.1307 C 0.23281 0.1388 0.23038 0.14412 0.22881 0.15175 C 0.22708 0.16054 0.22638 0.1691 0.22569 0.17812 C 0.22534 0.19963 0.22534 0.22138 0.22482 0.24289 C 0.22465 0.2496 0.22291 0.25376 0.22187 0.26001 C 0.22117 0.2644 0.21978 0.27319 0.21978 0.27319 C 0.221 0.32339 0.21996 0.30049 0.22378 0.32455 C 0.22308 0.33357 0.22187 0.3419 0.22083 0.35069 C 0.22048 0.39047 0.21978 0.43026 0.21978 0.46982 C 0.21978 0.47097 0.2144 0.52973 0.22569 0.53944 C 0.2302 0.5487 0.22742 0.54615 0.23263 0.5487 C 0.23923 0.56142 0.24982 0.56443 0.26041 0.56836 C 0.26874 0.56697 0.26822 0.56651 0.27326 0.55934 C 0.27447 0.55494 0.27569 0.55194 0.27829 0.5487 C 0.28194 0.53227 0.28159 0.51469 0.27725 0.49873 C 0.27794 0.46681 0.28055 0.43766 0.28315 0.4062 C 0.28419 0.31946 0.28836 0.23248 0.27725 0.14643 C 0.27656 0.10525 0.27551 0.06963 0.27621 0.02915 C 0.27656 0.00579 0.27673 -0.01735 0.27725 -0.04071 C 0.27794 -0.06639 0.27847 -0.05459 0.27621 -0.04603 C 0.27465 -0.05274 0.27725 -0.05621 0.27916 -0.06199 C 0.28003 -0.0643 0.28263 -0.07564 0.28419 -0.07772 C 0.28784 -0.08258 0.29149 -0.08373 0.296 -0.08559 C 0.30937 -0.08397 0.30138 -0.0842 0.30989 -0.08026 C 0.31319 -0.0761 0.31631 -0.07078 0.31892 -0.06592 C 0.32065 -0.05783 0.32274 -0.05042 0.32378 -0.0421 C 0.3243 -0.02082 0.32569 0.00116 0.32569 0.02244 " pathEditMode="relative" ptsTypes="fffffffffffffffffffffffffffffffffffffffffffffffffffffffffffffffA">
                                      <p:cBhvr>
                                        <p:cTn id="1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-0.00046 C 0.00711 0.00301 0.02031 0.00393 0.03576 0.00463 C 0.04513 0.00717 0.05451 0.0111 0.06354 0.01527 C 0.06944 0.01481 0.07552 0.0155 0.08142 0.01388 C 0.08507 0.01295 0.08906 0.00625 0.09218 0.00347 C 0.09496 -0.00162 0.096 -0.00763 0.09722 -0.01365 C 0.09618 -0.02544 0.09357 -0.03632 0.09218 -0.04811 C 0.09253 -0.05436 0.09184 -0.06084 0.09322 -0.06662 C 0.09531 -0.07495 0.11093 -0.0805 0.11597 -0.08489 C 0.12604 -0.0842 0.13316 -0.08674 0.13975 -0.07703 C 0.14062 -0.07263 0.14166 -0.06824 0.1427 -0.06384 C 0.14236 -0.05297 0.14236 -0.04187 0.14184 -0.031 C 0.14132 -0.01851 0.13576 -0.00902 0.13281 0.00208 C 0.13316 0.01134 0.13125 0.02568 0.1368 0.03377 C 0.13802 0.0384 0.14079 0.04534 0.14375 0.04835 C 0.14566 0.05043 0.14843 0.0502 0.15069 0.05089 C 0.15434 0.0502 0.15902 0.05182 0.16163 0.04835 C 0.16232 0.04742 0.1618 0.04557 0.1625 0.04441 C 0.16319 0.04303 0.16441 0.04256 0.16545 0.04164 C 0.16753 0.03771 0.1684 0.03377 0.17048 0.02984 C 0.16979 0.00578 0.17013 -0.00486 0.16753 -0.02429 C 0.16822 -0.05436 0.16545 -0.07911 0.18923 -0.09021 C 0.19513 -0.09808 0.20225 -0.09368 0.21111 -0.09299 C 0.21302 -0.09021 0.2151 -0.08767 0.21701 -0.08489 C 0.22013 -0.07287 0.21319 -0.04557 0.20607 -0.03609 C 0.20451 -0.03007 0.20121 -0.02498 0.20017 -0.01897 C 0.19947 -0.01504 0.19826 -0.00717 0.19826 -0.00694 C 0.19895 0.01041 0.19739 0.02128 0.20607 0.03377 C 0.20729 0.04025 0.20989 0.04488 0.21197 0.05089 C 0.21423 0.05783 0.21475 0.0657 0.21805 0.07194 C 0.21979 0.07981 0.22187 0.08605 0.22291 0.09438 C 0.22048 0.14735 0.22413 0.19986 0.21892 0.25283 C 0.21822 0.31714 0.21979 0.38746 0.2151 0.45061 C 0.21545 0.47698 0.21545 0.50335 0.21597 0.52973 C 0.21632 0.55031 0.2184 0.579 0.22795 0.59704 C 0.22934 0.60352 0.2302 0.61046 0.23489 0.61416 C 0.23576 0.61485 0.23697 0.61485 0.23784 0.61555 C 0.23888 0.61624 0.23975 0.61716 0.24079 0.61809 C 0.24566 0.61763 0.25069 0.61763 0.25555 0.61693 C 0.26145 0.61601 0.26406 0.60467 0.26753 0.59958 C 0.26944 0.59079 0.27274 0.58339 0.27447 0.5746 C 0.27673 0.54731 0.27552 0.55864 0.27743 0.54037 C 0.27777 0.52926 0.27795 0.51839 0.27847 0.50729 C 0.27864 0.50243 0.28142 0.49295 0.28142 0.49318 C 0.28281 0.47745 0.28333 0.47907 0.28142 0.45987 C 0.28003 0.42471 0.27361 0.38793 0.28038 0.353 C 0.27934 0.29771 0.28038 0.24335 0.27847 0.18806 C 0.27795 0.17442 0.27638 0.14712 0.27638 0.14735 C 0.27604 0.13208 0.27621 0.11728 0.27534 0.10224 C 0.27482 0.09369 0.27204 0.08374 0.27152 0.07472 C 0.27066 0.0613 0.2717 0.04488 0.2684 0.03239 C 0.26649 0.00902 0.26111 -0.02776 0.28229 -0.03609 C 0.28628 -0.03562 0.29045 -0.03632 0.29427 -0.03493 C 0.29652 -0.034 0.29826 -0.03146 0.30017 -0.02961 C 0.30121 -0.02868 0.30312 -0.02683 0.30312 -0.0266 C 0.30382 -0.02544 0.30416 -0.02406 0.30503 -0.0229 C 0.3059 -0.02174 0.30746 -0.02151 0.30816 -0.02036 C 0.30885 -0.0192 0.3085 -0.01758 0.30902 -0.01642 C 0.31076 -0.01249 0.31319 -0.00948 0.3151 -0.00578 C 0.32066 0.00509 0.32413 0.01064 0.33385 0.01527 C 0.34357 0.01388 0.34843 0.01481 0.35173 0.00208 C 0.35312 -0.00856 0.35572 -0.02151 0.3467 -0.02568 C 0.33958 -0.03516 0.33454 -0.04441 0.33177 -0.05737 C 0.33055 -0.06292 0.32882 -0.07448 0.32882 -0.07425 C 0.33003 -0.09068 0.32882 -0.08952 0.33975 -0.08767 C 0.34079 -0.08721 0.34184 -0.08698 0.3427 -0.08628 C 0.34375 -0.08559 0.34461 -0.08443 0.34566 -0.08374 C 0.34757 -0.08258 0.35173 -0.08096 0.35173 -0.08073 C 0.35885 -0.07379 0.36788 -0.06778 0.37638 -0.06384 C 0.3802 -0.05667 0.38507 -0.05413 0.39027 -0.04927 C 0.40486 -0.05043 0.41805 -0.0532 0.43177 -0.05852 C 0.4375 -0.06361 0.44392 -0.06222 0.44965 -0.05737 C 0.45156 -0.04765 0.44947 -0.03794 0.44861 -0.02822 C 0.44895 -0.02197 0.44843 -0.01573 0.44965 -0.00971 C 0.45017 -0.00671 0.45225 -0.00439 0.45364 -0.00185 C 0.45659 0.00393 0.4585 0.01226 0.46163 0.01781 C 0.46475 0.0236 0.46875 0.02984 0.47239 0.03516 C 0.47465 0.04349 0.47309 0.04094 0.47534 0.04441 " pathEditMode="relative" rAng="0" ptsTypes="fffffffffffffffffffffffffffffffffffffffffffffffffffffffffffffffffffffffffffffA">
                                      <p:cBhvr>
                                        <p:cTn id="12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9" y="260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70021E-6 C 0.00607 0.00231 0.0125 0.00324 0.01875 0.00509 C 0.0368 0.00463 0.05399 0.01781 0.05937 -0.00277 C 0.05868 -0.02498 0.05277 -0.06708 0.06336 -0.08721 C 0.06579 -0.09831 0.07604 -0.0997 0.08316 -0.10294 C 0.09097 -0.10201 0.09444 -0.10201 0.10086 -0.099 C 0.10329 -0.096 0.10503 -0.09345 0.10781 -0.09114 C 0.10902 -0.08651 0.11128 -0.08489 0.11284 -0.0805 C 0.11423 -0.0768 0.11475 -0.0724 0.11579 -0.0687 C 0.11701 -0.05783 0.11927 -0.04557 0.11284 -0.03701 C 0.10989 -0.02868 0.10659 -0.01966 0.10295 -0.01203 C 0.09791 -0.00116 0.10399 -0.01874 0.09895 -0.00532 C 0.096 0.00255 0.09687 0.01157 0.09496 0.01966 C 0.09392 0.02429 0.08819 0.03123 0.08611 0.03562 C 0.0743 0.06084 0.06128 0.07287 0.03958 0.07911 C 0.03697 0.08073 0.0342 0.08143 0.03159 0.08305 C 0.02048 0.09045 0.03038 0.08698 0.0217 0.08952 C 0.01788 0.09507 0.02204 0.08975 0.01684 0.09369 C 0.01475 0.09507 0.01093 0.09878 0.01093 0.09878 C 0.00902 0.10571 0.00399 0.11265 0.00086 0.11867 C -0.00139 0.12306 -0.00157 0.12607 -0.00504 0.12931 C -0.00764 0.13463 -0.01025 0.13972 -0.01285 0.14504 C -0.01441 0.14828 -0.01476 0.15152 -0.01684 0.15429 " pathEditMode="relative" ptsTypes="ffffffffffffffffffffffA">
                                      <p:cBhvr>
                                        <p:cTn id="1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0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729 0.02546 C -0.00816 0.04537 -0.01007 0.06412 -0.01216 0.08356 C -0.01059 0.13078 -0.00504 0.18032 -0.01615 0.22615 C -0.01754 0.25092 -0.01806 0.25023 -0.01615 0.28148 C -0.0158 0.2875 -0.01424 0.29305 -0.0132 0.29884 C -0.0125 0.30277 -0.01129 0.31064 -0.01129 0.31088 C -0.01042 0.34421 -0.01007 0.37847 -0.00625 0.41226 C -0.00851 0.4243 -0.00764 0.41944 -0.0092 0.42685 C -0.00886 0.43773 -0.00886 0.44884 -0.00834 0.45925 C -0.00782 0.46805 -0.004 0.47731 -0.00139 0.48495 C 0.00052 0.4905 0.00295 0.49629 0.00468 0.50138 C 0.00625 0.50694 0.00659 0.51273 0.01059 0.51527 C 0.01267 0.51666 0.01528 0.51689 0.01753 0.51759 C 0.02621 0.5155 0.02222 0.5155 0.0283 0.50949 C 0.03142 0.50347 0.03732 0.49351 0.04132 0.48888 C 0.04184 0.46527 0.04028 0.43912 0.04514 0.4162 C 0.04618 0.35 0.04566 0.28379 0.04218 0.21828 C 0.04305 0.18472 0.03784 0.14953 0.04618 0.11782 C 0.04531 0.08657 0.04514 0.05463 0.03923 0.02407 C 0.03663 -0.00556 0.03715 -0.03565 0.03524 -0.06551 C 0.03472 -0.08658 0.02812 -0.12987 0.04132 -0.14607 C 0.04253 -0.15162 0.04427 -0.15209 0.04826 -0.15394 C 0.05017 -0.15487 0.05416 -0.15672 0.05416 -0.15649 C 0.05712 -0.15625 0.06024 -0.15672 0.06302 -0.15533 C 0.06528 -0.1544 0.06892 -0.15 0.06892 -0.14977 C 0.07048 -0.14422 0.07413 -0.14283 0.07691 -0.1382 C 0.0783 -0.13565 0.0809 -0.13033 0.0809 -0.1301 C 0.08194 -0.1257 0.08281 -0.12246 0.08489 -0.11852 C 0.08593 -0.11343 0.08837 -0.10811 0.09166 -0.1051 C 0.09653 -0.09584 0.10225 -0.10047 0.11163 -0.10116 C 0.11632 -0.10556 0.11753 -0.1088 0.11944 -0.11575 C 0.11892 -0.12107 0.11962 -0.12709 0.11753 -0.13172 C 0.11701 -0.13287 0.11597 -0.13334 0.11545 -0.13426 C 0.10868 -0.1463 0.10225 -0.15903 0.09566 -0.1713 C 0.09427 -0.17755 0.09149 -0.18426 0.08975 -0.19098 C 0.09062 -0.20116 0.08923 -0.20394 0.09566 -0.20695 C 0.09861 -0.20649 0.10173 -0.20672 0.10468 -0.20556 C 0.10555 -0.20533 0.10573 -0.20348 0.10659 -0.20278 C 0.10833 -0.20139 0.11059 -0.20139 0.1125 -0.20024 C 0.1158 -0.19792 0.11684 -0.19514 0.12048 -0.19375 C 0.12951 -0.18056 0.1375 -0.17801 0.14913 -0.17246 C 0.15347 -0.17292 0.15764 -0.17315 0.16198 -0.17385 C 0.16736 -0.17477 0.17257 -0.18195 0.17691 -0.18565 C 0.1835 -0.19144 0.19323 -0.19375 0.20069 -0.1963 C 0.20972 -0.19561 0.21562 -0.19607 0.22343 -0.19237 C 0.22604 -0.18843 0.22795 -0.18287 0.22934 -0.17778 C 0.22847 -0.16783 0.22725 -0.1588 0.22639 -0.14885 C 0.22673 -0.14491 0.22639 -0.14051 0.22743 -0.13681 C 0.22795 -0.13519 0.23229 -0.13334 0.23333 -0.13287 C 0.24184 -0.12917 0.25034 -0.12848 0.25903 -0.12639 C 0.26267 -0.12153 0.26614 -0.12037 0.271 -0.11852 C 0.27639 -0.11065 0.28472 -0.10718 0.28975 -0.09862 C 0.29305 -0.09283 0.29409 -0.08496 0.29774 -0.0801 C 0.29878 -0.07524 0.30069 -0.072 0.30156 -0.0669 C 0.30225 -0.0426 0.30347 -0.02061 0.30659 0.003 C 0.30625 0.0206 0.30625 0.03819 0.30555 0.05555 C 0.30521 0.06296 0.30399 0.06967 0.30364 0.07708 C 0.30156 0.12731 0.3059 0.11041 0.29965 0.13379 C 0.29409 0.18263 0.29826 0.24629 0.29861 0.28796 C 0.29878 0.31111 0.29878 0.33402 0.29965 0.35694 C 0.29982 0.3618 0.30156 0.37129 0.30156 0.37152 C 0.30104 0.38055 0.3 0.3625 0.29861 0.39467 C 0.29409 0.45694 0.29375 0.49513 0.29375 0.55879 " pathEditMode="relative" rAng="0" ptsTypes="ffffffffffffffffffffffffffffffffffffffffffffffffffffffffffffffA">
                                      <p:cBhvr>
                                        <p:cTn id="44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2" grpId="0"/>
      <p:bldP spid="33" grpId="0"/>
      <p:bldP spid="34" grpId="0"/>
      <p:bldP spid="35" grpId="0"/>
      <p:bldP spid="6" grpId="0"/>
      <p:bldP spid="27" grpId="0"/>
      <p:bldP spid="30" grpId="0"/>
      <p:bldP spid="31" grpId="0"/>
      <p:bldP spid="37" grpId="0"/>
      <p:bldP spid="3" grpId="0"/>
      <p:bldP spid="21" grpId="1"/>
      <p:bldP spid="21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mazon.com: Detalle de la nefrona la unidad funcional de la excreción en el  riñón humano Poster Print by TriFocal CommunicationsStocktrek Images (16 x  16): Home &amp; Kitch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86"/>
          <a:stretch/>
        </p:blipFill>
        <p:spPr bwMode="auto">
          <a:xfrm>
            <a:off x="4209486" y="1268760"/>
            <a:ext cx="1802674" cy="45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" name="Google Shape;290;gca71f5a344_0_0"/>
          <p:cNvSpPr txBox="1"/>
          <p:nvPr/>
        </p:nvSpPr>
        <p:spPr>
          <a:xfrm>
            <a:off x="457200" y="908721"/>
            <a:ext cx="8506800" cy="93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+mj-lt"/>
              <a:buAutoNum type="arabicPeriod" startAt="3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Conducció: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orina final es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dirigeix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a la pelvis renal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pel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conducte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col·lector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8" name="7 CuadroTexto"/>
          <p:cNvSpPr txBox="1"/>
          <p:nvPr/>
        </p:nvSpPr>
        <p:spPr>
          <a:xfrm>
            <a:off x="5301514" y="336041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H</a:t>
            </a:r>
            <a:r>
              <a:rPr lang="ca-ES" sz="1200" b="1" baseline="-25000" dirty="0" smtClean="0">
                <a:solidFill>
                  <a:srgbClr val="00B0F0"/>
                </a:solidFill>
                <a:latin typeface="Georgia" panose="02040502050405020303" pitchFamily="18" charset="0"/>
              </a:rPr>
              <a:t>2</a:t>
            </a:r>
            <a:r>
              <a:rPr lang="ca-ES" sz="1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O</a:t>
            </a:r>
            <a:endParaRPr lang="ca-ES" sz="12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4716016" y="286240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ions</a:t>
            </a:r>
            <a:endParaRPr lang="ca-ES" sz="1200" b="1" dirty="0">
              <a:solidFill>
                <a:schemeClr val="accent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5436096" y="14847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urea</a:t>
            </a:r>
            <a:endParaRPr lang="ca-ES" sz="1200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4716016" y="1682221"/>
            <a:ext cx="909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àc</a:t>
            </a:r>
            <a:r>
              <a:rPr lang="ca-ES" sz="1200" b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ca-ES" sz="1200" b="1" dirty="0" err="1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uric</a:t>
            </a:r>
            <a:endParaRPr lang="ca-ES" sz="12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131840" y="6093296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0,01%       0,05%        2,5%        1,5%       95%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899592" y="5951873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Composició orina</a:t>
            </a:r>
            <a:endParaRPr lang="ca-ES" dirty="0">
              <a:latin typeface="Georgia" panose="02040502050405020303" pitchFamily="18" charset="0"/>
            </a:endParaRPr>
          </a:p>
        </p:txBody>
      </p:sp>
      <p:sp>
        <p:nvSpPr>
          <p:cNvPr id="21" name="Google Shape;316;gca71f5a344_0_24"/>
          <p:cNvSpPr/>
          <p:nvPr/>
        </p:nvSpPr>
        <p:spPr>
          <a:xfrm>
            <a:off x="2483768" y="5949280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655121" y="393305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NH</a:t>
            </a:r>
            <a:r>
              <a:rPr lang="ca-ES" sz="1200" b="1" baseline="-25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3</a:t>
            </a:r>
            <a:endParaRPr lang="ca-ES" sz="12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2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9.05852E-6 C 0.00329 -0.00278 0.00416 -0.00602 0.00781 -0.00787 C 0.01024 -0.01111 0.0125 -0.01134 0.01475 -0.01458 C 0.01614 -0.01412 0.0177 -0.01435 0.01875 -0.01319 C 0.01892 -0.01296 0.02066 -0.00579 0.02066 -0.00533 C 0.02204 0.00439 0.02309 0.0141 0.02465 0.02382 C 0.02534 0.03654 0.02621 0.04834 0.02864 0.0606 C 0.02777 0.08466 0.02691 0.10802 0.02378 0.13185 C 0.02448 0.16655 0.02534 0.17325 0.02378 0.20587 C 0.02291 0.22414 0.01927 0.24288 0.0177 0.26116 C 0.01736 0.27735 0.01736 0.29377 0.01684 0.30996 C 0.01597 0.3368 0.00798 0.36664 0.0059 0.3944 C 0.00538 0.43627 0.0085 0.45963 0.00191 0.4934 C 0.00069 0.50913 -0.00035 0.52417 -0.00209 0.53967 C -0.00243 0.54568 -0.00226 0.55193 -0.00296 0.55794 C -0.00608 0.58593 -0.03247 0.58246 -0.04862 0.5857 C -0.05278 0.58755 -0.05712 0.58871 -0.06146 0.58963 C -0.06337 0.59056 -0.06563 0.59079 -0.06737 0.59241 C -0.06841 0.59333 -0.06927 0.59449 -0.07032 0.59495 C -0.07379 0.59657 -0.07761 0.59726 -0.08125 0.59888 C -0.08959 0.60258 -0.07848 0.59726 -0.08716 0.60258 C -0.08907 0.60374 -0.09306 0.60559 -0.09306 0.60559 C -0.09549 0.6086 -0.09445 0.60721 -0.09618 0.60952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3347E-6 C -0.00469 0.00231 -0.00677 0.0081 -0.0099 0.01319 C -0.01302 0.01828 -0.0165 0.0229 -0.01979 0.02776 C -0.02101 0.03239 -0.02205 0.03909 -0.02379 0.04349 C -0.02657 0.05066 -0.02518 0.04395 -0.02674 0.05135 C -0.02813 0.0576 -0.029 0.06315 -0.03177 0.06847 C -0.03334 0.07564 -0.03351 0.0842 -0.03768 0.08975 C -0.04028 0.10294 -0.03733 0.08652 -0.03959 0.11335 C -0.03976 0.11612 -0.04167 0.12029 -0.04254 0.1226 C -0.04479 0.12931 -0.04584 0.13764 -0.04653 0.14504 C -0.04948 0.17442 -0.05174 0.20379 -0.05348 0.2334 C -0.05452 0.28476 -0.05469 0.2762 -0.05851 0.30997 C -0.05886 0.32362 -0.05886 0.33727 -0.05938 0.35091 C -0.05955 0.35438 -0.06025 0.35809 -0.06042 0.36156 C -0.06111 0.37428 -0.05938 0.39371 -0.06441 0.4062 C -0.06493 0.44367 -0.06528 0.47097 -0.06736 0.50521 C -0.06841 0.57645 -0.06493 0.55054 -0.07032 0.58432 C -0.07275 0.59982 -0.08212 0.61601 -0.08212 0.63197 " pathEditMode="relative" ptsTypes="fffffffffffffffff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55 0.01966 C 0.01494 0.02429 0.01684 0.03377 0.02049 0.04071 C 0.02292 0.05181 0.02657 0.06153 0.02934 0.0724 C 0.03004 0.11126 0.03004 0.1455 0.02744 0.18321 C 0.02657 0.19523 0.02535 0.20703 0.02431 0.21883 C 0.02362 0.22669 0.0224 0.24242 0.0224 0.24265 C 0.02292 0.28661 0.01702 0.3102 0.02535 0.3442 C 0.02362 0.35508 0.02344 0.39833 0.02744 0.41268 C 0.02778 0.41406 0.02952 0.41429 0.03039 0.41522 C 0.03212 0.4173 0.03351 0.41962 0.03525 0.42193 C 0.03594 0.42285 0.03733 0.42447 0.03733 0.4247 C 0.04115 0.44159 0.06615 0.43766 0.07483 0.43766 " pathEditMode="relative" rAng="0" ptsTypes="fffffffffff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4" y="210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0949 C 0.00191 0.01573 0.00121 0.02151 -0.00261 0.0266 C -0.00504 0.03794 -0.00868 0.04326 -0.01337 0.05297 C -0.01563 0.05783 -0.01615 0.06338 -0.01945 0.06732 C -0.02223 0.08096 -0.0257 0.09461 -0.0283 0.10826 C -0.02952 0.1145 -0.03229 0.12676 -0.03229 0.127 C -0.03438 0.14874 -0.03785 0.17048 -0.03924 0.19269 C -0.03976 0.22068 -0.03785 0.28638 -0.04514 0.31413 C -0.0415 0.33287 -0.03143 0.33241 -0.01841 0.3338 C -0.01268 0.33449 -0.00625 0.33773 -0.00052 0.33796 C 0.01371 0.33865 0.02777 0.33865 0.04201 0.33912 C 0.04774 0.34189 0.05156 0.34328 0.05781 0.34444 C 0.06284 0.34675 0.06649 0.35022 0.0717 0.3523 C 0.0743 0.35577 0.075 0.35878 0.07864 0.3604 C 0.08073 0.36479 0.07968 0.36341 0.08159 0.36549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1778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1.70021E-6 C 0.00365 0.00486 0.0073 0.00972 0.01094 0.01457 C 0.0132 0.01758 0.01459 0.02198 0.01685 0.02521 C 0.01945 0.03516 0.02188 0.04534 0.02379 0.05552 C 0.0231 0.08906 0.02292 0.10641 0.0198 0.13463 C 0.01945 0.16724 0.03421 0.20911 0.01685 0.23225 C 0.01216 0.23849 -0.00086 0.24104 -0.00694 0.2415 C -0.02343 0.24266 -0.05642 0.24404 -0.05642 0.24404 C -0.07795 0.25029 -0.09861 0.25214 -0.12083 0.2533 C -0.12899 0.25515 -0.13645 0.25931 -0.14461 0.26116 C -0.14652 0.26209 -0.14843 0.26324 -0.15052 0.26394 C -0.15156 0.2644 -0.15243 0.26463 -0.15347 0.26509 C -0.15538 0.26602 -0.15937 0.26787 -0.15937 0.26787 C -0.16006 0.26926 -0.16041 0.27088 -0.16128 0.2718 C -0.16475 0.2755 -0.1644 0.27111 -0.1644 0.27435 " pathEditMode="relative" ptsTypes="ffffffffffffff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3" grpId="0"/>
      <p:bldP spid="34" grpId="0"/>
      <p:bldP spid="35" grpId="0"/>
      <p:bldP spid="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c8f9f15154_0_52"/>
          <p:cNvSpPr/>
          <p:nvPr/>
        </p:nvSpPr>
        <p:spPr>
          <a:xfrm>
            <a:off x="467640" y="692640"/>
            <a:ext cx="8424600" cy="25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Activitat 1.</a:t>
            </a:r>
            <a:endParaRPr sz="1800" b="0" i="0" u="none" strike="noStrike" cap="none" dirty="0">
              <a:solidFill>
                <a:schemeClr val="accent2"/>
              </a:solidFill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Les nefrones són les encarregades de formar l’orina a partir de la filtració de la sang. Però aquest procediment no és directe, sinó que segueix uns passos.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ca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Fes una taula amb totes les diferències entre la sang, l’orina primària i l’orina final.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45046"/>
              </p:ext>
            </p:extLst>
          </p:nvPr>
        </p:nvGraphicFramePr>
        <p:xfrm>
          <a:off x="971600" y="2852936"/>
          <a:ext cx="6096000" cy="33261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60000"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Sang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Orina primària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latin typeface="Georgia" panose="02040502050405020303" pitchFamily="18" charset="0"/>
                        </a:rPr>
                        <a:t>Orina final</a:t>
                      </a:r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6000">
                <a:tc>
                  <a:txBody>
                    <a:bodyPr/>
                    <a:lstStyle/>
                    <a:p>
                      <a:pPr algn="l"/>
                      <a:r>
                        <a:rPr lang="ca-E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  <a:t>Localització</a:t>
                      </a:r>
                      <a:endParaRPr lang="ca-ES" b="1" dirty="0">
                        <a:solidFill>
                          <a:schemeClr val="bg1"/>
                        </a:solidFill>
                        <a:latin typeface="Georgia" panose="02040502050405020303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</a:tr>
              <a:tr h="936000">
                <a:tc>
                  <a:txBody>
                    <a:bodyPr/>
                    <a:lstStyle/>
                    <a:p>
                      <a:pPr algn="l"/>
                      <a:r>
                        <a:rPr lang="ca-E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  <a:t>Components</a:t>
                      </a:r>
                      <a:endParaRPr lang="ca-ES" b="1" dirty="0">
                        <a:solidFill>
                          <a:schemeClr val="bg1"/>
                        </a:solidFill>
                        <a:latin typeface="Georgia" panose="02040502050405020303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</a:tr>
              <a:tr h="936000">
                <a:tc>
                  <a:txBody>
                    <a:bodyPr/>
                    <a:lstStyle/>
                    <a:p>
                      <a:pPr algn="l"/>
                      <a:r>
                        <a:rPr lang="ca-E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  <a:t>Color</a:t>
                      </a:r>
                      <a:br>
                        <a:rPr lang="ca-E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ca-E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  <a:t>(degut a...)</a:t>
                      </a:r>
                      <a:endParaRPr lang="ca-ES" b="1" dirty="0">
                        <a:solidFill>
                          <a:schemeClr val="bg1"/>
                        </a:solidFill>
                        <a:latin typeface="Georgia" panose="02040502050405020303" pitchFamily="18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6" name="Picture 2" descr="El precáncer cervical se puede detectar en muestras orin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4" r="25303"/>
          <a:stretch/>
        </p:blipFill>
        <p:spPr bwMode="auto">
          <a:xfrm>
            <a:off x="7306848" y="3138264"/>
            <a:ext cx="1837152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a71f5a344_0_0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reabsorció</a:t>
            </a:r>
            <a:r>
              <a:rPr lang="es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als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túbuls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renals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està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regulada per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dues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hormones.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Aldosterona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Hormona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esteroide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Secretada per les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glàndules suprarenals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Funció	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Augmenta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permeabilitat a Na</a:t>
            </a:r>
            <a:r>
              <a:rPr lang="ca-ES" sz="1800" b="1" baseline="30000" dirty="0" smtClean="0">
                <a:latin typeface="Georgia"/>
                <a:ea typeface="Georgia"/>
                <a:cs typeface="Georgia"/>
                <a:sym typeface="Georgia"/>
              </a:rPr>
              <a:t>+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cèl·lules túbul renal</a:t>
            </a: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lvl="0"/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		 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Reabsorció ions sodi (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Na</a:t>
            </a:r>
            <a:r>
              <a:rPr lang="ca-ES" sz="1800" b="1" baseline="30000" dirty="0">
                <a:latin typeface="Georgia"/>
                <a:ea typeface="Georgia"/>
                <a:cs typeface="Georgia"/>
                <a:sym typeface="Georgia"/>
              </a:rPr>
              <a:t>+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lvl="0"/>
            <a:endParaRPr lang="ca-ES"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/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ADH (Hormona </a:t>
            </a:r>
            <a:r>
              <a:rPr lang="es-ES" sz="1800" b="1" dirty="0" err="1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antidiürètica</a:t>
            </a:r>
            <a:r>
              <a:rPr lang="es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lang="es-ES" sz="1800" b="1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Hormona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peptídica</a:t>
            </a:r>
            <a:endParaRPr lang="es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Secretada per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l’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hipotàlem</a:t>
            </a:r>
            <a:endParaRPr lang="es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s-ES" sz="1800" b="1" dirty="0" err="1">
                <a:latin typeface="Georgia"/>
                <a:ea typeface="Georgia"/>
                <a:cs typeface="Georgia"/>
                <a:sym typeface="Georgia"/>
              </a:rPr>
              <a:t>Funció</a:t>
            </a: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	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Síntesi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canals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de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pas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d’H</a:t>
            </a:r>
            <a:r>
              <a:rPr lang="es-ES" sz="1800" b="1" baseline="-25000" dirty="0" smtClean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O </a:t>
            </a:r>
            <a:r>
              <a:rPr lang="es-ES" sz="1800" dirty="0" err="1">
                <a:latin typeface="Georgia"/>
                <a:ea typeface="Georgia"/>
                <a:cs typeface="Georgia"/>
                <a:sym typeface="Georgia"/>
              </a:rPr>
              <a:t>cèl·lules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>
                <a:latin typeface="Georgia"/>
                <a:ea typeface="Georgia"/>
                <a:cs typeface="Georgia"/>
                <a:sym typeface="Georgia"/>
              </a:rPr>
              <a:t>túbul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distal i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col·lector</a:t>
            </a:r>
            <a:endParaRPr lang="es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lvl="0"/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			</a:t>
            </a:r>
          </a:p>
          <a:p>
            <a:pPr lvl="0"/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lvl="0"/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	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 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Reabsorció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aigua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(H</a:t>
            </a:r>
            <a:r>
              <a:rPr lang="es-ES" sz="1800" b="1" baseline="-25000" dirty="0" smtClean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O)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2;gc8f9f15154_0_8"/>
          <p:cNvSpPr txBox="1"/>
          <p:nvPr/>
        </p:nvSpPr>
        <p:spPr>
          <a:xfrm>
            <a:off x="457200" y="418584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2.4 </a:t>
            </a:r>
            <a:r>
              <a:rPr lang="ca-ES" sz="4000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Regulació de la funció renal</a:t>
            </a:r>
            <a:endParaRPr sz="4000" b="0" i="0" u="none" strike="noStrike" cap="none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" name="Google Shape;316;gca71f5a344_0_24"/>
          <p:cNvSpPr/>
          <p:nvPr/>
        </p:nvSpPr>
        <p:spPr>
          <a:xfrm>
            <a:off x="2051720" y="292494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16;gca71f5a344_0_24"/>
          <p:cNvSpPr/>
          <p:nvPr/>
        </p:nvSpPr>
        <p:spPr>
          <a:xfrm rot="5400000">
            <a:off x="4563766" y="3348758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16;gca71f5a344_0_24"/>
          <p:cNvSpPr/>
          <p:nvPr/>
        </p:nvSpPr>
        <p:spPr>
          <a:xfrm>
            <a:off x="2060773" y="5418481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316;gca71f5a344_0_24"/>
          <p:cNvSpPr/>
          <p:nvPr/>
        </p:nvSpPr>
        <p:spPr>
          <a:xfrm rot="5400000">
            <a:off x="4572819" y="5842295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299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gulación Hormonal del Riñón ~ Biopsicosal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90021"/>
            <a:ext cx="5695950" cy="574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2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rasplante renal – Alcer Gipuzk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447" y="2102037"/>
            <a:ext cx="1951026" cy="193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" name="Google Shape;290;gca71f5a344_0_0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Insuficiència renal: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el ronyó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perd la capacitat de filtrar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la sang</a:t>
            </a:r>
            <a:endParaRPr lang="ca-ES" sz="1800" b="1" dirty="0" smtClean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Diàlisi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	  Extreure sang per filtrar-la amb dialitzador i retornar-la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Transplantament renal      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Introduir ronyó d’un donant</a:t>
            </a: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2;gc8f9f15154_0_8"/>
          <p:cNvSpPr txBox="1"/>
          <p:nvPr/>
        </p:nvSpPr>
        <p:spPr>
          <a:xfrm>
            <a:off x="457200" y="418584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2.5 </a:t>
            </a:r>
            <a:r>
              <a:rPr lang="ca-ES" sz="4000" dirty="0" smtClean="0">
                <a:solidFill>
                  <a:schemeClr val="accent2"/>
                </a:solidFill>
                <a:latin typeface="Trebuchet MS"/>
                <a:ea typeface="Trebuchet MS"/>
                <a:cs typeface="Trebuchet MS"/>
                <a:sym typeface="Trebuchet MS"/>
              </a:rPr>
              <a:t>Malalties de l’aparell urinari</a:t>
            </a:r>
            <a:endParaRPr sz="4000" b="0" i="0" u="none" strike="noStrike" cap="none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" name="Google Shape;316;gca71f5a344_0_24"/>
          <p:cNvSpPr/>
          <p:nvPr/>
        </p:nvSpPr>
        <p:spPr>
          <a:xfrm>
            <a:off x="1997818" y="1835771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Hemodiálisis | NIDD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3" y="3041742"/>
            <a:ext cx="5387126" cy="381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316;gca71f5a344_0_24"/>
          <p:cNvSpPr/>
          <p:nvPr/>
        </p:nvSpPr>
        <p:spPr>
          <a:xfrm>
            <a:off x="3959724" y="236862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0" name="Picture 6" descr="Trasplantament renal - Viquipèdia, l'enciclopèdia lli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047049"/>
            <a:ext cx="3679709" cy="27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Uretritis: escozor al orinar y secreción uretral por clamidia o gonorre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0"/>
          <a:stretch/>
        </p:blipFill>
        <p:spPr bwMode="auto">
          <a:xfrm>
            <a:off x="5911686" y="3140968"/>
            <a:ext cx="3244184" cy="207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istitis – IUAM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992" y="764704"/>
            <a:ext cx="2642120" cy="262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" name="Google Shape;290;gca71f5a344_0_0"/>
          <p:cNvSpPr txBox="1"/>
          <p:nvPr/>
        </p:nvSpPr>
        <p:spPr>
          <a:xfrm>
            <a:off x="457200" y="836712"/>
            <a:ext cx="6275040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Cistitis: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inflamació de la bufeta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urinària.</a:t>
            </a:r>
            <a:endParaRPr lang="ca-ES" sz="1800" b="1" dirty="0" smtClean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Infecciosa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      Causada per bacteris que entren per la uretra, com </a:t>
            </a:r>
            <a:r>
              <a:rPr lang="ca-ES" sz="1800" i="1" dirty="0" smtClean="0">
                <a:latin typeface="Georgia"/>
                <a:ea typeface="Georgia"/>
                <a:cs typeface="Georgia"/>
                <a:sym typeface="Georgia"/>
              </a:rPr>
              <a:t>E. coli.</a:t>
            </a: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No infecciosa     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Pot ser induïda per medicaments, radiació o pel contacte amb substàncies estranyes (productes d’higiene, anticonceptius...)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363537" lvl="5">
              <a:buClr>
                <a:schemeClr val="accent5">
                  <a:lumMod val="75000"/>
                </a:schemeClr>
              </a:buClr>
            </a:pP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Uretritis: </a:t>
            </a: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inflamació de la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uretra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 causa d’una infecció per microorganismes.</a:t>
            </a: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Pielonefritis: </a:t>
            </a: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inflamació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del teixit renal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 </a:t>
            </a:r>
            <a:r>
              <a:rPr lang="ca-ES" sz="18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causa d’una infecció per microorganismes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 Poden provenir</a:t>
            </a:r>
            <a:b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de la bufeta o d’altres òrgans a través de la sang. </a:t>
            </a: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71463">
              <a:buClr>
                <a:schemeClr val="accent5">
                  <a:lumMod val="75000"/>
                </a:schemeClr>
              </a:buClr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Pot desenvolupar una insuficiència renal.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" name="Google Shape;316;gca71f5a344_0_24"/>
          <p:cNvSpPr/>
          <p:nvPr/>
        </p:nvSpPr>
        <p:spPr>
          <a:xfrm>
            <a:off x="2429866" y="114243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16;gca71f5a344_0_24"/>
          <p:cNvSpPr/>
          <p:nvPr/>
        </p:nvSpPr>
        <p:spPr>
          <a:xfrm>
            <a:off x="2798959" y="1960459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50" name="Picture 6" descr="Pronóstico de la pielonefritis y posibles complicacion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86481"/>
            <a:ext cx="2698356" cy="179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31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a71f5a344_0_0"/>
          <p:cNvSpPr txBox="1"/>
          <p:nvPr/>
        </p:nvSpPr>
        <p:spPr>
          <a:xfrm>
            <a:off x="464031" y="851296"/>
            <a:ext cx="8147248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Litiasis o càlculs renals: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coneguts popularment com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pedres al ronyó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ca-ES" sz="1800" b="1" dirty="0" smtClean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Litotrícia	     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Eliminació dels càlculs trencant-los amb ultrasons.</a:t>
            </a: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625475" lvl="5" indent="-261938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ca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363537" lvl="5">
              <a:buClr>
                <a:schemeClr val="accent5">
                  <a:lumMod val="75000"/>
                </a:schemeClr>
              </a:buClr>
            </a:pPr>
            <a:endParaRPr lang="ca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ca-ES" sz="1800" b="1" dirty="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AutoShape 2" descr="Glomérulo renal - Wikipedia, la enciclopedia libr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1" name="Google Shape;316;gca71f5a344_0_24"/>
          <p:cNvSpPr/>
          <p:nvPr/>
        </p:nvSpPr>
        <p:spPr>
          <a:xfrm>
            <a:off x="2384601" y="3356992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43608" y="126004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 smtClean="0">
                <a:latin typeface="Georgia" panose="02040502050405020303" pitchFamily="18" charset="0"/>
              </a:rPr>
              <a:t>sobresaturació</a:t>
            </a:r>
            <a:r>
              <a:rPr lang="ca-ES" sz="1600" dirty="0" smtClean="0">
                <a:latin typeface="Georgia" panose="02040502050405020303" pitchFamily="18" charset="0"/>
              </a:rPr>
              <a:t> substàncies orina</a:t>
            </a:r>
            <a:endParaRPr lang="ca-ES" sz="1600" dirty="0">
              <a:latin typeface="Georgia" panose="02040502050405020303" pitchFamily="18" charset="0"/>
            </a:endParaRPr>
          </a:p>
        </p:txBody>
      </p:sp>
      <p:sp>
        <p:nvSpPr>
          <p:cNvPr id="9" name="Google Shape;316;gca71f5a344_0_24"/>
          <p:cNvSpPr/>
          <p:nvPr/>
        </p:nvSpPr>
        <p:spPr>
          <a:xfrm>
            <a:off x="2825033" y="1378120"/>
            <a:ext cx="738855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63888" y="126876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latin typeface="Georgia" panose="02040502050405020303" pitchFamily="18" charset="0"/>
              </a:rPr>
              <a:t>formació de </a:t>
            </a:r>
            <a:r>
              <a:rPr lang="ca-ES" sz="1600" b="1" dirty="0" smtClean="0">
                <a:latin typeface="Georgia" panose="02040502050405020303" pitchFamily="18" charset="0"/>
              </a:rPr>
              <a:t>cristalls</a:t>
            </a:r>
            <a:r>
              <a:rPr lang="ca-ES" sz="1600" dirty="0" smtClean="0">
                <a:latin typeface="Georgia" panose="02040502050405020303" pitchFamily="18" charset="0"/>
              </a:rPr>
              <a:t> d’àcid úric, fosfats...</a:t>
            </a:r>
            <a:endParaRPr lang="ca-ES" sz="1600" dirty="0">
              <a:latin typeface="Georgia" panose="02040502050405020303" pitchFamily="18" charset="0"/>
            </a:endParaRPr>
          </a:p>
        </p:txBody>
      </p:sp>
      <p:sp>
        <p:nvSpPr>
          <p:cNvPr id="11" name="Google Shape;316;gca71f5a344_0_24"/>
          <p:cNvSpPr/>
          <p:nvPr/>
        </p:nvSpPr>
        <p:spPr>
          <a:xfrm>
            <a:off x="5705353" y="1378202"/>
            <a:ext cx="738855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580112" y="1124744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latin typeface="Georgia" panose="02040502050405020303" pitchFamily="18" charset="0"/>
              </a:rPr>
              <a:t>acumulació</a:t>
            </a:r>
            <a:endParaRPr lang="ca-ES" sz="1200" dirty="0">
              <a:latin typeface="Georgia" panose="02040502050405020303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444208" y="126004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 smtClean="0">
                <a:latin typeface="Georgia" panose="02040502050405020303" pitchFamily="18" charset="0"/>
              </a:rPr>
              <a:t>càlculs </a:t>
            </a:r>
            <a:r>
              <a:rPr lang="ca-ES" sz="1600" dirty="0" smtClean="0">
                <a:latin typeface="Georgia" panose="02040502050405020303" pitchFamily="18" charset="0"/>
              </a:rPr>
              <a:t>al ronyó</a:t>
            </a:r>
            <a:endParaRPr lang="ca-ES" sz="1600" b="1" dirty="0" smtClean="0">
              <a:latin typeface="Georgia" panose="02040502050405020303" pitchFamily="18" charset="0"/>
            </a:endParaRPr>
          </a:p>
          <a:p>
            <a:r>
              <a:rPr lang="ca-ES" sz="1600" dirty="0" smtClean="0">
                <a:latin typeface="Georgia" panose="02040502050405020303" pitchFamily="18" charset="0"/>
              </a:rPr>
              <a:t>(pedres)</a:t>
            </a:r>
            <a:endParaRPr lang="ca-ES" sz="1600" dirty="0">
              <a:latin typeface="Georgia" panose="02040502050405020303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372200" y="2412177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latin typeface="Georgia" panose="02040502050405020303" pitchFamily="18" charset="0"/>
              </a:rPr>
              <a:t>desplaçament a les </a:t>
            </a:r>
            <a:r>
              <a:rPr lang="ca-ES" sz="1600" b="1" dirty="0" smtClean="0">
                <a:latin typeface="Georgia" panose="02040502050405020303" pitchFamily="18" charset="0"/>
              </a:rPr>
              <a:t>vies urinàries</a:t>
            </a:r>
            <a:endParaRPr lang="ca-ES" sz="1600" b="1" dirty="0">
              <a:latin typeface="Georgia" panose="02040502050405020303" pitchFamily="18" charset="0"/>
            </a:endParaRPr>
          </a:p>
        </p:txBody>
      </p:sp>
      <p:sp>
        <p:nvSpPr>
          <p:cNvPr id="16" name="Google Shape;316;gca71f5a344_0_24"/>
          <p:cNvSpPr/>
          <p:nvPr/>
        </p:nvSpPr>
        <p:spPr>
          <a:xfrm rot="5400000">
            <a:off x="6884081" y="1981017"/>
            <a:ext cx="576882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16;gca71f5a344_0_24"/>
          <p:cNvSpPr/>
          <p:nvPr/>
        </p:nvSpPr>
        <p:spPr>
          <a:xfrm flipH="1">
            <a:off x="5597036" y="2552314"/>
            <a:ext cx="738855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211960" y="242415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 smtClean="0">
                <a:latin typeface="Georgia" panose="02040502050405020303" pitchFamily="18" charset="0"/>
              </a:rPr>
              <a:t>obstrucció </a:t>
            </a:r>
          </a:p>
          <a:p>
            <a:r>
              <a:rPr lang="ca-ES" sz="1600" dirty="0" smtClean="0">
                <a:latin typeface="Georgia" panose="02040502050405020303" pitchFamily="18" charset="0"/>
              </a:rPr>
              <a:t>vies urinàries</a:t>
            </a:r>
            <a:endParaRPr lang="ca-ES" sz="1600" dirty="0">
              <a:latin typeface="Georgia" panose="02040502050405020303" pitchFamily="18" charset="0"/>
            </a:endParaRPr>
          </a:p>
        </p:txBody>
      </p:sp>
      <p:sp>
        <p:nvSpPr>
          <p:cNvPr id="19" name="Google Shape;316;gca71f5a344_0_24"/>
          <p:cNvSpPr/>
          <p:nvPr/>
        </p:nvSpPr>
        <p:spPr>
          <a:xfrm flipH="1">
            <a:off x="3401097" y="2564291"/>
            <a:ext cx="738855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123728" y="25143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b="1" dirty="0" smtClean="0">
                <a:latin typeface="Georgia" panose="02040502050405020303" pitchFamily="18" charset="0"/>
              </a:rPr>
              <a:t>infeccions</a:t>
            </a:r>
            <a:endParaRPr lang="ca-ES" sz="1600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Litotricia por ondas de choque - PI 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249" y="4077072"/>
            <a:ext cx="5042751" cy="237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é es un análisis de cálculos renales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09" y="4137575"/>
            <a:ext cx="4136656" cy="21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88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2308</TotalTime>
  <Words>517</Words>
  <Application>Microsoft Office PowerPoint</Application>
  <PresentationFormat>Presentación en pantalla (4:3)</PresentationFormat>
  <Paragraphs>186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profe</dc:creator>
  <cp:lastModifiedBy>profe</cp:lastModifiedBy>
  <cp:revision>121</cp:revision>
  <dcterms:created xsi:type="dcterms:W3CDTF">2021-02-04T18:09:22Z</dcterms:created>
  <dcterms:modified xsi:type="dcterms:W3CDTF">2022-04-26T17:40:22Z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29</vt:i4>
  </property>
</Properties>
</file>