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59" r:id="rId6"/>
    <p:sldId id="264" r:id="rId7"/>
    <p:sldId id="263" r:id="rId8"/>
    <p:sldId id="260" r:id="rId9"/>
    <p:sldId id="262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12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0800F-8067-4A40-9888-8890A328E0C7}" type="datetimeFigureOut">
              <a:rPr lang="ca-ES" smtClean="0"/>
              <a:pPr/>
              <a:t>04/11/2016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1BFE7E-75B1-473C-A1BA-29195503703E}" type="slidenum">
              <a:rPr lang="ca-ES" smtClean="0"/>
              <a:pPr/>
              <a:t>‹Nº›</a:t>
            </a:fld>
            <a:endParaRPr lang="ca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b="1" dirty="0" smtClean="0"/>
              <a:t>COMUNICACIÓ EN L’ORGANISME II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 dirty="0" smtClean="0"/>
          </a:p>
          <a:p>
            <a:r>
              <a:rPr lang="ca-ES" dirty="0" smtClean="0"/>
              <a:t>    </a:t>
            </a:r>
            <a:endParaRPr lang="ca-ES" dirty="0"/>
          </a:p>
          <a:p>
            <a:endParaRPr lang="ca-ES" dirty="0" smtClean="0"/>
          </a:p>
          <a:p>
            <a:endParaRPr lang="ca-ES" dirty="0"/>
          </a:p>
          <a:p>
            <a:endParaRPr lang="ca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Nervis i fibres nervioses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1052736"/>
            <a:ext cx="7848872" cy="5544616"/>
          </a:xfrm>
        </p:spPr>
        <p:txBody>
          <a:bodyPr/>
          <a:lstStyle/>
          <a:p>
            <a:endParaRPr lang="ca-ES" dirty="0"/>
          </a:p>
        </p:txBody>
      </p:sp>
      <p:pic>
        <p:nvPicPr>
          <p:cNvPr id="5" name="4 Imagen" descr="Resultat d'imatges de nervi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8208912" cy="6021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124744"/>
            <a:ext cx="8280920" cy="5184576"/>
          </a:xfrm>
        </p:spPr>
        <p:txBody>
          <a:bodyPr/>
          <a:lstStyle/>
          <a:p>
            <a:r>
              <a:rPr lang="ca-ES" b="1" dirty="0" smtClean="0">
                <a:solidFill>
                  <a:schemeClr val="tx1"/>
                </a:solidFill>
              </a:rPr>
              <a:t>FIBRES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    AMIELÍNIQUES                         MIELÍNIQUES</a:t>
            </a: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3563888" y="1700808"/>
            <a:ext cx="864096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4427984" y="1700808"/>
            <a:ext cx="1008112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9 Imagen" descr="http://www.monografias.com/trabajos31/sistema-nervioso/Image187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08920"/>
            <a:ext cx="4788024" cy="1666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10 Imagen" descr="http://www.monografias.com/trabajos31/sistema-nervioso/Image187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780928"/>
            <a:ext cx="4355976" cy="1679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pic>
        <p:nvPicPr>
          <p:cNvPr id="4" name="3 Imagen" descr="C:\Users\montse\Downloads\250px-Neurona.svg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96752"/>
            <a:ext cx="9143999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620688"/>
            <a:ext cx="8136904" cy="5544616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Fibres amielíniques: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Una mateixa cèl·lula de </a:t>
            </a:r>
            <a:r>
              <a:rPr lang="ca-ES" dirty="0" err="1" smtClean="0">
                <a:solidFill>
                  <a:schemeClr val="tx1"/>
                </a:solidFill>
              </a:rPr>
              <a:t>Schwann</a:t>
            </a:r>
            <a:r>
              <a:rPr lang="ca-ES" dirty="0" smtClean="0">
                <a:solidFill>
                  <a:schemeClr val="tx1"/>
                </a:solidFill>
              </a:rPr>
              <a:t> mig envolta axons de diferents neurones, de manera que part de l’axó està recobert i part no ho està.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Fibres </a:t>
            </a:r>
            <a:r>
              <a:rPr lang="ca-ES" b="1" dirty="0" err="1" smtClean="0">
                <a:solidFill>
                  <a:schemeClr val="tx1"/>
                </a:solidFill>
              </a:rPr>
              <a:t>mielíniques</a:t>
            </a:r>
            <a:r>
              <a:rPr lang="ca-ES" b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axons estan recoberts d’una substància </a:t>
            </a:r>
            <a:r>
              <a:rPr lang="ca-ES" dirty="0" err="1" smtClean="0">
                <a:solidFill>
                  <a:schemeClr val="tx1"/>
                </a:solidFill>
              </a:rPr>
              <a:t>lipídica</a:t>
            </a:r>
            <a:r>
              <a:rPr lang="ca-ES" dirty="0" smtClean="0">
                <a:solidFill>
                  <a:schemeClr val="tx1"/>
                </a:solidFill>
              </a:rPr>
              <a:t> anomenada </a:t>
            </a:r>
            <a:r>
              <a:rPr lang="ca-ES" b="1" dirty="0" smtClean="0">
                <a:solidFill>
                  <a:schemeClr val="tx1"/>
                </a:solidFill>
              </a:rPr>
              <a:t>mielina</a:t>
            </a:r>
            <a:r>
              <a:rPr lang="ca-ES" dirty="0" smtClean="0">
                <a:solidFill>
                  <a:schemeClr val="tx1"/>
                </a:solidFill>
              </a:rPr>
              <a:t>. La beina de mielina està formada per cèl·lules de </a:t>
            </a:r>
            <a:r>
              <a:rPr lang="ca-ES" dirty="0" err="1" smtClean="0">
                <a:solidFill>
                  <a:schemeClr val="tx1"/>
                </a:solidFill>
              </a:rPr>
              <a:t>Schwann</a:t>
            </a:r>
            <a:r>
              <a:rPr lang="ca-ES" dirty="0" smtClean="0">
                <a:solidFill>
                  <a:schemeClr val="tx1"/>
                </a:solidFill>
              </a:rPr>
              <a:t>. Les cèl·lules de </a:t>
            </a:r>
            <a:r>
              <a:rPr lang="ca-ES" dirty="0" err="1" smtClean="0">
                <a:solidFill>
                  <a:schemeClr val="tx1"/>
                </a:solidFill>
              </a:rPr>
              <a:t>Schwann</a:t>
            </a:r>
            <a:r>
              <a:rPr lang="ca-ES" dirty="0" smtClean="0">
                <a:solidFill>
                  <a:schemeClr val="tx1"/>
                </a:solidFill>
              </a:rPr>
              <a:t> es repleguen es espiral sobre un únic axó. </a:t>
            </a:r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fibres mielíniqu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849694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fibres mielíniques i amielíniqu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404664"/>
            <a:ext cx="8136904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8640960" cy="720079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Classificació de les neurones segons la seva funció: 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1268760"/>
            <a:ext cx="8280920" cy="5328592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-Neurones o fibres aferents o sensitives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Condueixen la informació des del receptor fins al SNC (encèfal o medul·la espinal).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-Neurones o fibres eferents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Condueixen informació des del SNC fins als òrgans efectors.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N’hi ha 2 tipus: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</a:t>
            </a:r>
            <a:r>
              <a:rPr lang="ca-ES" b="1" dirty="0" smtClean="0">
                <a:solidFill>
                  <a:schemeClr val="tx1"/>
                </a:solidFill>
              </a:rPr>
              <a:t>vegetatives </a:t>
            </a:r>
            <a:r>
              <a:rPr lang="ca-ES" dirty="0" smtClean="0">
                <a:solidFill>
                  <a:schemeClr val="tx1"/>
                </a:solidFill>
              </a:rPr>
              <a:t>innerven glàndules o músculs de contracció involuntària (cor).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</a:t>
            </a:r>
            <a:r>
              <a:rPr lang="ca-ES" b="1" dirty="0" smtClean="0">
                <a:solidFill>
                  <a:schemeClr val="tx1"/>
                </a:solidFill>
              </a:rPr>
              <a:t>motores </a:t>
            </a:r>
            <a:r>
              <a:rPr lang="ca-ES" dirty="0" smtClean="0">
                <a:solidFill>
                  <a:schemeClr val="tx1"/>
                </a:solidFill>
              </a:rPr>
              <a:t>innerven músculs esquelètics responsables de la contracció voluntària (bíceps).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-</a:t>
            </a:r>
            <a:r>
              <a:rPr lang="ca-ES" b="1" dirty="0" err="1" smtClean="0">
                <a:solidFill>
                  <a:schemeClr val="tx1"/>
                </a:solidFill>
              </a:rPr>
              <a:t>Interneurones</a:t>
            </a:r>
            <a:r>
              <a:rPr lang="ca-ES" b="1" dirty="0" smtClean="0">
                <a:solidFill>
                  <a:schemeClr val="tx1"/>
                </a:solidFill>
              </a:rPr>
              <a:t> o neurones d’associació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Condueixen informació d’un lloc a un altre del SNC. Són les responsables de la memòria, pensament...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neurones sensitives, motores interneurone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76672"/>
            <a:ext cx="7128792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504055"/>
          </a:xfrm>
        </p:spPr>
        <p:txBody>
          <a:bodyPr>
            <a:normAutofit fontScale="90000"/>
          </a:bodyPr>
          <a:lstStyle/>
          <a:p>
            <a:r>
              <a:rPr lang="ca-ES" b="1" dirty="0" smtClean="0"/>
              <a:t>LA SINAPSI</a:t>
            </a:r>
            <a:endParaRPr lang="ca-ES" b="1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83568" y="836712"/>
            <a:ext cx="7776864" cy="5328592"/>
          </a:xfrm>
        </p:spPr>
        <p:txBody>
          <a:bodyPr>
            <a:normAutofit/>
          </a:bodyPr>
          <a:lstStyle/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És la transmissió de la informació nerviosa entre 2 neurones o entre una neurona i una cèl·lula efectora. </a:t>
            </a: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Permet que </a:t>
            </a:r>
            <a:r>
              <a:rPr lang="ca-ES" sz="2800" dirty="0" err="1" smtClean="0">
                <a:solidFill>
                  <a:schemeClr val="tx1"/>
                </a:solidFill>
              </a:rPr>
              <a:t>l’impuls</a:t>
            </a:r>
            <a:r>
              <a:rPr lang="ca-ES" sz="2800" dirty="0" smtClean="0">
                <a:solidFill>
                  <a:schemeClr val="tx1"/>
                </a:solidFill>
              </a:rPr>
              <a:t> nerviós (potencial d’acció) passi d’una cèl·lula a una altra. </a:t>
            </a:r>
          </a:p>
          <a:p>
            <a:pPr algn="l"/>
            <a:r>
              <a:rPr lang="ca-ES" sz="2800" dirty="0" smtClean="0">
                <a:solidFill>
                  <a:schemeClr val="tx1"/>
                </a:solidFill>
              </a:rPr>
              <a:t>Les sinapsis només deixen passar la informació en un sentit. </a:t>
            </a:r>
            <a:endParaRPr lang="ca-ES" sz="2800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sinapsis neurona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4005064"/>
            <a:ext cx="6984776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064896" cy="590465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Hi ha una </a:t>
            </a:r>
            <a:r>
              <a:rPr lang="ca-ES" b="1" dirty="0" smtClean="0">
                <a:solidFill>
                  <a:schemeClr val="tx1"/>
                </a:solidFill>
              </a:rPr>
              <a:t>neurona </a:t>
            </a:r>
            <a:r>
              <a:rPr lang="ca-ES" b="1" dirty="0" err="1" smtClean="0">
                <a:solidFill>
                  <a:schemeClr val="tx1"/>
                </a:solidFill>
              </a:rPr>
              <a:t>presinàptica</a:t>
            </a:r>
            <a:r>
              <a:rPr lang="ca-ES" b="1" dirty="0" smtClean="0">
                <a:solidFill>
                  <a:schemeClr val="tx1"/>
                </a:solidFill>
              </a:rPr>
              <a:t> </a:t>
            </a:r>
            <a:r>
              <a:rPr lang="ca-ES" dirty="0" smtClean="0">
                <a:solidFill>
                  <a:schemeClr val="tx1"/>
                </a:solidFill>
              </a:rPr>
              <a:t>(la que envia la informació) i una </a:t>
            </a:r>
            <a:r>
              <a:rPr lang="ca-ES" b="1" dirty="0" smtClean="0">
                <a:solidFill>
                  <a:schemeClr val="tx1"/>
                </a:solidFill>
              </a:rPr>
              <a:t>neurona postsinàptica </a:t>
            </a:r>
            <a:r>
              <a:rPr lang="ca-ES" dirty="0" smtClean="0">
                <a:solidFill>
                  <a:schemeClr val="tx1"/>
                </a:solidFill>
              </a:rPr>
              <a:t>(la que rep la informació. L’espai que queda entre les 2 neurones s’anomena </a:t>
            </a:r>
            <a:r>
              <a:rPr lang="ca-ES" b="1" dirty="0" smtClean="0">
                <a:solidFill>
                  <a:schemeClr val="tx1"/>
                </a:solidFill>
              </a:rPr>
              <a:t>espai sinàptic</a:t>
            </a:r>
            <a:r>
              <a:rPr lang="ca-ES" dirty="0" smtClean="0">
                <a:solidFill>
                  <a:schemeClr val="tx1"/>
                </a:solidFill>
              </a:rPr>
              <a:t>. </a:t>
            </a:r>
            <a:endParaRPr lang="ca-ES" dirty="0">
              <a:solidFill>
                <a:schemeClr val="tx1"/>
              </a:solidFill>
            </a:endParaRPr>
          </a:p>
        </p:txBody>
      </p:sp>
      <p:pic>
        <p:nvPicPr>
          <p:cNvPr id="4" name="3 Imagen" descr="Resultat d'imatges de sinapsis neuronal"/>
          <p:cNvPicPr/>
          <p:nvPr/>
        </p:nvPicPr>
        <p:blipFill>
          <a:blip r:embed="rId2" cstate="print"/>
          <a:srcRect t="15781"/>
          <a:stretch>
            <a:fillRect/>
          </a:stretch>
        </p:blipFill>
        <p:spPr bwMode="auto">
          <a:xfrm>
            <a:off x="1043608" y="2564904"/>
            <a:ext cx="6840760" cy="4293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404664"/>
            <a:ext cx="8064896" cy="5760640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Sinapsis químiques: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Són les més freqüents. S’alliberen substàncies químiques anomenades </a:t>
            </a:r>
            <a:r>
              <a:rPr lang="ca-ES" b="1" dirty="0" smtClean="0">
                <a:solidFill>
                  <a:schemeClr val="tx1"/>
                </a:solidFill>
              </a:rPr>
              <a:t>neurotransmissors</a:t>
            </a:r>
            <a:r>
              <a:rPr lang="ca-ES" dirty="0" smtClean="0">
                <a:solidFill>
                  <a:schemeClr val="tx1"/>
                </a:solidFill>
              </a:rPr>
              <a:t>, per part de la neurona </a:t>
            </a:r>
            <a:r>
              <a:rPr lang="ca-ES" dirty="0" err="1" smtClean="0">
                <a:solidFill>
                  <a:schemeClr val="tx1"/>
                </a:solidFill>
              </a:rPr>
              <a:t>presinàptica</a:t>
            </a:r>
            <a:r>
              <a:rPr lang="ca-ES" dirty="0" smtClean="0">
                <a:solidFill>
                  <a:schemeClr val="tx1"/>
                </a:solidFill>
              </a:rPr>
              <a:t>, que interaccionen amb molècules específiques de la neurona postsinàptica (receptors), fet que ocasiona canvis en el potencial de membrana postsinàptic.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neurotransmissor s’emmagatzema en vesícules esfèriques anomenades vesícules sinàptiques del botó terminal.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sinapsis neuronal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60648"/>
            <a:ext cx="8568952" cy="633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064896" cy="5688632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Etapes de la sinapsi: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1- Alliberament del neurotransmissor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Quan arriba un potencial d’acció al botó terminal, es despolaritza la membrana, els canals de Ca</a:t>
            </a:r>
            <a:r>
              <a:rPr lang="ca-ES" baseline="30000" dirty="0" smtClean="0">
                <a:solidFill>
                  <a:schemeClr val="tx1"/>
                </a:solidFill>
              </a:rPr>
              <a:t>+</a:t>
            </a:r>
            <a:r>
              <a:rPr lang="ca-ES" dirty="0" smtClean="0">
                <a:solidFill>
                  <a:schemeClr val="tx1"/>
                </a:solidFill>
              </a:rPr>
              <a:t>² s’obren i entra ions Ca</a:t>
            </a:r>
            <a:r>
              <a:rPr lang="ca-ES" baseline="30000" dirty="0" smtClean="0">
                <a:solidFill>
                  <a:schemeClr val="tx1"/>
                </a:solidFill>
              </a:rPr>
              <a:t>+</a:t>
            </a:r>
            <a:r>
              <a:rPr lang="ca-ES" dirty="0" smtClean="0">
                <a:solidFill>
                  <a:schemeClr val="tx1"/>
                </a:solidFill>
              </a:rPr>
              <a:t>² dins del botó terminal, això fa que es produeixi l’alliberament de neurotransmissor per exocitosi.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a-ES"/>
          </a:p>
        </p:txBody>
      </p:sp>
      <p:pic>
        <p:nvPicPr>
          <p:cNvPr id="4" name="3 Imagen" descr="Resultat d'imatges de sinapsis química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44000" cy="5832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67544" y="548680"/>
            <a:ext cx="8208912" cy="5688632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2- Reconeixement del neurotransmissor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Les molècules del neurotransmissor difonen per l’espai sinàptic fins a arribar a la membrana postsinàptica. Allà interactuen amb receptors postsinàptics. </a:t>
            </a:r>
          </a:p>
          <a:p>
            <a:pPr algn="l"/>
            <a:r>
              <a:rPr lang="ca-ES" b="1" dirty="0" smtClean="0">
                <a:solidFill>
                  <a:schemeClr val="tx1"/>
                </a:solidFill>
              </a:rPr>
              <a:t>3- Regulació de la transmissió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 neurotransmissor és eliminat de seguida. </a:t>
            </a:r>
          </a:p>
          <a:p>
            <a:pPr algn="l"/>
            <a:endParaRPr lang="ca-E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404664"/>
            <a:ext cx="7992888" cy="5832648"/>
          </a:xfrm>
        </p:spPr>
        <p:txBody>
          <a:bodyPr/>
          <a:lstStyle/>
          <a:p>
            <a:pPr algn="l"/>
            <a:r>
              <a:rPr lang="ca-ES" b="1" dirty="0" smtClean="0">
                <a:solidFill>
                  <a:schemeClr val="tx1"/>
                </a:solidFill>
              </a:rPr>
              <a:t>4- Resposta de la cèl·lula postsinàptica</a:t>
            </a:r>
            <a:endParaRPr lang="ca-ES" dirty="0" smtClean="0">
              <a:solidFill>
                <a:schemeClr val="tx1"/>
              </a:solidFill>
            </a:endParaRP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La unió </a:t>
            </a:r>
            <a:r>
              <a:rPr lang="ca-ES" dirty="0" err="1" smtClean="0">
                <a:solidFill>
                  <a:schemeClr val="tx1"/>
                </a:solidFill>
              </a:rPr>
              <a:t>neurotransmissor-receptor</a:t>
            </a:r>
            <a:r>
              <a:rPr lang="ca-ES" dirty="0" smtClean="0">
                <a:solidFill>
                  <a:schemeClr val="tx1"/>
                </a:solidFill>
              </a:rPr>
              <a:t> provoca l’obertura de canals iònics a la membrana de la neurona postsinàptica i es produeix un potencial postsinàptic. </a:t>
            </a:r>
          </a:p>
          <a:p>
            <a:pPr algn="l"/>
            <a:r>
              <a:rPr lang="ca-ES" dirty="0" smtClean="0">
                <a:solidFill>
                  <a:schemeClr val="tx1"/>
                </a:solidFill>
              </a:rPr>
              <a:t>Els potencials postsinàptics que es produeixen en un punt de la membrana de la neurona es propaguen fins al segment inicial de l’axó i és aquí on es forma el potencial d’acció.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a-ES" dirty="0" smtClean="0"/>
              <a:t>   </a:t>
            </a:r>
            <a:endParaRPr lang="ca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9552" y="620688"/>
            <a:ext cx="7920880" cy="5544616"/>
          </a:xfrm>
        </p:spPr>
        <p:txBody>
          <a:bodyPr/>
          <a:lstStyle/>
          <a:p>
            <a:pPr algn="l"/>
            <a:r>
              <a:rPr lang="ca-ES" dirty="0" smtClean="0">
                <a:solidFill>
                  <a:schemeClr val="tx1"/>
                </a:solidFill>
              </a:rPr>
              <a:t>Algunes sinapsis transmeten informació excitadora (es produirà un potencial d’acció en la neurona postsinàptica)  i altres inhibidora (es redueix la possibilitat que es produeixi un potencial d’acció en la </a:t>
            </a:r>
            <a:r>
              <a:rPr lang="ca-ES" smtClean="0">
                <a:solidFill>
                  <a:schemeClr val="tx1"/>
                </a:solidFill>
              </a:rPr>
              <a:t>neurona postsinàptica). </a:t>
            </a:r>
            <a:endParaRPr lang="ca-E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</TotalTime>
  <Words>510</Words>
  <Application>Microsoft Office PowerPoint</Application>
  <PresentationFormat>Presentación en pantalla (4:3)</PresentationFormat>
  <Paragraphs>51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COMUNICACIÓ EN L’ORGANISME II</vt:lpstr>
      <vt:lpstr>Nervis i fibres nervioses</vt:lpstr>
      <vt:lpstr>   </vt:lpstr>
      <vt:lpstr>    </vt:lpstr>
      <vt:lpstr>   </vt:lpstr>
      <vt:lpstr>Presentación de PowerPoint</vt:lpstr>
      <vt:lpstr>Presentación de PowerPoint</vt:lpstr>
      <vt:lpstr>Classificació de les neurones segons la seva funció: </vt:lpstr>
      <vt:lpstr>    </vt:lpstr>
      <vt:lpstr>LA SINAPSI</vt:lpstr>
      <vt:lpstr>   </vt:lpstr>
      <vt:lpstr>    </vt:lpstr>
      <vt:lpstr>Presentación de PowerPoint</vt:lpstr>
      <vt:lpstr>   </vt:lpstr>
      <vt:lpstr>Presentación de PowerPoint</vt:lpstr>
      <vt:lpstr>    </vt:lpstr>
      <vt:lpstr>   </vt:lpstr>
      <vt:lpstr>   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montse</dc:creator>
  <cp:lastModifiedBy>profe</cp:lastModifiedBy>
  <cp:revision>19</cp:revision>
  <dcterms:created xsi:type="dcterms:W3CDTF">2016-11-01T18:14:45Z</dcterms:created>
  <dcterms:modified xsi:type="dcterms:W3CDTF">2016-11-04T13:03:33Z</dcterms:modified>
</cp:coreProperties>
</file>