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9" r:id="rId3"/>
    <p:sldId id="271" r:id="rId4"/>
    <p:sldId id="257" r:id="rId5"/>
    <p:sldId id="272" r:id="rId6"/>
    <p:sldId id="258" r:id="rId7"/>
    <p:sldId id="273" r:id="rId8"/>
    <p:sldId id="261" r:id="rId9"/>
    <p:sldId id="259" r:id="rId10"/>
    <p:sldId id="267" r:id="rId11"/>
  </p:sldIdLst>
  <p:sldSz cx="9144000" cy="6858000" type="screen4x3"/>
  <p:notesSz cx="6858000" cy="9144000"/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Myriad Pro Light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68">
          <p15:clr>
            <a:srgbClr val="A4A3A4"/>
          </p15:clr>
        </p15:guide>
        <p15:guide id="2" pos="3628">
          <p15:clr>
            <a:srgbClr val="A4A3A4"/>
          </p15:clr>
        </p15:guide>
        <p15:guide id="3" pos="36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6600CC"/>
    <a:srgbClr val="663399"/>
    <a:srgbClr val="3399CC"/>
    <a:srgbClr val="6699CC"/>
    <a:srgbClr val="669900"/>
    <a:srgbClr val="99CC00"/>
    <a:srgbClr val="66CCFF"/>
    <a:srgbClr val="C817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76"/>
    <p:restoredTop sz="94648"/>
  </p:normalViewPr>
  <p:slideViewPr>
    <p:cSldViewPr snapToObjects="1">
      <p:cViewPr>
        <p:scale>
          <a:sx n="80" d="100"/>
          <a:sy n="80" d="100"/>
        </p:scale>
        <p:origin x="-1410" y="330"/>
      </p:cViewPr>
      <p:guideLst>
        <p:guide orient="horz" pos="4168"/>
        <p:guide pos="3628"/>
        <p:guide pos="3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082C557-76E7-EE43-827E-77B808842A26}" type="slidenum">
              <a:rPr lang="ca-ES" altLang="es-ES_tradnl"/>
              <a:pPr>
                <a:defRPr/>
              </a:pPr>
              <a:t>‹Nº›</a:t>
            </a:fld>
            <a:endParaRPr lang="ca-ES" altLang="es-ES_tradnl"/>
          </a:p>
        </p:txBody>
      </p:sp>
    </p:spTree>
    <p:extLst>
      <p:ext uri="{BB962C8B-B14F-4D97-AF65-F5344CB8AC3E}">
        <p14:creationId xmlns:p14="http://schemas.microsoft.com/office/powerpoint/2010/main" val="1232494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altLang="es-ES_tradnl" noProof="0"/>
              <a:t>Feu clic aquí per editar els estils de text del patró</a:t>
            </a:r>
          </a:p>
          <a:p>
            <a:pPr lvl="1"/>
            <a:r>
              <a:rPr lang="ca-ES" altLang="es-ES_tradnl" noProof="0"/>
              <a:t>Segon nivell</a:t>
            </a:r>
          </a:p>
          <a:p>
            <a:pPr lvl="2"/>
            <a:r>
              <a:rPr lang="ca-ES" altLang="es-ES_tradnl" noProof="0"/>
              <a:t>Tercer nivell</a:t>
            </a:r>
          </a:p>
          <a:p>
            <a:pPr lvl="3"/>
            <a:r>
              <a:rPr lang="ca-ES" altLang="es-ES_tradnl" noProof="0"/>
              <a:t>Quart nivell</a:t>
            </a:r>
          </a:p>
          <a:p>
            <a:pPr lvl="4"/>
            <a:r>
              <a:rPr lang="ca-ES" altLang="es-ES_tradnl" noProof="0"/>
              <a:t>Cinquè nivell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2F5AED65-1CA6-7040-B57A-D97708121936}" type="slidenum">
              <a:rPr lang="ca-ES" altLang="es-ES_tradnl"/>
              <a:pPr>
                <a:defRPr/>
              </a:pPr>
              <a:t>‹Nº›</a:t>
            </a:fld>
            <a:endParaRPr lang="ca-ES" altLang="es-ES_tradnl"/>
          </a:p>
        </p:txBody>
      </p:sp>
    </p:spTree>
    <p:extLst>
      <p:ext uri="{BB962C8B-B14F-4D97-AF65-F5344CB8AC3E}">
        <p14:creationId xmlns:p14="http://schemas.microsoft.com/office/powerpoint/2010/main" val="1743793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9326F1F4-6D90-8747-856E-A3056E9F109E}" type="slidenum">
              <a:rPr lang="ca-ES" altLang="es-ES_tradnl"/>
              <a:pPr>
                <a:spcBef>
                  <a:spcPct val="0"/>
                </a:spcBef>
              </a:pPr>
              <a:t>1</a:t>
            </a:fld>
            <a:endParaRPr lang="ca-ES" altLang="es-ES_tradnl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6176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88DD794B-E9C7-D546-BC6E-2B92FEE12AEC}" type="slidenum">
              <a:rPr lang="ca-ES" altLang="es-ES_tradnl"/>
              <a:pPr>
                <a:spcBef>
                  <a:spcPct val="0"/>
                </a:spcBef>
              </a:pPr>
              <a:t>4</a:t>
            </a:fld>
            <a:endParaRPr lang="ca-ES" altLang="es-ES_tradnl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251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A5B53783-2634-FE45-B246-8CCA0CA6A068}" type="slidenum">
              <a:rPr lang="ca-ES" altLang="es-ES_tradnl"/>
              <a:pPr>
                <a:spcBef>
                  <a:spcPct val="0"/>
                </a:spcBef>
              </a:pPr>
              <a:t>6</a:t>
            </a:fld>
            <a:endParaRPr lang="ca-ES" altLang="es-ES_tradnl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783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CB6E44EE-6B89-5448-9253-39F33CA16FA9}" type="slidenum">
              <a:rPr lang="ca-ES" altLang="es-ES_tradnl"/>
              <a:pPr>
                <a:spcBef>
                  <a:spcPct val="0"/>
                </a:spcBef>
              </a:pPr>
              <a:t>8</a:t>
            </a:fld>
            <a:endParaRPr lang="ca-ES" altLang="es-ES_tradnl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19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FA125A4A-3A9F-4C44-BA00-FD103677D2F9}" type="slidenum">
              <a:rPr lang="ca-ES" altLang="es-ES_tradnl"/>
              <a:pPr>
                <a:spcBef>
                  <a:spcPct val="0"/>
                </a:spcBef>
              </a:pPr>
              <a:t>9</a:t>
            </a:fld>
            <a:endParaRPr lang="ca-ES" altLang="es-ES_tradnl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495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</a:pPr>
            <a:fld id="{D255111B-6D0E-EB47-905B-6D674A0344F9}" type="slidenum">
              <a:rPr lang="ca-ES" altLang="es-ES_tradnl"/>
              <a:pPr>
                <a:spcBef>
                  <a:spcPct val="0"/>
                </a:spcBef>
              </a:pPr>
              <a:t>10</a:t>
            </a:fld>
            <a:endParaRPr lang="ca-ES" altLang="es-ES_tradnl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a-ES" dirty="0" smtClean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964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4BC08-7D49-694C-9582-200F4A8532F3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640871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048E0-BB30-414B-AD41-8A078DAE0F45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41952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DE65BF-D039-A74A-9C58-BFBD078EB5A9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2093508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C2E31-EE1E-A347-B56A-2090AA3FB977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225001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CAE2B3-A223-6543-AA06-2EBBF2774AAA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67167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EEFEF9-2978-964A-80E8-80A56F476131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750736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432C6-4F02-CF46-9FCE-9FCA80CC1FA2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955949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F1966-1614-5D4D-8907-B61BB70626A3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211924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A250D6-686E-964B-B50F-8F7E1AF3C121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854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900848-A55F-CC43-84F3-B7EEB4BA0070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267374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EB6CA-664C-4D45-9BDF-25DC7381C1A5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  <p:extLst>
      <p:ext uri="{BB962C8B-B14F-4D97-AF65-F5344CB8AC3E}">
        <p14:creationId xmlns:p14="http://schemas.microsoft.com/office/powerpoint/2010/main" val="123097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_tradnl"/>
              <a:t>Click to edit Master text styles</a:t>
            </a:r>
          </a:p>
          <a:p>
            <a:pPr lvl="1"/>
            <a:r>
              <a:rPr lang="es-ES" altLang="es-ES_tradnl"/>
              <a:t>Second level</a:t>
            </a:r>
          </a:p>
          <a:p>
            <a:pPr lvl="2"/>
            <a:r>
              <a:rPr lang="es-ES" altLang="es-ES_tradnl"/>
              <a:t>Third level</a:t>
            </a:r>
          </a:p>
          <a:p>
            <a:pPr lvl="3"/>
            <a:r>
              <a:rPr lang="es-ES" altLang="es-ES_tradnl"/>
              <a:t>Fourth level</a:t>
            </a:r>
          </a:p>
          <a:p>
            <a:pPr lvl="4"/>
            <a:r>
              <a:rPr lang="es-ES" altLang="es-ES_tradnl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>
                <a:latin typeface="+mn-lt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mtClean="0">
                <a:latin typeface="Arial" charset="0"/>
              </a:defRPr>
            </a:lvl1pPr>
          </a:lstStyle>
          <a:p>
            <a:pPr>
              <a:defRPr/>
            </a:pPr>
            <a:fld id="{03BC85C6-47C9-014D-9664-A756E39C98D5}" type="slidenum">
              <a:rPr lang="es-ES" altLang="es-ES_tradnl"/>
              <a:pPr>
                <a:defRPr/>
              </a:pPr>
              <a:t>‹Nº›</a:t>
            </a:fld>
            <a:endParaRPr lang="es-ES" alt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3860800"/>
            <a:ext cx="8793162" cy="225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ángulo 2"/>
          <p:cNvSpPr>
            <a:spLocks noChangeArrowheads="1"/>
          </p:cNvSpPr>
          <p:nvPr/>
        </p:nvSpPr>
        <p:spPr bwMode="auto">
          <a:xfrm>
            <a:off x="0" y="4734145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a-ES" altLang="es-ES_tradnl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Unitat 10. La valoració i l</a:t>
            </a:r>
            <a:r>
              <a:rPr lang="ca-ES" altLang="ca-ES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administració 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a-ES" altLang="es-ES_tradnl" sz="24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de les existències</a:t>
            </a:r>
            <a:endParaRPr lang="ca-ES" altLang="es-ES_tradnl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5365" name="Object 22"/>
          <p:cNvGraphicFramePr>
            <a:graphicFrameLocks noChangeAspect="1"/>
          </p:cNvGraphicFramePr>
          <p:nvPr/>
        </p:nvGraphicFramePr>
        <p:xfrm>
          <a:off x="5791200" y="416560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Ecuación" r:id="rId5" imgW="114300" imgH="165100" progId="">
                  <p:embed/>
                </p:oleObj>
              </mc:Choice>
              <mc:Fallback>
                <p:oleObj name="Ecuación" r:id="rId5" imgW="114300" imgH="165100" progId="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4165600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Imagen 8" descr="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460375"/>
            <a:ext cx="1212850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775" y="548680"/>
            <a:ext cx="5145648" cy="2794000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14399" y="1403775"/>
            <a:ext cx="71229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ca-E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ca-ES" sz="2000" b="1" dirty="0">
                <a:latin typeface="Verdana" panose="020B0604030504040204" pitchFamily="34" charset="0"/>
                <a:ea typeface="Verdana" panose="020B0604030504040204" pitchFamily="34" charset="0"/>
              </a:rPr>
              <a:t>. La valoració de les entrades al magatzem</a:t>
            </a:r>
          </a:p>
          <a:p>
            <a:pPr algn="just">
              <a:defRPr/>
            </a:pPr>
            <a:r>
              <a:rPr lang="ca-ES" sz="20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ca-ES" sz="2000" b="1" dirty="0">
                <a:latin typeface="Verdana" panose="020B0604030504040204" pitchFamily="34" charset="0"/>
                <a:ea typeface="Verdana" panose="020B0604030504040204" pitchFamily="34" charset="0"/>
              </a:rPr>
              <a:t>. La valoració de les sortides del magatzem	</a:t>
            </a:r>
          </a:p>
          <a:p>
            <a:pPr algn="just">
              <a:defRPr/>
            </a:pPr>
            <a:r>
              <a:rPr lang="ca-ES" sz="2000" b="1" dirty="0">
                <a:latin typeface="Verdana" panose="020B0604030504040204" pitchFamily="34" charset="0"/>
                <a:ea typeface="Verdana" panose="020B0604030504040204" pitchFamily="34" charset="0"/>
              </a:rPr>
              <a:t>3. L’administració de les existències</a:t>
            </a:r>
            <a:r>
              <a:rPr lang="ca-ES" sz="1800" dirty="0"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</a:p>
        </p:txBody>
      </p:sp>
      <p:pic>
        <p:nvPicPr>
          <p:cNvPr id="3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134938"/>
            <a:ext cx="2663825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2"/>
          <p:cNvSpPr>
            <a:spLocks noChangeArrowheads="1"/>
          </p:cNvSpPr>
          <p:nvPr/>
        </p:nvSpPr>
        <p:spPr bwMode="auto">
          <a:xfrm>
            <a:off x="6305550" y="307975"/>
            <a:ext cx="28067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ca-ES" altLang="ca-ES" sz="1600" b="1" dirty="0">
                <a:latin typeface="Verdana" pitchFamily="34" charset="0"/>
              </a:rPr>
              <a:t>Índex de la unitat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062" y="2798930"/>
            <a:ext cx="6188838" cy="3569620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CuadroTexto 1"/>
          <p:cNvSpPr txBox="1">
            <a:spLocks noChangeArrowheads="1"/>
          </p:cNvSpPr>
          <p:nvPr/>
        </p:nvSpPr>
        <p:spPr bwMode="auto">
          <a:xfrm>
            <a:off x="386535" y="308270"/>
            <a:ext cx="855980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ca-ES" altLang="es-ES_tradnl" sz="2400" b="1" dirty="0" err="1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Valoraci</a:t>
            </a:r>
            <a:r>
              <a:rPr lang="es-ES" altLang="es-ES_tradnl" sz="2400" b="1" dirty="0" err="1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ó</a:t>
            </a:r>
            <a:r>
              <a:rPr lang="es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les </a:t>
            </a:r>
            <a:r>
              <a:rPr lang="es-ES" altLang="es-ES_tradnl" sz="2400" b="1" dirty="0" err="1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entrades</a:t>
            </a:r>
            <a:r>
              <a:rPr lang="es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al </a:t>
            </a:r>
            <a:r>
              <a:rPr lang="es-ES" altLang="es-ES_tradnl" sz="2400" b="1" dirty="0" err="1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magatzem</a:t>
            </a: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</a:p>
        </p:txBody>
      </p:sp>
      <p:pic>
        <p:nvPicPr>
          <p:cNvPr id="17410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192" y="1172213"/>
            <a:ext cx="6120485" cy="4861081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6033294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ca-ES" altLang="es-ES_tradnl" sz="2000"/>
          </a:p>
        </p:txBody>
      </p:sp>
      <p:sp>
        <p:nvSpPr>
          <p:cNvPr id="18434" name="Rectangle 39"/>
          <p:cNvSpPr>
            <a:spLocks noChangeArrowheads="1"/>
          </p:cNvSpPr>
          <p:nvPr/>
        </p:nvSpPr>
        <p:spPr bwMode="auto">
          <a:xfrm>
            <a:off x="0" y="-171450"/>
            <a:ext cx="1841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ca-ES" altLang="es-ES_tradnl" sz="1400"/>
          </a:p>
        </p:txBody>
      </p:sp>
      <p:pic>
        <p:nvPicPr>
          <p:cNvPr id="18435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6033294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CuadroTexto 1"/>
          <p:cNvSpPr txBox="1">
            <a:spLocks noChangeArrowheads="1"/>
          </p:cNvSpPr>
          <p:nvPr/>
        </p:nvSpPr>
        <p:spPr bwMode="auto">
          <a:xfrm>
            <a:off x="435656" y="294209"/>
            <a:ext cx="8559800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Preu d</a:t>
            </a:r>
            <a:r>
              <a:rPr lang="ca-ES" altLang="ca-ES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adquisició i cost de producció			</a:t>
            </a:r>
          </a:p>
        </p:txBody>
      </p:sp>
      <p:pic>
        <p:nvPicPr>
          <p:cNvPr id="18437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369" y="953725"/>
            <a:ext cx="5832475" cy="1071563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Imagen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13" y="2213865"/>
            <a:ext cx="6796087" cy="1090613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984941" y="3805231"/>
            <a:ext cx="47121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F3399"/>
              </a:buClr>
              <a:buFont typeface="Arial" panose="020B0604020202020204" pitchFamily="34" charset="0"/>
              <a:buChar char="•"/>
            </a:pP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Els </a:t>
            </a:r>
            <a:r>
              <a:rPr lang="ca-ES" sz="16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costos directes </a:t>
            </a: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són aquells </a:t>
            </a:r>
            <a:r>
              <a:rPr lang="ca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que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es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poden </a:t>
            </a:r>
            <a:r>
              <a:rPr lang="es-E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assignar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 a la </a:t>
            </a:r>
            <a:r>
              <a:rPr lang="es-ES" sz="16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fabricació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a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d’un </a:t>
            </a: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producte.</a:t>
            </a:r>
          </a:p>
          <a:p>
            <a:pPr marL="285750" indent="-285750">
              <a:buClr>
                <a:srgbClr val="FF3399"/>
              </a:buClr>
              <a:buFont typeface="Arial" panose="020B0604020202020204" pitchFamily="34" charset="0"/>
              <a:buChar char="•"/>
            </a:pPr>
            <a:r>
              <a:rPr lang="ca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Els </a:t>
            </a:r>
            <a:r>
              <a:rPr lang="ca-ES" sz="16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costos indirectes </a:t>
            </a: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són els </a:t>
            </a:r>
            <a:r>
              <a:rPr lang="ca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que no </a:t>
            </a: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es poden assignar </a:t>
            </a:r>
            <a:r>
              <a:rPr lang="ca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directament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es-E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fabricació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d’un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producte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, ja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que afecten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de manera general a </a:t>
            </a:r>
            <a:r>
              <a:rPr lang="es-ES" sz="16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tots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els </a:t>
            </a:r>
            <a:r>
              <a:rPr lang="fr-F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productes</a:t>
            </a: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fabricats</a:t>
            </a:r>
            <a:r>
              <a:rPr lang="fr-FR" sz="1600" dirty="0">
                <a:latin typeface="Verdana" panose="020B0604030504040204" pitchFamily="34" charset="0"/>
                <a:ea typeface="Verdana" panose="020B0604030504040204" pitchFamily="34" charset="0"/>
              </a:rPr>
              <a:t> per </a:t>
            </a:r>
            <a:r>
              <a:rPr lang="fr-FR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l’</a:t>
            </a:r>
            <a:r>
              <a:rPr lang="fr-FR" sz="1600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empresa</a:t>
            </a:r>
            <a:r>
              <a:rPr lang="fr-FR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; </a:t>
            </a:r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per </a:t>
            </a:r>
            <a:r>
              <a:rPr lang="it-IT" sz="1600" dirty="0">
                <a:latin typeface="Verdana" panose="020B0604030504040204" pitchFamily="34" charset="0"/>
                <a:ea typeface="Verdana" panose="020B0604030504040204" pitchFamily="34" charset="0"/>
              </a:rPr>
              <a:t>això cal assignar un </a:t>
            </a:r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criteri </a:t>
            </a:r>
            <a:r>
              <a:rPr lang="ca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de </a:t>
            </a:r>
            <a:r>
              <a:rPr 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repartiment.</a:t>
            </a:r>
            <a:endParaRPr lang="ca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180" y="3672927"/>
            <a:ext cx="1877511" cy="281915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476689" y="326242"/>
            <a:ext cx="828077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a-ES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Exemple preu </a:t>
            </a:r>
            <a:r>
              <a:rPr lang="ca-ES" b="1" dirty="0" err="1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d’adquisici</a:t>
            </a:r>
            <a:r>
              <a:rPr lang="es-ES" b="1" dirty="0" err="1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ó</a:t>
            </a:r>
            <a:endParaRPr lang="es-ES" b="1" dirty="0" smtClean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Una empresa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distribuïdora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importa en exclusiva 7 500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unitats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d’un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producte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a un preu </a:t>
            </a:r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de 7,51 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€/u.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Però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la compra genera unes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despeses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addicionals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: 4 507,59 € de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transports</a:t>
            </a:r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ca-ES" dirty="0" smtClean="0">
                <a:latin typeface="Verdana" panose="020B0604030504040204" pitchFamily="34" charset="0"/>
                <a:ea typeface="Verdana" panose="020B0604030504040204" pitchFamily="34" charset="0"/>
              </a:rPr>
              <a:t>132,22 </a:t>
            </a:r>
            <a:r>
              <a:rPr lang="ca-ES" dirty="0">
                <a:latin typeface="Verdana" panose="020B0604030504040204" pitchFamily="34" charset="0"/>
                <a:ea typeface="Verdana" panose="020B0604030504040204" pitchFamily="34" charset="0"/>
              </a:rPr>
              <a:t>€ d’assegurances, un aranzel (l’impost sobre els productes que s’importen) </a:t>
            </a:r>
            <a:r>
              <a:rPr lang="ca-ES" dirty="0" smtClean="0">
                <a:latin typeface="Verdana" panose="020B0604030504040204" pitchFamily="34" charset="0"/>
                <a:ea typeface="Verdana" panose="020B0604030504040204" pitchFamily="34" charset="0"/>
              </a:rPr>
              <a:t>d’importació </a:t>
            </a:r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del 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7,5 % sobre el preu de compra i 751,27 € de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l’agent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duanes</a:t>
            </a:r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Calcula 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el preu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d’adquisició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de cada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unitat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d’aquest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producte</a:t>
            </a:r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020" y="1911162"/>
            <a:ext cx="4072482" cy="874421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550279" y="2855531"/>
            <a:ext cx="352666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err="1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Exemple</a:t>
            </a:r>
            <a:r>
              <a:rPr lang="es-ES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es-ES" b="1" dirty="0" err="1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cost</a:t>
            </a:r>
            <a:r>
              <a:rPr lang="es-ES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es-ES" b="1" dirty="0" err="1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producció</a:t>
            </a:r>
            <a:r>
              <a:rPr lang="es-ES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Una 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empresa fabrica un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producte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en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lots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producció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de 10 000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unitats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. Per a la </a:t>
            </a:r>
            <a:r>
              <a:rPr lang="es-ES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fabricació</a:t>
            </a:r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cada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lot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producció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els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costos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totals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són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els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següents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: 1 081,82 € de </a:t>
            </a:r>
            <a:r>
              <a:rPr lang="es-ES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matèries</a:t>
            </a:r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ca-ES" dirty="0" smtClean="0">
                <a:latin typeface="Verdana" panose="020B0604030504040204" pitchFamily="34" charset="0"/>
                <a:ea typeface="Verdana" panose="020B0604030504040204" pitchFamily="34" charset="0"/>
              </a:rPr>
              <a:t>primeres </a:t>
            </a:r>
            <a:r>
              <a:rPr lang="ca-ES" dirty="0">
                <a:latin typeface="Verdana" panose="020B0604030504040204" pitchFamily="34" charset="0"/>
                <a:ea typeface="Verdana" panose="020B0604030504040204" pitchFamily="34" charset="0"/>
              </a:rPr>
              <a:t>i 420,71 € de consums diversos; els costos directes associats a cada </a:t>
            </a:r>
            <a:r>
              <a:rPr lang="ca-ES" dirty="0" smtClean="0">
                <a:latin typeface="Verdana" panose="020B0604030504040204" pitchFamily="34" charset="0"/>
                <a:ea typeface="Verdana" panose="020B0604030504040204" pitchFamily="34" charset="0"/>
              </a:rPr>
              <a:t>fabricació </a:t>
            </a:r>
            <a:r>
              <a:rPr lang="pt-BR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són</a:t>
            </a:r>
            <a:r>
              <a:rPr lang="pt-BR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dirty="0">
                <a:latin typeface="Verdana" panose="020B0604030504040204" pitchFamily="34" charset="0"/>
                <a:ea typeface="Verdana" panose="020B0604030504040204" pitchFamily="34" charset="0"/>
              </a:rPr>
              <a:t>330,56 € de </a:t>
            </a:r>
            <a:r>
              <a:rPr lang="pt-BR" dirty="0" err="1">
                <a:latin typeface="Verdana" panose="020B0604030504040204" pitchFamily="34" charset="0"/>
                <a:ea typeface="Verdana" panose="020B0604030504040204" pitchFamily="34" charset="0"/>
              </a:rPr>
              <a:t>mà</a:t>
            </a:r>
            <a:r>
              <a:rPr lang="pt-BR" dirty="0">
                <a:latin typeface="Verdana" panose="020B0604030504040204" pitchFamily="34" charset="0"/>
                <a:ea typeface="Verdana" panose="020B0604030504040204" pitchFamily="34" charset="0"/>
              </a:rPr>
              <a:t> d’obra i 210,35 € d’energia consumida, i </a:t>
            </a:r>
            <a:r>
              <a:rPr lang="pt-BR" dirty="0" err="1">
                <a:latin typeface="Verdana" panose="020B0604030504040204" pitchFamily="34" charset="0"/>
                <a:ea typeface="Verdana" panose="020B0604030504040204" pitchFamily="34" charset="0"/>
              </a:rPr>
              <a:t>el</a:t>
            </a:r>
            <a:r>
              <a:rPr lang="pt-BR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dirty="0" err="1">
                <a:latin typeface="Verdana" panose="020B0604030504040204" pitchFamily="34" charset="0"/>
                <a:ea typeface="Verdana" panose="020B0604030504040204" pitchFamily="34" charset="0"/>
              </a:rPr>
              <a:t>cost</a:t>
            </a:r>
            <a:r>
              <a:rPr lang="pt-BR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t-BR" dirty="0" err="1">
                <a:latin typeface="Verdana" panose="020B0604030504040204" pitchFamily="34" charset="0"/>
                <a:ea typeface="Verdana" panose="020B0604030504040204" pitchFamily="34" charset="0"/>
              </a:rPr>
              <a:t>indirecte</a:t>
            </a:r>
            <a:r>
              <a:rPr lang="pt-BR" dirty="0">
                <a:latin typeface="Verdana" panose="020B0604030504040204" pitchFamily="34" charset="0"/>
                <a:ea typeface="Verdana" panose="020B0604030504040204" pitchFamily="34" charset="0"/>
              </a:rPr>
              <a:t> és </a:t>
            </a:r>
            <a:r>
              <a:rPr lang="pt-BR" dirty="0" smtClean="0">
                <a:latin typeface="Verdana" panose="020B0604030504040204" pitchFamily="34" charset="0"/>
                <a:ea typeface="Verdana" panose="020B0604030504040204" pitchFamily="34" charset="0"/>
              </a:rPr>
              <a:t>de </a:t>
            </a:r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7 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212,14 €, proporcional a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l’elaboració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d’aquest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producte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del 10 %.</a:t>
            </a:r>
          </a:p>
          <a:p>
            <a:r>
              <a:rPr lang="es-ES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Quin</a:t>
            </a:r>
            <a:r>
              <a:rPr lang="es-ES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és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el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cost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producció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unitari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ca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20481" y="1673805"/>
            <a:ext cx="423153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b="1" dirty="0">
                <a:latin typeface="Verdana" panose="020B0604030504040204" pitchFamily="34" charset="0"/>
                <a:ea typeface="Verdana" panose="020B0604030504040204" pitchFamily="34" charset="0"/>
              </a:rPr>
              <a:t>Solució:</a:t>
            </a:r>
          </a:p>
          <a:p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Has de saber que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l’import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de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l’aranzel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és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repercutible sobre la venda,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és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dir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és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el 7,5 % del valor de la factura (7 500 </a:t>
            </a:r>
            <a:r>
              <a:rPr lang="es-ES" dirty="0" err="1">
                <a:latin typeface="Verdana" panose="020B0604030504040204" pitchFamily="34" charset="0"/>
                <a:ea typeface="Verdana" panose="020B0604030504040204" pitchFamily="34" charset="0"/>
              </a:rPr>
              <a:t>unitats</a:t>
            </a:r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 a 7,51 €/u).</a:t>
            </a:r>
            <a:endParaRPr lang="ca-ES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80" y="6165567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275" y="3617729"/>
            <a:ext cx="4664227" cy="1794432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es-ES_tradnl" sz="2000"/>
          </a:p>
        </p:txBody>
      </p:sp>
      <p:sp>
        <p:nvSpPr>
          <p:cNvPr id="20482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es-ES_tradnl" sz="1400"/>
          </a:p>
        </p:txBody>
      </p:sp>
      <p:pic>
        <p:nvPicPr>
          <p:cNvPr id="20483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10" y="6066809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CuadroTexto 1"/>
          <p:cNvSpPr txBox="1">
            <a:spLocks noChangeArrowheads="1"/>
          </p:cNvSpPr>
          <p:nvPr/>
        </p:nvSpPr>
        <p:spPr bwMode="auto">
          <a:xfrm>
            <a:off x="305810" y="318442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Els criteris de valoració		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485" name="Rectángulo 6"/>
          <p:cNvSpPr>
            <a:spLocks noChangeArrowheads="1"/>
          </p:cNvSpPr>
          <p:nvPr/>
        </p:nvSpPr>
        <p:spPr bwMode="auto">
          <a:xfrm>
            <a:off x="325566" y="1067179"/>
            <a:ext cx="190462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es-ES_trad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Criteri PMP </a:t>
            </a:r>
            <a:endParaRPr lang="ca-ES" altLang="es-ES_tradnl" sz="18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es-ES_tradnl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ca-ES" altLang="es-ES_tradnl" sz="1800" b="1" dirty="0">
                <a:latin typeface="Verdana" panose="020B0604030504040204" pitchFamily="34" charset="0"/>
                <a:ea typeface="Verdana" panose="020B0604030504040204" pitchFamily="34" charset="0"/>
              </a:rPr>
              <a:t>Preu Mitjà Ponderat)</a:t>
            </a:r>
          </a:p>
        </p:txBody>
      </p:sp>
      <p:sp>
        <p:nvSpPr>
          <p:cNvPr id="20486" name="Rectángulo 2"/>
          <p:cNvSpPr>
            <a:spLocks noChangeArrowheads="1"/>
          </p:cNvSpPr>
          <p:nvPr/>
        </p:nvSpPr>
        <p:spPr bwMode="auto">
          <a:xfrm>
            <a:off x="2541043" y="2468913"/>
            <a:ext cx="6126412" cy="683264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 marL="342900" indent="-342900"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lvl="1" eaLnBrk="1" hangingPunct="1">
              <a:lnSpc>
                <a:spcPct val="120000"/>
              </a:lnSpc>
              <a:spcBef>
                <a:spcPct val="0"/>
              </a:spcBef>
              <a:buClr>
                <a:srgbClr val="663399"/>
              </a:buClr>
              <a:buFontTx/>
              <a:buNone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El valor de sortida dels productes del magatzem és el preu de les primeres unitats físiques que hi van entrar.</a:t>
            </a:r>
            <a:endParaRPr lang="ca-ES" altLang="es-ES_tradn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0487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12" t="-8731" r="-3696"/>
          <a:stretch>
            <a:fillRect/>
          </a:stretch>
        </p:blipFill>
        <p:spPr bwMode="auto">
          <a:xfrm>
            <a:off x="2355141" y="1085044"/>
            <a:ext cx="3390022" cy="1004258"/>
          </a:xfrm>
          <a:prstGeom prst="rect">
            <a:avLst/>
          </a:prstGeom>
          <a:noFill/>
          <a:ln w="9525">
            <a:solidFill>
              <a:srgbClr val="66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8" name="Rectángulo 4"/>
          <p:cNvSpPr>
            <a:spLocks noChangeArrowheads="1"/>
          </p:cNvSpPr>
          <p:nvPr/>
        </p:nvSpPr>
        <p:spPr bwMode="auto">
          <a:xfrm>
            <a:off x="6012160" y="1531492"/>
            <a:ext cx="22044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es-ES_tradnl" sz="1200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</a:t>
            </a:r>
            <a:r>
              <a:rPr lang="ca-ES" altLang="es-ES_trad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preu.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es-ES_tradnl" sz="1200" i="1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</a:t>
            </a:r>
            <a:r>
              <a:rPr lang="ca-ES" altLang="es-ES_trad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quantitat d</a:t>
            </a:r>
            <a:r>
              <a:rPr lang="ca-ES" altLang="ca-ES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existències.</a:t>
            </a:r>
            <a:endParaRPr lang="ca-ES" altLang="es-ES_tradnl" sz="1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325566" y="2348880"/>
            <a:ext cx="22055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ca-ES" sz="1800" b="1" dirty="0">
                <a:latin typeface="Verdana" panose="020B0604030504040204" pitchFamily="34" charset="0"/>
                <a:ea typeface="Verdana" panose="020B0604030504040204" pitchFamily="34" charset="0"/>
                <a:cs typeface="ＭＳ Ｐゴシック" charset="0"/>
              </a:rPr>
              <a:t>Criteri FIFO (</a:t>
            </a:r>
            <a:r>
              <a:rPr lang="ca-ES" sz="1800" b="1" i="1" dirty="0" err="1">
                <a:latin typeface="Verdana" panose="020B0604030504040204" pitchFamily="34" charset="0"/>
                <a:ea typeface="Verdana" panose="020B0604030504040204" pitchFamily="34" charset="0"/>
                <a:cs typeface="ＭＳ Ｐゴシック" charset="0"/>
              </a:rPr>
              <a:t>First</a:t>
            </a:r>
            <a:r>
              <a:rPr lang="ca-ES" sz="1800" b="1" i="1" dirty="0">
                <a:latin typeface="Verdana" panose="020B0604030504040204" pitchFamily="34" charset="0"/>
                <a:ea typeface="Verdana" panose="020B0604030504040204" pitchFamily="34" charset="0"/>
                <a:cs typeface="ＭＳ Ｐゴシック" charset="0"/>
              </a:rPr>
              <a:t> In, </a:t>
            </a:r>
            <a:r>
              <a:rPr lang="ca-ES" sz="1800" b="1" i="1" dirty="0" err="1">
                <a:latin typeface="Verdana" panose="020B0604030504040204" pitchFamily="34" charset="0"/>
                <a:ea typeface="Verdana" panose="020B0604030504040204" pitchFamily="34" charset="0"/>
                <a:cs typeface="ＭＳ Ｐゴシック" charset="0"/>
              </a:rPr>
              <a:t>First</a:t>
            </a:r>
            <a:r>
              <a:rPr lang="ca-ES" sz="1800" b="1" i="1" dirty="0">
                <a:latin typeface="Verdana" panose="020B0604030504040204" pitchFamily="34" charset="0"/>
                <a:ea typeface="Verdana" panose="020B0604030504040204" pitchFamily="34" charset="0"/>
                <a:cs typeface="ＭＳ Ｐゴシック" charset="0"/>
              </a:rPr>
              <a:t> Out</a:t>
            </a:r>
            <a:r>
              <a:rPr lang="ca-ES" sz="1800" b="1" dirty="0">
                <a:latin typeface="Verdana" panose="020B0604030504040204" pitchFamily="34" charset="0"/>
                <a:ea typeface="Verdana" panose="020B0604030504040204" pitchFamily="34" charset="0"/>
                <a:cs typeface="ＭＳ Ｐゴシック" charset="0"/>
              </a:rPr>
              <a:t>)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243" y="3591751"/>
            <a:ext cx="2156200" cy="2933846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Rectángulo 4"/>
          <p:cNvSpPr>
            <a:spLocks noChangeArrowheads="1"/>
          </p:cNvSpPr>
          <p:nvPr/>
        </p:nvSpPr>
        <p:spPr bwMode="auto">
          <a:xfrm>
            <a:off x="824702" y="3879050"/>
            <a:ext cx="4727353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FF3399"/>
              </a:buClr>
              <a:buNone/>
            </a:pPr>
            <a:r>
              <a:rPr lang="ca-ES" altLang="es-ES_tradnl" sz="1600" b="1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La selecció d’un criteri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ca-ES" altLang="es-ES_tradnl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criteri PMP </a:t>
            </a: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és força neutral en situacions d</a:t>
            </a:r>
            <a:r>
              <a:rPr lang="ca-ES" altLang="ca-ES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inestabilitat general de preus.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FF3399"/>
              </a:buClr>
              <a:buFont typeface="Wingdings" charset="2"/>
              <a:buChar char="§"/>
            </a:pP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El </a:t>
            </a:r>
            <a:r>
              <a:rPr lang="ca-ES" altLang="es-ES_tradnl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criteri FIFO </a:t>
            </a: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és més recomanable en situacions de deflació, quan els preus tendeixen a baixar.</a:t>
            </a:r>
            <a:endParaRPr lang="ca-ES" altLang="es-ES_tradnl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CuadroTexto 1"/>
          <p:cNvSpPr txBox="1">
            <a:spLocks noChangeArrowheads="1"/>
          </p:cNvSpPr>
          <p:nvPr/>
        </p:nvSpPr>
        <p:spPr bwMode="auto">
          <a:xfrm>
            <a:off x="345621" y="296395"/>
            <a:ext cx="8559800" cy="48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ca-ES" altLang="es-ES_tradnl" sz="2400" b="1" dirty="0" err="1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Valoraci</a:t>
            </a:r>
            <a:r>
              <a:rPr lang="es-ES" altLang="es-ES_tradnl" sz="2400" b="1" dirty="0" err="1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ó</a:t>
            </a:r>
            <a:r>
              <a:rPr lang="es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les </a:t>
            </a:r>
            <a:r>
              <a:rPr lang="es-ES" altLang="es-ES_tradnl" sz="2400" b="1" dirty="0" err="1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sortides</a:t>
            </a:r>
            <a:r>
              <a:rPr lang="es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del </a:t>
            </a:r>
            <a:r>
              <a:rPr lang="es-ES" altLang="es-ES_tradnl" sz="2400" b="1" dirty="0" err="1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magatzem</a:t>
            </a: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	</a:t>
            </a:r>
          </a:p>
        </p:txBody>
      </p:sp>
      <p:pic>
        <p:nvPicPr>
          <p:cNvPr id="22530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75" y="1043735"/>
            <a:ext cx="4590510" cy="4826013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10" y="6066809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718810"/>
            <a:ext cx="3007317" cy="346538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es-ES_tradnl" sz="2000"/>
          </a:p>
        </p:txBody>
      </p:sp>
      <p:sp>
        <p:nvSpPr>
          <p:cNvPr id="23554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es-ES_tradnl" sz="1400"/>
          </a:p>
        </p:txBody>
      </p:sp>
      <p:pic>
        <p:nvPicPr>
          <p:cNvPr id="23555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CuadroTexto 1"/>
          <p:cNvSpPr txBox="1">
            <a:spLocks noChangeArrowheads="1"/>
          </p:cNvSpPr>
          <p:nvPr/>
        </p:nvSpPr>
        <p:spPr bwMode="auto">
          <a:xfrm>
            <a:off x="300303" y="367572"/>
            <a:ext cx="855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ca-ES" altLang="ca-ES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24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administració de les existències (I)			</a:t>
            </a:r>
            <a:endParaRPr lang="ca-ES" altLang="es-ES_tradnl" sz="18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3557" name="Rectángulo 1"/>
          <p:cNvSpPr>
            <a:spLocks noChangeArrowheads="1"/>
          </p:cNvSpPr>
          <p:nvPr/>
        </p:nvSpPr>
        <p:spPr bwMode="auto">
          <a:xfrm>
            <a:off x="428625" y="953725"/>
            <a:ext cx="8075939" cy="969963"/>
          </a:xfrm>
          <a:prstGeom prst="rect">
            <a:avLst/>
          </a:prstGeom>
          <a:gradFill flip="none" rotWithShape="1">
            <a:gsLst>
              <a:gs pos="0">
                <a:srgbClr val="FF3399">
                  <a:tint val="66000"/>
                  <a:satMod val="160000"/>
                </a:srgbClr>
              </a:gs>
              <a:gs pos="50000">
                <a:srgbClr val="FF3399">
                  <a:tint val="44500"/>
                  <a:satMod val="160000"/>
                </a:srgbClr>
              </a:gs>
              <a:gs pos="100000">
                <a:srgbClr val="FF3399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ca-ES" altLang="es-ES_tradnl" sz="1600" b="1" dirty="0">
                <a:latin typeface="Verdana" panose="020B0604030504040204" pitchFamily="34" charset="0"/>
                <a:ea typeface="Verdana" panose="020B0604030504040204" pitchFamily="34" charset="0"/>
              </a:rPr>
              <a:t>fitxa de control d</a:t>
            </a:r>
            <a:r>
              <a:rPr lang="ca-ES" altLang="ca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b="1" dirty="0">
                <a:latin typeface="Verdana" panose="020B0604030504040204" pitchFamily="34" charset="0"/>
                <a:ea typeface="Verdana" panose="020B0604030504040204" pitchFamily="34" charset="0"/>
              </a:rPr>
              <a:t>existències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és un document que registra individualment tots els productes que hi ha en existències, dels quals recull, principalment, la valoració i el registre cronològic, les entrades i les sortides.</a:t>
            </a:r>
            <a:endParaRPr lang="ca-ES" altLang="es-ES_tradnl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566555" y="2393885"/>
            <a:ext cx="4233385" cy="3342453"/>
          </a:xfrm>
          <a:prstGeom prst="rect">
            <a:avLst/>
          </a:prstGeom>
          <a:ln>
            <a:solidFill>
              <a:srgbClr val="FF3399"/>
            </a:solidFill>
          </a:ln>
          <a:effectLst/>
        </p:spPr>
        <p:txBody>
          <a:bodyPr wrap="square">
            <a:spAutoFit/>
          </a:bodyPr>
          <a:lstStyle/>
          <a:p>
            <a:pPr marL="0" lvl="1" defTabSz="457200" eaLnBrk="1" hangingPunct="1">
              <a:lnSpc>
                <a:spcPct val="120000"/>
              </a:lnSpc>
              <a:buClr>
                <a:srgbClr val="663399"/>
              </a:buClr>
            </a:pPr>
            <a:r>
              <a:rPr lang="es-ES" altLang="es-ES_tradnl" sz="1600" b="1" dirty="0" err="1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Fitxa</a:t>
            </a:r>
            <a:r>
              <a:rPr lang="es-ES" altLang="es-ES_tradnl" sz="16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 control </a:t>
            </a:r>
            <a:r>
              <a:rPr lang="es-ES" altLang="es-ES_tradnl" sz="1600" b="1" dirty="0" err="1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d’existències</a:t>
            </a:r>
            <a:r>
              <a:rPr lang="es-ES" altLang="es-ES_tradnl" sz="16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ca-ES" altLang="es-ES_tradnl" sz="1600" b="1" dirty="0" smtClean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lvl="1" indent="-285750" defTabSz="457200" eaLnBrk="1" hangingPunct="1">
              <a:lnSpc>
                <a:spcPct val="120000"/>
              </a:lnSpc>
              <a:buClr>
                <a:srgbClr val="FF3399"/>
              </a:buClr>
              <a:buFont typeface="Wingdings" panose="05000000000000000000" pitchFamily="2" charset="2"/>
              <a:buChar char="§"/>
            </a:pP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identificació del producte, la referència o la codificació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ús intern i dels proveïdors que el </a:t>
            </a: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subministren.</a:t>
            </a:r>
          </a:p>
          <a:p>
            <a:pPr marL="285750" lvl="1" indent="-285750" defTabSz="457200" eaLnBrk="1" hangingPunct="1">
              <a:lnSpc>
                <a:spcPct val="120000"/>
              </a:lnSpc>
              <a:buClr>
                <a:srgbClr val="FF3399"/>
              </a:buClr>
              <a:buFont typeface="Wingdings" panose="05000000000000000000" pitchFamily="2" charset="2"/>
              <a:buChar char="§"/>
            </a:pP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Les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referències a la gestió </a:t>
            </a: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d</a:t>
            </a:r>
            <a:r>
              <a:rPr lang="ca-ES" altLang="ca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inventaris.</a:t>
            </a:r>
          </a:p>
          <a:p>
            <a:pPr marL="285750" lvl="1" indent="-285750" defTabSz="457200" eaLnBrk="1" hangingPunct="1">
              <a:lnSpc>
                <a:spcPct val="120000"/>
              </a:lnSpc>
              <a:buClr>
                <a:srgbClr val="FF3399"/>
              </a:buClr>
              <a:buFont typeface="Wingdings" panose="05000000000000000000" pitchFamily="2" charset="2"/>
              <a:buChar char="§"/>
            </a:pP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El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criteri de valoració utilitzat: PMP o </a:t>
            </a: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FIFO.</a:t>
            </a:r>
          </a:p>
          <a:p>
            <a:pPr marL="285750" lvl="1" indent="-285750" defTabSz="457200" eaLnBrk="1" hangingPunct="1">
              <a:lnSpc>
                <a:spcPct val="120000"/>
              </a:lnSpc>
              <a:buClr>
                <a:srgbClr val="FF3399"/>
              </a:buClr>
              <a:buFont typeface="Wingdings" panose="05000000000000000000" pitchFamily="2" charset="2"/>
              <a:buChar char="§"/>
            </a:pPr>
            <a:r>
              <a:rPr lang="ca-ES" altLang="es-ES_tradnl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descripció i el registre cronològic dels moviments de les existències.</a:t>
            </a:r>
            <a:endParaRPr lang="ca-ES" altLang="es-ES_tradnl" sz="3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065" y="2759966"/>
            <a:ext cx="3473370" cy="2610290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es-ES_tradnl" sz="2000"/>
          </a:p>
        </p:txBody>
      </p:sp>
      <p:sp>
        <p:nvSpPr>
          <p:cNvPr id="25602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es-ES_tradnl" sz="1400"/>
          </a:p>
        </p:txBody>
      </p:sp>
      <p:pic>
        <p:nvPicPr>
          <p:cNvPr id="25603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CuadroTexto 1"/>
          <p:cNvSpPr txBox="1">
            <a:spLocks noChangeArrowheads="1"/>
          </p:cNvSpPr>
          <p:nvPr/>
        </p:nvSpPr>
        <p:spPr bwMode="auto">
          <a:xfrm>
            <a:off x="354239" y="171245"/>
            <a:ext cx="8559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es-ES_tradnl" sz="20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ca-ES" altLang="ca-ES" sz="20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20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administració de les existències (II)				</a:t>
            </a:r>
            <a:endParaRPr lang="ca-ES" altLang="es-ES_tradnl" sz="16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5605" name="Rectángulo 2"/>
          <p:cNvSpPr>
            <a:spLocks noChangeArrowheads="1"/>
          </p:cNvSpPr>
          <p:nvPr/>
        </p:nvSpPr>
        <p:spPr bwMode="auto">
          <a:xfrm>
            <a:off x="428624" y="571355"/>
            <a:ext cx="6123595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663399"/>
              </a:buClr>
              <a:buFontTx/>
              <a:buNone/>
            </a:pPr>
            <a:r>
              <a:rPr lang="ca-ES" altLang="es-ES_tradnl" sz="16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Exemple: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Fitxa de control d</a:t>
            </a:r>
            <a:r>
              <a:rPr lang="ca-ES" altLang="ca-ES" sz="1600" dirty="0"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existències que utilitza el </a:t>
            </a:r>
            <a:r>
              <a:rPr lang="ca-ES" altLang="es-ES_tradnl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criteri PMP</a:t>
            </a:r>
            <a:r>
              <a:rPr lang="ca-ES" altLang="es-ES_tradnl" sz="16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ca-ES" altLang="es-ES_tradnl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5606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" y="1346166"/>
            <a:ext cx="7264427" cy="4775285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5"/>
          <p:cNvSpPr txBox="1">
            <a:spLocks noChangeArrowheads="1"/>
          </p:cNvSpPr>
          <p:nvPr/>
        </p:nvSpPr>
        <p:spPr bwMode="auto">
          <a:xfrm>
            <a:off x="950913" y="336550"/>
            <a:ext cx="184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es-ES_tradnl" sz="2000"/>
          </a:p>
        </p:txBody>
      </p:sp>
      <p:sp>
        <p:nvSpPr>
          <p:cNvPr id="27650" name="Rectangle 39"/>
          <p:cNvSpPr>
            <a:spLocks noChangeArrowheads="1"/>
          </p:cNvSpPr>
          <p:nvPr/>
        </p:nvSpPr>
        <p:spPr bwMode="auto">
          <a:xfrm>
            <a:off x="0" y="-153988"/>
            <a:ext cx="184150" cy="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a-ES" altLang="es-ES_tradnl" sz="1400"/>
          </a:p>
        </p:txBody>
      </p:sp>
      <p:pic>
        <p:nvPicPr>
          <p:cNvPr id="27651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25" y="6165850"/>
            <a:ext cx="4826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CuadroTexto 1"/>
          <p:cNvSpPr txBox="1">
            <a:spLocks noChangeArrowheads="1"/>
          </p:cNvSpPr>
          <p:nvPr/>
        </p:nvSpPr>
        <p:spPr bwMode="auto">
          <a:xfrm>
            <a:off x="205940" y="304005"/>
            <a:ext cx="8559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a-ES" altLang="es-ES_tradnl" sz="20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lang="ca-ES" altLang="ca-ES" sz="20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2000" b="1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administració de les existències (III)		</a:t>
            </a:r>
            <a:endParaRPr lang="ca-ES" altLang="es-ES_tradnl" sz="1600" b="1" dirty="0">
              <a:solidFill>
                <a:srgbClr val="FF33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7653" name="Rectángulo 2"/>
          <p:cNvSpPr>
            <a:spLocks noChangeArrowheads="1"/>
          </p:cNvSpPr>
          <p:nvPr/>
        </p:nvSpPr>
        <p:spPr bwMode="auto">
          <a:xfrm>
            <a:off x="205940" y="733425"/>
            <a:ext cx="7876450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>
                <a:srgbClr val="663399"/>
              </a:buClr>
              <a:buFontTx/>
              <a:buNone/>
            </a:pPr>
            <a:r>
              <a:rPr lang="ca-ES" altLang="es-ES_tradnl" sz="1600" b="1" dirty="0" smtClean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Exemple</a:t>
            </a:r>
            <a:r>
              <a:rPr lang="ca-ES" altLang="es-ES_tradnl" sz="1600" dirty="0" smtClean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ca-ES" altLang="es-ES_tradnl" sz="16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Fitxa de control d</a:t>
            </a:r>
            <a:r>
              <a:rPr lang="ca-ES" altLang="ca-ES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’</a:t>
            </a: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existències que utilitza el </a:t>
            </a:r>
            <a:r>
              <a:rPr lang="ca-ES" altLang="es-ES_tradnl" sz="1600" dirty="0">
                <a:solidFill>
                  <a:srgbClr val="FF33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criteri FIFO</a:t>
            </a:r>
            <a:r>
              <a:rPr lang="ca-ES" altLang="es-ES_tradnl" sz="16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ca-ES" altLang="es-ES_tradnl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7654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41" y="1583794"/>
            <a:ext cx="8093782" cy="4358951"/>
          </a:xfrm>
          <a:prstGeom prst="rect">
            <a:avLst/>
          </a:prstGeom>
          <a:noFill/>
          <a:ln w="9525">
            <a:solidFill>
              <a:srgbClr val="FF3399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2784</TotalTime>
  <Words>545</Words>
  <Application>Microsoft Office PowerPoint</Application>
  <PresentationFormat>Presentación en pantalla (4:3)</PresentationFormat>
  <Paragraphs>48</Paragraphs>
  <Slides>10</Slides>
  <Notes>6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Default Design</vt:lpstr>
      <vt:lpstr>Ecuación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The McGraw-Hill Companies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Rosa Comabella</dc:creator>
  <cp:lastModifiedBy>Oriol G Tura </cp:lastModifiedBy>
  <cp:revision>379</cp:revision>
  <dcterms:created xsi:type="dcterms:W3CDTF">2008-04-10T07:15:11Z</dcterms:created>
  <dcterms:modified xsi:type="dcterms:W3CDTF">2018-07-12T14:54:21Z</dcterms:modified>
</cp:coreProperties>
</file>