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58" r:id="rId5"/>
    <p:sldId id="262" r:id="rId6"/>
    <p:sldId id="259" r:id="rId7"/>
    <p:sldId id="260" r:id="rId8"/>
    <p:sldId id="265" r:id="rId9"/>
    <p:sldId id="282" r:id="rId10"/>
    <p:sldId id="263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64" r:id="rId20"/>
    <p:sldId id="293" r:id="rId21"/>
    <p:sldId id="292" r:id="rId22"/>
    <p:sldId id="362" r:id="rId23"/>
    <p:sldId id="363" r:id="rId24"/>
    <p:sldId id="294" r:id="rId25"/>
    <p:sldId id="295" r:id="rId26"/>
    <p:sldId id="364" r:id="rId27"/>
    <p:sldId id="365" r:id="rId28"/>
    <p:sldId id="267" r:id="rId29"/>
    <p:sldId id="366" r:id="rId30"/>
    <p:sldId id="367" r:id="rId31"/>
    <p:sldId id="368" r:id="rId32"/>
    <p:sldId id="274" r:id="rId33"/>
    <p:sldId id="369" r:id="rId34"/>
    <p:sldId id="276" r:id="rId35"/>
    <p:sldId id="277" r:id="rId36"/>
    <p:sldId id="299" r:id="rId37"/>
    <p:sldId id="300" r:id="rId38"/>
    <p:sldId id="301" r:id="rId39"/>
    <p:sldId id="280" r:id="rId40"/>
    <p:sldId id="268" r:id="rId41"/>
    <p:sldId id="273" r:id="rId42"/>
    <p:sldId id="297" r:id="rId43"/>
    <p:sldId id="298" r:id="rId44"/>
    <p:sldId id="350" r:id="rId45"/>
    <p:sldId id="302" r:id="rId46"/>
    <p:sldId id="311" r:id="rId47"/>
    <p:sldId id="303" r:id="rId48"/>
    <p:sldId id="304" r:id="rId49"/>
    <p:sldId id="305" r:id="rId50"/>
    <p:sldId id="370" r:id="rId51"/>
    <p:sldId id="371" r:id="rId52"/>
    <p:sldId id="376" r:id="rId53"/>
    <p:sldId id="372" r:id="rId54"/>
    <p:sldId id="373" r:id="rId55"/>
    <p:sldId id="374" r:id="rId56"/>
    <p:sldId id="310" r:id="rId57"/>
    <p:sldId id="307" r:id="rId58"/>
    <p:sldId id="308" r:id="rId59"/>
    <p:sldId id="352" r:id="rId60"/>
    <p:sldId id="347" r:id="rId61"/>
    <p:sldId id="353" r:id="rId62"/>
    <p:sldId id="348" r:id="rId63"/>
    <p:sldId id="351" r:id="rId64"/>
    <p:sldId id="313" r:id="rId65"/>
    <p:sldId id="354" r:id="rId66"/>
    <p:sldId id="315" r:id="rId67"/>
    <p:sldId id="377" r:id="rId68"/>
    <p:sldId id="317" r:id="rId69"/>
    <p:sldId id="318" r:id="rId70"/>
    <p:sldId id="319" r:id="rId71"/>
    <p:sldId id="320" r:id="rId72"/>
    <p:sldId id="321" r:id="rId73"/>
    <p:sldId id="322" r:id="rId74"/>
    <p:sldId id="355" r:id="rId75"/>
    <p:sldId id="323" r:id="rId76"/>
    <p:sldId id="356" r:id="rId77"/>
    <p:sldId id="324" r:id="rId78"/>
    <p:sldId id="325" r:id="rId79"/>
    <p:sldId id="326" r:id="rId80"/>
    <p:sldId id="327" r:id="rId81"/>
    <p:sldId id="360" r:id="rId82"/>
    <p:sldId id="328" r:id="rId83"/>
    <p:sldId id="329" r:id="rId84"/>
    <p:sldId id="330" r:id="rId85"/>
    <p:sldId id="331" r:id="rId86"/>
    <p:sldId id="334" r:id="rId87"/>
    <p:sldId id="335" r:id="rId88"/>
    <p:sldId id="336" r:id="rId89"/>
    <p:sldId id="357" r:id="rId90"/>
    <p:sldId id="337" r:id="rId91"/>
    <p:sldId id="338" r:id="rId92"/>
    <p:sldId id="339" r:id="rId93"/>
    <p:sldId id="358" r:id="rId94"/>
    <p:sldId id="359" r:id="rId95"/>
    <p:sldId id="340" r:id="rId96"/>
    <p:sldId id="341" r:id="rId97"/>
    <p:sldId id="342" r:id="rId98"/>
    <p:sldId id="345" r:id="rId99"/>
    <p:sldId id="343" r:id="rId100"/>
    <p:sldId id="344" r:id="rId101"/>
    <p:sldId id="346" r:id="rId102"/>
    <p:sldId id="361" r:id="rId103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EF10B-BEBD-444F-8073-9655161F5607}" type="datetimeFigureOut">
              <a:rPr lang="ca-ES" smtClean="0"/>
              <a:pPr/>
              <a:t>14/02/2018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8CA9-0E85-4B06-AB1D-362A666F27C6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es/url?sa=i&amp;rct=j&amp;q=&amp;esrc=s&amp;frm=1&amp;source=images&amp;cd=&amp;cad=rja&amp;docid=9bPfWF_zr3rbYM&amp;tbnid=98_NnsII8GMJOM:&amp;ved=0CAUQjRw&amp;url=http://www.xtec.cat/~jgurrera/hist.htm&amp;ei=3hYQUdzUNemn0AXXpYGYCQ&amp;bvm=bv.41867550,d.ZG4&amp;psig=AFQjCNHl6elgmOrN-Kpc3aEzEy4Ip4NWAA&amp;ust=1360095291811975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es/url?sa=i&amp;rct=j&amp;q=&amp;esrc=s&amp;frm=1&amp;source=images&amp;cd=&amp;cad=rja&amp;docid=fABlwKX4ua8ElM&amp;tbnid=RAphgnQVqWj59M:&amp;ved=0CAUQjRw&amp;url=http://paseandohistoria.blogspot.com/2011/01/historia-del-microscopio.html&amp;ei=fRgQUbvjIu-80QGm8oCwBw&amp;psig=AFQjCNETzuq3yUMG9n7kmuNzCUyn2KlYIA&amp;ust=1360095717474285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es/url?sa=i&amp;rct=j&amp;q=&amp;esrc=s&amp;frm=1&amp;source=images&amp;cd=&amp;cad=rja&amp;docid=IhQ2oJg3Qq3PLM&amp;tbnid=hb-HXFTUg5LUpM:&amp;ved=0CAUQjRw&amp;url=http://historiasdehormigas.blogspot.com/2009/11/siglo-xvii-hormigas-bajo-el-microscopio.html&amp;ei=_hgQUbGVKqes0AG094CQDQ&amp;psig=AFQjCNETzuq3yUMG9n7kmuNzCUyn2KlYIA&amp;ust=1360095717474285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blocs.xtec.cat/espainatura/files/2011/09/celula-animal.jpg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4.jpeg"/><Relationship Id="rId2" Type="http://schemas.openxmlformats.org/officeDocument/2006/relationships/hyperlink" Target="http://es.123rf.com/photo_12740372_elementos-de-la-sangre--los-globulos-rojos-encargados-de-transportar-oxigeno-mas-la-regulacion-del-p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es/url?sa=i&amp;rct=j&amp;q=&amp;esrc=s&amp;frm=1&amp;source=images&amp;cd=&amp;cad=rja&amp;docid=sfqHykj8PrJBfM&amp;tbnid=DkMNIMkLMlX5PM:&amp;ved=0CAUQjRw&amp;url=http://es.123rf.com/photo_15000640_las-celulas-humanas-espermatozoides-durante-la-fecundacion-del-ovulo.html&amp;ei=XaIWUZf3JqK30QW_qIGYBQ&amp;bvm=bv.42080656,d.d2k&amp;psig=AFQjCNEfrOnLws5xNpz3acnV01MYJbBoLw&amp;ust=1360524225822190" TargetMode="External"/><Relationship Id="rId5" Type="http://schemas.openxmlformats.org/officeDocument/2006/relationships/image" Target="../media/image33.jpeg"/><Relationship Id="rId4" Type="http://schemas.openxmlformats.org/officeDocument/2006/relationships/hyperlink" Target="http://www.dforceblog.com/wp-content/gallery/celulas-humanas/fotos-celulas3.jpg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www.google.es/url?sa=i&amp;source=images&amp;cd=&amp;cad=rja&amp;docid=b0dzeAnc5xTz9M&amp;tbnid=1uQzt6xulvPezM:&amp;ved=0CAgQjRwwAA&amp;url=http://recursostic.educacion.es/secundaria/edad/2esobiologia/2quincena10/actividades/q09_rep_asex.htm&amp;ei=P2sRUaSHF9C10QWol4HAAw&amp;psig=AFQjCNFG-ZkAcsmLSSDGnlzMDzbRZvhYZg&amp;ust=1360182463420845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www.google.es/url?sa=i&amp;rct=j&amp;q=membrana+plasmatica&amp;source=images&amp;cd=&amp;cad=rja&amp;docid=Hv1zYfSSRmzeYM&amp;tbnid=sc882BVyTlbXMM:&amp;ved=0CAUQjRw&amp;url=http://es.wikipedia.org/wiki/Membrana_plasm%C3%A1tica&amp;ei=iv4ZUbu4Iuay0QW7_IDgBA&amp;psig=AFQjCNFlrat2RmJI91ny-fdD7UI7N9T48w&amp;ust=1360744426588400" TargetMode="Externa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://www.google.es/imgres?hl=es&amp;sa=X&amp;tbo=d&amp;rlz=1T4ADRA_esES384ES384&amp;biw=1280&amp;bih=655&amp;tbm=isch&amp;tbnid=uWg2tXEC7BkTxM:&amp;imgrefurl=http://www.xtec.cat/~ajimeno/cn1eso/10cellules/10lacellula.htm&amp;docid=OM-9LrrfwqT8mM&amp;imgurl=http://www.xtec.cat/~ajimeno/cn1eso/10cellules/bacteri.jpg&amp;w=350&amp;h=274&amp;ei=-lkZUbOXMbGV0QXT24CoAg&amp;zoom=1&amp;ved=1t:3588,r:15,s:0,i:167&amp;iact=rc&amp;dur=473&amp;sig=104854099813073562490&amp;page=1&amp;tbnh=189&amp;tbnw=235&amp;start=0&amp;ndsp=17&amp;tx=123&amp;ty=143" TargetMode="Externa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hyperlink" Target="http://www.google.es/url?sa=i&amp;source=images&amp;cd=&amp;cad=rja&amp;docid=7PphKDc5Q0T4rM&amp;tbnid=bx08kXDm7h3MdM:&amp;ved=0CAgQjRwwAA&amp;url=http://tubiologia.foroactivos.net/t154-granos-de-polen-al-microscopio-electronico&amp;ei=-JAiUYmDK4a50QWx7IC4BA&amp;psig=AFQjCNFkV9J0bDGVKHX03VfheN8Dg8eG-A&amp;ust=1361306232757634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1656183"/>
          </a:xfrm>
        </p:spPr>
        <p:txBody>
          <a:bodyPr>
            <a:normAutofit/>
          </a:bodyPr>
          <a:lstStyle/>
          <a:p>
            <a:r>
              <a:rPr lang="ca-ES" sz="8000" b="1" dirty="0" smtClean="0"/>
              <a:t>LA CÈL·LULA:</a:t>
            </a:r>
            <a:endParaRPr lang="ca-ES" sz="80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708920"/>
            <a:ext cx="6400800" cy="2929880"/>
          </a:xfrm>
        </p:spPr>
        <p:txBody>
          <a:bodyPr>
            <a:normAutofit/>
          </a:bodyPr>
          <a:lstStyle/>
          <a:p>
            <a:r>
              <a:rPr lang="ca-ES" sz="6000" b="1" dirty="0" smtClean="0">
                <a:solidFill>
                  <a:schemeClr val="tx2">
                    <a:lumMod val="75000"/>
                  </a:schemeClr>
                </a:solidFill>
              </a:rPr>
              <a:t>Unitat d’estructura i funció</a:t>
            </a:r>
            <a:endParaRPr lang="ca-ES" sz="6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936103"/>
          </a:xfrm>
        </p:spPr>
        <p:txBody>
          <a:bodyPr/>
          <a:lstStyle/>
          <a:p>
            <a:r>
              <a:rPr lang="ca-ES" b="1" dirty="0" smtClean="0"/>
              <a:t>Robert </a:t>
            </a:r>
            <a:r>
              <a:rPr lang="ca-ES" b="1" dirty="0" err="1" smtClean="0"/>
              <a:t>Hooke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5184576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http://www.xtec.cat/formaciotic/dvdformacio/materials/tdcdec/bloc_bg/modul_2_bg/practica_1_files/Robert_Hooke_portrai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219200"/>
            <a:ext cx="467677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48680"/>
            <a:ext cx="6400800" cy="509012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8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188641"/>
            <a:ext cx="8568952" cy="1512167"/>
          </a:xfrm>
        </p:spPr>
        <p:txBody>
          <a:bodyPr>
            <a:noAutofit/>
          </a:bodyPr>
          <a:lstStyle/>
          <a:p>
            <a:pPr algn="just"/>
            <a:r>
              <a:rPr lang="ca-ES" sz="2800" dirty="0"/>
              <a:t>Robert </a:t>
            </a:r>
            <a:r>
              <a:rPr lang="ca-ES" sz="2800" dirty="0" err="1"/>
              <a:t>Hooke</a:t>
            </a:r>
            <a:r>
              <a:rPr lang="ca-ES" sz="2800" dirty="0"/>
              <a:t> va publicar l’any 1665 el llibre </a:t>
            </a:r>
            <a:r>
              <a:rPr lang="ca-ES" sz="2800" i="1" dirty="0" err="1"/>
              <a:t>Micrographia</a:t>
            </a:r>
            <a:r>
              <a:rPr lang="ca-ES" sz="2800" dirty="0"/>
              <a:t>, on feia una acurada descripció de 50 observacions </a:t>
            </a:r>
            <a:r>
              <a:rPr lang="ca-ES" sz="2800" dirty="0" smtClean="0"/>
              <a:t>microscòpiques, entre </a:t>
            </a:r>
            <a:r>
              <a:rPr lang="ca-ES" sz="2800" dirty="0"/>
              <a:t>els quals destaca la descripció del </a:t>
            </a:r>
            <a:r>
              <a:rPr lang="ca-ES" sz="2800" dirty="0">
                <a:solidFill>
                  <a:srgbClr val="FF0000"/>
                </a:solidFill>
              </a:rPr>
              <a:t>suro.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916832"/>
            <a:ext cx="6400800" cy="4941168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http://www.xtec.cat/formaciotic/dvdformacio/materials/tdcdec/bloc_bg/modul_2_bg/practica_1_files/Micrographia,%20sur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988840"/>
            <a:ext cx="47625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936103"/>
          </a:xfrm>
        </p:spPr>
        <p:txBody>
          <a:bodyPr>
            <a:normAutofit/>
          </a:bodyPr>
          <a:lstStyle/>
          <a:p>
            <a:r>
              <a:rPr lang="ca-ES" sz="3600" b="1" dirty="0" smtClean="0"/>
              <a:t>Microscopi utilitzat per Robert </a:t>
            </a:r>
            <a:r>
              <a:rPr lang="ca-ES" sz="3600" b="1" dirty="0" err="1" smtClean="0"/>
              <a:t>Hooke</a:t>
            </a:r>
            <a:endParaRPr lang="ca-ES" sz="3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124744"/>
            <a:ext cx="6400800" cy="4514056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irc_mi" descr="http://www.xtec.cat/~jgurrera/hooke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124744"/>
            <a:ext cx="626469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152127"/>
          </a:xfrm>
        </p:spPr>
        <p:txBody>
          <a:bodyPr/>
          <a:lstStyle/>
          <a:p>
            <a:r>
              <a:rPr lang="ca-ES" b="1" dirty="0" smtClean="0"/>
              <a:t>Van </a:t>
            </a:r>
            <a:r>
              <a:rPr lang="ca-ES" b="1" dirty="0" err="1" smtClean="0"/>
              <a:t>Leeuwenhoek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412776"/>
            <a:ext cx="6400800" cy="4226024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http://www.xtec.cat/formaciotic/dvdformacio/materials/tdcdec/bloc_bg/modul_2_bg/practica_1_files/Leeuwenhoeck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484784"/>
            <a:ext cx="352839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224135"/>
          </a:xfrm>
        </p:spPr>
        <p:txBody>
          <a:bodyPr>
            <a:normAutofit/>
          </a:bodyPr>
          <a:lstStyle/>
          <a:p>
            <a:r>
              <a:rPr lang="ca-ES" sz="3200" b="1" dirty="0" smtClean="0"/>
              <a:t>Microscopi utilitzat per Van </a:t>
            </a:r>
            <a:r>
              <a:rPr lang="ca-ES" sz="3200" b="1" dirty="0" err="1" smtClean="0"/>
              <a:t>Leeuvenhoek</a:t>
            </a:r>
            <a:endParaRPr lang="ca-ES" sz="32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412776"/>
            <a:ext cx="6400800" cy="4226024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irc_mi" descr="http://3.bp.blogspot.com/_SUZJg9kSFXI/TTmF91jM7BI/AAAAAAAAB7U/eDqiyR6ClG8/s1600/20070417klpcnavid_64_Ies_SCO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412776"/>
            <a:ext cx="6120680" cy="460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792088"/>
          </a:xfrm>
        </p:spPr>
        <p:txBody>
          <a:bodyPr>
            <a:noAutofit/>
          </a:bodyPr>
          <a:lstStyle/>
          <a:p>
            <a:r>
              <a:rPr lang="ca-ES" sz="2400" dirty="0" smtClean="0"/>
              <a:t>Rèplica del microscopi de </a:t>
            </a:r>
            <a:r>
              <a:rPr lang="ca-ES" sz="2400" dirty="0" err="1" smtClean="0"/>
              <a:t>Leeuwenhoek</a:t>
            </a:r>
            <a:r>
              <a:rPr lang="ca-ES" sz="2400" dirty="0" smtClean="0"/>
              <a:t> i llevats tal i com els va dibuixar esquemàticament el propi </a:t>
            </a:r>
            <a:r>
              <a:rPr lang="ca-ES" sz="2400" dirty="0" err="1" smtClean="0"/>
              <a:t>Leeuwenhoek</a:t>
            </a:r>
            <a:r>
              <a:rPr lang="ca-ES" sz="2400" dirty="0" smtClean="0"/>
              <a:t> (1680).</a:t>
            </a:r>
            <a:br>
              <a:rPr lang="ca-ES" sz="2400" dirty="0" smtClean="0"/>
            </a:br>
            <a:endParaRPr lang="ca-ES" sz="2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484784"/>
            <a:ext cx="6400800" cy="4154016"/>
          </a:xfrm>
        </p:spPr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pic>
        <p:nvPicPr>
          <p:cNvPr id="4" name="3 Imagen" descr="Leeuwenhoek_Microscopi-llevat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052736"/>
            <a:ext cx="576064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404664"/>
            <a:ext cx="7772400" cy="5234136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1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152127"/>
          </a:xfrm>
        </p:spPr>
        <p:txBody>
          <a:bodyPr>
            <a:normAutofit/>
          </a:bodyPr>
          <a:lstStyle/>
          <a:p>
            <a:pPr algn="just"/>
            <a:r>
              <a:rPr lang="ca-ES" sz="3200" dirty="0" smtClean="0"/>
              <a:t>Dibuixos de Van </a:t>
            </a:r>
            <a:r>
              <a:rPr lang="ca-ES" sz="3200" dirty="0" err="1" smtClean="0"/>
              <a:t>Leeuvenhoek</a:t>
            </a:r>
            <a:r>
              <a:rPr lang="ca-ES" sz="3200" dirty="0" smtClean="0"/>
              <a:t> de les seves observacions amb  microscopis senzills.</a:t>
            </a:r>
            <a:endParaRPr lang="ca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556792"/>
            <a:ext cx="6400800" cy="4082008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irc_mi" descr="http://1.bp.blogspot.com/_XSj-J7NcqKQ/SwXqJFLFvNI/AAAAAAAAAhY/PlZVKwWXAgE/s640/ant-Leeuwenhoek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340768"/>
            <a:ext cx="439248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2060848"/>
          </a:xfrm>
        </p:spPr>
        <p:txBody>
          <a:bodyPr>
            <a:normAutofit fontScale="90000"/>
          </a:bodyPr>
          <a:lstStyle/>
          <a:p>
            <a:pPr algn="l"/>
            <a:r>
              <a:rPr lang="ca-ES" sz="2800" dirty="0" smtClean="0"/>
              <a:t>La imatge formada a través de l’objectiu presentava una aurèola borrosa que impedia definir el contorn de l’objecte observat (</a:t>
            </a:r>
            <a:r>
              <a:rPr lang="ca-ES" sz="2800" dirty="0" smtClean="0">
                <a:solidFill>
                  <a:srgbClr val="FF0000"/>
                </a:solidFill>
              </a:rPr>
              <a:t>ABERRACIÓ ESFÈRICA</a:t>
            </a:r>
            <a:r>
              <a:rPr lang="ca-ES" sz="2800" dirty="0" smtClean="0"/>
              <a:t>) i aquesta imatge presentava una </a:t>
            </a:r>
            <a:r>
              <a:rPr lang="ca-ES" sz="2800" dirty="0" err="1" smtClean="0"/>
              <a:t>difuminació</a:t>
            </a:r>
            <a:r>
              <a:rPr lang="ca-ES" sz="2800" dirty="0" smtClean="0"/>
              <a:t> dels colors de l’arc de Sant Martí al voltant seu (</a:t>
            </a:r>
            <a:r>
              <a:rPr lang="ca-ES" sz="2800" dirty="0" smtClean="0">
                <a:solidFill>
                  <a:srgbClr val="FF0000"/>
                </a:solidFill>
              </a:rPr>
              <a:t>ABERRACIÓ CROMÀTICA</a:t>
            </a:r>
            <a:r>
              <a:rPr lang="ca-ES" sz="2800" dirty="0" smtClean="0"/>
              <a:t>). </a:t>
            </a:r>
            <a:endParaRPr lang="ca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204864"/>
            <a:ext cx="6400800" cy="3433936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4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7632848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5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400800" cy="563880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6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6400800" cy="516212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7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20688"/>
            <a:ext cx="6400800" cy="501811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8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400800" cy="563880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9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924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6400800" cy="516212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20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20688"/>
            <a:ext cx="6400800" cy="501811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21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792088"/>
          </a:xfrm>
        </p:spPr>
        <p:txBody>
          <a:bodyPr/>
          <a:lstStyle/>
          <a:p>
            <a:r>
              <a:rPr lang="ca-ES" b="1" dirty="0" smtClean="0"/>
              <a:t>La Teoria Cel·lular: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268760"/>
            <a:ext cx="8712968" cy="54006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s-ES" dirty="0" smtClean="0">
                <a:solidFill>
                  <a:schemeClr val="tx1"/>
                </a:solidFill>
              </a:rPr>
              <a:t>1- La </a:t>
            </a:r>
            <a:r>
              <a:rPr lang="es-ES" dirty="0" err="1" smtClean="0">
                <a:solidFill>
                  <a:schemeClr val="tx1"/>
                </a:solidFill>
              </a:rPr>
              <a:t>cèl·lula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és</a:t>
            </a:r>
            <a:r>
              <a:rPr lang="es-ES" dirty="0" smtClean="0">
                <a:solidFill>
                  <a:schemeClr val="tx1"/>
                </a:solidFill>
              </a:rPr>
              <a:t> la </a:t>
            </a:r>
            <a:r>
              <a:rPr lang="es-ES" dirty="0" err="1" smtClean="0">
                <a:solidFill>
                  <a:schemeClr val="tx1"/>
                </a:solidFill>
              </a:rPr>
              <a:t>unitat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anatòmica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dirty="0" err="1" smtClean="0">
                <a:solidFill>
                  <a:schemeClr val="tx1"/>
                </a:solidFill>
              </a:rPr>
              <a:t>tots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els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éssers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vius</a:t>
            </a:r>
            <a:r>
              <a:rPr lang="es-ES" dirty="0" smtClean="0">
                <a:solidFill>
                  <a:schemeClr val="tx1"/>
                </a:solidFill>
              </a:rPr>
              <a:t>, </a:t>
            </a:r>
            <a:r>
              <a:rPr lang="es-ES" dirty="0" err="1" smtClean="0">
                <a:solidFill>
                  <a:schemeClr val="tx1"/>
                </a:solidFill>
              </a:rPr>
              <a:t>ja</a:t>
            </a:r>
            <a:r>
              <a:rPr lang="es-ES" dirty="0" smtClean="0">
                <a:solidFill>
                  <a:schemeClr val="tx1"/>
                </a:solidFill>
              </a:rPr>
              <a:t> que </a:t>
            </a:r>
            <a:r>
              <a:rPr lang="es-ES" dirty="0" err="1" smtClean="0">
                <a:solidFill>
                  <a:schemeClr val="tx1"/>
                </a:solidFill>
              </a:rPr>
              <a:t>tots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estan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constituïts</a:t>
            </a:r>
            <a:r>
              <a:rPr lang="es-ES" dirty="0" smtClean="0">
                <a:solidFill>
                  <a:schemeClr val="tx1"/>
                </a:solidFill>
              </a:rPr>
              <a:t> per una o </a:t>
            </a:r>
            <a:r>
              <a:rPr lang="es-ES" dirty="0" err="1" smtClean="0">
                <a:solidFill>
                  <a:schemeClr val="tx1"/>
                </a:solidFill>
              </a:rPr>
              <a:t>més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cèl·lules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2- </a:t>
            </a:r>
            <a:r>
              <a:rPr lang="ca-ES" dirty="0" smtClean="0">
                <a:solidFill>
                  <a:schemeClr val="tx1"/>
                </a:solidFill>
              </a:rPr>
              <a:t>La cèl·lula és la unitat fisiològica dels éssers vius. La cèl·lula és capaç de dur a terme tots els processos metabòlics necessaris per mantenir-se en vida.</a:t>
            </a: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3-Tota </a:t>
            </a:r>
            <a:r>
              <a:rPr lang="es-ES" dirty="0" err="1" smtClean="0">
                <a:solidFill>
                  <a:schemeClr val="tx1"/>
                </a:solidFill>
              </a:rPr>
              <a:t>cèl·lula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prové</a:t>
            </a:r>
            <a:r>
              <a:rPr lang="es-ES" dirty="0" smtClean="0">
                <a:solidFill>
                  <a:schemeClr val="tx1"/>
                </a:solidFill>
              </a:rPr>
              <a:t> per </a:t>
            </a:r>
            <a:r>
              <a:rPr lang="es-ES" dirty="0" err="1" smtClean="0">
                <a:solidFill>
                  <a:schemeClr val="tx1"/>
                </a:solidFill>
              </a:rPr>
              <a:t>divisió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d'una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altra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cèl·lula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4- </a:t>
            </a:r>
            <a:r>
              <a:rPr lang="ca-ES" dirty="0" smtClean="0">
                <a:solidFill>
                  <a:schemeClr val="tx1"/>
                </a:solidFill>
              </a:rPr>
              <a:t>La cèl·lula és la unitat genètica autònoma dels éssers vius. La cèl·lula conté tota la informació sobre la síntesi de la seva estructura i el control dels seu funcionament, i és capaç de transmetre-la al seus descendents.</a:t>
            </a:r>
          </a:p>
          <a:p>
            <a:endParaRPr lang="ca-ES" dirty="0" smtClean="0">
              <a:solidFill>
                <a:schemeClr val="tx1"/>
              </a:solidFill>
            </a:endParaRPr>
          </a:p>
          <a:p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764704"/>
            <a:ext cx="6400800" cy="4874096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24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916832"/>
            <a:ext cx="7772400" cy="1470025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20688"/>
            <a:ext cx="6400800" cy="501811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22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368152"/>
          </a:xfrm>
        </p:spPr>
        <p:txBody>
          <a:bodyPr/>
          <a:lstStyle/>
          <a:p>
            <a:r>
              <a:rPr lang="ca-ES" b="1" dirty="0" smtClean="0"/>
              <a:t>Els avenços en microscòpia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400800" cy="3937992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El microscopi de llum ultraviolada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http://3.bp.blogspot.com/-SFROtn37fKk/Tp4xLVXAaMI/AAAAAAAAAXU/6a1SYv3Aa68/s1600/microscopioultravioleta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276872"/>
            <a:ext cx="5400600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620688"/>
            <a:ext cx="8568952" cy="1080120"/>
          </a:xfrm>
        </p:spPr>
        <p:txBody>
          <a:bodyPr/>
          <a:lstStyle/>
          <a:p>
            <a:r>
              <a:rPr lang="ca-ES" b="1" dirty="0" smtClean="0"/>
              <a:t>El microscopi de contrast de fases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400800" cy="393799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Resultado de imagen de microscopio de contraste de fases y sus part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7128792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836712"/>
            <a:ext cx="6400800" cy="4802088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25-728.jpg?1296931246"/>
          <p:cNvPicPr/>
          <p:nvPr/>
        </p:nvPicPr>
        <p:blipFill>
          <a:blip r:embed="rId2" cstate="print"/>
          <a:srcRect t="20767"/>
          <a:stretch>
            <a:fillRect/>
          </a:stretch>
        </p:blipFill>
        <p:spPr bwMode="auto">
          <a:xfrm>
            <a:off x="0" y="836712"/>
            <a:ext cx="9144000" cy="543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26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http://www7.uc.cl/sw_educ/biologia/bio100/imagenes/66b3dc349ddfilenameD233typeimagegif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Resultado de imagen de cloroplasts microscop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370790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do de imagen de cloroplasts microscopi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700808"/>
            <a:ext cx="543609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864096"/>
          </a:xfrm>
        </p:spPr>
        <p:txBody>
          <a:bodyPr>
            <a:normAutofit/>
          </a:bodyPr>
          <a:lstStyle/>
          <a:p>
            <a:r>
              <a:rPr lang="ca-ES" b="1" dirty="0" smtClean="0"/>
              <a:t>Concepte de cèl·lula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7992888" cy="540060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cèl·lula presenta una estructura bàsica formada per: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Membrana plasmàtica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Citoplasma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Material genètic (ADN)</a:t>
            </a:r>
          </a:p>
          <a:p>
            <a:pPr algn="l">
              <a:buFontTx/>
              <a:buChar char="-"/>
            </a:pP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celula animal">
            <a:hlinkClick r:id="rId2" tooltip="&quot;celula animal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844824"/>
            <a:ext cx="381642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Conector recto de flecha"/>
          <p:cNvCxnSpPr/>
          <p:nvPr/>
        </p:nvCxnSpPr>
        <p:spPr>
          <a:xfrm flipV="1">
            <a:off x="4644008" y="2420888"/>
            <a:ext cx="648072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2771800" y="3212976"/>
            <a:ext cx="2304256" cy="288032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4716016" y="3717032"/>
            <a:ext cx="1224136" cy="72008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funcions vitals de la cèl·lula"/>
          <p:cNvPicPr/>
          <p:nvPr/>
        </p:nvPicPr>
        <p:blipFill>
          <a:blip r:embed="rId2" cstate="print"/>
          <a:srcRect l="20247" t="5669" r="2700" b="15118"/>
          <a:stretch>
            <a:fillRect/>
          </a:stretch>
        </p:blipFill>
        <p:spPr bwMode="auto">
          <a:xfrm>
            <a:off x="467544" y="908720"/>
            <a:ext cx="820891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404664"/>
            <a:ext cx="7848872" cy="5234136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Els virus es poden considerar organismes vius?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No estan formats per cèl·lules, no tenen metabolisme, no es mouen per si mateixos, per reproduir-se necessiten infectar una cèl·lula viva.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do de imagen de virus forma de vida acel lular"/>
          <p:cNvPicPr/>
          <p:nvPr/>
        </p:nvPicPr>
        <p:blipFill>
          <a:blip r:embed="rId2" cstate="print"/>
          <a:srcRect t="39569" b="11819"/>
          <a:stretch>
            <a:fillRect/>
          </a:stretch>
        </p:blipFill>
        <p:spPr bwMode="auto">
          <a:xfrm>
            <a:off x="0" y="3501008"/>
            <a:ext cx="9144000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7848872" cy="547260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Imagen relacionad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980" y="3428999"/>
            <a:ext cx="5400040" cy="2027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t d'imatges de nivell d'organització dels essers vius"/>
          <p:cNvPicPr/>
          <p:nvPr/>
        </p:nvPicPr>
        <p:blipFill>
          <a:blip r:embed="rId3" cstate="print"/>
          <a:srcRect t="23671"/>
          <a:stretch>
            <a:fillRect/>
          </a:stretch>
        </p:blipFill>
        <p:spPr bwMode="auto">
          <a:xfrm>
            <a:off x="0" y="692696"/>
            <a:ext cx="914400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296143"/>
          </a:xfrm>
        </p:spPr>
        <p:txBody>
          <a:bodyPr/>
          <a:lstStyle/>
          <a:p>
            <a:r>
              <a:rPr lang="ca-ES" b="1" dirty="0" smtClean="0"/>
              <a:t>Formes cel·lulars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208912" cy="489654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No hi ha una forma única, sinó que n'hi ha de molt diverses: esfèriques, allargades, cúbiques, estrellades... </a:t>
            </a:r>
          </a:p>
          <a:p>
            <a:endParaRPr lang="ca-ES" dirty="0"/>
          </a:p>
        </p:txBody>
      </p:sp>
      <p:pic>
        <p:nvPicPr>
          <p:cNvPr id="5" name="12740372" descr="Celulas_humanas : Elementos de la sangre - los glóbulos rojos encargados de transportar oxígeno más, la regulación del pH sanguíneo, un alimento y la protección de las jaulas de un organismo Foto de archivo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24944"/>
            <a:ext cx="288032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fotos-celulas3">
            <a:hlinkClick r:id="rId4" tooltip="&quot; &quot;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653136"/>
            <a:ext cx="2880320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rc_mi" descr="https://encrypted-tbn1.gstatic.com/images?q=tbn:ANd9GcRnXzuPLj1abmizUzkgB2MjrnBQSUwD7Ax2VXOZZi4YuWXS7mLM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2780928"/>
            <a:ext cx="521017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Resultat d'imatges de forma de les cèl·lul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77069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2132856"/>
          </a:xfrm>
        </p:spPr>
        <p:txBody>
          <a:bodyPr>
            <a:normAutofit fontScale="90000"/>
          </a:bodyPr>
          <a:lstStyle/>
          <a:p>
            <a:r>
              <a:rPr lang="ca-ES" sz="3600" b="1" dirty="0" smtClean="0"/>
              <a:t>Ameba</a:t>
            </a:r>
            <a:r>
              <a:rPr lang="ca-ES" sz="3600" dirty="0" smtClean="0"/>
              <a:t/>
            </a:r>
            <a:br>
              <a:rPr lang="ca-ES" sz="3600" dirty="0" smtClean="0"/>
            </a:br>
            <a:r>
              <a:rPr lang="ca-ES" sz="2700" dirty="0" smtClean="0"/>
              <a:t>Moltes cèl·lules lliures tenen una membrana plasmàtica fàcilment deformable i canvien constantment de forma perquè emeten prolongacions citoplasmàtiques (</a:t>
            </a:r>
            <a:r>
              <a:rPr lang="ca-ES" sz="2700" dirty="0" err="1" smtClean="0"/>
              <a:t>pseudòpodes</a:t>
            </a:r>
            <a:r>
              <a:rPr lang="ca-ES" sz="2700" dirty="0" smtClean="0"/>
              <a:t>) per desplaçar-se i fagocitar partícules.</a:t>
            </a:r>
            <a:endParaRPr lang="ca-ES" sz="27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99592" y="3717032"/>
            <a:ext cx="7488832" cy="2808312"/>
          </a:xfrm>
        </p:spPr>
        <p:txBody>
          <a:bodyPr/>
          <a:lstStyle/>
          <a:p>
            <a:r>
              <a:rPr lang="ca-ES" dirty="0" smtClean="0"/>
              <a:t>      </a:t>
            </a:r>
            <a:endParaRPr lang="ca-ES" dirty="0"/>
          </a:p>
        </p:txBody>
      </p:sp>
      <p:pic>
        <p:nvPicPr>
          <p:cNvPr id="4" name="irc_mi" descr="http://recursostic.educacion.es/secundaria/edad/2esobiologia/2quincena10/imagenes/ameba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060848"/>
            <a:ext cx="6192688" cy="47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484783"/>
          </a:xfrm>
        </p:spPr>
        <p:txBody>
          <a:bodyPr>
            <a:normAutofit/>
          </a:bodyPr>
          <a:lstStyle/>
          <a:p>
            <a:r>
              <a:rPr lang="ca-ES" b="1" dirty="0" smtClean="0"/>
              <a:t>Ciliat</a:t>
            </a:r>
            <a:br>
              <a:rPr lang="ca-ES" b="1" dirty="0" smtClean="0"/>
            </a:br>
            <a:r>
              <a:rPr lang="ca-ES" dirty="0" smtClean="0"/>
              <a:t>Cèl·lula lliure amb forma globular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5616" y="1412776"/>
            <a:ext cx="6984776" cy="4824536"/>
          </a:xfrm>
        </p:spPr>
        <p:txBody>
          <a:bodyPr/>
          <a:lstStyle/>
          <a:p>
            <a:r>
              <a:rPr lang="ca-ES" b="1" dirty="0" smtClean="0"/>
              <a:t>    </a:t>
            </a:r>
            <a:endParaRPr lang="ca-ES" b="1" dirty="0"/>
          </a:p>
        </p:txBody>
      </p:sp>
      <p:pic>
        <p:nvPicPr>
          <p:cNvPr id="5" name="4 Imagen" descr="http://www.xtec.cat/~jcoll/activitats/imatges/holophyra_sp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340768"/>
            <a:ext cx="5832648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400800" cy="563880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50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88640"/>
            <a:ext cx="6400800" cy="545016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51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48680"/>
            <a:ext cx="6400800" cy="509012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52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1152128"/>
          </a:xfrm>
        </p:spPr>
        <p:txBody>
          <a:bodyPr>
            <a:noAutofit/>
          </a:bodyPr>
          <a:lstStyle/>
          <a:p>
            <a:pPr algn="l"/>
            <a:r>
              <a:rPr lang="ca-ES" sz="3200" b="1" dirty="0" smtClean="0"/>
              <a:t>Forma de les cèl·lules relacionada amb la funció que duen a terme; per exemple:</a:t>
            </a:r>
            <a:br>
              <a:rPr lang="ca-ES" sz="3200" b="1" dirty="0" smtClean="0"/>
            </a:br>
            <a:endParaRPr lang="ca-ES" sz="32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1628800"/>
            <a:ext cx="7344816" cy="482453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Cèl·lules contràctils que solen ser allargades, com ara les </a:t>
            </a:r>
            <a:r>
              <a:rPr lang="ca-ES" b="1" dirty="0" smtClean="0">
                <a:solidFill>
                  <a:schemeClr val="tx1"/>
                </a:solidFill>
              </a:rPr>
              <a:t>cèl·lules musculars</a:t>
            </a:r>
          </a:p>
          <a:p>
            <a:endParaRPr lang="ca-ES" dirty="0"/>
          </a:p>
        </p:txBody>
      </p:sp>
      <p:pic>
        <p:nvPicPr>
          <p:cNvPr id="4" name="3 Imagen" descr="http://www.ecasals.net/uploads/glossary/3550/imatge355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636912"/>
            <a:ext cx="5400600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944215"/>
          </a:xfrm>
        </p:spPr>
        <p:txBody>
          <a:bodyPr>
            <a:noAutofit/>
          </a:bodyPr>
          <a:lstStyle/>
          <a:p>
            <a:pPr algn="l"/>
            <a:r>
              <a:rPr lang="ca-ES" sz="3200" dirty="0" smtClean="0"/>
              <a:t>Cèl·lules amb fines prolongacions, com les </a:t>
            </a:r>
            <a:r>
              <a:rPr lang="ca-ES" sz="3200" b="1" dirty="0" smtClean="0"/>
              <a:t>neurones</a:t>
            </a:r>
            <a:r>
              <a:rPr lang="ca-ES" sz="3200" dirty="0" smtClean="0"/>
              <a:t>, que transmeten els impulsos nerviosos.</a:t>
            </a:r>
            <a:br>
              <a:rPr lang="ca-ES" sz="3200" dirty="0" smtClean="0"/>
            </a:br>
            <a:endParaRPr lang="ca-ES" sz="32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556792"/>
            <a:ext cx="8208912" cy="4896544"/>
          </a:xfrm>
        </p:spPr>
        <p:txBody>
          <a:bodyPr>
            <a:normAutofit/>
          </a:bodyPr>
          <a:lstStyle/>
          <a:p>
            <a:endParaRPr lang="ca-ES" dirty="0" smtClean="0"/>
          </a:p>
          <a:p>
            <a:endParaRPr lang="ca-ES" dirty="0" smtClean="0"/>
          </a:p>
          <a:p>
            <a:endParaRPr lang="ca-ES" dirty="0" smtClean="0"/>
          </a:p>
          <a:p>
            <a:endParaRPr lang="ca-ES" dirty="0" smtClean="0"/>
          </a:p>
          <a:p>
            <a:r>
              <a:rPr lang="ca-ES" dirty="0" smtClean="0">
                <a:solidFill>
                  <a:schemeClr val="tx1"/>
                </a:solidFill>
              </a:rPr>
              <a:t>Cèl·lules nervioses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http://spin.udg.edu/rn12/wp-content/uploads/2012/07/neurona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00808"/>
            <a:ext cx="763284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656183"/>
          </a:xfrm>
        </p:spPr>
        <p:txBody>
          <a:bodyPr>
            <a:normAutofit fontScale="90000"/>
          </a:bodyPr>
          <a:lstStyle/>
          <a:p>
            <a:pPr algn="l"/>
            <a:r>
              <a:rPr lang="ca-ES" sz="3200" b="1" dirty="0" smtClean="0"/>
              <a:t>Cèl·lules amb microvellositats</a:t>
            </a:r>
            <a:r>
              <a:rPr lang="ca-ES" sz="3200" dirty="0" smtClean="0"/>
              <a:t>, com les de l’intestí, per ampliar la superfície de contacte i d'intercanvi de substàncies.</a:t>
            </a:r>
            <a:br>
              <a:rPr lang="ca-ES" sz="3200" dirty="0" smtClean="0"/>
            </a:br>
            <a:endParaRPr lang="ca-ES" sz="32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196752"/>
            <a:ext cx="6400800" cy="4442048"/>
          </a:xfrm>
        </p:spPr>
        <p:txBody>
          <a:bodyPr/>
          <a:lstStyle/>
          <a:p>
            <a:r>
              <a:rPr lang="ca-ES" dirty="0" smtClean="0"/>
              <a:t>    </a:t>
            </a:r>
          </a:p>
          <a:p>
            <a:r>
              <a:rPr lang="ca-ES" dirty="0"/>
              <a:t> </a:t>
            </a:r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http://www.uni-mainz.de/FB/Medizin/Anatomie/workshop/EM/eigeneEM/Colon/Col66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556792"/>
            <a:ext cx="5400040" cy="491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20688"/>
            <a:ext cx="6400800" cy="501811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48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55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979712" y="548680"/>
            <a:ext cx="864096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Mesures i instruments d’observació</a:t>
            </a:r>
            <a:endParaRPr lang="ca-ES" b="1" dirty="0"/>
          </a:p>
        </p:txBody>
      </p:sp>
      <p:pic>
        <p:nvPicPr>
          <p:cNvPr id="4" name="3 Marcador de contenido" descr="http://www.oocities.org/tonicasany/carpetafotoscelula/tamano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908720"/>
            <a:ext cx="6400800" cy="473008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56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48680"/>
            <a:ext cx="6400800" cy="509012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tema6lacllulaunitatdestructuraifunci-2-100622141753-phpapp02/95/slide-15-728.jpg?127723491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79512" y="0"/>
            <a:ext cx="936104" cy="5760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57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32656"/>
            <a:ext cx="6400800" cy="530614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58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04664"/>
            <a:ext cx="6400800" cy="5234136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59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440159"/>
          </a:xfrm>
        </p:spPr>
        <p:txBody>
          <a:bodyPr/>
          <a:lstStyle/>
          <a:p>
            <a:r>
              <a:rPr lang="ca-ES" b="1" dirty="0" smtClean="0"/>
              <a:t>La relació entre mida, forma i estat de la cèl·lula.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988840"/>
            <a:ext cx="7848872" cy="410445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Factors que limiten l’augment de mida de les cèl·lules: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Capacitat de captació de nutrients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 Capacitat funcional del nucli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620688"/>
            <a:ext cx="8064896" cy="5760640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Quan una </a:t>
            </a:r>
            <a:r>
              <a:rPr lang="ca-ES" b="1" dirty="0" smtClean="0">
                <a:solidFill>
                  <a:schemeClr val="tx1"/>
                </a:solidFill>
              </a:rPr>
              <a:t>cèl·lula esfèrica augmenta de mida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b="1" dirty="0" smtClean="0">
                <a:solidFill>
                  <a:schemeClr val="tx1"/>
                </a:solidFill>
              </a:rPr>
              <a:t>el volum augmenta proporcionalment al cub del radi</a:t>
            </a:r>
            <a:r>
              <a:rPr lang="ca-ES" dirty="0" smtClean="0">
                <a:solidFill>
                  <a:schemeClr val="tx1"/>
                </a:solidFill>
              </a:rPr>
              <a:t> (V= 4/3      </a:t>
            </a:r>
            <a:r>
              <a:rPr lang="ca-ES" dirty="0" err="1" smtClean="0">
                <a:solidFill>
                  <a:schemeClr val="tx1"/>
                </a:solidFill>
              </a:rPr>
              <a:t>r³</a:t>
            </a:r>
            <a:r>
              <a:rPr lang="ca-ES" dirty="0" smtClean="0">
                <a:solidFill>
                  <a:schemeClr val="tx1"/>
                </a:solidFill>
              </a:rPr>
              <a:t>), </a:t>
            </a:r>
            <a:r>
              <a:rPr lang="ca-ES" b="1" dirty="0" smtClean="0">
                <a:solidFill>
                  <a:schemeClr val="tx1"/>
                </a:solidFill>
              </a:rPr>
              <a:t>en canvi, la superfície augmenta en funció del quadrat del radi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(S=      </a:t>
            </a:r>
            <a:r>
              <a:rPr lang="ca-ES" dirty="0" err="1" smtClean="0">
                <a:solidFill>
                  <a:schemeClr val="tx1"/>
                </a:solidFill>
              </a:rPr>
              <a:t>r²</a:t>
            </a:r>
            <a:r>
              <a:rPr lang="ca-ES" dirty="0" smtClean="0">
                <a:solidFill>
                  <a:schemeClr val="tx1"/>
                </a:solidFill>
              </a:rPr>
              <a:t>).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Augmenta molt més el volum que la superfície, i per tant, la relació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Superfície/Volum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disminueix. </a:t>
            </a:r>
          </a:p>
        </p:txBody>
      </p:sp>
      <p:pic>
        <p:nvPicPr>
          <p:cNvPr id="6" name="5 Imagen" descr="Resultat d'imatges de el número pi"/>
          <p:cNvPicPr/>
          <p:nvPr/>
        </p:nvPicPr>
        <p:blipFill>
          <a:blip r:embed="rId2" cstate="print"/>
          <a:srcRect t="19370" r="81365" b="31181"/>
          <a:stretch>
            <a:fillRect/>
          </a:stretch>
        </p:blipFill>
        <p:spPr bwMode="auto">
          <a:xfrm>
            <a:off x="3203848" y="1556792"/>
            <a:ext cx="442342" cy="59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Resultat d'imatges de el número pi"/>
          <p:cNvPicPr/>
          <p:nvPr/>
        </p:nvPicPr>
        <p:blipFill>
          <a:blip r:embed="rId2" cstate="print"/>
          <a:srcRect t="19370" r="81365" b="31181"/>
          <a:stretch>
            <a:fillRect/>
          </a:stretch>
        </p:blipFill>
        <p:spPr bwMode="auto">
          <a:xfrm>
            <a:off x="1187624" y="2636912"/>
            <a:ext cx="442342" cy="59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008111"/>
          </a:xfrm>
        </p:spPr>
        <p:txBody>
          <a:bodyPr>
            <a:noAutofit/>
          </a:bodyPr>
          <a:lstStyle/>
          <a:p>
            <a:r>
              <a:rPr lang="ca-ES" sz="2800" dirty="0" smtClean="0"/>
              <a:t>Comparació de l’augment de la superfície i del volum quan augmenta el radi de la cèl·lula. Aviat es produeix una gran divergència.</a:t>
            </a:r>
            <a:endParaRPr lang="ca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27584" y="1700808"/>
            <a:ext cx="7488832" cy="4464496"/>
          </a:xfrm>
        </p:spPr>
        <p:txBody>
          <a:bodyPr/>
          <a:lstStyle/>
          <a:p>
            <a:endParaRPr lang="ca-ES" dirty="0" smtClean="0"/>
          </a:p>
          <a:p>
            <a:endParaRPr lang="ca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547664" y="2204865"/>
          <a:ext cx="6096000" cy="28147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543659">
                <a:tc>
                  <a:txBody>
                    <a:bodyPr/>
                    <a:lstStyle/>
                    <a:p>
                      <a:pPr algn="ctr"/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Cèl·lula A</a:t>
                      </a:r>
                      <a:endParaRPr lang="ca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Cèl·lula B</a:t>
                      </a:r>
                      <a:endParaRPr lang="ca-ES" b="1" dirty="0"/>
                    </a:p>
                  </a:txBody>
                  <a:tcPr/>
                </a:tc>
              </a:tr>
              <a:tr h="543659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Radi</a:t>
                      </a:r>
                      <a:r>
                        <a:rPr lang="ca-ES" b="1" baseline="0" dirty="0" smtClean="0"/>
                        <a:t> </a:t>
                      </a:r>
                      <a:endParaRPr lang="ca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/>
                        <a:t>1µ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/>
                        <a:t>10µ</a:t>
                      </a:r>
                      <a:endParaRPr lang="ca-ES" dirty="0"/>
                    </a:p>
                  </a:txBody>
                  <a:tcPr/>
                </a:tc>
              </a:tr>
              <a:tr h="543659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Superfície</a:t>
                      </a:r>
                      <a:endParaRPr lang="ca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/>
                        <a:t>12’57µ²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/>
                        <a:t>1257µ²</a:t>
                      </a:r>
                      <a:endParaRPr lang="ca-ES" dirty="0"/>
                    </a:p>
                  </a:txBody>
                  <a:tcPr/>
                </a:tc>
              </a:tr>
              <a:tr h="543659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Volum</a:t>
                      </a:r>
                      <a:endParaRPr lang="ca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/>
                        <a:t>4’189µ³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/>
                        <a:t>4189µ³</a:t>
                      </a:r>
                      <a:endParaRPr lang="ca-ES" dirty="0"/>
                    </a:p>
                  </a:txBody>
                  <a:tcPr/>
                </a:tc>
              </a:tr>
              <a:tr h="543659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Relació Superfície/Volum</a:t>
                      </a:r>
                      <a:endParaRPr lang="ca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/>
                        <a:t>3</a:t>
                      </a:r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/>
                        <a:t>0’3</a:t>
                      </a:r>
                      <a:endParaRPr lang="ca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Elipse"/>
          <p:cNvSpPr/>
          <p:nvPr/>
        </p:nvSpPr>
        <p:spPr>
          <a:xfrm>
            <a:off x="4355976" y="5733256"/>
            <a:ext cx="360040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Elipse"/>
          <p:cNvSpPr/>
          <p:nvPr/>
        </p:nvSpPr>
        <p:spPr>
          <a:xfrm>
            <a:off x="5868144" y="5085184"/>
            <a:ext cx="1656184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620688"/>
            <a:ext cx="7632848" cy="554461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un inconvenient per a la cèl·lula perquè no té la superfície suficient, i no poden entrar dins de la cèl·lula tots els nutrients que necessiten els orgànuls → LA CÈL·LULA MORIRÀ.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Per això, les cèl·lules madures no solen ser esfèriques, són aplanades, prismàtiques, irregulars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així mantenen la relació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Superfície/Volum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constant. 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7992888" cy="5616624"/>
          </a:xfrm>
        </p:spPr>
        <p:txBody>
          <a:bodyPr>
            <a:normAutofit lnSpcReduction="1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L’augment de volum de les cèl·lules no va acompanyat d’un augment del volum del nucli.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Si la cèl·lula és molt gran el nucli serà incapaç de controlar el gran nombre de reaccions metabòliques que es produeixen en el seu citoplasma.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Degut això, dins d’una mateixa estirp cel·lular, una forma globular i una relació superfície/volum gran, és característica de cèl·lules joves.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704856" cy="532859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També dins d’una mateixa estirp cel·lular, com més petita sigui la relació </a:t>
            </a:r>
            <a:r>
              <a:rPr lang="ca-ES" b="1" dirty="0" smtClean="0">
                <a:solidFill>
                  <a:schemeClr val="tx1"/>
                </a:solidFill>
              </a:rPr>
              <a:t>volum nuclear/volum citoplasmàtic</a:t>
            </a:r>
            <a:r>
              <a:rPr lang="ca-ES" dirty="0" smtClean="0">
                <a:solidFill>
                  <a:schemeClr val="tx1"/>
                </a:solidFill>
              </a:rPr>
              <a:t>, més propera estarà la cèl·lula a la seva maduresa, i es dividirà (si té capacitat de fer-ho) o morirà.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Relació </a:t>
            </a:r>
            <a:r>
              <a:rPr lang="ca-ES" b="1" dirty="0" err="1" smtClean="0">
                <a:solidFill>
                  <a:schemeClr val="tx1"/>
                </a:solidFill>
              </a:rPr>
              <a:t>nucleoplasmàtica</a:t>
            </a:r>
            <a:r>
              <a:rPr lang="ca-ES" b="1" dirty="0" smtClean="0">
                <a:solidFill>
                  <a:schemeClr val="tx1"/>
                </a:solidFill>
              </a:rPr>
              <a:t> (RNP)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</p:txBody>
      </p:sp>
      <p:pic>
        <p:nvPicPr>
          <p:cNvPr id="4" name="3 Imagen" descr="http://image.slidesharecdn.com/tema6lacllulaunitatdestructuraifunci-2-100622141753-phpapp02/95/slide-16-728.jpg?1277234915"/>
          <p:cNvPicPr/>
          <p:nvPr/>
        </p:nvPicPr>
        <p:blipFill>
          <a:blip r:embed="rId2" cstate="print"/>
          <a:srcRect l="34265" t="83067" r="32188" b="4153"/>
          <a:stretch>
            <a:fillRect/>
          </a:stretch>
        </p:blipFill>
        <p:spPr bwMode="auto">
          <a:xfrm>
            <a:off x="3033230" y="4668075"/>
            <a:ext cx="3066427" cy="876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32656"/>
            <a:ext cx="6400800" cy="530614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tema6lacllulaunitatdestructuraifunci-2-100622141753-phpapp02/95/slide-17-728.jpg?127723491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51520" y="0"/>
            <a:ext cx="864096" cy="5760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32656"/>
            <a:ext cx="6400800" cy="530614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61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400800" cy="563880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62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936104"/>
          </a:xfrm>
        </p:spPr>
        <p:txBody>
          <a:bodyPr/>
          <a:lstStyle/>
          <a:p>
            <a:r>
              <a:rPr lang="es-ES" b="1" dirty="0" err="1" smtClean="0"/>
              <a:t>L’estructura</a:t>
            </a:r>
            <a:r>
              <a:rPr lang="es-ES" b="1" dirty="0" smtClean="0"/>
              <a:t> de les </a:t>
            </a:r>
            <a:r>
              <a:rPr lang="es-ES" b="1" dirty="0" err="1" smtClean="0"/>
              <a:t>cèl·lules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352928" cy="5400600"/>
          </a:xfrm>
        </p:spPr>
        <p:txBody>
          <a:bodyPr/>
          <a:lstStyle/>
          <a:p>
            <a:pPr algn="l"/>
            <a:r>
              <a:rPr lang="es-ES" b="1" dirty="0" smtClean="0">
                <a:solidFill>
                  <a:schemeClr val="tx1"/>
                </a:solidFill>
              </a:rPr>
              <a:t>- La membrana </a:t>
            </a:r>
            <a:r>
              <a:rPr lang="es-ES" b="1" dirty="0" err="1" smtClean="0">
                <a:solidFill>
                  <a:schemeClr val="tx1"/>
                </a:solidFill>
              </a:rPr>
              <a:t>plasmàtica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 Doble capa </a:t>
            </a:r>
            <a:r>
              <a:rPr lang="es-ES" dirty="0" err="1" smtClean="0">
                <a:solidFill>
                  <a:schemeClr val="tx1"/>
                </a:solidFill>
                <a:sym typeface="Symbol"/>
              </a:rPr>
              <a:t>lipídica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Symbol"/>
              </a:rPr>
              <a:t>amb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Symbol"/>
              </a:rPr>
              <a:t>proteïnes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Symbol"/>
              </a:rPr>
              <a:t>englobades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 o </a:t>
            </a:r>
            <a:r>
              <a:rPr lang="es-ES" dirty="0" err="1" smtClean="0">
                <a:solidFill>
                  <a:schemeClr val="tx1"/>
                </a:solidFill>
                <a:sym typeface="Symbol"/>
              </a:rPr>
              <a:t>adherides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 a la </a:t>
            </a:r>
            <a:r>
              <a:rPr lang="es-ES" dirty="0" err="1" smtClean="0">
                <a:solidFill>
                  <a:schemeClr val="tx1"/>
                </a:solidFill>
                <a:sym typeface="Symbol"/>
              </a:rPr>
              <a:t>superfície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.</a:t>
            </a:r>
          </a:p>
          <a:p>
            <a:pPr algn="l"/>
            <a:endParaRPr lang="es-ES" dirty="0" smtClean="0">
              <a:solidFill>
                <a:schemeClr val="tx1"/>
              </a:solidFill>
              <a:sym typeface="Symbol"/>
            </a:endParaRPr>
          </a:p>
          <a:p>
            <a:pPr algn="l"/>
            <a:endParaRPr lang="es-ES" dirty="0" smtClean="0">
              <a:solidFill>
                <a:schemeClr val="tx1"/>
              </a:solidFill>
              <a:sym typeface="Symbol"/>
            </a:endParaRPr>
          </a:p>
          <a:p>
            <a:pPr algn="l"/>
            <a:r>
              <a:rPr lang="es-ES" b="1" dirty="0" smtClean="0">
                <a:solidFill>
                  <a:schemeClr val="tx1"/>
                </a:solidFill>
                <a:sym typeface="Symbol"/>
              </a:rPr>
              <a:t>-Citoplasma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 </a:t>
            </a:r>
            <a:r>
              <a:rPr lang="es-ES" dirty="0" err="1" smtClean="0">
                <a:solidFill>
                  <a:schemeClr val="tx1"/>
                </a:solidFill>
                <a:sym typeface="Symbol"/>
              </a:rPr>
              <a:t>Citosol</a:t>
            </a:r>
            <a:endParaRPr lang="es-ES" dirty="0" smtClean="0">
              <a:solidFill>
                <a:schemeClr val="tx1"/>
              </a:solidFill>
              <a:sym typeface="Symbol"/>
            </a:endParaRPr>
          </a:p>
          <a:p>
            <a:pPr algn="l"/>
            <a:r>
              <a:rPr lang="es-ES" b="1" dirty="0" smtClean="0">
                <a:solidFill>
                  <a:schemeClr val="tx1"/>
                </a:solidFill>
                <a:sym typeface="Symbol"/>
              </a:rPr>
              <a:t>                           </a:t>
            </a:r>
            <a:r>
              <a:rPr lang="es-ES" dirty="0" err="1" smtClean="0">
                <a:solidFill>
                  <a:schemeClr val="tx1"/>
                </a:solidFill>
                <a:sym typeface="Symbol"/>
              </a:rPr>
              <a:t>Orgànuls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s-ES" dirty="0" err="1" smtClean="0">
                <a:solidFill>
                  <a:schemeClr val="tx1"/>
                </a:solidFill>
                <a:sym typeface="Symbol"/>
              </a:rPr>
              <a:t>cel·lulars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 (</a:t>
            </a:r>
            <a:r>
              <a:rPr lang="es-ES" dirty="0" err="1" smtClean="0">
                <a:solidFill>
                  <a:schemeClr val="tx1"/>
                </a:solidFill>
                <a:sym typeface="Symbol"/>
              </a:rPr>
              <a:t>morfoplasma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)</a:t>
            </a:r>
          </a:p>
          <a:p>
            <a:pPr algn="l"/>
            <a:r>
              <a:rPr lang="es-ES" b="1" dirty="0" smtClean="0">
                <a:solidFill>
                  <a:schemeClr val="tx1"/>
                </a:solidFill>
                <a:sym typeface="Symbol"/>
              </a:rPr>
              <a:t>- Material </a:t>
            </a:r>
            <a:r>
              <a:rPr lang="es-ES" b="1" dirty="0" err="1" smtClean="0">
                <a:solidFill>
                  <a:schemeClr val="tx1"/>
                </a:solidFill>
                <a:sym typeface="Symbol"/>
              </a:rPr>
              <a:t>genètic</a:t>
            </a:r>
            <a:r>
              <a:rPr lang="es-ES" dirty="0" smtClean="0">
                <a:solidFill>
                  <a:schemeClr val="tx1"/>
                </a:solidFill>
                <a:sym typeface="Symbol"/>
              </a:rPr>
              <a:t> ADN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irc_mi" descr="http://upload.wikimedia.org/wikipedia/commons/thumb/6/67/CellMembraneDrawing_(spanish).jpg/400px-CellMembraneDrawing_(spanish)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276872"/>
            <a:ext cx="27813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440159"/>
          </a:xfrm>
        </p:spPr>
        <p:txBody>
          <a:bodyPr/>
          <a:lstStyle/>
          <a:p>
            <a:r>
              <a:rPr lang="ca-ES" b="1" dirty="0" smtClean="0"/>
              <a:t>La cèl·lula procariota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628800"/>
            <a:ext cx="6400800" cy="4010000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https://encrypted-tbn2.gstatic.com/images?q=tbn:ANd9GcRudr3DaEu5MJlmK1B7frmLa28BgqZ9BaHkqPITPXjQAFtROA47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628800"/>
            <a:ext cx="547260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864095"/>
          </a:xfrm>
        </p:spPr>
        <p:txBody>
          <a:bodyPr>
            <a:normAutofit/>
          </a:bodyPr>
          <a:lstStyle/>
          <a:p>
            <a:r>
              <a:rPr lang="es-ES" sz="3600" b="1" dirty="0" smtClean="0"/>
              <a:t>Estructura de les </a:t>
            </a:r>
            <a:r>
              <a:rPr lang="es-ES" sz="3600" b="1" dirty="0" err="1" smtClean="0"/>
              <a:t>cèl·lules</a:t>
            </a:r>
            <a:r>
              <a:rPr lang="es-ES" sz="3600" b="1" dirty="0" smtClean="0"/>
              <a:t> </a:t>
            </a:r>
            <a:r>
              <a:rPr lang="es-ES" sz="3600" b="1" dirty="0" err="1" smtClean="0"/>
              <a:t>eucariotes</a:t>
            </a:r>
            <a:endParaRPr lang="es-ES" sz="3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980728"/>
            <a:ext cx="7992888" cy="5760640"/>
          </a:xfrm>
        </p:spPr>
        <p:txBody>
          <a:bodyPr>
            <a:normAutofit/>
          </a:bodyPr>
          <a:lstStyle/>
          <a:p>
            <a:pPr algn="l">
              <a:buFontTx/>
              <a:buChar char="-"/>
            </a:pPr>
            <a:r>
              <a:rPr lang="es-ES" sz="2800" b="1" dirty="0" smtClean="0">
                <a:solidFill>
                  <a:schemeClr val="tx1"/>
                </a:solidFill>
              </a:rPr>
              <a:t>Membrana </a:t>
            </a:r>
            <a:r>
              <a:rPr lang="es-ES" sz="2800" b="1" dirty="0" err="1" smtClean="0">
                <a:solidFill>
                  <a:schemeClr val="tx1"/>
                </a:solidFill>
              </a:rPr>
              <a:t>plasmàtica</a:t>
            </a:r>
            <a:r>
              <a:rPr lang="es-ES" sz="2800" b="1" dirty="0" smtClean="0">
                <a:solidFill>
                  <a:schemeClr val="tx1"/>
                </a:solidFill>
              </a:rPr>
              <a:t>. </a:t>
            </a:r>
            <a:r>
              <a:rPr lang="es-ES" sz="2800" dirty="0" err="1" smtClean="0">
                <a:solidFill>
                  <a:schemeClr val="tx1"/>
                </a:solidFill>
              </a:rPr>
              <a:t>Moltes</a:t>
            </a:r>
            <a:r>
              <a:rPr lang="es-ES" sz="2800" dirty="0" smtClean="0">
                <a:solidFill>
                  <a:schemeClr val="tx1"/>
                </a:solidFill>
              </a:rPr>
              <a:t> </a:t>
            </a:r>
            <a:r>
              <a:rPr lang="es-ES" sz="2800" dirty="0" err="1" smtClean="0">
                <a:solidFill>
                  <a:schemeClr val="tx1"/>
                </a:solidFill>
              </a:rPr>
              <a:t>cèl·lules</a:t>
            </a:r>
            <a:r>
              <a:rPr lang="es-ES" sz="2800" dirty="0" smtClean="0">
                <a:solidFill>
                  <a:schemeClr val="tx1"/>
                </a:solidFill>
              </a:rPr>
              <a:t> presenten una </a:t>
            </a:r>
            <a:r>
              <a:rPr lang="es-ES" sz="2800" dirty="0" err="1" smtClean="0">
                <a:solidFill>
                  <a:schemeClr val="tx1"/>
                </a:solidFill>
              </a:rPr>
              <a:t>segona</a:t>
            </a:r>
            <a:r>
              <a:rPr lang="es-ES" sz="2800" dirty="0" smtClean="0">
                <a:solidFill>
                  <a:schemeClr val="tx1"/>
                </a:solidFill>
              </a:rPr>
              <a:t> membrana</a:t>
            </a:r>
            <a:r>
              <a:rPr lang="es-ES" sz="2800" dirty="0" smtClean="0">
                <a:solidFill>
                  <a:schemeClr val="tx1"/>
                </a:solidFill>
                <a:sym typeface="Symbol"/>
              </a:rPr>
              <a:t> </a:t>
            </a:r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Membrana de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secreció</a:t>
            </a:r>
            <a:endParaRPr lang="es-ES" sz="2800" b="1" dirty="0" smtClean="0">
              <a:solidFill>
                <a:srgbClr val="00B050"/>
              </a:solidFill>
              <a:sym typeface="Symbol"/>
            </a:endParaRPr>
          </a:p>
          <a:p>
            <a:pPr algn="l">
              <a:buFontTx/>
              <a:buChar char="-"/>
            </a:pPr>
            <a:r>
              <a:rPr lang="es-ES" sz="2800" b="1" dirty="0" smtClean="0">
                <a:solidFill>
                  <a:schemeClr val="tx1"/>
                </a:solidFill>
                <a:sym typeface="Symbol"/>
              </a:rPr>
              <a:t>Estructures </a:t>
            </a:r>
            <a:r>
              <a:rPr lang="es-ES" sz="2800" b="1" dirty="0" err="1" smtClean="0">
                <a:solidFill>
                  <a:schemeClr val="tx1"/>
                </a:solidFill>
                <a:sym typeface="Symbol"/>
              </a:rPr>
              <a:t>mancades</a:t>
            </a:r>
            <a:r>
              <a:rPr lang="es-ES" sz="2800" b="1" dirty="0" smtClean="0">
                <a:solidFill>
                  <a:schemeClr val="tx1"/>
                </a:solidFill>
                <a:sym typeface="Symbol"/>
              </a:rPr>
              <a:t> de membrana</a:t>
            </a:r>
            <a:r>
              <a:rPr lang="es-ES" sz="2800" dirty="0" smtClean="0">
                <a:solidFill>
                  <a:schemeClr val="tx1"/>
                </a:solidFill>
                <a:sym typeface="Symbol"/>
              </a:rPr>
              <a:t></a:t>
            </a:r>
          </a:p>
          <a:p>
            <a:pPr algn="l"/>
            <a:r>
              <a:rPr lang="es-ES" sz="2800" b="1" dirty="0" smtClean="0">
                <a:solidFill>
                  <a:schemeClr val="tx1"/>
                </a:solidFill>
                <a:sym typeface="Symbol"/>
              </a:rPr>
              <a:t>    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Ribosomes</a:t>
            </a:r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,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Centrosomes</a:t>
            </a:r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,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Citoesquelet</a:t>
            </a:r>
            <a:endParaRPr lang="es-ES" sz="2800" b="1" dirty="0" smtClean="0">
              <a:solidFill>
                <a:srgbClr val="00B050"/>
              </a:solidFill>
              <a:sym typeface="Symbol"/>
            </a:endParaRPr>
          </a:p>
          <a:p>
            <a:pPr algn="l">
              <a:buFontTx/>
              <a:buChar char="-"/>
            </a:pPr>
            <a:r>
              <a:rPr lang="es-ES" sz="2800" b="1" dirty="0" smtClean="0">
                <a:solidFill>
                  <a:schemeClr val="tx1"/>
                </a:solidFill>
                <a:sym typeface="Symbol"/>
              </a:rPr>
              <a:t>Sistema </a:t>
            </a:r>
            <a:r>
              <a:rPr lang="es-ES" sz="2800" b="1" dirty="0" err="1" smtClean="0">
                <a:solidFill>
                  <a:schemeClr val="tx1"/>
                </a:solidFill>
                <a:sym typeface="Symbol"/>
              </a:rPr>
              <a:t>endomembranós</a:t>
            </a:r>
            <a:r>
              <a:rPr lang="es-ES" sz="2800" dirty="0" smtClean="0">
                <a:solidFill>
                  <a:schemeClr val="tx1"/>
                </a:solidFill>
                <a:sym typeface="Symbol"/>
              </a:rPr>
              <a:t></a:t>
            </a:r>
          </a:p>
          <a:p>
            <a:pPr algn="l"/>
            <a:r>
              <a:rPr lang="es-ES" sz="2800" b="1" dirty="0" smtClean="0">
                <a:solidFill>
                  <a:schemeClr val="tx1"/>
                </a:solidFill>
                <a:sym typeface="Symbol"/>
              </a:rPr>
              <a:t>    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Reticle</a:t>
            </a:r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endoplasmàtic</a:t>
            </a:r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,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Aparell</a:t>
            </a:r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 de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Golgi</a:t>
            </a:r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,  </a:t>
            </a:r>
          </a:p>
          <a:p>
            <a:pPr algn="l"/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    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Vacúols</a:t>
            </a:r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 i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Lisosomes</a:t>
            </a:r>
            <a:endParaRPr lang="es-ES" sz="2800" b="1" dirty="0" smtClean="0">
              <a:solidFill>
                <a:srgbClr val="00B050"/>
              </a:solidFill>
              <a:sym typeface="Symbol"/>
            </a:endParaRPr>
          </a:p>
          <a:p>
            <a:pPr algn="l">
              <a:buFontTx/>
              <a:buChar char="-"/>
            </a:pPr>
            <a:r>
              <a:rPr lang="es-ES" sz="2800" b="1" dirty="0" err="1" smtClean="0">
                <a:solidFill>
                  <a:schemeClr val="tx1"/>
                </a:solidFill>
                <a:sym typeface="Symbol"/>
              </a:rPr>
              <a:t>Òrgans</a:t>
            </a:r>
            <a:r>
              <a:rPr lang="es-ES" sz="2800" b="1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s-ES" sz="2800" b="1" dirty="0" err="1" smtClean="0">
                <a:solidFill>
                  <a:schemeClr val="tx1"/>
                </a:solidFill>
                <a:sym typeface="Symbol"/>
              </a:rPr>
              <a:t>transductors</a:t>
            </a:r>
            <a:r>
              <a:rPr lang="es-ES" sz="2800" b="1" dirty="0" smtClean="0">
                <a:solidFill>
                  <a:schemeClr val="tx1"/>
                </a:solidFill>
                <a:sym typeface="Symbol"/>
              </a:rPr>
              <a:t> </a:t>
            </a:r>
            <a:r>
              <a:rPr lang="es-ES" sz="2800" b="1" dirty="0" err="1" smtClean="0">
                <a:solidFill>
                  <a:schemeClr val="tx1"/>
                </a:solidFill>
                <a:sym typeface="Symbol"/>
              </a:rPr>
              <a:t>d’energia</a:t>
            </a:r>
            <a:r>
              <a:rPr lang="es-ES" sz="2800" dirty="0" smtClean="0">
                <a:solidFill>
                  <a:schemeClr val="tx1"/>
                </a:solidFill>
                <a:sym typeface="Symbol"/>
              </a:rPr>
              <a:t>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Mitocondris</a:t>
            </a:r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 i </a:t>
            </a:r>
          </a:p>
          <a:p>
            <a:pPr algn="l"/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    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Cloroplasts</a:t>
            </a:r>
            <a:endParaRPr lang="es-ES" sz="2800" b="1" dirty="0" smtClean="0">
              <a:solidFill>
                <a:srgbClr val="00B050"/>
              </a:solidFill>
              <a:sym typeface="Symbol"/>
            </a:endParaRPr>
          </a:p>
          <a:p>
            <a:pPr algn="l"/>
            <a:r>
              <a:rPr lang="es-ES" sz="2800" b="1" dirty="0" smtClean="0">
                <a:solidFill>
                  <a:schemeClr val="tx1"/>
                </a:solidFill>
                <a:sym typeface="Symbol"/>
              </a:rPr>
              <a:t>-</a:t>
            </a:r>
            <a:r>
              <a:rPr lang="es-ES" sz="2800" b="1" dirty="0" err="1" smtClean="0">
                <a:solidFill>
                  <a:schemeClr val="tx1"/>
                </a:solidFill>
                <a:sym typeface="Symbol"/>
              </a:rPr>
              <a:t>Nucli</a:t>
            </a:r>
            <a:r>
              <a:rPr lang="es-ES" sz="2800" dirty="0" smtClean="0">
                <a:solidFill>
                  <a:schemeClr val="tx1"/>
                </a:solidFill>
                <a:sym typeface="Symbol"/>
              </a:rPr>
              <a:t>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Embolcall</a:t>
            </a:r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 nuclear,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Nucleoplasma</a:t>
            </a:r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, </a:t>
            </a:r>
          </a:p>
          <a:p>
            <a:pPr algn="l"/>
            <a:r>
              <a:rPr lang="es-ES" sz="2800" b="1" dirty="0" smtClean="0">
                <a:solidFill>
                  <a:srgbClr val="00B050"/>
                </a:solidFill>
                <a:sym typeface="Symbol"/>
              </a:rPr>
              <a:t>     Cromatina i </a:t>
            </a:r>
            <a:r>
              <a:rPr lang="es-ES" sz="2800" b="1" dirty="0" err="1" smtClean="0">
                <a:solidFill>
                  <a:srgbClr val="00B050"/>
                </a:solidFill>
                <a:sym typeface="Symbol"/>
              </a:rPr>
              <a:t>Nuclèols</a:t>
            </a:r>
            <a:endParaRPr lang="es-E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836711"/>
          </a:xfrm>
        </p:spPr>
        <p:txBody>
          <a:bodyPr/>
          <a:lstStyle/>
          <a:p>
            <a:r>
              <a:rPr lang="ca-ES" b="1" dirty="0" smtClean="0"/>
              <a:t>La cèl·lula eucariota animal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429803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5" name="4 Imagen" descr="http://blocs.xtec.cat/esjep6e/files/2010/11/estructura_celc2b7lula_animal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8496944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08719"/>
          </a:xfrm>
        </p:spPr>
        <p:txBody>
          <a:bodyPr/>
          <a:lstStyle/>
          <a:p>
            <a:r>
              <a:rPr lang="ca-ES" b="1" dirty="0" smtClean="0"/>
              <a:t>La cèl·lula eucariota vegetal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124744"/>
            <a:ext cx="6400800" cy="4514056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5" name="4 Imagen" descr="http://1.bp.blogspot.com/-i-CmII4i8p8/Tao3GYbjWCI/AAAAAAAAAGo/pI07uzp2z-w/s1600/celula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8280920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32656"/>
            <a:ext cx="6400800" cy="530614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tema6lacllulaunitatdestructuraifunci-2-100622141753-phpapp02/95/slide-26-728.jpg?127723491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27584" y="404664"/>
            <a:ext cx="7488832" cy="5832648"/>
          </a:xfrm>
        </p:spPr>
        <p:txBody>
          <a:bodyPr>
            <a:normAutofit fontScale="92500"/>
          </a:bodyPr>
          <a:lstStyle/>
          <a:p>
            <a:r>
              <a:rPr lang="ca-ES" sz="4000" b="1" u="sng" dirty="0" smtClean="0">
                <a:solidFill>
                  <a:schemeClr val="tx1"/>
                </a:solidFill>
              </a:rPr>
              <a:t>Els mètodes d’estudi de les cèl·lules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La </a:t>
            </a:r>
            <a:r>
              <a:rPr lang="ca-ES" b="1" dirty="0" smtClean="0">
                <a:solidFill>
                  <a:schemeClr val="tx1"/>
                </a:solidFill>
              </a:rPr>
              <a:t>microscòpia òptica</a:t>
            </a:r>
            <a:r>
              <a:rPr lang="ca-ES" dirty="0" smtClean="0">
                <a:solidFill>
                  <a:schemeClr val="tx1"/>
                </a:solidFill>
              </a:rPr>
              <a:t> (1000 augments)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 microscopi òptic està constituït per: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- 2 Lents de vidre d’augment (ocular i objectiu)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Font d’il·luminació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- 1 Lent condensadora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Platina (on posem la preparació)</a:t>
            </a:r>
          </a:p>
          <a:p>
            <a:r>
              <a:rPr lang="ca-ES" dirty="0" smtClean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Medi: aire</a:t>
            </a:r>
          </a:p>
          <a:p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92695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Microscopi òptic</a:t>
            </a:r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412776"/>
            <a:ext cx="6400800" cy="422602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00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92696"/>
            <a:ext cx="6400800" cy="494610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02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187624" y="260648"/>
            <a:ext cx="93610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32656"/>
            <a:ext cx="6400800" cy="530614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03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92696"/>
            <a:ext cx="6400800" cy="494610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04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908720"/>
            <a:ext cx="6400800" cy="473008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07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32656"/>
            <a:ext cx="6400800" cy="530614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08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6400800" cy="516212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09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400800" cy="563880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10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836711"/>
          </a:xfrm>
        </p:spPr>
        <p:txBody>
          <a:bodyPr/>
          <a:lstStyle/>
          <a:p>
            <a:r>
              <a:rPr lang="ca-ES" b="1" dirty="0" smtClean="0"/>
              <a:t>Micròtom de mà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75656" y="1628800"/>
            <a:ext cx="6400800" cy="4010000"/>
          </a:xfrm>
        </p:spPr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pic>
        <p:nvPicPr>
          <p:cNvPr id="4" name="3 Imagen" descr="http://www.erididactic.com/medias/fotos/microtomma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620688"/>
            <a:ext cx="6264696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60648"/>
            <a:ext cx="6400800" cy="537815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11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08719"/>
          </a:xfrm>
        </p:spPr>
        <p:txBody>
          <a:bodyPr/>
          <a:lstStyle/>
          <a:p>
            <a:r>
              <a:rPr lang="ca-ES" b="1" dirty="0" smtClean="0"/>
              <a:t>Micròtom de rotació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908720"/>
            <a:ext cx="6400800" cy="473008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www.upv.es/cb/investigacion/equipos/fotos/microtom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908720"/>
            <a:ext cx="640871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60648"/>
            <a:ext cx="6400800" cy="537815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13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836712"/>
            <a:ext cx="6400800" cy="480208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14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32656"/>
            <a:ext cx="6400800" cy="530614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15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48680"/>
            <a:ext cx="6400800" cy="509012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16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512167"/>
          </a:xfrm>
        </p:spPr>
        <p:txBody>
          <a:bodyPr>
            <a:normAutofit/>
          </a:bodyPr>
          <a:lstStyle/>
          <a:p>
            <a:pPr algn="just"/>
            <a:r>
              <a:rPr lang="ca-ES" sz="3600" b="1" dirty="0" smtClean="0"/>
              <a:t>Fotografia obtinguda mitjançant el microscopi òptic</a:t>
            </a:r>
            <a:endParaRPr lang="ca-ES" sz="3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400800" cy="393799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phobos.xtec.cat/cdec/images/stories/Biologiaencontext/Fil_conductor_Tema_%202_%20i_activitats_(html)/Imagen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12776"/>
            <a:ext cx="6552728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6400800" cy="516212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17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971600" y="404664"/>
            <a:ext cx="93610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400800" cy="563880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18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60648"/>
            <a:ext cx="6400800" cy="537815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19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6400800" cy="516212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20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48680"/>
            <a:ext cx="6400800" cy="509012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23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187624" y="260648"/>
            <a:ext cx="93610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6400800" cy="516212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24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124744"/>
            <a:ext cx="6400800" cy="4514056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25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41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20687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Ultramicròtom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980728"/>
            <a:ext cx="6400800" cy="465807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lacelula.udl.es/aprendre/casos/images/mictomp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04664"/>
            <a:ext cx="6400800" cy="5234136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26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400800" cy="563880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27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400800" cy="563880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28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5557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http://sstti.ua.es/es/imagenes/instrumentacion-cientifica/unidad-de-microscopia/tem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340768"/>
            <a:ext cx="5544616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584175"/>
          </a:xfrm>
        </p:spPr>
        <p:txBody>
          <a:bodyPr>
            <a:normAutofit/>
          </a:bodyPr>
          <a:lstStyle/>
          <a:p>
            <a:pPr algn="just"/>
            <a:r>
              <a:rPr lang="ca-ES" sz="3600" b="1" dirty="0" smtClean="0"/>
              <a:t>Micrografia obtinguda mitjançant el microscopi electrònic de transmissió</a:t>
            </a:r>
            <a:endParaRPr lang="ca-ES" sz="3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916832"/>
            <a:ext cx="6400800" cy="372196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phobos.xtec.cat/cdec/images/stories/Biologiaencontext/Fil_conductor_Tema_%202_%20i_activitats_(html)/m1_Imagen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44824"/>
            <a:ext cx="72008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512167"/>
          </a:xfrm>
        </p:spPr>
        <p:txBody>
          <a:bodyPr>
            <a:normAutofit/>
          </a:bodyPr>
          <a:lstStyle/>
          <a:p>
            <a:pPr algn="just"/>
            <a:r>
              <a:rPr lang="ca-ES" sz="3600" b="1" dirty="0" smtClean="0"/>
              <a:t>Micrografia obtinguda mitjançant el microscopi electrònic de rastreig</a:t>
            </a:r>
            <a:endParaRPr lang="ca-ES" sz="3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628800"/>
            <a:ext cx="6400800" cy="401000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phobos.xtec.cat/cdec/images/stories/Biologiaencontext/Fil_conductor_Tema_%202_%20i_activitats_(html)/m1_Imagen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556792"/>
            <a:ext cx="6624735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60648"/>
            <a:ext cx="6400800" cy="537815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31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683568" y="332656"/>
            <a:ext cx="93610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88640"/>
            <a:ext cx="6400800" cy="545016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32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836712"/>
            <a:ext cx="6400800" cy="480208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34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20688"/>
            <a:ext cx="6400800" cy="501811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36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92696"/>
            <a:ext cx="6400800" cy="494610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35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6400800" cy="516212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38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20688"/>
            <a:ext cx="6400800" cy="501811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mage.slidesharecdn.com/ud6lacllulaunitatdestructuraifunci-110205123759-phpapp01/95/slide-137-728.jpg?129693124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80727"/>
          </a:xfrm>
        </p:spPr>
        <p:txBody>
          <a:bodyPr/>
          <a:lstStyle/>
          <a:p>
            <a:r>
              <a:rPr lang="ca-ES" b="1" dirty="0" smtClean="0"/>
              <a:t>Grans de pol·len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124744"/>
            <a:ext cx="6400800" cy="4514056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irc_mi" descr="http://www.ojocientifico.com/wp-content/2555368650105101600s600x600q85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908720"/>
            <a:ext cx="7560840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968</Words>
  <Application>Microsoft Office PowerPoint</Application>
  <PresentationFormat>Presentación en pantalla (4:3)</PresentationFormat>
  <Paragraphs>194</Paragraphs>
  <Slides>102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102</vt:i4>
      </vt:variant>
    </vt:vector>
  </HeadingPairs>
  <TitlesOfParts>
    <vt:vector size="103" baseType="lpstr">
      <vt:lpstr>Tema de Office</vt:lpstr>
      <vt:lpstr>LA CÈL·LULA:</vt:lpstr>
      <vt:lpstr>Robert Hooke</vt:lpstr>
      <vt:lpstr>  </vt:lpstr>
      <vt:lpstr>Robert Hooke va publicar l’any 1665 el llibre Micrographia, on feia una acurada descripció de 50 observacions microscòpiques, entre els quals destaca la descripció del suro.</vt:lpstr>
      <vt:lpstr>Microscopi utilitzat per Robert Hooke</vt:lpstr>
      <vt:lpstr>Van Leeuwenhoek</vt:lpstr>
      <vt:lpstr>Microscopi utilitzat per Van Leeuvenhoek</vt:lpstr>
      <vt:lpstr>Rèplica del microscopi de Leeuwenhoek i llevats tal i com els va dibuixar esquemàticament el propi Leeuwenhoek (1680). </vt:lpstr>
      <vt:lpstr>   </vt:lpstr>
      <vt:lpstr>Dibuixos de Van Leeuvenhoek de les seves observacions amb  microscopis senzills.</vt:lpstr>
      <vt:lpstr>La imatge formada a través de l’objectiu presentava una aurèola borrosa que impedia definir el contorn de l’objecte observat (ABERRACIÓ ESFÈRICA) i aquesta imatge presentava una difuminació dels colors de l’arc de Sant Martí al voltant seu (ABERRACIÓ CROMÀTICA). </vt:lpstr>
      <vt:lpstr>  </vt:lpstr>
      <vt:lpstr>  </vt:lpstr>
      <vt:lpstr>  </vt:lpstr>
      <vt:lpstr>  </vt:lpstr>
      <vt:lpstr>  </vt:lpstr>
      <vt:lpstr>  </vt:lpstr>
      <vt:lpstr>  </vt:lpstr>
      <vt:lpstr>La Teoria Cel·lular:</vt:lpstr>
      <vt:lpstr>   </vt:lpstr>
      <vt:lpstr>   </vt:lpstr>
      <vt:lpstr>Els avenços en microscòpia</vt:lpstr>
      <vt:lpstr>El microscopi de contrast de fases</vt:lpstr>
      <vt:lpstr>  </vt:lpstr>
      <vt:lpstr>   </vt:lpstr>
      <vt:lpstr>Diapositiva 26</vt:lpstr>
      <vt:lpstr>Diapositiva 27</vt:lpstr>
      <vt:lpstr>Concepte de cèl·lula</vt:lpstr>
      <vt:lpstr>Diapositiva 29</vt:lpstr>
      <vt:lpstr>   </vt:lpstr>
      <vt:lpstr>  </vt:lpstr>
      <vt:lpstr>Formes cel·lulars</vt:lpstr>
      <vt:lpstr>Diapositiva 33</vt:lpstr>
      <vt:lpstr>Ameba Moltes cèl·lules lliures tenen una membrana plasmàtica fàcilment deformable i canvien constantment de forma perquè emeten prolongacions citoplasmàtiques (pseudòpodes) per desplaçar-se i fagocitar partícules.</vt:lpstr>
      <vt:lpstr>Ciliat Cèl·lula lliure amb forma globular</vt:lpstr>
      <vt:lpstr>  </vt:lpstr>
      <vt:lpstr>   </vt:lpstr>
      <vt:lpstr>   </vt:lpstr>
      <vt:lpstr>Forma de les cèl·lules relacionada amb la funció que duen a terme; per exemple: </vt:lpstr>
      <vt:lpstr>Cèl·lules amb fines prolongacions, com les neurones, que transmeten els impulsos nerviosos. </vt:lpstr>
      <vt:lpstr>Cèl·lules amb microvellositats, com les de l’intestí, per ampliar la superfície de contacte i d'intercanvi de substàncies. </vt:lpstr>
      <vt:lpstr>   </vt:lpstr>
      <vt:lpstr>   </vt:lpstr>
      <vt:lpstr>Mesures i instruments d’observació</vt:lpstr>
      <vt:lpstr>  </vt:lpstr>
      <vt:lpstr>  </vt:lpstr>
      <vt:lpstr>   </vt:lpstr>
      <vt:lpstr>  </vt:lpstr>
      <vt:lpstr>  </vt:lpstr>
      <vt:lpstr>La relació entre mida, forma i estat de la cèl·lula.</vt:lpstr>
      <vt:lpstr>    </vt:lpstr>
      <vt:lpstr>Comparació de l’augment de la superfície i del volum quan augmenta el radi de la cèl·lula. Aviat es produeix una gran divergència.</vt:lpstr>
      <vt:lpstr>   </vt:lpstr>
      <vt:lpstr>   </vt:lpstr>
      <vt:lpstr>   </vt:lpstr>
      <vt:lpstr>  </vt:lpstr>
      <vt:lpstr>   </vt:lpstr>
      <vt:lpstr>  </vt:lpstr>
      <vt:lpstr>L’estructura de les cèl·lules</vt:lpstr>
      <vt:lpstr>La cèl·lula procariota</vt:lpstr>
      <vt:lpstr>Estructura de les cèl·lules eucariotes</vt:lpstr>
      <vt:lpstr>La cèl·lula eucariota animal</vt:lpstr>
      <vt:lpstr>La cèl·lula eucariota vegetal</vt:lpstr>
      <vt:lpstr>  </vt:lpstr>
      <vt:lpstr>  </vt:lpstr>
      <vt:lpstr>Microscopi òptic  </vt:lpstr>
      <vt:lpstr>  </vt:lpstr>
      <vt:lpstr>  </vt:lpstr>
      <vt:lpstr>  </vt:lpstr>
      <vt:lpstr>  </vt:lpstr>
      <vt:lpstr>  </vt:lpstr>
      <vt:lpstr>  </vt:lpstr>
      <vt:lpstr>  </vt:lpstr>
      <vt:lpstr>Micròtom de mà</vt:lpstr>
      <vt:lpstr>  </vt:lpstr>
      <vt:lpstr>Micròtom de rotació</vt:lpstr>
      <vt:lpstr>  </vt:lpstr>
      <vt:lpstr>  </vt:lpstr>
      <vt:lpstr>   </vt:lpstr>
      <vt:lpstr>  </vt:lpstr>
      <vt:lpstr>Fotografia obtinguda mitjançant el microscopi òptic</vt:lpstr>
      <vt:lpstr>  </vt:lpstr>
      <vt:lpstr>  </vt:lpstr>
      <vt:lpstr>  </vt:lpstr>
      <vt:lpstr>  </vt:lpstr>
      <vt:lpstr>  </vt:lpstr>
      <vt:lpstr>  </vt:lpstr>
      <vt:lpstr>  </vt:lpstr>
      <vt:lpstr>Ultramicròtom</vt:lpstr>
      <vt:lpstr>  </vt:lpstr>
      <vt:lpstr>   </vt:lpstr>
      <vt:lpstr>  </vt:lpstr>
      <vt:lpstr>Micrografia obtinguda mitjançant el microscopi electrònic de transmissió</vt:lpstr>
      <vt:lpstr>Micrografia obtinguda mitjançant el microscopi electrònic de rastreig</vt:lpstr>
      <vt:lpstr>   </vt:lpstr>
      <vt:lpstr>   </vt:lpstr>
      <vt:lpstr>  </vt:lpstr>
      <vt:lpstr>  </vt:lpstr>
      <vt:lpstr>  </vt:lpstr>
      <vt:lpstr>   </vt:lpstr>
      <vt:lpstr>  </vt:lpstr>
      <vt:lpstr>Grans de pol·len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CÈL·LULA:</dc:title>
  <dc:creator>montse</dc:creator>
  <cp:lastModifiedBy>montse</cp:lastModifiedBy>
  <cp:revision>81</cp:revision>
  <dcterms:created xsi:type="dcterms:W3CDTF">2013-02-04T20:04:13Z</dcterms:created>
  <dcterms:modified xsi:type="dcterms:W3CDTF">2018-02-14T13:07:50Z</dcterms:modified>
</cp:coreProperties>
</file>