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AC04"/>
    <a:srgbClr val="8F45C7"/>
    <a:srgbClr val="484FAC"/>
    <a:srgbClr val="FE8C97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307" autoAdjust="0"/>
  </p:normalViewPr>
  <p:slideViewPr>
    <p:cSldViewPr>
      <p:cViewPr varScale="1">
        <p:scale>
          <a:sx n="88" d="100"/>
          <a:sy n="88" d="100"/>
        </p:scale>
        <p:origin x="-1282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9C8B5-EFFC-4361-912F-25288D82F27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9B043-9BA3-4AC4-9B78-56E9F10242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95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3735AA1-C11F-4B77-834C-D200E46A7B80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523CA7E-78FF-4F4B-9DB5-0FDD5CBC82AA}" type="datetimeFigureOut">
              <a:rPr lang="es-ES" smtClean="0"/>
              <a:t>01/03/2021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543800" cy="2593975"/>
          </a:xfrm>
        </p:spPr>
        <p:txBody>
          <a:bodyPr/>
          <a:lstStyle/>
          <a:p>
            <a:r>
              <a:rPr lang="ca-ES" dirty="0" smtClean="0"/>
              <a:t>Genètica humana</a:t>
            </a:r>
            <a:br>
              <a:rPr lang="ca-ES" dirty="0" smtClean="0"/>
            </a:br>
            <a:r>
              <a:rPr lang="ca-ES" sz="2800" dirty="0" smtClean="0"/>
              <a:t>T3: Reproducció i desenvolupament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5303912"/>
            <a:ext cx="6461760" cy="1066800"/>
          </a:xfrm>
        </p:spPr>
        <p:txBody>
          <a:bodyPr/>
          <a:lstStyle/>
          <a:p>
            <a:pPr algn="r"/>
            <a:r>
              <a:rPr lang="ca-ES" dirty="0" smtClean="0">
                <a:solidFill>
                  <a:schemeClr val="tx1"/>
                </a:solidFill>
              </a:rPr>
              <a:t>1r Batxillerat</a:t>
            </a:r>
          </a:p>
          <a:p>
            <a:pPr algn="r"/>
            <a:r>
              <a:rPr lang="ca-ES" dirty="0" smtClean="0">
                <a:solidFill>
                  <a:schemeClr val="tx1"/>
                </a:solidFill>
              </a:rPr>
              <a:t>Biologia humana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1026" name="Picture 2" descr="Revisión de Helix DNA: 7 hechos que debe saber [JANUARY 202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80" y="764704"/>
            <a:ext cx="4912668" cy="276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2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988" y="836712"/>
            <a:ext cx="3538478" cy="2506824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9392"/>
            <a:ext cx="7620000" cy="1143000"/>
          </a:xfrm>
        </p:spPr>
        <p:txBody>
          <a:bodyPr/>
          <a:lstStyle/>
          <a:p>
            <a:r>
              <a:rPr lang="ca-ES" dirty="0" smtClean="0"/>
              <a:t>1. Caràcters hereditaris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340768"/>
            <a:ext cx="504056" cy="508258"/>
          </a:xfrm>
        </p:spPr>
      </p:pic>
      <p:sp>
        <p:nvSpPr>
          <p:cNvPr id="5" name="4 CuadroTexto"/>
          <p:cNvSpPr txBox="1"/>
          <p:nvPr/>
        </p:nvSpPr>
        <p:spPr>
          <a:xfrm>
            <a:off x="2195736" y="1866658"/>
            <a:ext cx="2520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    Zigot (</a:t>
            </a:r>
            <a:r>
              <a:rPr lang="ca-ES" b="1" dirty="0" smtClean="0">
                <a:solidFill>
                  <a:schemeClr val="tx2"/>
                </a:solidFill>
              </a:rPr>
              <a:t>2n</a:t>
            </a:r>
            <a:r>
              <a:rPr lang="ca-ES" dirty="0" smtClean="0"/>
              <a:t>)</a:t>
            </a:r>
          </a:p>
          <a:p>
            <a:endParaRPr lang="ca-ES" sz="1400" dirty="0"/>
          </a:p>
          <a:p>
            <a:r>
              <a:rPr lang="ca-ES" sz="1400" b="1" dirty="0" smtClean="0">
                <a:solidFill>
                  <a:schemeClr val="tx2"/>
                </a:solidFill>
              </a:rPr>
              <a:t>Cèl·lula diploide: </a:t>
            </a:r>
            <a:r>
              <a:rPr lang="ca-ES" sz="1400" dirty="0"/>
              <a:t>conté </a:t>
            </a:r>
            <a:r>
              <a:rPr lang="ca-ES" sz="1400" dirty="0" smtClean="0"/>
              <a:t>doble informació per a cada caràcter, cada una d’un progenitor.</a:t>
            </a:r>
          </a:p>
          <a:p>
            <a:r>
              <a:rPr lang="ca-ES" sz="1400" dirty="0" smtClean="0"/>
              <a:t>(</a:t>
            </a:r>
            <a:r>
              <a:rPr lang="ca-ES" sz="1400" b="1" dirty="0" smtClean="0">
                <a:solidFill>
                  <a:srgbClr val="8F45C7"/>
                </a:solidFill>
              </a:rPr>
              <a:t>23 </a:t>
            </a:r>
            <a:r>
              <a:rPr lang="ca-ES" sz="1400" dirty="0" smtClean="0"/>
              <a:t>+ </a:t>
            </a:r>
            <a:r>
              <a:rPr lang="ca-ES" sz="1400" b="1" dirty="0" smtClean="0">
                <a:solidFill>
                  <a:srgbClr val="24AC04"/>
                </a:solidFill>
              </a:rPr>
              <a:t>23 </a:t>
            </a:r>
            <a:r>
              <a:rPr lang="ca-ES" sz="1400" dirty="0" smtClean="0"/>
              <a:t>= 46 cromosomes)</a:t>
            </a:r>
            <a:endParaRPr lang="es-ES" sz="1400" dirty="0"/>
          </a:p>
        </p:txBody>
      </p:sp>
      <p:sp>
        <p:nvSpPr>
          <p:cNvPr id="6" name="5 Rectángulo"/>
          <p:cNvSpPr/>
          <p:nvPr/>
        </p:nvSpPr>
        <p:spPr>
          <a:xfrm>
            <a:off x="7758028" y="3140968"/>
            <a:ext cx="504056" cy="597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abajo"/>
          <p:cNvSpPr/>
          <p:nvPr/>
        </p:nvSpPr>
        <p:spPr>
          <a:xfrm>
            <a:off x="3139174" y="2159499"/>
            <a:ext cx="119022" cy="261389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5364088" y="3387612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>
                <a:solidFill>
                  <a:srgbClr val="8F45C7"/>
                </a:solidFill>
              </a:rPr>
              <a:t>Cromosomes materns </a:t>
            </a:r>
            <a:r>
              <a:rPr lang="ca-ES" sz="1400" dirty="0"/>
              <a:t>(informació </a:t>
            </a:r>
            <a:r>
              <a:rPr lang="ca-ES" sz="1400" dirty="0" smtClean="0"/>
              <a:t>de l’òvul </a:t>
            </a:r>
            <a:r>
              <a:rPr lang="ca-ES" sz="1400" dirty="0"/>
              <a:t>de la mare)</a:t>
            </a:r>
          </a:p>
          <a:p>
            <a:r>
              <a:rPr lang="ca-ES" sz="1400" b="1" dirty="0">
                <a:solidFill>
                  <a:srgbClr val="24AC04"/>
                </a:solidFill>
              </a:rPr>
              <a:t>Cromosomes paterns </a:t>
            </a:r>
            <a:r>
              <a:rPr lang="ca-ES" sz="1400" dirty="0"/>
              <a:t>(informació de l’espermatozoide del pare)</a:t>
            </a:r>
            <a:endParaRPr lang="es-ES" sz="1400" dirty="0"/>
          </a:p>
        </p:txBody>
      </p:sp>
      <p:pic>
        <p:nvPicPr>
          <p:cNvPr id="2056" name="Picture 8" descr="Free Vector Human Silhouette | FreeVector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1582277"/>
            <a:ext cx="2206763" cy="220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 de flecha"/>
          <p:cNvCxnSpPr/>
          <p:nvPr/>
        </p:nvCxnSpPr>
        <p:spPr>
          <a:xfrm flipH="1">
            <a:off x="1259632" y="1582277"/>
            <a:ext cx="1512168" cy="57722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107504" y="373886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Cèl·lules de l’individu (</a:t>
            </a:r>
            <a:r>
              <a:rPr lang="ca-ES" b="1" dirty="0" smtClean="0">
                <a:solidFill>
                  <a:schemeClr val="tx2"/>
                </a:solidFill>
              </a:rPr>
              <a:t>2n</a:t>
            </a:r>
            <a:r>
              <a:rPr lang="ca-ES" dirty="0" smtClean="0"/>
              <a:t>)</a:t>
            </a:r>
            <a:endParaRPr lang="es-ES" dirty="0"/>
          </a:p>
        </p:txBody>
      </p:sp>
      <p:sp>
        <p:nvSpPr>
          <p:cNvPr id="16" name="15 Flecha abajo"/>
          <p:cNvSpPr/>
          <p:nvPr/>
        </p:nvSpPr>
        <p:spPr>
          <a:xfrm rot="12624882">
            <a:off x="1742145" y="2461199"/>
            <a:ext cx="119022" cy="1676313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827584" y="46333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Meiosi</a:t>
            </a:r>
            <a:endParaRPr lang="es-ES" sz="1400" dirty="0"/>
          </a:p>
        </p:txBody>
      </p:sp>
      <p:pic>
        <p:nvPicPr>
          <p:cNvPr id="2058" name="Picture 10" descr="Download HD Transparent Semen Clear - Ronnie You Suck At Photoshop  Transparent PNG Image - NicePNG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44" y="5502621"/>
            <a:ext cx="470258" cy="34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Download HD Transparent Semen Clear - Ronnie You Suck At Photoshop  Transparent PNG Image - NicePNG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13" y="5416176"/>
            <a:ext cx="235129" cy="17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Download HD Transparent Semen Clear - Ronnie You Suck At Photoshop  Transparent PNG Image - NicePNG.co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79" y="5517232"/>
            <a:ext cx="307137" cy="22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Download HD Transparent Semen Clear - Ronnie You Suck At Photoshop  Transparent PNG Image - NicePNG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71" y="5344343"/>
            <a:ext cx="235129" cy="17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21 CuadroTexto"/>
          <p:cNvSpPr txBox="1"/>
          <p:nvPr/>
        </p:nvSpPr>
        <p:spPr>
          <a:xfrm>
            <a:off x="78006" y="59492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Gàmetes (</a:t>
            </a:r>
            <a:r>
              <a:rPr lang="ca-ES" b="1" dirty="0" smtClean="0">
                <a:solidFill>
                  <a:schemeClr val="tx2"/>
                </a:solidFill>
              </a:rPr>
              <a:t>n</a:t>
            </a:r>
            <a:r>
              <a:rPr lang="ca-ES" dirty="0" smtClean="0"/>
              <a:t>)</a:t>
            </a:r>
            <a:endParaRPr lang="es-E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662182" y="5949280"/>
            <a:ext cx="28378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chemeClr val="tx2"/>
                </a:solidFill>
              </a:rPr>
              <a:t>Cèl·lula haploide: </a:t>
            </a:r>
            <a:r>
              <a:rPr lang="ca-ES" sz="1400" dirty="0"/>
              <a:t>conté </a:t>
            </a:r>
            <a:r>
              <a:rPr lang="ca-ES" sz="1400" dirty="0" smtClean="0"/>
              <a:t>una única informació per a cada caràcter.</a:t>
            </a:r>
          </a:p>
          <a:p>
            <a:r>
              <a:rPr lang="ca-ES" sz="1400" dirty="0" smtClean="0"/>
              <a:t>23 cromosomes</a:t>
            </a:r>
            <a:endParaRPr lang="es-ES" sz="1400" dirty="0"/>
          </a:p>
        </p:txBody>
      </p:sp>
      <p:sp>
        <p:nvSpPr>
          <p:cNvPr id="27" name="26 Flecha abajo"/>
          <p:cNvSpPr/>
          <p:nvPr/>
        </p:nvSpPr>
        <p:spPr>
          <a:xfrm rot="16200000">
            <a:off x="1449337" y="5951113"/>
            <a:ext cx="119022" cy="365666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8" name="27 Conector recto de flecha"/>
          <p:cNvCxnSpPr/>
          <p:nvPr/>
        </p:nvCxnSpPr>
        <p:spPr>
          <a:xfrm rot="5400000">
            <a:off x="412435" y="4781237"/>
            <a:ext cx="792088" cy="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CuadroTexto"/>
          <p:cNvSpPr txBox="1"/>
          <p:nvPr/>
        </p:nvSpPr>
        <p:spPr>
          <a:xfrm rot="20368330">
            <a:off x="1551331" y="1413079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Mitosi</a:t>
            </a:r>
            <a:endParaRPr lang="es-ES" sz="1400" dirty="0"/>
          </a:p>
        </p:txBody>
      </p:sp>
      <p:grpSp>
        <p:nvGrpSpPr>
          <p:cNvPr id="29" name="28 Grupo"/>
          <p:cNvGrpSpPr/>
          <p:nvPr/>
        </p:nvGrpSpPr>
        <p:grpSpPr>
          <a:xfrm>
            <a:off x="5004048" y="4255521"/>
            <a:ext cx="2888440" cy="2629863"/>
            <a:chOff x="5004048" y="4255521"/>
            <a:chExt cx="2888440" cy="2629863"/>
          </a:xfrm>
        </p:grpSpPr>
        <p:grpSp>
          <p:nvGrpSpPr>
            <p:cNvPr id="18" name="17 Grupo"/>
            <p:cNvGrpSpPr/>
            <p:nvPr/>
          </p:nvGrpSpPr>
          <p:grpSpPr>
            <a:xfrm>
              <a:off x="5004048" y="4255521"/>
              <a:ext cx="2888440" cy="2629863"/>
              <a:chOff x="5004048" y="4255521"/>
              <a:chExt cx="2888440" cy="2629863"/>
            </a:xfrm>
          </p:grpSpPr>
          <p:pic>
            <p:nvPicPr>
              <p:cNvPr id="2060" name="Picture 12" descr="Cuántos cromosomas tienen los humanos? - Curiosoando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048" y="4255521"/>
                <a:ext cx="2888440" cy="26024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14 Forma en L"/>
              <p:cNvSpPr/>
              <p:nvPr/>
            </p:nvSpPr>
            <p:spPr>
              <a:xfrm>
                <a:off x="6876256" y="6210890"/>
                <a:ext cx="504056" cy="674494"/>
              </a:xfrm>
              <a:prstGeom prst="corner">
                <a:avLst>
                  <a:gd name="adj1" fmla="val 24973"/>
                  <a:gd name="adj2" fmla="val 50000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24" name="23 CuadroTexto"/>
            <p:cNvSpPr txBox="1"/>
            <p:nvPr/>
          </p:nvSpPr>
          <p:spPr>
            <a:xfrm>
              <a:off x="7184275" y="6679553"/>
              <a:ext cx="3485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23</a:t>
              </a:r>
              <a:endParaRPr lang="es-ES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36 CuadroTexto"/>
          <p:cNvSpPr txBox="1"/>
          <p:nvPr/>
        </p:nvSpPr>
        <p:spPr>
          <a:xfrm>
            <a:off x="1403648" y="4581128"/>
            <a:ext cx="345638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ca-ES" sz="1200" dirty="0" smtClean="0"/>
              <a:t>Cèl·lules de 23 cromosomes                    </a:t>
            </a:r>
            <a:r>
              <a:rPr lang="ca-ES" sz="1200" b="1" dirty="0">
                <a:solidFill>
                  <a:srgbClr val="8F45C7"/>
                </a:solidFill>
              </a:rPr>
              <a:t>matern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ca-ES" sz="1200" dirty="0" smtClean="0"/>
              <a:t>Cada cromosoma té 2 possibilitats</a:t>
            </a:r>
          </a:p>
          <a:p>
            <a:r>
              <a:rPr lang="ca-ES" sz="1200" dirty="0"/>
              <a:t>	</a:t>
            </a:r>
            <a:r>
              <a:rPr lang="ca-ES" sz="1200" dirty="0" smtClean="0"/>
              <a:t>	                      </a:t>
            </a:r>
            <a:r>
              <a:rPr lang="ca-ES" sz="1200" b="1" dirty="0" smtClean="0">
                <a:solidFill>
                  <a:srgbClr val="24AC04"/>
                </a:solidFill>
              </a:rPr>
              <a:t>patern</a:t>
            </a:r>
          </a:p>
          <a:p>
            <a:endParaRPr lang="ca-ES" sz="1400" b="1" dirty="0"/>
          </a:p>
          <a:p>
            <a:r>
              <a:rPr lang="ca-ES" sz="1200" dirty="0" smtClean="0"/>
              <a:t>2</a:t>
            </a:r>
            <a:r>
              <a:rPr lang="ca-ES" sz="1200" baseline="30000" dirty="0" smtClean="0"/>
              <a:t>23</a:t>
            </a:r>
            <a:r>
              <a:rPr lang="ca-ES" sz="1200" dirty="0" smtClean="0"/>
              <a:t> combinacions possibles = </a:t>
            </a:r>
            <a:r>
              <a:rPr lang="ca-ES" sz="1200" b="1" dirty="0" smtClean="0"/>
              <a:t>8.388.608 possibilitats</a:t>
            </a:r>
            <a:endParaRPr lang="es-ES" sz="1200" b="1" dirty="0"/>
          </a:p>
        </p:txBody>
      </p:sp>
      <p:cxnSp>
        <p:nvCxnSpPr>
          <p:cNvPr id="2048" name="2047 Conector recto de flecha"/>
          <p:cNvCxnSpPr/>
          <p:nvPr/>
        </p:nvCxnSpPr>
        <p:spPr>
          <a:xfrm flipV="1">
            <a:off x="3851920" y="4764634"/>
            <a:ext cx="216024" cy="17043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>
            <a:off x="3851920" y="4937195"/>
            <a:ext cx="216024" cy="17043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Flecha abajo"/>
          <p:cNvSpPr/>
          <p:nvPr/>
        </p:nvSpPr>
        <p:spPr>
          <a:xfrm>
            <a:off x="2339752" y="5052666"/>
            <a:ext cx="288032" cy="261389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02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619268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600" b="1" dirty="0" smtClean="0">
                <a:solidFill>
                  <a:schemeClr val="tx2"/>
                </a:solidFill>
              </a:rPr>
              <a:t>Gen: </a:t>
            </a:r>
            <a:r>
              <a:rPr lang="ca-ES" sz="1600" dirty="0" smtClean="0"/>
              <a:t>segment d’ADN que conté informació per un caràcter concret.</a:t>
            </a:r>
          </a:p>
          <a:p>
            <a:pPr marL="114300" indent="0">
              <a:buNone/>
            </a:pPr>
            <a:r>
              <a:rPr lang="ca-ES" sz="1400" dirty="0" smtClean="0">
                <a:solidFill>
                  <a:schemeClr val="accent6">
                    <a:lumMod val="50000"/>
                  </a:schemeClr>
                </a:solidFill>
              </a:rPr>
              <a:t>(per exemple: quantitat d’una proteïna que determinarà el teu color de la pell, tipus de proteïnes de membrana que determinaran el teu grup sanguini...)</a:t>
            </a:r>
          </a:p>
          <a:p>
            <a:pPr marL="114300" indent="0">
              <a:buNone/>
            </a:pPr>
            <a:endParaRPr lang="ca-ES" sz="1600" dirty="0"/>
          </a:p>
          <a:p>
            <a:pPr marL="114300" indent="0">
              <a:buNone/>
            </a:pPr>
            <a:endParaRPr lang="ca-ES" sz="1600" dirty="0" smtClean="0"/>
          </a:p>
          <a:p>
            <a:pPr marL="114300" indent="0">
              <a:buNone/>
            </a:pPr>
            <a:endParaRPr lang="ca-ES" sz="1600" dirty="0"/>
          </a:p>
          <a:p>
            <a:pPr marL="114300" indent="0">
              <a:buNone/>
            </a:pPr>
            <a:endParaRPr lang="ca-ES" sz="1600" dirty="0" smtClean="0"/>
          </a:p>
          <a:p>
            <a:pPr marL="114300" indent="0">
              <a:buNone/>
            </a:pPr>
            <a:endParaRPr lang="ca-ES" sz="1600" dirty="0"/>
          </a:p>
          <a:p>
            <a:pPr marL="114300" indent="0">
              <a:buNone/>
            </a:pPr>
            <a:endParaRPr lang="ca-ES" sz="1600" dirty="0" smtClean="0"/>
          </a:p>
          <a:p>
            <a:pPr marL="114300" indent="0">
              <a:buNone/>
            </a:pPr>
            <a:endParaRPr lang="ca-ES" sz="1600" dirty="0"/>
          </a:p>
          <a:p>
            <a:pPr marL="114300" indent="0">
              <a:buNone/>
            </a:pPr>
            <a:endParaRPr lang="ca-ES" sz="1600" dirty="0" smtClean="0"/>
          </a:p>
          <a:p>
            <a:pPr marL="114300" indent="0">
              <a:buNone/>
            </a:pPr>
            <a:endParaRPr lang="ca-ES" sz="1600" dirty="0"/>
          </a:p>
          <a:p>
            <a:pPr marL="114300" indent="0">
              <a:buNone/>
            </a:pPr>
            <a:r>
              <a:rPr lang="ca-ES" sz="1600" b="1" dirty="0">
                <a:solidFill>
                  <a:schemeClr val="tx2"/>
                </a:solidFill>
              </a:rPr>
              <a:t>Al·lel: </a:t>
            </a:r>
            <a:r>
              <a:rPr lang="ca-ES" sz="1600" dirty="0" smtClean="0"/>
              <a:t>cada una de les variants que pot presentar un gen.</a:t>
            </a:r>
          </a:p>
          <a:p>
            <a:pPr marL="114300" indent="0">
              <a:buNone/>
            </a:pPr>
            <a:r>
              <a:rPr lang="ca-ES" sz="1400" dirty="0" smtClean="0">
                <a:solidFill>
                  <a:schemeClr val="accent6">
                    <a:lumMod val="50000"/>
                  </a:schemeClr>
                </a:solidFill>
              </a:rPr>
              <a:t>(per exemple: un al·lel pot determinar tenir molta proteïna, un altre una quantitat normal i un altre molt poca; o un al·lel correspondre a una proteïna de membrana de tipus A, un a una de tipus B o un altre no tenir-ne)</a:t>
            </a:r>
          </a:p>
          <a:p>
            <a:pPr marL="114300" indent="0">
              <a:buNone/>
            </a:pPr>
            <a:endParaRPr lang="ca-ES" sz="1400" dirty="0">
              <a:solidFill>
                <a:schemeClr val="accent6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ca-ES" sz="1400" b="1" dirty="0" smtClean="0">
                <a:solidFill>
                  <a:schemeClr val="tx2"/>
                </a:solidFill>
              </a:rPr>
              <a:t>Genotip: </a:t>
            </a:r>
            <a:r>
              <a:rPr lang="ca-ES" sz="1400" dirty="0" smtClean="0"/>
              <a:t>conjunt d’al·lels que presenta un individu.</a:t>
            </a:r>
            <a:endParaRPr lang="ca-ES" sz="1400" dirty="0">
              <a:solidFill>
                <a:schemeClr val="accent6">
                  <a:lumMod val="50000"/>
                </a:schemeClr>
              </a:solidFill>
            </a:endParaRPr>
          </a:p>
          <a:p>
            <a:pPr marL="114300" indent="0">
              <a:buNone/>
            </a:pPr>
            <a:endParaRPr lang="ca-ES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ca-ES" sz="1400" b="1" dirty="0" smtClean="0">
                <a:solidFill>
                  <a:schemeClr val="tx2"/>
                </a:solidFill>
              </a:rPr>
              <a:t>Fenotip: </a:t>
            </a:r>
            <a:r>
              <a:rPr lang="ca-ES" sz="1400" dirty="0" smtClean="0"/>
              <a:t>propietats que s’observen en l’individu que deriven del seu genotip.</a:t>
            </a:r>
          </a:p>
          <a:p>
            <a:pPr marL="114300" indent="0" algn="ctr">
              <a:buNone/>
            </a:pPr>
            <a:endParaRPr lang="ca-ES" sz="1400" dirty="0" smtClean="0"/>
          </a:p>
          <a:p>
            <a:pPr marL="114300" indent="0" algn="ctr">
              <a:buNone/>
            </a:pPr>
            <a:r>
              <a:rPr lang="ca-ES" sz="1400" b="1" dirty="0" smtClean="0"/>
              <a:t>Fenotip = Genotip + Ambient</a:t>
            </a:r>
          </a:p>
        </p:txBody>
      </p:sp>
      <p:pic>
        <p:nvPicPr>
          <p:cNvPr id="3074" name="Picture 2" descr="Slide show: How genetic disorders are inherited - Mayo Clin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2684" y="1412776"/>
            <a:ext cx="44577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20 Grupo"/>
          <p:cNvGrpSpPr/>
          <p:nvPr/>
        </p:nvGrpSpPr>
        <p:grpSpPr>
          <a:xfrm>
            <a:off x="3440488" y="1939982"/>
            <a:ext cx="5904656" cy="2159568"/>
            <a:chOff x="1151620" y="4698432"/>
            <a:chExt cx="5904656" cy="2159568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4698432"/>
              <a:ext cx="1656110" cy="2159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3 Rectángulo"/>
            <p:cNvSpPr/>
            <p:nvPr/>
          </p:nvSpPr>
          <p:spPr>
            <a:xfrm>
              <a:off x="3364798" y="5157192"/>
              <a:ext cx="216024" cy="72008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4313641" y="5157192"/>
              <a:ext cx="216024" cy="72008"/>
            </a:xfrm>
            <a:prstGeom prst="rect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5402228" y="4699743"/>
              <a:ext cx="165404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a-ES" sz="1200" dirty="0" smtClean="0"/>
                <a:t>Gen responsable</a:t>
              </a:r>
              <a:br>
                <a:rPr lang="ca-ES" sz="1200" dirty="0" smtClean="0"/>
              </a:br>
              <a:r>
                <a:rPr lang="ca-ES" sz="1200" dirty="0" smtClean="0"/>
                <a:t>d’un caràcter</a:t>
              </a:r>
              <a:endParaRPr lang="es-ES" sz="1200" dirty="0"/>
            </a:p>
          </p:txBody>
        </p:sp>
        <p:cxnSp>
          <p:nvCxnSpPr>
            <p:cNvPr id="7" name="6 Conector recto de flecha"/>
            <p:cNvCxnSpPr/>
            <p:nvPr/>
          </p:nvCxnSpPr>
          <p:spPr>
            <a:xfrm flipH="1">
              <a:off x="3580822" y="4869160"/>
              <a:ext cx="1855274" cy="288032"/>
            </a:xfrm>
            <a:prstGeom prst="straightConnector1">
              <a:avLst/>
            </a:prstGeom>
            <a:ln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 de flecha"/>
            <p:cNvCxnSpPr/>
            <p:nvPr/>
          </p:nvCxnSpPr>
          <p:spPr>
            <a:xfrm flipH="1">
              <a:off x="4529665" y="4869160"/>
              <a:ext cx="906431" cy="288032"/>
            </a:xfrm>
            <a:prstGeom prst="straightConnector1">
              <a:avLst/>
            </a:prstGeom>
            <a:ln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15 CuadroTexto"/>
            <p:cNvSpPr txBox="1"/>
            <p:nvPr/>
          </p:nvSpPr>
          <p:spPr>
            <a:xfrm>
              <a:off x="1151620" y="5559623"/>
              <a:ext cx="1692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1200" b="1" dirty="0" smtClean="0"/>
                <a:t>Al·lel </a:t>
              </a:r>
              <a:r>
                <a:rPr lang="ca-ES" sz="1200" b="1" i="1" dirty="0" smtClean="0"/>
                <a:t>A</a:t>
              </a:r>
            </a:p>
            <a:p>
              <a:pPr algn="ctr"/>
              <a:r>
                <a:rPr lang="ca-ES" sz="1200" dirty="0" smtClean="0"/>
                <a:t>(procedent de la mare)</a:t>
              </a:r>
              <a:endParaRPr lang="es-ES" sz="1200" dirty="0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5364088" y="5749839"/>
              <a:ext cx="169218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1200" b="1" dirty="0" smtClean="0"/>
                <a:t>Al·lel </a:t>
              </a:r>
              <a:r>
                <a:rPr lang="ca-ES" sz="1200" b="1" i="1" dirty="0" smtClean="0"/>
                <a:t>a</a:t>
              </a:r>
            </a:p>
            <a:p>
              <a:pPr algn="ctr"/>
              <a:r>
                <a:rPr lang="ca-ES" sz="1200" dirty="0" smtClean="0"/>
                <a:t>(procedent del pare)</a:t>
              </a:r>
              <a:endParaRPr lang="es-ES" sz="1200" dirty="0"/>
            </a:p>
          </p:txBody>
        </p:sp>
        <p:cxnSp>
          <p:nvCxnSpPr>
            <p:cNvPr id="18" name="17 Conector recto de flecha"/>
            <p:cNvCxnSpPr/>
            <p:nvPr/>
          </p:nvCxnSpPr>
          <p:spPr>
            <a:xfrm flipH="1" flipV="1">
              <a:off x="4421653" y="5229200"/>
              <a:ext cx="1518500" cy="648072"/>
            </a:xfrm>
            <a:prstGeom prst="straightConnector1">
              <a:avLst/>
            </a:prstGeom>
            <a:ln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 de flecha"/>
            <p:cNvCxnSpPr/>
            <p:nvPr/>
          </p:nvCxnSpPr>
          <p:spPr>
            <a:xfrm flipV="1">
              <a:off x="2267744" y="5229200"/>
              <a:ext cx="1153154" cy="476436"/>
            </a:xfrm>
            <a:prstGeom prst="straightConnector1">
              <a:avLst/>
            </a:prstGeom>
            <a:ln>
              <a:solidFill>
                <a:schemeClr val="tx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23 Rectángulo"/>
          <p:cNvSpPr/>
          <p:nvPr/>
        </p:nvSpPr>
        <p:spPr>
          <a:xfrm>
            <a:off x="5780368" y="3679188"/>
            <a:ext cx="288032" cy="7200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3440488" y="3350189"/>
            <a:ext cx="169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1200" b="1" dirty="0" smtClean="0"/>
              <a:t>Al·lel </a:t>
            </a:r>
            <a:r>
              <a:rPr lang="ca-ES" sz="1200" b="1" i="1" dirty="0" smtClean="0"/>
              <a:t>B</a:t>
            </a:r>
          </a:p>
          <a:p>
            <a:pPr algn="ctr"/>
            <a:r>
              <a:rPr lang="ca-ES" sz="1200" dirty="0" smtClean="0"/>
              <a:t>(procedent de la mare)</a:t>
            </a:r>
            <a:endParaRPr lang="es-ES" sz="1200" dirty="0"/>
          </a:p>
        </p:txBody>
      </p:sp>
      <p:cxnSp>
        <p:nvCxnSpPr>
          <p:cNvPr id="26" name="25 Conector recto de flecha"/>
          <p:cNvCxnSpPr>
            <a:endCxn id="24" idx="1"/>
          </p:cNvCxnSpPr>
          <p:nvPr/>
        </p:nvCxnSpPr>
        <p:spPr>
          <a:xfrm>
            <a:off x="4556612" y="3496202"/>
            <a:ext cx="1223756" cy="21899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>
            <a:off x="7632340" y="3637884"/>
            <a:ext cx="16921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a-ES" sz="1200" b="1" dirty="0" smtClean="0"/>
              <a:t>Al·lel </a:t>
            </a:r>
            <a:r>
              <a:rPr lang="ca-ES" sz="1200" b="1" i="1" dirty="0" smtClean="0"/>
              <a:t>B</a:t>
            </a:r>
          </a:p>
          <a:p>
            <a:pPr algn="ctr"/>
            <a:r>
              <a:rPr lang="ca-ES" sz="1200" dirty="0" smtClean="0"/>
              <a:t>(procedent del pare)</a:t>
            </a:r>
            <a:endParaRPr lang="es-ES" sz="1200" dirty="0"/>
          </a:p>
        </p:txBody>
      </p:sp>
      <p:sp>
        <p:nvSpPr>
          <p:cNvPr id="28" name="27 Rectángulo"/>
          <p:cNvSpPr/>
          <p:nvPr/>
        </p:nvSpPr>
        <p:spPr>
          <a:xfrm>
            <a:off x="6732240" y="3679188"/>
            <a:ext cx="288032" cy="7200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9" name="28 Conector recto de flecha"/>
          <p:cNvCxnSpPr>
            <a:endCxn id="28" idx="3"/>
          </p:cNvCxnSpPr>
          <p:nvPr/>
        </p:nvCxnSpPr>
        <p:spPr>
          <a:xfrm flipH="1" flipV="1">
            <a:off x="7020272" y="3715192"/>
            <a:ext cx="1208749" cy="6641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38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600" dirty="0"/>
              <a:t>Alguns conceptes d’herència mendeliana...</a:t>
            </a:r>
          </a:p>
          <a:p>
            <a:pPr marL="114300" indent="0">
              <a:buNone/>
            </a:pPr>
            <a:endParaRPr lang="ca-ES" sz="1600" b="1" dirty="0" smtClean="0">
              <a:solidFill>
                <a:schemeClr val="tx2"/>
              </a:solidFill>
            </a:endParaRPr>
          </a:p>
          <a:p>
            <a:r>
              <a:rPr lang="ca-ES" sz="1600" b="1" dirty="0" smtClean="0">
                <a:solidFill>
                  <a:schemeClr val="tx2"/>
                </a:solidFill>
              </a:rPr>
              <a:t>Al·lels dominants (A): </a:t>
            </a:r>
            <a:r>
              <a:rPr lang="ca-ES" sz="1600" dirty="0" smtClean="0"/>
              <a:t>són aquells que s’expressen en el fenotip encara que també hi hagi l’al·lel recessiu.</a:t>
            </a:r>
            <a:endParaRPr lang="ca-ES" sz="1600" dirty="0"/>
          </a:p>
          <a:p>
            <a:endParaRPr lang="ca-ES" sz="1600" dirty="0" smtClean="0"/>
          </a:p>
          <a:p>
            <a:r>
              <a:rPr lang="ca-ES" sz="1600" b="1" dirty="0" smtClean="0">
                <a:solidFill>
                  <a:schemeClr val="tx2"/>
                </a:solidFill>
              </a:rPr>
              <a:t>Al·lels recessius (a): </a:t>
            </a:r>
            <a:r>
              <a:rPr lang="ca-ES" sz="1600" dirty="0"/>
              <a:t>són aquells que s’expressen </a:t>
            </a:r>
            <a:r>
              <a:rPr lang="ca-ES" sz="1600" dirty="0" smtClean="0"/>
              <a:t>en el fenotip només quan no hi </a:t>
            </a:r>
            <a:r>
              <a:rPr lang="ca-ES" sz="1600" dirty="0"/>
              <a:t>hagi l’al·lel </a:t>
            </a:r>
            <a:r>
              <a:rPr lang="ca-ES" sz="1600" dirty="0" smtClean="0"/>
              <a:t>dominant.</a:t>
            </a:r>
          </a:p>
          <a:p>
            <a:endParaRPr lang="ca-ES" sz="1600" dirty="0" smtClean="0"/>
          </a:p>
          <a:p>
            <a:r>
              <a:rPr lang="ca-ES" sz="1600" b="1" dirty="0" smtClean="0">
                <a:solidFill>
                  <a:schemeClr val="tx2"/>
                </a:solidFill>
              </a:rPr>
              <a:t>Individu homozigot: </a:t>
            </a:r>
            <a:r>
              <a:rPr lang="ca-ES" sz="1600" dirty="0" smtClean="0"/>
              <a:t>en el seu genotip presenta dos al·lels idèntics per un gen.</a:t>
            </a:r>
          </a:p>
          <a:p>
            <a:pPr lvl="1"/>
            <a:r>
              <a:rPr lang="ca-ES" sz="1400" b="1" dirty="0" smtClean="0"/>
              <a:t>Homozigot dominant: </a:t>
            </a:r>
            <a:r>
              <a:rPr lang="ca-ES" sz="1400" dirty="0" smtClean="0"/>
              <a:t>els seus dos al·lels són dominants (AA).</a:t>
            </a:r>
          </a:p>
          <a:p>
            <a:pPr lvl="1"/>
            <a:r>
              <a:rPr lang="ca-ES" sz="1400" b="1" dirty="0" smtClean="0"/>
              <a:t>Homozigot recessiu: </a:t>
            </a:r>
            <a:r>
              <a:rPr lang="ca-ES" sz="1400" dirty="0" smtClean="0"/>
              <a:t>els seus dos al·lels són recessius (</a:t>
            </a:r>
            <a:r>
              <a:rPr lang="ca-ES" sz="1400" dirty="0" err="1" smtClean="0"/>
              <a:t>aa</a:t>
            </a:r>
            <a:r>
              <a:rPr lang="ca-ES" sz="1400" dirty="0" smtClean="0"/>
              <a:t>).</a:t>
            </a:r>
          </a:p>
          <a:p>
            <a:endParaRPr lang="ca-ES" sz="1400" dirty="0"/>
          </a:p>
          <a:p>
            <a:r>
              <a:rPr lang="ca-ES" sz="1600" b="1" dirty="0">
                <a:solidFill>
                  <a:schemeClr val="tx2"/>
                </a:solidFill>
              </a:rPr>
              <a:t>Individu </a:t>
            </a:r>
            <a:r>
              <a:rPr lang="ca-ES" sz="1600" b="1" dirty="0" smtClean="0">
                <a:solidFill>
                  <a:schemeClr val="tx2"/>
                </a:solidFill>
              </a:rPr>
              <a:t>heterozigot: </a:t>
            </a:r>
            <a:r>
              <a:rPr lang="ca-ES" sz="1600" dirty="0"/>
              <a:t>en el seu genotip presenta dos al·lels </a:t>
            </a:r>
            <a:r>
              <a:rPr lang="ca-ES" sz="1600" dirty="0" smtClean="0"/>
              <a:t>diferents per </a:t>
            </a:r>
            <a:r>
              <a:rPr lang="ca-ES" sz="1600" dirty="0"/>
              <a:t>un </a:t>
            </a:r>
            <a:r>
              <a:rPr lang="ca-ES" sz="1600" dirty="0" smtClean="0"/>
              <a:t>gen (</a:t>
            </a:r>
            <a:r>
              <a:rPr lang="ca-ES" sz="1600" dirty="0" err="1" smtClean="0"/>
              <a:t>Aa</a:t>
            </a:r>
            <a:r>
              <a:rPr lang="ca-ES" sz="1600" dirty="0" smtClean="0"/>
              <a:t>).</a:t>
            </a:r>
            <a:endParaRPr lang="ca-ES" sz="1600" dirty="0"/>
          </a:p>
          <a:p>
            <a:endParaRPr lang="ca-ES" sz="1600" dirty="0"/>
          </a:p>
        </p:txBody>
      </p:sp>
      <p:sp>
        <p:nvSpPr>
          <p:cNvPr id="2" name="1 Rectángulo"/>
          <p:cNvSpPr/>
          <p:nvPr/>
        </p:nvSpPr>
        <p:spPr>
          <a:xfrm>
            <a:off x="323528" y="5301208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ca-ES" sz="1600" dirty="0">
                <a:solidFill>
                  <a:schemeClr val="accent6">
                    <a:lumMod val="50000"/>
                  </a:schemeClr>
                </a:solidFill>
              </a:rPr>
              <a:t>(per exemple: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el color dels ulls ve determinat per un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gen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que pot presentar dos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al·lels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diferents, el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dominant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(A) que determina ulls foscos (marró, negre) en el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fenotip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, i el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recessiu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 (a) que determina ulls clars (verd, blau, gris). Això vol dir, que els individus que en el seu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genotip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 siguin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homozigots dominants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(AA) o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heterozigots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ca-ES" sz="1600" dirty="0" err="1" smtClean="0">
                <a:solidFill>
                  <a:schemeClr val="accent6">
                    <a:lumMod val="50000"/>
                  </a:schemeClr>
                </a:solidFill>
              </a:rPr>
              <a:t>Aa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) tindran els ulls foscos, i els únics amb ulls clars seran els </a:t>
            </a:r>
            <a:r>
              <a:rPr lang="ca-ES" sz="1600" b="1" dirty="0" smtClean="0">
                <a:solidFill>
                  <a:schemeClr val="accent6">
                    <a:lumMod val="50000"/>
                  </a:schemeClr>
                </a:solidFill>
              </a:rPr>
              <a:t>homozigots recessius 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ca-ES" sz="1600" dirty="0" err="1" smtClean="0">
                <a:solidFill>
                  <a:schemeClr val="accent6">
                    <a:lumMod val="50000"/>
                  </a:schemeClr>
                </a:solidFill>
              </a:rPr>
              <a:t>aa</a:t>
            </a:r>
            <a:r>
              <a:rPr lang="ca-ES" sz="1600" dirty="0" smtClean="0">
                <a:solidFill>
                  <a:schemeClr val="accent6">
                    <a:lumMod val="50000"/>
                  </a:schemeClr>
                </a:solidFill>
              </a:rPr>
              <a:t>).</a:t>
            </a:r>
            <a:endParaRPr lang="ca-E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What Eye Color and Shape Say About Your Health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2" t="16945" r="12469" b="7582"/>
          <a:stretch/>
        </p:blipFill>
        <p:spPr bwMode="auto">
          <a:xfrm>
            <a:off x="4211960" y="4236228"/>
            <a:ext cx="1667520" cy="106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y People With Brown Eyes May Be at Higher Risk for SAD | Patient Advice |  US New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0" t="22653" r="21935" b="13043"/>
          <a:stretch/>
        </p:blipFill>
        <p:spPr bwMode="auto">
          <a:xfrm>
            <a:off x="2267744" y="4236228"/>
            <a:ext cx="1667520" cy="106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539552" y="444444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solidFill>
                  <a:schemeClr val="tx2"/>
                </a:solidFill>
              </a:rPr>
              <a:t>Genotip: </a:t>
            </a:r>
            <a:r>
              <a:rPr lang="ca-ES" sz="1400" dirty="0" smtClean="0"/>
              <a:t>AA/</a:t>
            </a:r>
            <a:r>
              <a:rPr lang="ca-ES" sz="1400" dirty="0" err="1" smtClean="0"/>
              <a:t>Aa</a:t>
            </a:r>
            <a:endParaRPr lang="ca-ES" sz="1400" dirty="0" smtClean="0"/>
          </a:p>
          <a:p>
            <a:r>
              <a:rPr lang="ca-ES" sz="1400" dirty="0" smtClean="0">
                <a:solidFill>
                  <a:schemeClr val="tx2"/>
                </a:solidFill>
              </a:rPr>
              <a:t>Fenotip: </a:t>
            </a:r>
            <a:r>
              <a:rPr lang="ca-ES" sz="1400" dirty="0" smtClean="0"/>
              <a:t>Ulls marrons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5868144" y="443711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>
                <a:solidFill>
                  <a:schemeClr val="tx2"/>
                </a:solidFill>
              </a:rPr>
              <a:t>Genotip: </a:t>
            </a:r>
            <a:r>
              <a:rPr lang="ca-ES" sz="1400" dirty="0" err="1" smtClean="0"/>
              <a:t>aa</a:t>
            </a:r>
            <a:endParaRPr lang="ca-ES" sz="1400" dirty="0" smtClean="0"/>
          </a:p>
          <a:p>
            <a:r>
              <a:rPr lang="ca-ES" sz="1400" dirty="0" smtClean="0">
                <a:solidFill>
                  <a:schemeClr val="tx2"/>
                </a:solidFill>
              </a:rPr>
              <a:t>Fenotip: </a:t>
            </a:r>
            <a:r>
              <a:rPr lang="ca-ES" sz="1400" dirty="0" smtClean="0"/>
              <a:t>Ulls blaus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7843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7761" y="601216"/>
            <a:ext cx="7620000" cy="5780112"/>
          </a:xfrm>
        </p:spPr>
        <p:txBody>
          <a:bodyPr/>
          <a:lstStyle/>
          <a:p>
            <a:pPr marL="114300" indent="0">
              <a:buNone/>
            </a:pPr>
            <a:r>
              <a:rPr lang="ca-ES" sz="2000" b="1" dirty="0" smtClean="0">
                <a:solidFill>
                  <a:schemeClr val="tx2"/>
                </a:solidFill>
              </a:rPr>
              <a:t>Activitat 1:</a:t>
            </a:r>
          </a:p>
          <a:p>
            <a:pPr marL="114300" indent="0">
              <a:buNone/>
            </a:pPr>
            <a:endParaRPr lang="ca-ES" sz="1800" dirty="0" smtClean="0"/>
          </a:p>
          <a:p>
            <a:pPr marL="114300" indent="0">
              <a:buNone/>
            </a:pPr>
            <a:r>
              <a:rPr lang="ca-ES" sz="1800" dirty="0" smtClean="0"/>
              <a:t>Construeix un arbre genealògic de tres generacions (pot ser la teva família o una d’inventada) on es representi el fenotip per al caràcter </a:t>
            </a:r>
            <a:r>
              <a:rPr lang="ca-ES" sz="1800" i="1" dirty="0" smtClean="0"/>
              <a:t>tipus de cabell: llis o arrissat</a:t>
            </a:r>
            <a:r>
              <a:rPr lang="ca-ES" sz="1800" dirty="0" smtClean="0"/>
              <a:t>. Per fer-ho, segueix la llegenda que tens a continuació (copia-la també a l’exercici). </a:t>
            </a:r>
          </a:p>
          <a:p>
            <a:pPr marL="114300" indent="0">
              <a:buNone/>
            </a:pPr>
            <a:endParaRPr lang="ca-ES" sz="1800" dirty="0"/>
          </a:p>
          <a:p>
            <a:pPr marL="114300" indent="0">
              <a:buNone/>
            </a:pPr>
            <a:r>
              <a:rPr lang="ca-ES" sz="1800" dirty="0" smtClean="0"/>
              <a:t>Després, descobreix el genotip de cada membre de la família, tenint en compte que l’al·lel que determina cabell arrissat domina sobre el llis.</a:t>
            </a:r>
          </a:p>
        </p:txBody>
      </p:sp>
      <p:grpSp>
        <p:nvGrpSpPr>
          <p:cNvPr id="45" name="44 Grupo"/>
          <p:cNvGrpSpPr/>
          <p:nvPr/>
        </p:nvGrpSpPr>
        <p:grpSpPr>
          <a:xfrm>
            <a:off x="2310183" y="3502870"/>
            <a:ext cx="3600400" cy="3170099"/>
            <a:chOff x="1826342" y="3573016"/>
            <a:chExt cx="3600400" cy="3170099"/>
          </a:xfrm>
        </p:grpSpPr>
        <p:sp>
          <p:nvSpPr>
            <p:cNvPr id="5" name="4 CuadroTexto"/>
            <p:cNvSpPr txBox="1"/>
            <p:nvPr/>
          </p:nvSpPr>
          <p:spPr>
            <a:xfrm>
              <a:off x="1826342" y="3573016"/>
              <a:ext cx="3600400" cy="3170099"/>
            </a:xfrm>
            <a:prstGeom prst="rect">
              <a:avLst/>
            </a:prstGeom>
            <a:noFill/>
            <a:ln w="38100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ca-ES" sz="1600" b="1" dirty="0" smtClean="0"/>
                <a:t>LLEGENDA</a:t>
              </a:r>
              <a:r>
                <a:rPr lang="ca-ES" sz="1600" dirty="0" smtClean="0"/>
                <a:t/>
              </a:r>
              <a:br>
                <a:rPr lang="ca-ES" sz="1600" dirty="0" smtClean="0"/>
              </a:br>
              <a:endParaRPr lang="ca-ES" sz="1600" dirty="0" smtClean="0"/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Dona/home </a:t>
              </a:r>
              <a:r>
                <a:rPr lang="es-ES" sz="1600" dirty="0" err="1" smtClean="0"/>
                <a:t>cabell</a:t>
              </a:r>
              <a:r>
                <a:rPr lang="es-ES" sz="1600" dirty="0" smtClean="0"/>
                <a:t> </a:t>
              </a:r>
              <a:r>
                <a:rPr lang="es-ES" sz="1600" dirty="0" err="1" smtClean="0"/>
                <a:t>arrissat</a:t>
              </a:r>
              <a:r>
                <a:rPr lang="es-ES" sz="1600" dirty="0" smtClean="0"/>
                <a:t>              /</a:t>
              </a:r>
              <a:endParaRPr lang="es-ES" sz="1600" dirty="0"/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Dona/home cabell llis                      /</a:t>
              </a:r>
              <a:endParaRPr lang="ca-ES" sz="1600" dirty="0"/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Germans</a:t>
              </a:r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Bessons bivitel·lins</a:t>
              </a:r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Bessons univitel·lins </a:t>
              </a:r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Parella</a:t>
              </a:r>
            </a:p>
            <a:p>
              <a:pPr>
                <a:lnSpc>
                  <a:spcPct val="150000"/>
                </a:lnSpc>
              </a:pPr>
              <a:r>
                <a:rPr lang="ca-ES" sz="1600" dirty="0" smtClean="0"/>
                <a:t>Dona/home mort              /</a:t>
              </a:r>
            </a:p>
          </p:txBody>
        </p:sp>
        <p:sp>
          <p:nvSpPr>
            <p:cNvPr id="6" name="5 Rectángulo"/>
            <p:cNvSpPr/>
            <p:nvPr/>
          </p:nvSpPr>
          <p:spPr>
            <a:xfrm>
              <a:off x="4860032" y="4149080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4868416" y="4509120"/>
              <a:ext cx="288032" cy="2880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" name="7 Elipse"/>
            <p:cNvSpPr/>
            <p:nvPr/>
          </p:nvSpPr>
          <p:spPr>
            <a:xfrm>
              <a:off x="4399106" y="4149080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8 Elipse"/>
            <p:cNvSpPr/>
            <p:nvPr/>
          </p:nvSpPr>
          <p:spPr>
            <a:xfrm>
              <a:off x="4402106" y="4517746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9" name="18 Grupo"/>
            <p:cNvGrpSpPr/>
            <p:nvPr/>
          </p:nvGrpSpPr>
          <p:grpSpPr>
            <a:xfrm>
              <a:off x="3275856" y="4834656"/>
              <a:ext cx="1123250" cy="394544"/>
              <a:chOff x="3275856" y="4834656"/>
              <a:chExt cx="1123250" cy="394544"/>
            </a:xfrm>
          </p:grpSpPr>
          <p:sp>
            <p:nvSpPr>
              <p:cNvPr id="10" name="9 Elipse"/>
              <p:cNvSpPr/>
              <p:nvPr/>
            </p:nvSpPr>
            <p:spPr>
              <a:xfrm>
                <a:off x="3275856" y="4941168"/>
                <a:ext cx="288032" cy="2880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" name="10 Rectángulo"/>
              <p:cNvSpPr/>
              <p:nvPr/>
            </p:nvSpPr>
            <p:spPr>
              <a:xfrm>
                <a:off x="3707904" y="4941168"/>
                <a:ext cx="288032" cy="288032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2" name="11 Elipse"/>
              <p:cNvSpPr/>
              <p:nvPr/>
            </p:nvSpPr>
            <p:spPr>
              <a:xfrm>
                <a:off x="4111074" y="4941168"/>
                <a:ext cx="288032" cy="2880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4" name="13 Conector recto"/>
              <p:cNvCxnSpPr/>
              <p:nvPr/>
            </p:nvCxnSpPr>
            <p:spPr>
              <a:xfrm>
                <a:off x="3419872" y="4834656"/>
                <a:ext cx="835218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15 Conector recto"/>
              <p:cNvCxnSpPr>
                <a:endCxn id="10" idx="0"/>
              </p:cNvCxnSpPr>
              <p:nvPr/>
            </p:nvCxnSpPr>
            <p:spPr>
              <a:xfrm>
                <a:off x="3419872" y="4834656"/>
                <a:ext cx="0" cy="10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16 Conector recto"/>
              <p:cNvCxnSpPr/>
              <p:nvPr/>
            </p:nvCxnSpPr>
            <p:spPr>
              <a:xfrm>
                <a:off x="3851920" y="4834656"/>
                <a:ext cx="0" cy="10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17 Conector recto"/>
              <p:cNvCxnSpPr/>
              <p:nvPr/>
            </p:nvCxnSpPr>
            <p:spPr>
              <a:xfrm>
                <a:off x="4249464" y="4834656"/>
                <a:ext cx="0" cy="10651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1" name="20 Elipse"/>
            <p:cNvSpPr/>
            <p:nvPr/>
          </p:nvSpPr>
          <p:spPr>
            <a:xfrm>
              <a:off x="4557500" y="5286415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4949292" y="5281652"/>
              <a:ext cx="288032" cy="28803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4" name="23 Conector recto"/>
            <p:cNvCxnSpPr>
              <a:endCxn id="21" idx="0"/>
            </p:cNvCxnSpPr>
            <p:nvPr/>
          </p:nvCxnSpPr>
          <p:spPr>
            <a:xfrm flipH="1">
              <a:off x="4701516" y="5053306"/>
              <a:ext cx="184152" cy="2331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4885668" y="5051734"/>
              <a:ext cx="184152" cy="2331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28 Rectángulo"/>
            <p:cNvSpPr/>
            <p:nvPr/>
          </p:nvSpPr>
          <p:spPr>
            <a:xfrm>
              <a:off x="3693465" y="5733256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4114074" y="5733256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1" name="30 Conector recto"/>
            <p:cNvCxnSpPr/>
            <p:nvPr/>
          </p:nvCxnSpPr>
          <p:spPr>
            <a:xfrm flipH="1">
              <a:off x="3867025" y="5493113"/>
              <a:ext cx="184152" cy="2331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4051177" y="5491541"/>
              <a:ext cx="184152" cy="23310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33 Conector recto"/>
            <p:cNvCxnSpPr>
              <a:stCxn id="29" idx="3"/>
              <a:endCxn id="30" idx="1"/>
            </p:cNvCxnSpPr>
            <p:nvPr/>
          </p:nvCxnSpPr>
          <p:spPr>
            <a:xfrm>
              <a:off x="3981497" y="5877272"/>
              <a:ext cx="1325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34 Elipse"/>
            <p:cNvSpPr/>
            <p:nvPr/>
          </p:nvSpPr>
          <p:spPr>
            <a:xfrm>
              <a:off x="4517244" y="5992410"/>
              <a:ext cx="288032" cy="2880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6" name="35 Rectángulo"/>
            <p:cNvSpPr/>
            <p:nvPr/>
          </p:nvSpPr>
          <p:spPr>
            <a:xfrm>
              <a:off x="5009012" y="5992410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37" name="36 Conector recto"/>
            <p:cNvCxnSpPr>
              <a:stCxn id="35" idx="6"/>
            </p:cNvCxnSpPr>
            <p:nvPr/>
          </p:nvCxnSpPr>
          <p:spPr>
            <a:xfrm>
              <a:off x="4805276" y="6136426"/>
              <a:ext cx="2160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39 Rectángulo"/>
            <p:cNvSpPr/>
            <p:nvPr/>
          </p:nvSpPr>
          <p:spPr>
            <a:xfrm>
              <a:off x="4139952" y="6381328"/>
              <a:ext cx="288032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Elipse"/>
            <p:cNvSpPr/>
            <p:nvPr/>
          </p:nvSpPr>
          <p:spPr>
            <a:xfrm>
              <a:off x="3679026" y="6381328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42" name="41 Conector recto"/>
            <p:cNvCxnSpPr/>
            <p:nvPr/>
          </p:nvCxnSpPr>
          <p:spPr>
            <a:xfrm flipV="1">
              <a:off x="3676213" y="6381328"/>
              <a:ext cx="288032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43 Conector recto"/>
            <p:cNvCxnSpPr/>
            <p:nvPr/>
          </p:nvCxnSpPr>
          <p:spPr>
            <a:xfrm flipV="1">
              <a:off x="4139952" y="6381328"/>
              <a:ext cx="288032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388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9392"/>
            <a:ext cx="7620000" cy="1143000"/>
          </a:xfrm>
        </p:spPr>
        <p:txBody>
          <a:bodyPr/>
          <a:lstStyle/>
          <a:p>
            <a:r>
              <a:rPr lang="ca-ES" dirty="0"/>
              <a:t>2</a:t>
            </a:r>
            <a:r>
              <a:rPr lang="ca-ES" dirty="0" smtClean="0"/>
              <a:t>. Al·lels múltiples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467544" y="168137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Gen (...ATGCTAGGC...)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758028" y="3140968"/>
            <a:ext cx="504056" cy="597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 rot="2673254">
            <a:off x="2292070" y="235631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Mutació</a:t>
            </a:r>
            <a:endParaRPr lang="es-ES" sz="1400" dirty="0"/>
          </a:p>
        </p:txBody>
      </p:sp>
      <p:cxnSp>
        <p:nvCxnSpPr>
          <p:cNvPr id="28" name="27 Conector recto de flecha"/>
          <p:cNvCxnSpPr/>
          <p:nvPr/>
        </p:nvCxnSpPr>
        <p:spPr>
          <a:xfrm>
            <a:off x="2627784" y="1866038"/>
            <a:ext cx="504056" cy="48284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flipV="1">
            <a:off x="2627784" y="1377183"/>
            <a:ext cx="504056" cy="48284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CuadroTexto"/>
          <p:cNvSpPr txBox="1"/>
          <p:nvPr/>
        </p:nvSpPr>
        <p:spPr>
          <a:xfrm>
            <a:off x="3140224" y="1192517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Al·lel </a:t>
            </a:r>
            <a:r>
              <a:rPr lang="ca-ES" dirty="0"/>
              <a:t>1</a:t>
            </a:r>
            <a:r>
              <a:rPr lang="ca-ES" dirty="0" smtClean="0"/>
              <a:t> (...ATG</a:t>
            </a:r>
            <a:r>
              <a:rPr lang="ca-ES" b="1" dirty="0" smtClean="0">
                <a:solidFill>
                  <a:schemeClr val="tx2"/>
                </a:solidFill>
              </a:rPr>
              <a:t>C</a:t>
            </a:r>
            <a:r>
              <a:rPr lang="ca-ES" dirty="0" smtClean="0"/>
              <a:t>TAGGC...)</a:t>
            </a:r>
          </a:p>
        </p:txBody>
      </p:sp>
      <p:sp>
        <p:nvSpPr>
          <p:cNvPr id="42" name="41 CuadroTexto"/>
          <p:cNvSpPr txBox="1"/>
          <p:nvPr/>
        </p:nvSpPr>
        <p:spPr>
          <a:xfrm>
            <a:off x="3131840" y="206084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Al·lel </a:t>
            </a:r>
            <a:r>
              <a:rPr lang="ca-ES" dirty="0"/>
              <a:t>2</a:t>
            </a:r>
            <a:r>
              <a:rPr lang="ca-ES" dirty="0" smtClean="0"/>
              <a:t> (...ATG</a:t>
            </a:r>
            <a:r>
              <a:rPr lang="ca-ES" b="1" dirty="0">
                <a:solidFill>
                  <a:schemeClr val="tx2"/>
                </a:solidFill>
              </a:rPr>
              <a:t>T</a:t>
            </a:r>
            <a:r>
              <a:rPr lang="ca-ES" dirty="0" smtClean="0"/>
              <a:t>TAGGC...)</a:t>
            </a:r>
          </a:p>
        </p:txBody>
      </p:sp>
      <p:cxnSp>
        <p:nvCxnSpPr>
          <p:cNvPr id="43" name="42 Conector recto de flecha"/>
          <p:cNvCxnSpPr/>
          <p:nvPr/>
        </p:nvCxnSpPr>
        <p:spPr>
          <a:xfrm>
            <a:off x="5643702" y="2268778"/>
            <a:ext cx="504056" cy="48284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 flipV="1">
            <a:off x="5643702" y="1779923"/>
            <a:ext cx="504056" cy="48284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/>
          <p:nvPr/>
        </p:nvCxnSpPr>
        <p:spPr>
          <a:xfrm flipV="1">
            <a:off x="5636089" y="1377183"/>
            <a:ext cx="511669" cy="1714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6084168" y="119675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Al·lel 1 (...ATG</a:t>
            </a:r>
            <a:r>
              <a:rPr lang="ca-ES" b="1" dirty="0" smtClean="0">
                <a:solidFill>
                  <a:schemeClr val="tx2"/>
                </a:solidFill>
              </a:rPr>
              <a:t>C</a:t>
            </a:r>
            <a:r>
              <a:rPr lang="ca-ES" dirty="0" smtClean="0"/>
              <a:t>TAGGC...)</a:t>
            </a:r>
          </a:p>
        </p:txBody>
      </p:sp>
      <p:sp>
        <p:nvSpPr>
          <p:cNvPr id="47" name="46 CuadroTexto"/>
          <p:cNvSpPr txBox="1"/>
          <p:nvPr/>
        </p:nvSpPr>
        <p:spPr>
          <a:xfrm>
            <a:off x="6084168" y="1595257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Al·lel 2 (...ATG</a:t>
            </a:r>
            <a:r>
              <a:rPr lang="ca-ES" b="1" dirty="0" smtClean="0">
                <a:solidFill>
                  <a:schemeClr val="tx2"/>
                </a:solidFill>
              </a:rPr>
              <a:t>T</a:t>
            </a:r>
            <a:r>
              <a:rPr lang="ca-ES" dirty="0" smtClean="0"/>
              <a:t>TAGGC...)</a:t>
            </a:r>
          </a:p>
        </p:txBody>
      </p:sp>
      <p:sp>
        <p:nvSpPr>
          <p:cNvPr id="48" name="47 CuadroTexto"/>
          <p:cNvSpPr txBox="1"/>
          <p:nvPr/>
        </p:nvSpPr>
        <p:spPr>
          <a:xfrm>
            <a:off x="6084168" y="255561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/>
              <a:t>Al·lel 3 (...ATG</a:t>
            </a:r>
            <a:r>
              <a:rPr lang="ca-ES" b="1" dirty="0" smtClean="0">
                <a:solidFill>
                  <a:schemeClr val="tx2"/>
                </a:solidFill>
              </a:rPr>
              <a:t>AT</a:t>
            </a:r>
            <a:r>
              <a:rPr lang="ca-ES" dirty="0" smtClean="0"/>
              <a:t>TAGG...)</a:t>
            </a:r>
          </a:p>
        </p:txBody>
      </p:sp>
      <p:sp>
        <p:nvSpPr>
          <p:cNvPr id="49" name="48 CuadroTexto"/>
          <p:cNvSpPr txBox="1"/>
          <p:nvPr/>
        </p:nvSpPr>
        <p:spPr>
          <a:xfrm rot="2673254">
            <a:off x="5244396" y="275056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Mutació</a:t>
            </a:r>
            <a:endParaRPr lang="es-ES" sz="14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3494875" y="260121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Dos al·lels</a:t>
            </a:r>
            <a:endParaRPr lang="es-ES" b="1" dirty="0"/>
          </a:p>
        </p:txBody>
      </p:sp>
      <p:sp>
        <p:nvSpPr>
          <p:cNvPr id="50" name="49 CuadroTexto"/>
          <p:cNvSpPr txBox="1"/>
          <p:nvPr/>
        </p:nvSpPr>
        <p:spPr>
          <a:xfrm>
            <a:off x="6408204" y="30891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 smtClean="0"/>
              <a:t>Al·lels múltiples</a:t>
            </a:r>
            <a:endParaRPr lang="es-ES" b="1" dirty="0"/>
          </a:p>
        </p:txBody>
      </p:sp>
      <p:sp>
        <p:nvSpPr>
          <p:cNvPr id="51" name="2 Marcador de contenido"/>
          <p:cNvSpPr>
            <a:spLocks noGrp="1"/>
          </p:cNvSpPr>
          <p:nvPr>
            <p:ph idx="1"/>
          </p:nvPr>
        </p:nvSpPr>
        <p:spPr>
          <a:xfrm>
            <a:off x="424737" y="3861048"/>
            <a:ext cx="7620000" cy="275577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600" dirty="0" smtClean="0"/>
              <a:t>Com ja passava amb l’herència mendeliana, podem trobar al·lels dominants i recessius, o altres combinacions : </a:t>
            </a:r>
            <a:endParaRPr lang="ca-ES" sz="1600" dirty="0"/>
          </a:p>
          <a:p>
            <a:pPr marL="114300" indent="0">
              <a:buNone/>
            </a:pPr>
            <a:endParaRPr lang="ca-ES" sz="1600" b="1" dirty="0" smtClean="0">
              <a:solidFill>
                <a:schemeClr val="tx2"/>
              </a:solidFill>
            </a:endParaRPr>
          </a:p>
          <a:p>
            <a:r>
              <a:rPr lang="ca-ES" sz="1600" b="1" dirty="0" smtClean="0">
                <a:solidFill>
                  <a:schemeClr val="tx2"/>
                </a:solidFill>
              </a:rPr>
              <a:t>Herència </a:t>
            </a:r>
            <a:r>
              <a:rPr lang="ca-ES" sz="1600" b="1" dirty="0" err="1" smtClean="0">
                <a:solidFill>
                  <a:schemeClr val="tx2"/>
                </a:solidFill>
              </a:rPr>
              <a:t>codominant</a:t>
            </a:r>
            <a:r>
              <a:rPr lang="ca-ES" sz="1600" b="1" dirty="0" smtClean="0">
                <a:solidFill>
                  <a:schemeClr val="tx2"/>
                </a:solidFill>
              </a:rPr>
              <a:t>: </a:t>
            </a:r>
            <a:r>
              <a:rPr lang="ca-ES" sz="1600" dirty="0" smtClean="0"/>
              <a:t>en individus heterozigots </a:t>
            </a:r>
            <a:r>
              <a:rPr lang="ca-ES" sz="1600" dirty="0" smtClean="0"/>
              <a:t>s’expressen </a:t>
            </a:r>
            <a:r>
              <a:rPr lang="ca-ES" sz="1600" dirty="0" smtClean="0"/>
              <a:t>els dos al·lels.</a:t>
            </a:r>
          </a:p>
          <a:p>
            <a:endParaRPr lang="ca-ES" sz="1600" dirty="0"/>
          </a:p>
          <a:p>
            <a:r>
              <a:rPr lang="ca-ES" sz="1600" b="1" dirty="0">
                <a:solidFill>
                  <a:schemeClr val="tx2"/>
                </a:solidFill>
              </a:rPr>
              <a:t>Herència </a:t>
            </a:r>
            <a:r>
              <a:rPr lang="ca-ES" sz="1600" b="1" dirty="0" err="1" smtClean="0">
                <a:solidFill>
                  <a:schemeClr val="tx2"/>
                </a:solidFill>
              </a:rPr>
              <a:t>intermitja</a:t>
            </a:r>
            <a:r>
              <a:rPr lang="ca-ES" sz="1600" b="1" dirty="0" smtClean="0">
                <a:solidFill>
                  <a:schemeClr val="tx2"/>
                </a:solidFill>
              </a:rPr>
              <a:t>: </a:t>
            </a:r>
            <a:r>
              <a:rPr lang="ca-ES" sz="1600" dirty="0"/>
              <a:t>en </a:t>
            </a:r>
            <a:r>
              <a:rPr lang="ca-ES" sz="1600" dirty="0" smtClean="0"/>
              <a:t>individus heterozigots </a:t>
            </a:r>
            <a:r>
              <a:rPr lang="ca-ES" sz="1600" dirty="0" smtClean="0"/>
              <a:t>el fenotip no correspon al de cap dels dos al·lels</a:t>
            </a:r>
            <a:r>
              <a:rPr lang="ca-ES" sz="1600" dirty="0" smtClean="0"/>
              <a:t>, sinó </a:t>
            </a:r>
            <a:r>
              <a:rPr lang="ca-ES" sz="1600" dirty="0" smtClean="0"/>
              <a:t>que és un nou de diferent.</a:t>
            </a:r>
            <a:endParaRPr lang="ca-ES" sz="1600" dirty="0"/>
          </a:p>
        </p:txBody>
      </p:sp>
    </p:spTree>
    <p:extLst>
      <p:ext uri="{BB962C8B-B14F-4D97-AF65-F5344CB8AC3E}">
        <p14:creationId xmlns:p14="http://schemas.microsoft.com/office/powerpoint/2010/main" val="219527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42" grpId="0"/>
      <p:bldP spid="46" grpId="0"/>
      <p:bldP spid="47" grpId="0"/>
      <p:bldP spid="48" grpId="0"/>
      <p:bldP spid="49" grpId="0"/>
      <p:bldP spid="26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836712"/>
            <a:ext cx="7620000" cy="556408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800" dirty="0" smtClean="0"/>
              <a:t>Els grups sanguinis són un exemple d’herència per al·lels múltiples. Els al·lels que els determinen poden provocar la presència o absència de proteïnes (</a:t>
            </a:r>
            <a:r>
              <a:rPr lang="ca-ES" sz="1800" b="1" dirty="0" smtClean="0"/>
              <a:t>antígens</a:t>
            </a:r>
            <a:r>
              <a:rPr lang="ca-ES" sz="1800" dirty="0" smtClean="0"/>
              <a:t>) a la membrana dels glòbuls vermells.</a:t>
            </a:r>
          </a:p>
          <a:p>
            <a:pPr marL="114300" indent="0">
              <a:buNone/>
            </a:pPr>
            <a:endParaRPr lang="ca-ES" sz="18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Al·lel </a:t>
            </a:r>
            <a:r>
              <a:rPr lang="ca-ES" sz="1600" b="1" i="1" dirty="0" smtClean="0">
                <a:solidFill>
                  <a:schemeClr val="tx2"/>
                </a:solidFill>
              </a:rPr>
              <a:t>I</a:t>
            </a:r>
            <a:r>
              <a:rPr lang="ca-ES" sz="1600" b="1" i="1" baseline="30000" dirty="0" smtClean="0">
                <a:solidFill>
                  <a:schemeClr val="tx2"/>
                </a:solidFill>
              </a:rPr>
              <a:t>A</a:t>
            </a:r>
            <a:r>
              <a:rPr lang="ca-ES" sz="1600" b="1" dirty="0" smtClean="0">
                <a:solidFill>
                  <a:schemeClr val="tx2"/>
                </a:solidFill>
              </a:rPr>
              <a:t>:</a:t>
            </a:r>
            <a:r>
              <a:rPr lang="ca-ES" sz="1600" dirty="0" smtClean="0"/>
              <a:t> determina la síntesi de l’antigen A.</a:t>
            </a:r>
          </a:p>
          <a:p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Al·lel </a:t>
            </a:r>
            <a:r>
              <a:rPr lang="ca-ES" sz="1600" b="1" i="1" dirty="0" smtClean="0">
                <a:solidFill>
                  <a:schemeClr val="tx2"/>
                </a:solidFill>
              </a:rPr>
              <a:t>I</a:t>
            </a:r>
            <a:r>
              <a:rPr lang="ca-ES" sz="1600" b="1" i="1" baseline="30000" dirty="0" smtClean="0">
                <a:solidFill>
                  <a:schemeClr val="tx2"/>
                </a:solidFill>
              </a:rPr>
              <a:t>B</a:t>
            </a:r>
            <a:r>
              <a:rPr lang="ca-ES" sz="1600" b="1" dirty="0" smtClean="0">
                <a:solidFill>
                  <a:schemeClr val="tx2"/>
                </a:solidFill>
              </a:rPr>
              <a:t>:</a:t>
            </a:r>
            <a:r>
              <a:rPr lang="ca-ES" sz="1600" dirty="0" smtClean="0"/>
              <a:t> determina la síntesi de l’antigen B.		</a:t>
            </a:r>
            <a:r>
              <a:rPr lang="ca-ES" sz="1600" b="1" i="1" dirty="0">
                <a:solidFill>
                  <a:schemeClr val="tx2"/>
                </a:solidFill>
              </a:rPr>
              <a:t> </a:t>
            </a:r>
            <a:r>
              <a:rPr lang="ca-ES" sz="1600" b="1" i="1" dirty="0" smtClean="0">
                <a:solidFill>
                  <a:schemeClr val="tx2"/>
                </a:solidFill>
              </a:rPr>
              <a:t>I</a:t>
            </a:r>
            <a:r>
              <a:rPr lang="ca-ES" sz="1600" b="1" i="1" baseline="30000" dirty="0" smtClean="0">
                <a:solidFill>
                  <a:schemeClr val="tx2"/>
                </a:solidFill>
              </a:rPr>
              <a:t>A</a:t>
            </a:r>
            <a:r>
              <a:rPr lang="ca-ES" sz="1600" b="1" i="1" dirty="0" smtClean="0">
                <a:solidFill>
                  <a:schemeClr val="tx2"/>
                </a:solidFill>
              </a:rPr>
              <a:t> = I</a:t>
            </a:r>
            <a:r>
              <a:rPr lang="ca-ES" sz="1600" b="1" i="1" baseline="30000" dirty="0" smtClean="0">
                <a:solidFill>
                  <a:schemeClr val="tx2"/>
                </a:solidFill>
              </a:rPr>
              <a:t>B</a:t>
            </a:r>
            <a:r>
              <a:rPr lang="ca-ES" sz="1600" b="1" i="1" dirty="0" smtClean="0">
                <a:solidFill>
                  <a:schemeClr val="tx2"/>
                </a:solidFill>
              </a:rPr>
              <a:t> &gt; i</a:t>
            </a:r>
            <a:endParaRPr lang="ca-ES" sz="1600" dirty="0" smtClean="0"/>
          </a:p>
          <a:p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Al·lel </a:t>
            </a:r>
            <a:r>
              <a:rPr lang="ca-ES" sz="1600" b="1" i="1" dirty="0" smtClean="0">
                <a:solidFill>
                  <a:schemeClr val="tx2"/>
                </a:solidFill>
              </a:rPr>
              <a:t>i</a:t>
            </a:r>
            <a:r>
              <a:rPr lang="ca-ES" sz="1600" b="1" dirty="0" smtClean="0">
                <a:solidFill>
                  <a:schemeClr val="tx2"/>
                </a:solidFill>
              </a:rPr>
              <a:t>:</a:t>
            </a:r>
            <a:r>
              <a:rPr lang="ca-ES" sz="1600" dirty="0" smtClean="0"/>
              <a:t> no determina cap síntesi d’antigen.</a:t>
            </a:r>
          </a:p>
          <a:p>
            <a:endParaRPr lang="ca-ES" sz="1600" dirty="0"/>
          </a:p>
        </p:txBody>
      </p:sp>
      <p:sp>
        <p:nvSpPr>
          <p:cNvPr id="4" name="3 CuadroTexto"/>
          <p:cNvSpPr txBox="1"/>
          <p:nvPr/>
        </p:nvSpPr>
        <p:spPr>
          <a:xfrm>
            <a:off x="5796136" y="1987701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smtClean="0"/>
              <a:t>codominància</a:t>
            </a:r>
            <a:endParaRPr lang="es-ES" sz="1600" dirty="0"/>
          </a:p>
        </p:txBody>
      </p:sp>
      <p:sp>
        <p:nvSpPr>
          <p:cNvPr id="5" name="4 Rectángulo"/>
          <p:cNvSpPr/>
          <p:nvPr/>
        </p:nvSpPr>
        <p:spPr>
          <a:xfrm>
            <a:off x="6012160" y="2636912"/>
            <a:ext cx="864096" cy="2880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6326070" y="2238822"/>
            <a:ext cx="0" cy="5162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5917545" y="3284984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i="1" dirty="0" smtClean="0"/>
              <a:t>X </a:t>
            </a:r>
            <a:r>
              <a:rPr lang="ca-ES" sz="1200" dirty="0" smtClean="0"/>
              <a:t>domina respecte </a:t>
            </a:r>
            <a:r>
              <a:rPr lang="ca-ES" sz="1200" i="1" dirty="0" smtClean="0"/>
              <a:t>x</a:t>
            </a:r>
            <a:endParaRPr lang="es-ES" sz="1600" i="1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6641480" y="2846741"/>
            <a:ext cx="0" cy="516228"/>
          </a:xfrm>
          <a:prstGeom prst="straightConnector1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Blood type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861048"/>
            <a:ext cx="436525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395536" y="4293096"/>
            <a:ext cx="35283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ca-ES" sz="1600" dirty="0"/>
              <a:t>Cada individu sintetitza </a:t>
            </a:r>
            <a:r>
              <a:rPr lang="ca-ES" sz="1600" b="1" dirty="0"/>
              <a:t>anticossos</a:t>
            </a:r>
            <a:r>
              <a:rPr lang="ca-ES" sz="1600" dirty="0"/>
              <a:t> per reaccionar davant els antígens que NO presenten els seus glòbuls vermells. És per això que en les transfusions de sang, si hi ha reacció anticòs-antigen es pot produir aglutinació, que pot provocar la mort del receptor.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407249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ágenes de Eritrocitos | Vectores, fotos de stock y PSD gratui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997471"/>
            <a:ext cx="8926989" cy="668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7761" y="601216"/>
            <a:ext cx="7620000" cy="5780112"/>
          </a:xfrm>
        </p:spPr>
        <p:txBody>
          <a:bodyPr/>
          <a:lstStyle/>
          <a:p>
            <a:pPr marL="114300" indent="0">
              <a:buNone/>
            </a:pPr>
            <a:r>
              <a:rPr lang="ca-ES" sz="2000" b="1" dirty="0" smtClean="0">
                <a:solidFill>
                  <a:schemeClr val="tx2"/>
                </a:solidFill>
              </a:rPr>
              <a:t>Activitat </a:t>
            </a:r>
            <a:r>
              <a:rPr lang="ca-ES" sz="2000" b="1" dirty="0" smtClean="0">
                <a:solidFill>
                  <a:schemeClr val="tx2"/>
                </a:solidFill>
              </a:rPr>
              <a:t>2:</a:t>
            </a:r>
            <a:endParaRPr lang="ca-ES" sz="20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ca-ES" sz="1800" dirty="0" smtClean="0"/>
          </a:p>
          <a:p>
            <a:pPr marL="114300" indent="0">
              <a:buNone/>
            </a:pPr>
            <a:r>
              <a:rPr lang="ca-ES" sz="1800" dirty="0" smtClean="0"/>
              <a:t>Una persona pertany al grup sanguini AB. Pot ser que el seu germà sigui del grup 0? Determina el genotip dels germans i els seus progenitors.</a:t>
            </a:r>
            <a:endParaRPr lang="ca-ES" sz="1800" dirty="0" smtClean="0"/>
          </a:p>
        </p:txBody>
      </p:sp>
      <p:sp>
        <p:nvSpPr>
          <p:cNvPr id="2" name="AutoShape 2" descr="Grupos Sanguíneos - L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879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7761" y="601216"/>
            <a:ext cx="7620000" cy="5780112"/>
          </a:xfrm>
        </p:spPr>
        <p:txBody>
          <a:bodyPr/>
          <a:lstStyle/>
          <a:p>
            <a:pPr marL="114300" indent="0">
              <a:buNone/>
            </a:pPr>
            <a:r>
              <a:rPr lang="ca-ES" sz="2000" b="1" dirty="0" smtClean="0">
                <a:solidFill>
                  <a:schemeClr val="tx2"/>
                </a:solidFill>
              </a:rPr>
              <a:t>Activitat </a:t>
            </a:r>
            <a:r>
              <a:rPr lang="ca-ES" sz="2000" b="1" dirty="0">
                <a:solidFill>
                  <a:schemeClr val="tx2"/>
                </a:solidFill>
              </a:rPr>
              <a:t>3</a:t>
            </a:r>
            <a:r>
              <a:rPr lang="ca-ES" sz="2000" b="1" dirty="0" smtClean="0">
                <a:solidFill>
                  <a:schemeClr val="tx2"/>
                </a:solidFill>
              </a:rPr>
              <a:t>:</a:t>
            </a:r>
            <a:endParaRPr lang="ca-ES" sz="20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ca-ES" sz="1800" dirty="0" smtClean="0"/>
          </a:p>
          <a:p>
            <a:pPr marL="114300" indent="0">
              <a:buNone/>
            </a:pPr>
            <a:r>
              <a:rPr lang="ca-ES" sz="1800" dirty="0" smtClean="0"/>
              <a:t>En les transfusions de sang, no tots els grups són compatibles, ja que no pots rebre sang d’algú que tingui antígens pels quals tens anticossos. Omple la següent taula.</a:t>
            </a:r>
            <a:endParaRPr lang="ca-ES" sz="1800" dirty="0" smtClean="0"/>
          </a:p>
        </p:txBody>
      </p:sp>
      <p:sp>
        <p:nvSpPr>
          <p:cNvPr id="2" name="AutoShape 2" descr="Grupos Sanguíneos - L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898637"/>
              </p:ext>
            </p:extLst>
          </p:nvPr>
        </p:nvGraphicFramePr>
        <p:xfrm>
          <a:off x="2339752" y="2452623"/>
          <a:ext cx="5544616" cy="3337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2168"/>
                <a:gridCol w="1944216"/>
                <a:gridCol w="2088232"/>
              </a:tblGrid>
              <a:tr h="370840">
                <a:tc>
                  <a:txBody>
                    <a:bodyPr/>
                    <a:lstStyle/>
                    <a:p>
                      <a:r>
                        <a:rPr lang="ca-ES" dirty="0" smtClean="0"/>
                        <a:t>Grup sanguini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Pot donar a...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 smtClean="0"/>
                        <a:t>Pot rebre de...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a-ES" dirty="0" smtClean="0"/>
                        <a:t>A</a:t>
                      </a:r>
                      <a:r>
                        <a:rPr lang="ca-ES" baseline="30000" dirty="0" smtClean="0"/>
                        <a:t>+</a:t>
                      </a:r>
                      <a:endParaRPr lang="es-E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A</a:t>
                      </a:r>
                      <a:r>
                        <a:rPr lang="ca-ES" baseline="30000" dirty="0" smtClean="0"/>
                        <a:t>-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B</a:t>
                      </a:r>
                      <a:r>
                        <a:rPr lang="ca-ES" baseline="30000" dirty="0" smtClean="0"/>
                        <a:t>+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B</a:t>
                      </a:r>
                      <a:r>
                        <a:rPr lang="ca-ES" baseline="30000" dirty="0" smtClean="0"/>
                        <a:t>-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AB</a:t>
                      </a:r>
                      <a:r>
                        <a:rPr lang="ca-ES" baseline="30000" dirty="0" smtClean="0"/>
                        <a:t>+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AB</a:t>
                      </a:r>
                      <a:r>
                        <a:rPr lang="ca-ES" baseline="30000" dirty="0" smtClean="0"/>
                        <a:t>-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0</a:t>
                      </a:r>
                      <a:r>
                        <a:rPr lang="ca-ES" baseline="30000" dirty="0" smtClean="0"/>
                        <a:t>+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a-ES" dirty="0" smtClean="0"/>
                        <a:t>0</a:t>
                      </a:r>
                      <a:r>
                        <a:rPr lang="ca-ES" baseline="30000" dirty="0" smtClean="0"/>
                        <a:t>-</a:t>
                      </a:r>
                      <a:endParaRPr lang="es-ES" baseline="30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Storing Blood Before Transfusion | National Institutes of Health (NIH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27" y="4174821"/>
            <a:ext cx="2130108" cy="159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as reglas (y los mitos) sobre donar sangre - BBC News Mund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85"/>
          <a:stretch/>
        </p:blipFill>
        <p:spPr bwMode="auto">
          <a:xfrm>
            <a:off x="-9994" y="2492896"/>
            <a:ext cx="2125481" cy="156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43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9392"/>
            <a:ext cx="7620000" cy="1143000"/>
          </a:xfrm>
        </p:spPr>
        <p:txBody>
          <a:bodyPr/>
          <a:lstStyle/>
          <a:p>
            <a:r>
              <a:rPr lang="ca-ES" dirty="0"/>
              <a:t>3</a:t>
            </a:r>
            <a:r>
              <a:rPr lang="ca-ES" dirty="0" smtClean="0"/>
              <a:t>. Herència del sexe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7758028" y="3140968"/>
            <a:ext cx="504056" cy="597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5" name="44 Conector recto de flecha"/>
          <p:cNvCxnSpPr/>
          <p:nvPr/>
        </p:nvCxnSpPr>
        <p:spPr>
          <a:xfrm>
            <a:off x="2411760" y="1573932"/>
            <a:ext cx="792088" cy="27089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2 Marcador de contenido"/>
          <p:cNvSpPr>
            <a:spLocks noGrp="1"/>
          </p:cNvSpPr>
          <p:nvPr>
            <p:ph idx="1"/>
          </p:nvPr>
        </p:nvSpPr>
        <p:spPr>
          <a:xfrm>
            <a:off x="390056" y="1090240"/>
            <a:ext cx="7620000" cy="52396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600" dirty="0" smtClean="0"/>
              <a:t>			</a:t>
            </a:r>
            <a:r>
              <a:rPr lang="ca-ES" sz="1600" b="1" dirty="0" smtClean="0">
                <a:solidFill>
                  <a:schemeClr val="tx2"/>
                </a:solidFill>
              </a:rPr>
              <a:t>Cromosoma X:</a:t>
            </a:r>
            <a:r>
              <a:rPr lang="ca-ES" sz="1600" dirty="0" smtClean="0"/>
              <a:t> es troba en òvuls i espermatozoides</a:t>
            </a:r>
          </a:p>
          <a:p>
            <a:pPr marL="114300" indent="0">
              <a:buNone/>
            </a:pPr>
            <a:r>
              <a:rPr lang="ca-ES" sz="1600" dirty="0" smtClean="0"/>
              <a:t>Cromosomes sexuals</a:t>
            </a:r>
          </a:p>
          <a:p>
            <a:pPr marL="114300" indent="0">
              <a:buNone/>
            </a:pPr>
            <a:r>
              <a:rPr lang="ca-ES" sz="1200" dirty="0" smtClean="0"/>
              <a:t>Contenen gens que determinen</a:t>
            </a:r>
            <a:r>
              <a:rPr lang="ca-ES" sz="1600" dirty="0" smtClean="0"/>
              <a:t>	</a:t>
            </a:r>
            <a:r>
              <a:rPr lang="ca-ES" sz="1600" b="1" dirty="0" smtClean="0">
                <a:solidFill>
                  <a:schemeClr val="tx2"/>
                </a:solidFill>
              </a:rPr>
              <a:t>Cromosoma Y: </a:t>
            </a:r>
            <a:r>
              <a:rPr lang="ca-ES" sz="1600" dirty="0" smtClean="0"/>
              <a:t>es troba només en espermatozoides</a:t>
            </a:r>
            <a:br>
              <a:rPr lang="ca-ES" sz="1600" dirty="0" smtClean="0"/>
            </a:br>
            <a:r>
              <a:rPr lang="ca-ES" sz="1200" dirty="0" smtClean="0"/>
              <a:t>el sexe de l’individu</a:t>
            </a:r>
            <a:endParaRPr lang="ca-ES" sz="1600" dirty="0"/>
          </a:p>
          <a:p>
            <a:pPr marL="114300" indent="0">
              <a:buNone/>
            </a:pPr>
            <a:endParaRPr lang="ca-ES" sz="1600" b="1" dirty="0" smtClean="0">
              <a:solidFill>
                <a:schemeClr val="tx2"/>
              </a:solidFill>
            </a:endParaRPr>
          </a:p>
        </p:txBody>
      </p:sp>
      <p:pic>
        <p:nvPicPr>
          <p:cNvPr id="4098" name="Picture 2" descr="La evolución del cromosoma mascul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18" y="2708920"/>
            <a:ext cx="3078914" cy="322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Bios: DETERMINACIÓN DEL SE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7" y="2420888"/>
            <a:ext cx="3175741" cy="433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24 Conector recto de flecha"/>
          <p:cNvCxnSpPr/>
          <p:nvPr/>
        </p:nvCxnSpPr>
        <p:spPr>
          <a:xfrm flipV="1">
            <a:off x="2411760" y="1303040"/>
            <a:ext cx="792088" cy="270892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86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800" b="1" dirty="0" smtClean="0">
                <a:solidFill>
                  <a:schemeClr val="accent5"/>
                </a:solidFill>
              </a:rPr>
              <a:t>Caràcters lligats als cromosomes sexuals</a:t>
            </a:r>
            <a:endParaRPr lang="ca-ES" sz="1800" b="1" dirty="0">
              <a:solidFill>
                <a:schemeClr val="accent5"/>
              </a:solidFill>
            </a:endParaRPr>
          </a:p>
          <a:p>
            <a:pPr marL="114300" indent="0">
              <a:buNone/>
            </a:pPr>
            <a:endParaRPr lang="ca-ES" sz="16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r>
              <a:rPr lang="ca-ES" sz="1600" dirty="0" smtClean="0"/>
              <a:t>El cromosoma X és molt gran, conté molts gens que no participen en la determinació del sexe, sinó en altres caràcters. El cromosoma Y no porta informació per aquests caràcters.</a:t>
            </a:r>
          </a:p>
          <a:p>
            <a:pPr marL="114300" indent="0">
              <a:buNone/>
            </a:pPr>
            <a:endParaRPr lang="ca-ES" sz="1600" dirty="0"/>
          </a:p>
          <a:p>
            <a:pPr marL="114300" indent="0">
              <a:buNone/>
            </a:pPr>
            <a:r>
              <a:rPr lang="ca-ES" sz="1600" dirty="0" smtClean="0"/>
              <a:t>Algunes malalties estan provocades per al·lels defectuosos en el cromosoma X, aquests al·lels poden ser:</a:t>
            </a:r>
          </a:p>
          <a:p>
            <a:pPr marL="114300" indent="0">
              <a:buNone/>
            </a:pPr>
            <a:endParaRPr lang="ca-ES" sz="1600" dirty="0" smtClean="0"/>
          </a:p>
          <a:p>
            <a:r>
              <a:rPr lang="ca-ES" sz="1600" b="1" dirty="0" smtClean="0"/>
              <a:t>Dominants:</a:t>
            </a:r>
            <a:r>
              <a:rPr lang="ca-ES" sz="1600" b="1" dirty="0" smtClean="0">
                <a:solidFill>
                  <a:schemeClr val="tx2"/>
                </a:solidFill>
              </a:rPr>
              <a:t> </a:t>
            </a:r>
            <a:r>
              <a:rPr lang="ca-ES" sz="1600" dirty="0" smtClean="0"/>
              <a:t>per exemple el síndrome de X fràgil. Si una noia presenta un dels dos cromosomes X amb l’al·lel mutat, manifestarà la malaltia.	</a:t>
            </a:r>
            <a:r>
              <a:rPr lang="ca-ES" sz="1600" b="1" dirty="0" smtClean="0">
                <a:solidFill>
                  <a:schemeClr val="tx2"/>
                </a:solidFill>
              </a:rPr>
              <a:t>X</a:t>
            </a:r>
            <a:r>
              <a:rPr lang="ca-ES" sz="1600" b="1" baseline="30000" dirty="0" smtClean="0">
                <a:solidFill>
                  <a:schemeClr val="tx2"/>
                </a:solidFill>
              </a:rPr>
              <a:t>F</a:t>
            </a:r>
            <a:r>
              <a:rPr lang="ca-ES" sz="1600" b="1" dirty="0" smtClean="0">
                <a:solidFill>
                  <a:schemeClr val="tx2"/>
                </a:solidFill>
              </a:rPr>
              <a:t> &gt; X</a:t>
            </a:r>
            <a:endParaRPr lang="ca-ES" sz="1600" b="1" dirty="0" smtClean="0">
              <a:solidFill>
                <a:schemeClr val="tx2"/>
              </a:solidFill>
            </a:endParaRPr>
          </a:p>
          <a:p>
            <a:endParaRPr lang="ca-ES" sz="1600" dirty="0" smtClean="0"/>
          </a:p>
          <a:p>
            <a:r>
              <a:rPr lang="ca-ES" sz="1600" b="1" dirty="0" smtClean="0"/>
              <a:t>Recessius: </a:t>
            </a:r>
            <a:r>
              <a:rPr lang="ca-ES" sz="1600" dirty="0" smtClean="0"/>
              <a:t>per exemple el daltonisme o l’hemofília. Una noia haurà de presentar els dos al·lels mutats en els dos cromosomes per manifestar malaltia.	</a:t>
            </a:r>
            <a:r>
              <a:rPr lang="ca-ES" sz="1600" b="1" dirty="0" smtClean="0">
                <a:solidFill>
                  <a:schemeClr val="tx2"/>
                </a:solidFill>
              </a:rPr>
              <a:t>X &gt; </a:t>
            </a:r>
            <a:r>
              <a:rPr lang="ca-ES" sz="1600" b="1" dirty="0" err="1" smtClean="0">
                <a:solidFill>
                  <a:schemeClr val="tx2"/>
                </a:solidFill>
              </a:rPr>
              <a:t>X</a:t>
            </a:r>
            <a:r>
              <a:rPr lang="ca-ES" sz="1600" b="1" baseline="30000" dirty="0" err="1" smtClean="0">
                <a:solidFill>
                  <a:schemeClr val="tx2"/>
                </a:solidFill>
              </a:rPr>
              <a:t>d</a:t>
            </a:r>
            <a:endParaRPr lang="ca-ES" sz="1600" b="1" baseline="30000" dirty="0" smtClean="0">
              <a:solidFill>
                <a:schemeClr val="tx2"/>
              </a:solidFill>
            </a:endParaRPr>
          </a:p>
        </p:txBody>
      </p:sp>
      <p:pic>
        <p:nvPicPr>
          <p:cNvPr id="5122" name="Picture 2" descr="Daltonis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4208022"/>
            <a:ext cx="4505613" cy="264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Qué es la hemofilia? - Causas, síntomas y embarazo por DG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9381"/>
            <a:ext cx="3930578" cy="167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15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7761" y="601216"/>
            <a:ext cx="7620000" cy="5780112"/>
          </a:xfrm>
        </p:spPr>
        <p:txBody>
          <a:bodyPr/>
          <a:lstStyle/>
          <a:p>
            <a:pPr marL="114300" indent="0">
              <a:buNone/>
            </a:pPr>
            <a:r>
              <a:rPr lang="ca-ES" sz="2000" b="1" dirty="0" smtClean="0">
                <a:solidFill>
                  <a:schemeClr val="tx2"/>
                </a:solidFill>
              </a:rPr>
              <a:t>Activitat </a:t>
            </a:r>
            <a:r>
              <a:rPr lang="ca-ES" sz="2000" b="1" dirty="0" smtClean="0">
                <a:solidFill>
                  <a:schemeClr val="tx2"/>
                </a:solidFill>
              </a:rPr>
              <a:t>4:</a:t>
            </a:r>
            <a:endParaRPr lang="ca-ES" sz="20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ca-ES" sz="1800" dirty="0" smtClean="0"/>
          </a:p>
          <a:p>
            <a:pPr marL="114300" indent="0">
              <a:buNone/>
            </a:pPr>
            <a:r>
              <a:rPr lang="ca-ES" sz="1800" dirty="0" smtClean="0"/>
              <a:t>Una dona amb visió normal té una filla daltònica. Aquesta filla forma una família amb un home de visió normal. Quin genotip i fenotip tindran el pare de la filla daltònica, el seu fill i la seva filla?</a:t>
            </a:r>
          </a:p>
        </p:txBody>
      </p:sp>
      <p:sp>
        <p:nvSpPr>
          <p:cNvPr id="2" name="AutoShape 2" descr="Grupos Sanguíneos - L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146" name="Picture 2" descr="Tratamiento del daltonismo | Optometristas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36912"/>
            <a:ext cx="7284095" cy="340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6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99392"/>
            <a:ext cx="7620000" cy="1143000"/>
          </a:xfrm>
        </p:spPr>
        <p:txBody>
          <a:bodyPr/>
          <a:lstStyle/>
          <a:p>
            <a:r>
              <a:rPr lang="ca-ES" dirty="0"/>
              <a:t>4</a:t>
            </a:r>
            <a:r>
              <a:rPr lang="ca-ES" dirty="0" smtClean="0"/>
              <a:t>. Mutacions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7758028" y="3140968"/>
            <a:ext cx="504056" cy="597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2 Marcador de contenido"/>
          <p:cNvSpPr>
            <a:spLocks noGrp="1"/>
          </p:cNvSpPr>
          <p:nvPr>
            <p:ph idx="1"/>
          </p:nvPr>
        </p:nvSpPr>
        <p:spPr>
          <a:xfrm>
            <a:off x="390056" y="1115616"/>
            <a:ext cx="7620000" cy="52396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600" dirty="0" smtClean="0"/>
              <a:t>Canvis en el material genètic	</a:t>
            </a:r>
            <a:r>
              <a:rPr lang="ca-ES" sz="1600" dirty="0"/>
              <a:t> </a:t>
            </a:r>
            <a:r>
              <a:rPr lang="ca-ES" sz="1600" dirty="0" smtClean="0"/>
              <a:t>    Conseqüències</a:t>
            </a:r>
          </a:p>
          <a:p>
            <a:pPr marL="114300" indent="0">
              <a:buNone/>
            </a:pPr>
            <a:endParaRPr lang="ca-ES" sz="1600" dirty="0" smtClean="0"/>
          </a:p>
          <a:p>
            <a:pPr marL="114300" indent="0">
              <a:buNone/>
            </a:pPr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Mutacions genòmiques: </a:t>
            </a:r>
            <a:r>
              <a:rPr lang="ca-ES" sz="1600" dirty="0" smtClean="0"/>
              <a:t>alteració en la dotació cromosòmica (algun de més o de menys).</a:t>
            </a:r>
          </a:p>
          <a:p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Mutacions cromosòmiques: </a:t>
            </a:r>
            <a:r>
              <a:rPr lang="ca-ES" sz="1600" dirty="0" smtClean="0"/>
              <a:t>alteració en un segment cromosòmic que conté varis gens.</a:t>
            </a:r>
          </a:p>
          <a:p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Mutacions gèniques: </a:t>
            </a:r>
            <a:r>
              <a:rPr lang="ca-ES" sz="1600" dirty="0" smtClean="0"/>
              <a:t>alteració en la seqüència d’un únic gen.</a:t>
            </a:r>
            <a:endParaRPr lang="ca-ES" sz="1600" dirty="0"/>
          </a:p>
          <a:p>
            <a:pPr marL="114300" indent="0">
              <a:buNone/>
            </a:pPr>
            <a:endParaRPr lang="ca-ES" sz="1600" b="1" dirty="0" smtClean="0">
              <a:solidFill>
                <a:schemeClr val="tx2"/>
              </a:solidFill>
            </a:endParaRPr>
          </a:p>
        </p:txBody>
      </p:sp>
      <p:sp>
        <p:nvSpPr>
          <p:cNvPr id="9" name="8 Flecha abajo"/>
          <p:cNvSpPr/>
          <p:nvPr/>
        </p:nvSpPr>
        <p:spPr>
          <a:xfrm rot="16200000">
            <a:off x="3109157" y="1164941"/>
            <a:ext cx="216024" cy="261389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5220072" y="683568"/>
            <a:ext cx="30420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Cap canvi en el fenotip</a:t>
            </a:r>
          </a:p>
          <a:p>
            <a:endParaRPr lang="ca-ES" sz="1400" dirty="0"/>
          </a:p>
          <a:p>
            <a:r>
              <a:rPr lang="ca-ES" sz="1400" dirty="0" smtClean="0"/>
              <a:t>Algun canvi en el fenotip</a:t>
            </a:r>
          </a:p>
          <a:p>
            <a:endParaRPr lang="ca-ES" sz="1400" dirty="0"/>
          </a:p>
          <a:p>
            <a:r>
              <a:rPr lang="ca-ES" sz="1400" dirty="0" smtClean="0"/>
              <a:t>Malalties, trastorns o la mort</a:t>
            </a:r>
            <a:endParaRPr lang="es-ES" sz="1400" dirty="0"/>
          </a:p>
        </p:txBody>
      </p:sp>
      <p:sp>
        <p:nvSpPr>
          <p:cNvPr id="4" name="3 Abrir llave"/>
          <p:cNvSpPr/>
          <p:nvPr/>
        </p:nvSpPr>
        <p:spPr>
          <a:xfrm>
            <a:off x="4788024" y="683568"/>
            <a:ext cx="648072" cy="1169551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174" name="Picture 6" descr="Síndrome de Down: qué es, causas, diagnóstico y más informac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" r="10614"/>
          <a:stretch/>
        </p:blipFill>
        <p:spPr bwMode="auto">
          <a:xfrm>
            <a:off x="-10720" y="4869160"/>
            <a:ext cx="332117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Los pacientes con Síndrome X-Frágil visibilizan su enfermed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3" r="5038"/>
          <a:stretch/>
        </p:blipFill>
        <p:spPr bwMode="auto">
          <a:xfrm>
            <a:off x="3376652" y="4869160"/>
            <a:ext cx="305375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Síndrome de Leigh | FEMEX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r="-566"/>
          <a:stretch/>
        </p:blipFill>
        <p:spPr bwMode="auto">
          <a:xfrm>
            <a:off x="6494257" y="4869160"/>
            <a:ext cx="276188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95535" y="4358758"/>
            <a:ext cx="2821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Síndrome de Down (genòmica)</a:t>
            </a:r>
            <a:endParaRPr lang="ca-ES" sz="1400" dirty="0"/>
          </a:p>
          <a:p>
            <a:r>
              <a:rPr lang="ca-ES" sz="1200" dirty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ca-ES" sz="1200" dirty="0" smtClean="0">
                <a:solidFill>
                  <a:schemeClr val="accent6">
                    <a:lumMod val="50000"/>
                  </a:schemeClr>
                </a:solidFill>
              </a:rPr>
              <a:t>risomia del cromosoma 21</a:t>
            </a:r>
            <a:endParaRPr lang="es-ES" sz="16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492710" y="4358757"/>
            <a:ext cx="2821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Síndrome  X fràgil (cromosòmica)</a:t>
            </a:r>
          </a:p>
          <a:p>
            <a:r>
              <a:rPr lang="ca-ES" sz="1200" dirty="0" smtClean="0">
                <a:solidFill>
                  <a:schemeClr val="accent6">
                    <a:lumMod val="50000"/>
                  </a:schemeClr>
                </a:solidFill>
              </a:rPr>
              <a:t>Duplicació de l’extrem del cromosoma</a:t>
            </a:r>
            <a:endParaRPr lang="es-E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464382" y="4358756"/>
            <a:ext cx="2821633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Síndrome de </a:t>
            </a:r>
            <a:r>
              <a:rPr lang="ca-ES" sz="1400" dirty="0" err="1" smtClean="0"/>
              <a:t>Leigh</a:t>
            </a:r>
            <a:r>
              <a:rPr lang="ca-ES" sz="1400" dirty="0" smtClean="0"/>
              <a:t> (gènica)</a:t>
            </a:r>
          </a:p>
          <a:p>
            <a:r>
              <a:rPr lang="ca-ES" sz="1200" dirty="0" smtClean="0">
                <a:solidFill>
                  <a:schemeClr val="accent6">
                    <a:lumMod val="50000"/>
                  </a:schemeClr>
                </a:solidFill>
              </a:rPr>
              <a:t>Mutació gen que codifica l’enzim ATPasa</a:t>
            </a:r>
            <a:endParaRPr lang="es-E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8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7761" y="260648"/>
            <a:ext cx="7620000" cy="5780112"/>
          </a:xfrm>
        </p:spPr>
        <p:txBody>
          <a:bodyPr/>
          <a:lstStyle/>
          <a:p>
            <a:pPr marL="114300" indent="0">
              <a:buNone/>
            </a:pPr>
            <a:r>
              <a:rPr lang="ca-ES" sz="2000" b="1" dirty="0" smtClean="0">
                <a:solidFill>
                  <a:schemeClr val="tx2"/>
                </a:solidFill>
              </a:rPr>
              <a:t>Activitat </a:t>
            </a:r>
            <a:r>
              <a:rPr lang="ca-ES" sz="2000" b="1" dirty="0">
                <a:solidFill>
                  <a:schemeClr val="tx2"/>
                </a:solidFill>
              </a:rPr>
              <a:t>5</a:t>
            </a:r>
            <a:r>
              <a:rPr lang="ca-ES" sz="2000" b="1" dirty="0" smtClean="0">
                <a:solidFill>
                  <a:schemeClr val="tx2"/>
                </a:solidFill>
              </a:rPr>
              <a:t>:</a:t>
            </a:r>
            <a:endParaRPr lang="ca-ES" sz="2000" b="1" dirty="0" smtClean="0">
              <a:solidFill>
                <a:schemeClr val="tx2"/>
              </a:solidFill>
            </a:endParaRPr>
          </a:p>
          <a:p>
            <a:pPr marL="114300" indent="0">
              <a:buNone/>
            </a:pPr>
            <a:endParaRPr lang="ca-ES" sz="1800" dirty="0" smtClean="0"/>
          </a:p>
          <a:p>
            <a:pPr marL="114300" indent="0">
              <a:buNone/>
            </a:pPr>
            <a:r>
              <a:rPr lang="ca-ES" sz="1800" dirty="0" smtClean="0"/>
              <a:t>Quin tipus de mutació correspon amb cada imatge de les que apareixen a continuació?</a:t>
            </a:r>
          </a:p>
        </p:txBody>
      </p:sp>
      <p:sp>
        <p:nvSpPr>
          <p:cNvPr id="2" name="AutoShape 2" descr="Grupos Sanguíneos - L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Picture 2" descr="Tipos de mutación ( Read ) | User Generated Content | CK-12 Found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640" y="1412776"/>
            <a:ext cx="3240360" cy="363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▷ A propósito de una paciente con síndrome de Turner: Reporte de Caso -  Ocronos - Editorial Científico-Técn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1628800"/>
            <a:ext cx="4075212" cy="29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Mutación genética - Wikipedia, la enciclopedia libr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 t="13912"/>
          <a:stretch/>
        </p:blipFill>
        <p:spPr bwMode="auto">
          <a:xfrm>
            <a:off x="3355674" y="4354290"/>
            <a:ext cx="2656485" cy="250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85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7758028" y="3140968"/>
            <a:ext cx="504056" cy="597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2 Marcador de contenido"/>
          <p:cNvSpPr>
            <a:spLocks noGrp="1"/>
          </p:cNvSpPr>
          <p:nvPr>
            <p:ph idx="1"/>
          </p:nvPr>
        </p:nvSpPr>
        <p:spPr>
          <a:xfrm>
            <a:off x="390056" y="1115616"/>
            <a:ext cx="7620000" cy="523964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ca-ES" sz="1600" dirty="0" smtClean="0"/>
              <a:t>Canvis en el material genètic	</a:t>
            </a:r>
            <a:r>
              <a:rPr lang="ca-ES" sz="1600" dirty="0"/>
              <a:t> </a:t>
            </a:r>
            <a:r>
              <a:rPr lang="ca-ES" sz="1600" dirty="0" smtClean="0"/>
              <a:t>    Conseqüències</a:t>
            </a:r>
          </a:p>
          <a:p>
            <a:pPr marL="114300" indent="0">
              <a:buNone/>
            </a:pPr>
            <a:endParaRPr lang="ca-ES" sz="1600" dirty="0" smtClean="0"/>
          </a:p>
          <a:p>
            <a:pPr marL="114300" indent="0">
              <a:buNone/>
            </a:pPr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Mutacions genòmiques o </a:t>
            </a:r>
            <a:r>
              <a:rPr lang="ca-ES" sz="1600" b="1" dirty="0" err="1" smtClean="0">
                <a:solidFill>
                  <a:schemeClr val="tx2"/>
                </a:solidFill>
              </a:rPr>
              <a:t>cariotípiques</a:t>
            </a:r>
            <a:r>
              <a:rPr lang="ca-ES" sz="1600" b="1" dirty="0" smtClean="0">
                <a:solidFill>
                  <a:schemeClr val="tx2"/>
                </a:solidFill>
              </a:rPr>
              <a:t>: </a:t>
            </a:r>
            <a:r>
              <a:rPr lang="ca-ES" sz="1600" dirty="0" smtClean="0"/>
              <a:t>alteració en la dotació cromosòmica (algun de més o de menys).</a:t>
            </a:r>
          </a:p>
          <a:p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Mutacions cromosòmiques: </a:t>
            </a:r>
            <a:r>
              <a:rPr lang="ca-ES" sz="1600" dirty="0" smtClean="0"/>
              <a:t>alteració en un segment cromosòmic que conté varis gens.</a:t>
            </a:r>
          </a:p>
          <a:p>
            <a:endParaRPr lang="ca-ES" sz="1600" dirty="0"/>
          </a:p>
          <a:p>
            <a:r>
              <a:rPr lang="ca-ES" sz="1600" b="1" dirty="0" smtClean="0">
                <a:solidFill>
                  <a:schemeClr val="tx2"/>
                </a:solidFill>
              </a:rPr>
              <a:t>Mutacions gèniques: </a:t>
            </a:r>
            <a:r>
              <a:rPr lang="ca-ES" sz="1600" dirty="0" smtClean="0"/>
              <a:t>alteració en la seqüència d’un únic gen.</a:t>
            </a:r>
            <a:endParaRPr lang="ca-ES" sz="1600" dirty="0"/>
          </a:p>
          <a:p>
            <a:pPr marL="114300" indent="0">
              <a:buNone/>
            </a:pPr>
            <a:endParaRPr lang="ca-ES" sz="1600" b="1" dirty="0" smtClean="0">
              <a:solidFill>
                <a:schemeClr val="tx2"/>
              </a:solidFill>
            </a:endParaRPr>
          </a:p>
        </p:txBody>
      </p:sp>
      <p:sp>
        <p:nvSpPr>
          <p:cNvPr id="9" name="8 Flecha abajo"/>
          <p:cNvSpPr/>
          <p:nvPr/>
        </p:nvSpPr>
        <p:spPr>
          <a:xfrm rot="16200000">
            <a:off x="3109157" y="1164941"/>
            <a:ext cx="216024" cy="261389"/>
          </a:xfrm>
          <a:prstGeom prst="downArrow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5220072" y="683568"/>
            <a:ext cx="30420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Cap canvi en el fenotip</a:t>
            </a:r>
          </a:p>
          <a:p>
            <a:endParaRPr lang="ca-ES" sz="1400" dirty="0"/>
          </a:p>
          <a:p>
            <a:r>
              <a:rPr lang="ca-ES" sz="1400" dirty="0" smtClean="0"/>
              <a:t>Algun canvi en el fenotip</a:t>
            </a:r>
          </a:p>
          <a:p>
            <a:endParaRPr lang="ca-ES" sz="1400" dirty="0"/>
          </a:p>
          <a:p>
            <a:r>
              <a:rPr lang="ca-ES" sz="1400" dirty="0" smtClean="0"/>
              <a:t>Malalties, trastorns o la mort</a:t>
            </a:r>
            <a:endParaRPr lang="es-ES" sz="1400" dirty="0"/>
          </a:p>
        </p:txBody>
      </p:sp>
      <p:sp>
        <p:nvSpPr>
          <p:cNvPr id="4" name="3 Abrir llave"/>
          <p:cNvSpPr/>
          <p:nvPr/>
        </p:nvSpPr>
        <p:spPr>
          <a:xfrm>
            <a:off x="4788024" y="683568"/>
            <a:ext cx="648072" cy="1169551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174" name="Picture 6" descr="Síndrome de Down: qué es, causas, diagnóstico y más informació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" r="10614"/>
          <a:stretch/>
        </p:blipFill>
        <p:spPr bwMode="auto">
          <a:xfrm>
            <a:off x="-10720" y="4869160"/>
            <a:ext cx="332117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Los pacientes con Síndrome X-Frágil visibilizan su enfermeda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3" r="5038"/>
          <a:stretch/>
        </p:blipFill>
        <p:spPr bwMode="auto">
          <a:xfrm>
            <a:off x="3376652" y="4869160"/>
            <a:ext cx="305375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Síndrome de Leigh | FEMEX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r="-566"/>
          <a:stretch/>
        </p:blipFill>
        <p:spPr bwMode="auto">
          <a:xfrm>
            <a:off x="6494257" y="4869160"/>
            <a:ext cx="276188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395535" y="4358758"/>
            <a:ext cx="2821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Síndrome de Down (genòmica)</a:t>
            </a:r>
            <a:endParaRPr lang="ca-ES" sz="1400" dirty="0"/>
          </a:p>
          <a:p>
            <a:r>
              <a:rPr lang="ca-ES" sz="1200" dirty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ca-ES" sz="1200" dirty="0" smtClean="0">
                <a:solidFill>
                  <a:schemeClr val="accent6">
                    <a:lumMod val="50000"/>
                  </a:schemeClr>
                </a:solidFill>
              </a:rPr>
              <a:t>risomia del cromosoma 21</a:t>
            </a:r>
            <a:endParaRPr lang="es-ES" sz="16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492710" y="4358757"/>
            <a:ext cx="28216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Síndrome  X fràgil (cromosòmica)</a:t>
            </a:r>
          </a:p>
          <a:p>
            <a:r>
              <a:rPr lang="ca-ES" sz="1200" dirty="0" smtClean="0">
                <a:solidFill>
                  <a:schemeClr val="accent6">
                    <a:lumMod val="50000"/>
                  </a:schemeClr>
                </a:solidFill>
              </a:rPr>
              <a:t>Duplicació de l’extrem del cromosoma</a:t>
            </a:r>
            <a:endParaRPr lang="es-E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6464382" y="4358756"/>
            <a:ext cx="2821633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a-ES" sz="1400" dirty="0" smtClean="0"/>
              <a:t>Síndrome de </a:t>
            </a:r>
            <a:r>
              <a:rPr lang="ca-ES" sz="1400" dirty="0" err="1" smtClean="0"/>
              <a:t>Leigh</a:t>
            </a:r>
            <a:r>
              <a:rPr lang="ca-ES" sz="1400" dirty="0" smtClean="0"/>
              <a:t> (gènica)</a:t>
            </a:r>
          </a:p>
          <a:p>
            <a:r>
              <a:rPr lang="ca-ES" sz="1200" dirty="0" smtClean="0">
                <a:solidFill>
                  <a:schemeClr val="accent6">
                    <a:lumMod val="50000"/>
                  </a:schemeClr>
                </a:solidFill>
              </a:rPr>
              <a:t>Mutació gen que codifica l’enzim ATPasa</a:t>
            </a:r>
            <a:endParaRPr lang="es-ES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83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275</TotalTime>
  <Words>1094</Words>
  <Application>Microsoft Office PowerPoint</Application>
  <PresentationFormat>Presentación en pantalla (4:3)</PresentationFormat>
  <Paragraphs>180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Adyacencia</vt:lpstr>
      <vt:lpstr>Genètica humana T3: Reproducció i desenvolupament</vt:lpstr>
      <vt:lpstr>1. Caràcters hereditaris</vt:lpstr>
      <vt:lpstr>Presentación de PowerPoint</vt:lpstr>
      <vt:lpstr>Presentación de PowerPoint</vt:lpstr>
      <vt:lpstr>Presentación de PowerPoint</vt:lpstr>
      <vt:lpstr>2. Al·lels múltiples</vt:lpstr>
      <vt:lpstr>Presentación de PowerPoint</vt:lpstr>
      <vt:lpstr>Presentación de PowerPoint</vt:lpstr>
      <vt:lpstr>Presentación de PowerPoint</vt:lpstr>
      <vt:lpstr>3. Herència del sexe</vt:lpstr>
      <vt:lpstr>Presentación de PowerPoint</vt:lpstr>
      <vt:lpstr>Presentación de PowerPoint</vt:lpstr>
      <vt:lpstr>4. Mutacions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Genètica humana T3: Reproducció i desenvolupament</dc:title>
  <dc:creator>Marta Garcia Yuste</dc:creator>
  <cp:lastModifiedBy>Marta Garcia Yuste</cp:lastModifiedBy>
  <cp:revision>28</cp:revision>
  <dcterms:created xsi:type="dcterms:W3CDTF">2021-03-01T17:12:48Z</dcterms:created>
  <dcterms:modified xsi:type="dcterms:W3CDTF">2021-03-02T00:21:57Z</dcterms:modified>
</cp:coreProperties>
</file>