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5143500" cx="9144000"/>
  <p:notesSz cx="6858000" cy="9144000"/>
  <p:embeddedFontLst>
    <p:embeddedFont>
      <p:font typeface="Montserrat"/>
      <p:regular r:id="rId19"/>
      <p:bold r:id="rId20"/>
      <p:italic r:id="rId21"/>
      <p:boldItalic r:id="rId22"/>
    </p:embeddedFont>
    <p:embeddedFont>
      <p:font typeface="Lato"/>
      <p:regular r:id="rId23"/>
      <p:bold r:id="rId24"/>
      <p:italic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-bold.fntdata"/><Relationship Id="rId22" Type="http://schemas.openxmlformats.org/officeDocument/2006/relationships/font" Target="fonts/Montserrat-boldItalic.fntdata"/><Relationship Id="rId21" Type="http://schemas.openxmlformats.org/officeDocument/2006/relationships/font" Target="fonts/Montserrat-italic.fntdata"/><Relationship Id="rId24" Type="http://schemas.openxmlformats.org/officeDocument/2006/relationships/font" Target="fonts/Lato-bold.fntdata"/><Relationship Id="rId23" Type="http://schemas.openxmlformats.org/officeDocument/2006/relationships/font" Target="fonts/Lato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Lato-boldItalic.fntdata"/><Relationship Id="rId25" Type="http://schemas.openxmlformats.org/officeDocument/2006/relationships/font" Target="fonts/Lat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font" Target="fonts/Montserrat-regular.fntdata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27dd02ae386_0_2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27dd02ae386_0_2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27dd02ae386_0_2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27dd02ae386_0_2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27dd02ae386_0_2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27dd02ae386_0_2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7dd02ae386_0_2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27dd02ae386_0_2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27dd02ae386_0_2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27dd02ae386_0_2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27dd02ae386_0_2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27dd02ae386_0_2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7dd02ae386_0_3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27dd02ae386_0_3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27dd02ae386_0_3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27dd02ae386_0_3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27dd02ae386_0_3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27dd02ae386_0_3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27dd02ae386_0_3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27dd02ae386_0_3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27dd02ae386_0_3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27dd02ae386_0_3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27dd02ae386_0_3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27dd02ae386_0_3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5400000">
            <a:off x="7500300" y="505"/>
            <a:ext cx="1643700" cy="1643700"/>
          </a:xfrm>
          <a:prstGeom prst="diagStripe">
            <a:avLst>
              <a:gd fmla="val 0" name="adj"/>
            </a:avLst>
          </a:prstGeom>
          <a:solidFill>
            <a:schemeClr val="lt1">
              <a:alpha val="303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0" y="490"/>
            <a:ext cx="5153705" cy="5134399"/>
            <a:chOff x="0" y="75"/>
            <a:chExt cx="5153705" cy="515295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455" y="-225"/>
              <a:ext cx="5152800" cy="51537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150" y="1145825"/>
              <a:ext cx="3996600" cy="3996900"/>
            </a:xfrm>
            <a:prstGeom prst="diagStripe">
              <a:avLst>
                <a:gd fmla="val 58774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-5400000">
              <a:off x="1646" y="-75"/>
              <a:ext cx="2299800" cy="2300100"/>
            </a:xfrm>
            <a:prstGeom prst="diagStripe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flipH="1">
              <a:off x="652821" y="590035"/>
              <a:ext cx="2300100" cy="2299800"/>
            </a:xfrm>
            <a:prstGeom prst="diagStripe">
              <a:avLst>
                <a:gd fmla="val 50000" name="adj"/>
              </a:avLst>
            </a:prstGeom>
            <a:solidFill>
              <a:srgbClr val="FF99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21" name="Google Shape;21;p3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rgbClr val="FF99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3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3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3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3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9" name="Google Shape;39;p3"/>
          <p:cNvSpPr txBox="1"/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" name="Google Shape;4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42;p4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43" name="Google Shape;43;p4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4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rgbClr val="FF99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4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6" name="Google Shape;46;p4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47" name="Google Shape;47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oogle Shape;49;p5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0" name="Google Shape;50;p5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5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rgbClr val="FF99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3" name="Google Shape;53;p5"/>
          <p:cNvSpPr txBox="1"/>
          <p:nvPr>
            <p:ph idx="1" type="body"/>
          </p:nvPr>
        </p:nvSpPr>
        <p:spPr>
          <a:xfrm>
            <a:off x="1297500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5"/>
          <p:cNvSpPr txBox="1"/>
          <p:nvPr>
            <p:ph idx="2" type="body"/>
          </p:nvPr>
        </p:nvSpPr>
        <p:spPr>
          <a:xfrm>
            <a:off x="4933221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6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8" name="Google Shape;58;p6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6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rgbClr val="FF99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0" name="Google Shape;60;p6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1" name="Google Shape;61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p7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64" name="Google Shape;64;p7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7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rgbClr val="FF99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7"/>
          <p:cNvSpPr txBox="1"/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7" name="Google Shape;67;p7"/>
          <p:cNvSpPr txBox="1"/>
          <p:nvPr>
            <p:ph idx="1" type="body"/>
          </p:nvPr>
        </p:nvSpPr>
        <p:spPr>
          <a:xfrm>
            <a:off x="1297500" y="1972550"/>
            <a:ext cx="3798900" cy="241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8" name="Google Shape;6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8"/>
          <p:cNvGrpSpPr/>
          <p:nvPr/>
        </p:nvGrpSpPr>
        <p:grpSpPr>
          <a:xfrm>
            <a:off x="4406400" y="0"/>
            <a:ext cx="4737600" cy="5143500"/>
            <a:chOff x="4406400" y="0"/>
            <a:chExt cx="4737600" cy="5143500"/>
          </a:xfrm>
        </p:grpSpPr>
        <p:sp>
          <p:nvSpPr>
            <p:cNvPr id="71" name="Google Shape;71;p8"/>
            <p:cNvSpPr/>
            <p:nvPr/>
          </p:nvSpPr>
          <p:spPr>
            <a:xfrm rot="5400000">
              <a:off x="4407900" y="-1500"/>
              <a:ext cx="47346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8"/>
            <p:cNvSpPr/>
            <p:nvPr/>
          </p:nvSpPr>
          <p:spPr>
            <a:xfrm rot="5400000">
              <a:off x="4840825" y="6000"/>
              <a:ext cx="42987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8"/>
            <p:cNvSpPr/>
            <p:nvPr/>
          </p:nvSpPr>
          <p:spPr>
            <a:xfrm rot="-5400000">
              <a:off x="5618399" y="123664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8"/>
            <p:cNvSpPr/>
            <p:nvPr/>
          </p:nvSpPr>
          <p:spPr>
            <a:xfrm flipH="1">
              <a:off x="5849857" y="144407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8"/>
            <p:cNvSpPr/>
            <p:nvPr/>
          </p:nvSpPr>
          <p:spPr>
            <a:xfrm rot="-5400000">
              <a:off x="5987081" y="246974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8"/>
            <p:cNvSpPr/>
            <p:nvPr/>
          </p:nvSpPr>
          <p:spPr>
            <a:xfrm flipH="1">
              <a:off x="6222115" y="267717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8"/>
            <p:cNvSpPr/>
            <p:nvPr/>
          </p:nvSpPr>
          <p:spPr>
            <a:xfrm rot="-5400000">
              <a:off x="6675341" y="186224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8"/>
            <p:cNvSpPr/>
            <p:nvPr/>
          </p:nvSpPr>
          <p:spPr>
            <a:xfrm flipH="1">
              <a:off x="6908099" y="206968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rgbClr val="FF99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8"/>
            <p:cNvSpPr/>
            <p:nvPr/>
          </p:nvSpPr>
          <p:spPr>
            <a:xfrm rot="-5400000">
              <a:off x="6861141" y="247808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8"/>
            <p:cNvSpPr/>
            <p:nvPr/>
          </p:nvSpPr>
          <p:spPr>
            <a:xfrm flipH="1">
              <a:off x="7965266" y="269319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8"/>
            <p:cNvSpPr/>
            <p:nvPr/>
          </p:nvSpPr>
          <p:spPr>
            <a:xfrm flipH="1">
              <a:off x="8145082" y="330903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 rot="-5400000">
              <a:off x="7047599" y="309534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 flipH="1">
              <a:off x="7276649" y="330278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8"/>
            <p:cNvSpPr/>
            <p:nvPr/>
          </p:nvSpPr>
          <p:spPr>
            <a:xfrm rot="-5400000">
              <a:off x="7227414" y="37111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8"/>
            <p:cNvSpPr/>
            <p:nvPr/>
          </p:nvSpPr>
          <p:spPr>
            <a:xfrm flipH="1">
              <a:off x="7462448" y="391862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8"/>
            <p:cNvSpPr/>
            <p:nvPr/>
          </p:nvSpPr>
          <p:spPr>
            <a:xfrm rot="-5400000">
              <a:off x="8102491" y="37188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 flipH="1">
              <a:off x="8334533" y="392629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 rot="-5400000">
              <a:off x="8288290" y="433470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9" name="Google Shape;89;p8"/>
          <p:cNvSpPr txBox="1"/>
          <p:nvPr>
            <p:ph type="title"/>
          </p:nvPr>
        </p:nvSpPr>
        <p:spPr>
          <a:xfrm>
            <a:off x="823850" y="866775"/>
            <a:ext cx="4587000" cy="352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0" name="Google Shape;9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9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93" name="Google Shape;93;p9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9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rgbClr val="FF99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" name="Google Shape;95;p9"/>
          <p:cNvSpPr txBox="1"/>
          <p:nvPr>
            <p:ph type="title"/>
          </p:nvPr>
        </p:nvSpPr>
        <p:spPr>
          <a:xfrm>
            <a:off x="1297500" y="1658325"/>
            <a:ext cx="3036300" cy="175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6" name="Google Shape;96;p9"/>
          <p:cNvSpPr txBox="1"/>
          <p:nvPr>
            <p:ph idx="1" type="subTitle"/>
          </p:nvPr>
        </p:nvSpPr>
        <p:spPr>
          <a:xfrm>
            <a:off x="1297500" y="3538000"/>
            <a:ext cx="30363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97" name="Google Shape;97;p9"/>
          <p:cNvSpPr txBox="1"/>
          <p:nvPr>
            <p:ph idx="2" type="body"/>
          </p:nvPr>
        </p:nvSpPr>
        <p:spPr>
          <a:xfrm>
            <a:off x="4648200" y="1696600"/>
            <a:ext cx="3676800" cy="234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8" name="Google Shape;9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10"/>
          <p:cNvGrpSpPr/>
          <p:nvPr/>
        </p:nvGrpSpPr>
        <p:grpSpPr>
          <a:xfrm>
            <a:off x="0" y="4128572"/>
            <a:ext cx="698925" cy="684657"/>
            <a:chOff x="0" y="3785672"/>
            <a:chExt cx="698925" cy="684657"/>
          </a:xfrm>
        </p:grpSpPr>
        <p:sp>
          <p:nvSpPr>
            <p:cNvPr id="101" name="Google Shape;101;p10"/>
            <p:cNvSpPr/>
            <p:nvPr/>
          </p:nvSpPr>
          <p:spPr>
            <a:xfrm rot="-5400000">
              <a:off x="0" y="3785672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0"/>
            <p:cNvSpPr/>
            <p:nvPr/>
          </p:nvSpPr>
          <p:spPr>
            <a:xfrm flipH="1">
              <a:off x="154125" y="3925529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3" name="Google Shape;103;p10"/>
          <p:cNvSpPr txBox="1"/>
          <p:nvPr>
            <p:ph idx="1" type="body"/>
          </p:nvPr>
        </p:nvSpPr>
        <p:spPr>
          <a:xfrm>
            <a:off x="812725" y="4305375"/>
            <a:ext cx="6936000" cy="52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4" name="Google Shape;10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11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107" name="Google Shape;107;p11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1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1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1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1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1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rgbClr val="FF99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1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1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1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1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1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1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1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1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5" name="Google Shape;125;p11"/>
          <p:cNvSpPr txBox="1"/>
          <p:nvPr>
            <p:ph hasCustomPrompt="1" type="title"/>
          </p:nvPr>
        </p:nvSpPr>
        <p:spPr>
          <a:xfrm>
            <a:off x="823850" y="1284675"/>
            <a:ext cx="47760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26" name="Google Shape;126;p11"/>
          <p:cNvSpPr txBox="1"/>
          <p:nvPr>
            <p:ph idx="1" type="body"/>
          </p:nvPr>
        </p:nvSpPr>
        <p:spPr>
          <a:xfrm>
            <a:off x="823850" y="2643124"/>
            <a:ext cx="4776000" cy="121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7" name="Google Shape;12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focus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2800"/>
              <a:buFont typeface="Montserrat"/>
              <a:buNone/>
              <a:defRPr b="1" sz="2800">
                <a:solidFill>
                  <a:srgbClr val="FF99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ontserrat"/>
              <a:buChar char="●"/>
              <a:defRPr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○"/>
              <a:defRPr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■"/>
              <a:defRPr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●"/>
              <a:defRPr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○"/>
              <a:defRPr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■"/>
              <a:defRPr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●"/>
              <a:defRPr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○"/>
              <a:defRPr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■"/>
              <a:defRPr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10.png"/><Relationship Id="rId9" Type="http://schemas.openxmlformats.org/officeDocument/2006/relationships/image" Target="../media/image1.png"/><Relationship Id="rId5" Type="http://schemas.openxmlformats.org/officeDocument/2006/relationships/image" Target="../media/image4.png"/><Relationship Id="rId6" Type="http://schemas.openxmlformats.org/officeDocument/2006/relationships/image" Target="../media/image3.png"/><Relationship Id="rId7" Type="http://schemas.openxmlformats.org/officeDocument/2006/relationships/image" Target="../media/image7.png"/><Relationship Id="rId8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image" Target="../media/image14.png"/><Relationship Id="rId5" Type="http://schemas.openxmlformats.org/officeDocument/2006/relationships/image" Target="../media/image13.png"/><Relationship Id="rId6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3"/>
          <p:cNvSpPr txBox="1"/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a"/>
              <a:t>BIOLOGIA II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a" sz="3400">
                <a:solidFill>
                  <a:schemeClr val="accent2"/>
                </a:solidFill>
              </a:rPr>
              <a:t>PRESENTACIÓ</a:t>
            </a:r>
            <a:endParaRPr sz="3400">
              <a:solidFill>
                <a:schemeClr val="accent2"/>
              </a:solidFill>
            </a:endParaRPr>
          </a:p>
        </p:txBody>
      </p:sp>
      <p:sp>
        <p:nvSpPr>
          <p:cNvPr id="135" name="Google Shape;135;p13"/>
          <p:cNvSpPr txBox="1"/>
          <p:nvPr>
            <p:ph idx="1" type="subTitle"/>
          </p:nvPr>
        </p:nvSpPr>
        <p:spPr>
          <a:xfrm>
            <a:off x="5083950" y="4077325"/>
            <a:ext cx="34707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ca" sz="2400">
                <a:solidFill>
                  <a:srgbClr val="FF9900"/>
                </a:solidFill>
              </a:rPr>
              <a:t>2n de Batxillerat</a:t>
            </a:r>
            <a:endParaRPr b="1" sz="2400">
              <a:solidFill>
                <a:srgbClr val="FF9900"/>
              </a:solidFill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ca" sz="2400">
                <a:solidFill>
                  <a:srgbClr val="FF9900"/>
                </a:solidFill>
              </a:rPr>
              <a:t>2023-24</a:t>
            </a:r>
            <a:endParaRPr sz="2400">
              <a:solidFill>
                <a:srgbClr val="FF9900"/>
              </a:solidFill>
            </a:endParaRPr>
          </a:p>
        </p:txBody>
      </p:sp>
      <p:pic>
        <p:nvPicPr>
          <p:cNvPr id="136" name="Google Shape;13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1900" y="2843200"/>
            <a:ext cx="1411400" cy="141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90200" y="2823956"/>
            <a:ext cx="1161775" cy="116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25250" y="1009691"/>
            <a:ext cx="1161775" cy="11617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757265" y="3374437"/>
            <a:ext cx="1342725" cy="1342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914852" y="131173"/>
            <a:ext cx="1253949" cy="125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448075" y="353773"/>
            <a:ext cx="1342725" cy="1342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064213" y="2976356"/>
            <a:ext cx="1161775" cy="1161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4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/>
              <a:t>Horari</a:t>
            </a:r>
            <a:endParaRPr/>
          </a:p>
        </p:txBody>
      </p:sp>
      <p:sp>
        <p:nvSpPr>
          <p:cNvPr id="148" name="Google Shape;148;p14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a" sz="1700">
                <a:solidFill>
                  <a:schemeClr val="accent2"/>
                </a:solidFill>
              </a:rPr>
              <a:t>Dimecres 10:17h - 12:08h</a:t>
            </a:r>
            <a:r>
              <a:rPr lang="ca" sz="1700"/>
              <a:t> - Aula 10V</a:t>
            </a:r>
            <a:endParaRPr sz="17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ca" sz="1700">
                <a:solidFill>
                  <a:schemeClr val="accent2"/>
                </a:solidFill>
              </a:rPr>
              <a:t>Dijous 8:00h - 8:56h </a:t>
            </a:r>
            <a:r>
              <a:rPr lang="ca" sz="1700"/>
              <a:t>- Aula 10V</a:t>
            </a:r>
            <a:endParaRPr sz="17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ca" sz="1700">
                <a:solidFill>
                  <a:schemeClr val="accent2"/>
                </a:solidFill>
              </a:rPr>
              <a:t>Divendres 12:33h - 13:28h </a:t>
            </a:r>
            <a:r>
              <a:rPr lang="ca" sz="1700"/>
              <a:t>- Aula 12V</a:t>
            </a:r>
            <a:endParaRPr sz="1700"/>
          </a:p>
        </p:txBody>
      </p:sp>
      <p:pic>
        <p:nvPicPr>
          <p:cNvPr id="149" name="Google Shape;14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787864">
            <a:off x="6433500" y="817275"/>
            <a:ext cx="1808750" cy="1808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5"/>
          <p:cNvSpPr txBox="1"/>
          <p:nvPr>
            <p:ph type="title"/>
          </p:nvPr>
        </p:nvSpPr>
        <p:spPr>
          <a:xfrm>
            <a:off x="1297500" y="2413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/>
              <a:t>Unitats didàctiques</a:t>
            </a:r>
            <a:endParaRPr/>
          </a:p>
        </p:txBody>
      </p:sp>
      <p:sp>
        <p:nvSpPr>
          <p:cNvPr id="155" name="Google Shape;155;p15"/>
          <p:cNvSpPr txBox="1"/>
          <p:nvPr>
            <p:ph idx="1" type="body"/>
          </p:nvPr>
        </p:nvSpPr>
        <p:spPr>
          <a:xfrm>
            <a:off x="1297500" y="9579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ca" sz="1400"/>
              <a:t>Les biomolècules i el metabolisme</a:t>
            </a:r>
            <a:endParaRPr sz="1400"/>
          </a:p>
          <a:p>
            <a:pPr indent="-3175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ca" sz="1400"/>
              <a:t>El catabolisme</a:t>
            </a:r>
            <a:endParaRPr sz="1400"/>
          </a:p>
          <a:p>
            <a:pPr indent="-3175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ca" sz="1400"/>
              <a:t>L’anabolisme autòtrof</a:t>
            </a:r>
            <a:endParaRPr sz="1400"/>
          </a:p>
          <a:p>
            <a:pPr indent="-3175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ca" sz="1400"/>
              <a:t>L’anabolisme heteròtrof</a:t>
            </a:r>
            <a:endParaRPr sz="1400"/>
          </a:p>
          <a:p>
            <a:pPr indent="-3175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ca" sz="1400"/>
              <a:t>Genètica molecular</a:t>
            </a:r>
            <a:endParaRPr sz="1400"/>
          </a:p>
          <a:p>
            <a:pPr indent="-3175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ca" sz="1400"/>
              <a:t>Genètica mendeliana</a:t>
            </a:r>
            <a:endParaRPr sz="1400"/>
          </a:p>
          <a:p>
            <a:pPr indent="-3175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ca" sz="1400"/>
              <a:t>Evolució i genètica de poblacions</a:t>
            </a:r>
            <a:endParaRPr sz="1400"/>
          </a:p>
          <a:p>
            <a:pPr indent="-3175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ca" sz="1400"/>
              <a:t>Els microorganismes i els virus</a:t>
            </a:r>
            <a:endParaRPr sz="1400"/>
          </a:p>
          <a:p>
            <a:pPr indent="-3175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ca" sz="1400"/>
              <a:t>El procés immunitari</a:t>
            </a:r>
            <a:endParaRPr sz="1400"/>
          </a:p>
          <a:p>
            <a:pPr indent="-3175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ca" sz="1400"/>
              <a:t>Anomalies del sistema immunitari</a:t>
            </a:r>
            <a:endParaRPr sz="1400"/>
          </a:p>
        </p:txBody>
      </p:sp>
      <p:pic>
        <p:nvPicPr>
          <p:cNvPr id="156" name="Google Shape;156;p15"/>
          <p:cNvPicPr preferRelativeResize="0"/>
          <p:nvPr/>
        </p:nvPicPr>
        <p:blipFill rotWithShape="1">
          <a:blip r:embed="rId3">
            <a:alphaModFix/>
          </a:blip>
          <a:srcRect b="4308" l="3678" r="3651" t="5185"/>
          <a:stretch/>
        </p:blipFill>
        <p:spPr>
          <a:xfrm>
            <a:off x="6206575" y="296025"/>
            <a:ext cx="2937426" cy="2087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91575" y="2803925"/>
            <a:ext cx="2652426" cy="1989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5"/>
          <p:cNvPicPr preferRelativeResize="0"/>
          <p:nvPr/>
        </p:nvPicPr>
        <p:blipFill rotWithShape="1">
          <a:blip r:embed="rId5">
            <a:alphaModFix/>
          </a:blip>
          <a:srcRect b="0" l="3456" r="0" t="0"/>
          <a:stretch/>
        </p:blipFill>
        <p:spPr>
          <a:xfrm>
            <a:off x="3794725" y="3448600"/>
            <a:ext cx="2337665" cy="169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1423" y="3690650"/>
            <a:ext cx="3354125" cy="1452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6"/>
          <p:cNvSpPr txBox="1"/>
          <p:nvPr>
            <p:ph idx="1" type="body"/>
          </p:nvPr>
        </p:nvSpPr>
        <p:spPr>
          <a:xfrm>
            <a:off x="1297500" y="1044575"/>
            <a:ext cx="7038900" cy="409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5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a" sz="2652">
                <a:solidFill>
                  <a:schemeClr val="accent2"/>
                </a:solidFill>
              </a:rPr>
              <a:t>Les biomolècules i el metabolisme</a:t>
            </a:r>
            <a:endParaRPr b="1" sz="2652">
              <a:solidFill>
                <a:schemeClr val="accent2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ca" sz="1650"/>
              <a:t>- Identificació de biomolècules en funció de la seva </a:t>
            </a:r>
            <a:r>
              <a:rPr b="1" lang="ca" sz="1650"/>
              <a:t>estructura química </a:t>
            </a:r>
            <a:r>
              <a:rPr lang="ca" sz="1650"/>
              <a:t>i relació d’aquesta amb les </a:t>
            </a:r>
            <a:r>
              <a:rPr b="1" lang="ca" sz="1650"/>
              <a:t>funcions </a:t>
            </a:r>
            <a:r>
              <a:rPr lang="ca" sz="1650"/>
              <a:t>que exerceixen.</a:t>
            </a:r>
            <a:endParaRPr sz="165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ca" sz="1650"/>
              <a:t>- </a:t>
            </a:r>
            <a:r>
              <a:rPr b="1" lang="ca" sz="1650"/>
              <a:t>Classificació </a:t>
            </a:r>
            <a:r>
              <a:rPr lang="ca" sz="1650"/>
              <a:t>de les biomolècules segons les funcions que exerceixen.</a:t>
            </a:r>
            <a:endParaRPr sz="165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ca" sz="1650"/>
              <a:t>- Concepte de </a:t>
            </a:r>
            <a:r>
              <a:rPr b="1" lang="ca" sz="1650"/>
              <a:t>metabolisme</a:t>
            </a:r>
            <a:r>
              <a:rPr lang="ca" sz="1650"/>
              <a:t>. Comparació entre </a:t>
            </a:r>
            <a:r>
              <a:rPr b="1" lang="ca" sz="1650"/>
              <a:t>anabolisme </a:t>
            </a:r>
            <a:r>
              <a:rPr lang="ca" sz="1650"/>
              <a:t>i </a:t>
            </a:r>
            <a:r>
              <a:rPr b="1" lang="ca" sz="1650"/>
              <a:t>catabolisme</a:t>
            </a:r>
            <a:r>
              <a:rPr lang="ca" sz="1650"/>
              <a:t>.</a:t>
            </a:r>
            <a:endParaRPr sz="165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ca" sz="1650"/>
              <a:t>- Relació entre les </a:t>
            </a:r>
            <a:r>
              <a:rPr b="1" lang="ca" sz="1650"/>
              <a:t>característiques químiques, estructura i funció biològica de les proteïnes</a:t>
            </a:r>
            <a:r>
              <a:rPr lang="ca" sz="1650"/>
              <a:t>, analitzant la importància del seu paper biocatalitzador.</a:t>
            </a:r>
            <a:endParaRPr sz="165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ca" sz="1650"/>
              <a:t>- Visió general dels diferents processos implicats en la </a:t>
            </a:r>
            <a:r>
              <a:rPr b="1" lang="ca" sz="1650"/>
              <a:t>respiració cel·lular anaeròbica </a:t>
            </a:r>
            <a:r>
              <a:rPr lang="ca" sz="1650"/>
              <a:t>(glucòlisi i fermentació) </a:t>
            </a:r>
            <a:r>
              <a:rPr b="1" lang="ca" sz="1650"/>
              <a:t>i aeròbica </a:t>
            </a:r>
            <a:r>
              <a:rPr lang="ca" sz="1650"/>
              <a:t>(β-oxidació dels àcids grassos, cicle de Krebs, cadena de transport d’electrons i fosforilació oxidativa).</a:t>
            </a:r>
            <a:endParaRPr sz="165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ca" sz="1650"/>
              <a:t>- Anàlisi del significat biològic, a escala molecular i cel·lular de les principals </a:t>
            </a:r>
            <a:r>
              <a:rPr b="1" lang="ca" sz="1650"/>
              <a:t>rutes catabòliques</a:t>
            </a:r>
            <a:r>
              <a:rPr lang="ca" sz="1650"/>
              <a:t>. El metabolisme com a manera de processar la matèria i l’energia.</a:t>
            </a:r>
            <a:endParaRPr sz="165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ca" sz="1650"/>
              <a:t>- Comparació entre metabolisme aeròbic i anaeròbic: càlcul comparatiu del </a:t>
            </a:r>
            <a:r>
              <a:rPr b="1" lang="ca" sz="1650"/>
              <a:t>rendiment energètic </a:t>
            </a:r>
            <a:r>
              <a:rPr lang="ca" sz="1650"/>
              <a:t>i reflexió sobre l’eficiència de cadascun.</a:t>
            </a:r>
            <a:endParaRPr sz="165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ca" sz="1650"/>
              <a:t>- Anàlisi de les principals </a:t>
            </a:r>
            <a:r>
              <a:rPr b="1" lang="ca" sz="1650"/>
              <a:t>rutes d’anabolisme heteròtrof </a:t>
            </a:r>
            <a:r>
              <a:rPr lang="ca" sz="1650"/>
              <a:t>(síntesi d’aminoàcids, proteïnes i àcids grassos) </a:t>
            </a:r>
            <a:r>
              <a:rPr b="1" lang="ca" sz="1650"/>
              <a:t>i autòtrof </a:t>
            </a:r>
            <a:r>
              <a:rPr lang="ca" sz="1650"/>
              <a:t>(fotosíntesi i quimiosíntesi) i la seva importància biològica.</a:t>
            </a:r>
            <a:endParaRPr sz="165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ca" sz="1650"/>
              <a:t>- Anàlisi de les </a:t>
            </a:r>
            <a:r>
              <a:rPr b="1" lang="ca" sz="1650"/>
              <a:t>fermentacions </a:t>
            </a:r>
            <a:r>
              <a:rPr lang="ca" sz="1650"/>
              <a:t>com a degradacions parcials de les biomolècules i la seva aplicació en l’obtenció d’aliments.</a:t>
            </a:r>
            <a:endParaRPr sz="1650"/>
          </a:p>
        </p:txBody>
      </p:sp>
      <p:sp>
        <p:nvSpPr>
          <p:cNvPr id="165" name="Google Shape;165;p16"/>
          <p:cNvSpPr txBox="1"/>
          <p:nvPr>
            <p:ph type="title"/>
          </p:nvPr>
        </p:nvSpPr>
        <p:spPr>
          <a:xfrm>
            <a:off x="1297500" y="393750"/>
            <a:ext cx="7038900" cy="65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/>
              <a:t>Sabers</a:t>
            </a:r>
            <a:endParaRPr/>
          </a:p>
        </p:txBody>
      </p:sp>
      <p:pic>
        <p:nvPicPr>
          <p:cNvPr id="166" name="Google Shape;16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58275" y="393750"/>
            <a:ext cx="982225" cy="982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7"/>
          <p:cNvSpPr txBox="1"/>
          <p:nvPr>
            <p:ph idx="1" type="body"/>
          </p:nvPr>
        </p:nvSpPr>
        <p:spPr>
          <a:xfrm>
            <a:off x="1297500" y="783175"/>
            <a:ext cx="7038900" cy="444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55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a" sz="2652">
                <a:solidFill>
                  <a:schemeClr val="accent2"/>
                </a:solidFill>
              </a:rPr>
              <a:t>Genètica i cicle cel·lular</a:t>
            </a:r>
            <a:endParaRPr b="1" sz="2652">
              <a:solidFill>
                <a:schemeClr val="accent2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ca" sz="1650"/>
              <a:t>- Relació entre les </a:t>
            </a:r>
            <a:r>
              <a:rPr b="1" lang="ca" sz="1650"/>
              <a:t>característiques químiques, l’estructura i la funció biològica </a:t>
            </a:r>
            <a:r>
              <a:rPr lang="ca" sz="1650"/>
              <a:t>dels diferents tipus d’</a:t>
            </a:r>
            <a:r>
              <a:rPr b="1" lang="ca" sz="1650"/>
              <a:t>àcids nucleics</a:t>
            </a:r>
            <a:r>
              <a:rPr lang="ca" sz="1650"/>
              <a:t>.</a:t>
            </a:r>
            <a:endParaRPr sz="165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ca" sz="1650"/>
              <a:t>- Anàlisi del mecanisme de </a:t>
            </a:r>
            <a:r>
              <a:rPr b="1" lang="ca" sz="1650"/>
              <a:t>replicació de l’ADN </a:t>
            </a:r>
            <a:r>
              <a:rPr lang="ca" sz="1650"/>
              <a:t>mitjançant el model procariota.</a:t>
            </a:r>
            <a:endParaRPr sz="165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ca" sz="1650"/>
              <a:t>- Anàlisi, utilitzant un model procariota, de les etapes generals de l’</a:t>
            </a:r>
            <a:r>
              <a:rPr b="1" lang="ca" sz="1650"/>
              <a:t>expressió gènica </a:t>
            </a:r>
            <a:r>
              <a:rPr lang="ca" sz="1650"/>
              <a:t>i de les </a:t>
            </a:r>
            <a:r>
              <a:rPr b="1" lang="ca" sz="1650"/>
              <a:t>característiques del codi genètic </a:t>
            </a:r>
            <a:r>
              <a:rPr lang="ca" sz="1650"/>
              <a:t>i </a:t>
            </a:r>
            <a:r>
              <a:rPr b="1" lang="ca" sz="1650"/>
              <a:t>resolució de problemes </a:t>
            </a:r>
            <a:r>
              <a:rPr lang="ca" sz="1650"/>
              <a:t>relacionats amb aquestes.</a:t>
            </a:r>
            <a:endParaRPr sz="165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ca" sz="1650"/>
              <a:t>- Resolució de </a:t>
            </a:r>
            <a:r>
              <a:rPr b="1" lang="ca" sz="1650"/>
              <a:t>problemes de monohibridisme i dihibridisme </a:t>
            </a:r>
            <a:r>
              <a:rPr lang="ca" sz="1650"/>
              <a:t>en casos d’</a:t>
            </a:r>
            <a:r>
              <a:rPr b="1" lang="ca" sz="1650"/>
              <a:t>herència autosòmica i lligada al sexe</a:t>
            </a:r>
            <a:r>
              <a:rPr lang="ca" sz="1650"/>
              <a:t>.</a:t>
            </a:r>
            <a:endParaRPr sz="165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ca" sz="1650"/>
              <a:t>- Interpretació de l’</a:t>
            </a:r>
            <a:r>
              <a:rPr b="1" lang="ca" sz="1650"/>
              <a:t>evolució com un canvi en la freqüència gènica</a:t>
            </a:r>
            <a:r>
              <a:rPr lang="ca" sz="1650"/>
              <a:t>, tot resolent problemes senzills de genètica quantitativa.</a:t>
            </a:r>
            <a:endParaRPr sz="165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ca" sz="1650"/>
              <a:t>- Argumentació sobre la relació entre </a:t>
            </a:r>
            <a:r>
              <a:rPr b="1" lang="ca" sz="1650"/>
              <a:t>les mutacions, la replicació de l’ADN, l’evolució i la biodiversitat</a:t>
            </a:r>
            <a:r>
              <a:rPr lang="ca" sz="1650"/>
              <a:t>.</a:t>
            </a:r>
            <a:endParaRPr sz="165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ca" sz="1650"/>
              <a:t>- Valoració de la importància de la </a:t>
            </a:r>
            <a:r>
              <a:rPr b="1" lang="ca" sz="1650"/>
              <a:t>regulació de l’expressió gènica en la diferenciació cel·lular</a:t>
            </a:r>
            <a:r>
              <a:rPr lang="ca" sz="1650"/>
              <a:t>.</a:t>
            </a:r>
            <a:endParaRPr sz="165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ca" sz="1650"/>
              <a:t>- Comparació de les </a:t>
            </a:r>
            <a:r>
              <a:rPr b="1" lang="ca" sz="1650"/>
              <a:t>característiques generals del genoma i de l’expressió gènica </a:t>
            </a:r>
            <a:r>
              <a:rPr lang="ca" sz="1650"/>
              <a:t>en procariotes i eucariotes.</a:t>
            </a:r>
            <a:endParaRPr sz="165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ca" sz="1650"/>
              <a:t>- Seqüenciació de les </a:t>
            </a:r>
            <a:r>
              <a:rPr b="1" lang="ca" sz="1650"/>
              <a:t>fases del cicle cel·lular </a:t>
            </a:r>
            <a:r>
              <a:rPr lang="ca" sz="1650"/>
              <a:t>i anàlisi dels </a:t>
            </a:r>
            <a:r>
              <a:rPr b="1" lang="ca" sz="1650"/>
              <a:t>mecanismes de regulació</a:t>
            </a:r>
            <a:r>
              <a:rPr lang="ca" sz="1650"/>
              <a:t>.</a:t>
            </a:r>
            <a:endParaRPr sz="165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ca" sz="1650"/>
              <a:t>- Comparació de la </a:t>
            </a:r>
            <a:r>
              <a:rPr b="1" lang="ca" sz="1650"/>
              <a:t>meiosi </a:t>
            </a:r>
            <a:r>
              <a:rPr lang="ca" sz="1650"/>
              <a:t>i la </a:t>
            </a:r>
            <a:r>
              <a:rPr b="1" lang="ca" sz="1650"/>
              <a:t>mitosi</a:t>
            </a:r>
            <a:r>
              <a:rPr lang="ca" sz="1650"/>
              <a:t>: fases i funció.</a:t>
            </a:r>
            <a:endParaRPr sz="165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ca" sz="1650"/>
              <a:t>- Estudi del </a:t>
            </a:r>
            <a:r>
              <a:rPr b="1" lang="ca" sz="1650"/>
              <a:t>càncer </a:t>
            </a:r>
            <a:r>
              <a:rPr lang="ca" sz="1650"/>
              <a:t>i la relació amb les </a:t>
            </a:r>
            <a:r>
              <a:rPr b="1" lang="ca" sz="1650"/>
              <a:t>mutacions </a:t>
            </a:r>
            <a:r>
              <a:rPr lang="ca" sz="1650"/>
              <a:t>i l’</a:t>
            </a:r>
            <a:r>
              <a:rPr b="1" lang="ca" sz="1650"/>
              <a:t>alteració del cicle cel·lular</a:t>
            </a:r>
            <a:r>
              <a:rPr lang="ca" sz="1650"/>
              <a:t>.</a:t>
            </a:r>
            <a:endParaRPr sz="1650"/>
          </a:p>
        </p:txBody>
      </p:sp>
      <p:pic>
        <p:nvPicPr>
          <p:cNvPr id="172" name="Google Shape;17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77725" y="159800"/>
            <a:ext cx="990600" cy="99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8"/>
          <p:cNvSpPr txBox="1"/>
          <p:nvPr>
            <p:ph idx="1" type="body"/>
          </p:nvPr>
        </p:nvSpPr>
        <p:spPr>
          <a:xfrm>
            <a:off x="1284800" y="706975"/>
            <a:ext cx="7038900" cy="444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a" sz="1450">
                <a:solidFill>
                  <a:schemeClr val="accent2"/>
                </a:solidFill>
              </a:rPr>
              <a:t>Els microorganismes i les formes acel·lulars</a:t>
            </a:r>
            <a:endParaRPr b="1" sz="1450">
              <a:solidFill>
                <a:schemeClr val="accent2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ca" sz="1098"/>
              <a:t>- Diferenciació entre els </a:t>
            </a:r>
            <a:r>
              <a:rPr b="1" lang="ca" sz="1098"/>
              <a:t>bacteris </a:t>
            </a:r>
            <a:r>
              <a:rPr lang="ca" sz="1098"/>
              <a:t>i els </a:t>
            </a:r>
            <a:r>
              <a:rPr b="1" lang="ca" sz="1098"/>
              <a:t>arqueobacteris</a:t>
            </a:r>
            <a:r>
              <a:rPr lang="ca" sz="1098"/>
              <a:t>.</a:t>
            </a:r>
            <a:endParaRPr sz="1098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ca" sz="1098"/>
              <a:t>- Comparació d’algunes de les formes de </a:t>
            </a:r>
            <a:r>
              <a:rPr b="1" lang="ca" sz="1098"/>
              <a:t>metabolisme bacterià </a:t>
            </a:r>
            <a:r>
              <a:rPr lang="ca" sz="1098"/>
              <a:t>i la </a:t>
            </a:r>
            <a:r>
              <a:rPr b="1" lang="ca" sz="1098"/>
              <a:t>importància ecològica </a:t>
            </a:r>
            <a:r>
              <a:rPr lang="ca" sz="1098"/>
              <a:t>que té en les simbiosis i els cicles biogeoquímics.</a:t>
            </a:r>
            <a:endParaRPr sz="1098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ca" sz="1098"/>
              <a:t>- Anàlisi dels microorganismes com a </a:t>
            </a:r>
            <a:r>
              <a:rPr b="1" lang="ca" sz="1098"/>
              <a:t>agents causals de les malalties infeccioses </a:t>
            </a:r>
            <a:r>
              <a:rPr lang="ca" sz="1098"/>
              <a:t>i reflexió sobre les zoonosis i epidèmies.</a:t>
            </a:r>
            <a:endParaRPr sz="1098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ca" sz="1098"/>
              <a:t>- Reconeixement de la </a:t>
            </a:r>
            <a:r>
              <a:rPr b="1" lang="ca" sz="1098"/>
              <a:t>presència dels bacteris en la microbiota, la vida quotidiana i les seves aplicacions</a:t>
            </a:r>
            <a:r>
              <a:rPr lang="ca" sz="1098"/>
              <a:t>. Ús dels </a:t>
            </a:r>
            <a:r>
              <a:rPr b="1" lang="ca" sz="1098"/>
              <a:t>microorganismes en processos industrials</a:t>
            </a:r>
            <a:r>
              <a:rPr lang="ca" sz="1098"/>
              <a:t>: agricultura, farmàcia, alimentació i bioremediació.</a:t>
            </a:r>
            <a:endParaRPr sz="1098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ca" sz="1098"/>
              <a:t>- </a:t>
            </a:r>
            <a:r>
              <a:rPr b="1" lang="ca" sz="1098"/>
              <a:t>Tècniques d’esterilització i aïllament i cultiu </a:t>
            </a:r>
            <a:r>
              <a:rPr lang="ca" sz="1098"/>
              <a:t>de microorganismes.</a:t>
            </a:r>
            <a:endParaRPr sz="1098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ca" sz="1098"/>
              <a:t>- Anàlisi dels mecanismes de </a:t>
            </a:r>
            <a:r>
              <a:rPr b="1" lang="ca" sz="1098"/>
              <a:t>transferència genètica horitzontal en bacteris </a:t>
            </a:r>
            <a:r>
              <a:rPr lang="ca" sz="1098"/>
              <a:t>i del problema de la </a:t>
            </a:r>
            <a:r>
              <a:rPr b="1" lang="ca" sz="1098"/>
              <a:t>resistència a antibiòtics</a:t>
            </a:r>
            <a:r>
              <a:rPr lang="ca" sz="1098"/>
              <a:t>.</a:t>
            </a:r>
            <a:endParaRPr sz="1098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ca" sz="1098"/>
              <a:t>- Comparació de les </a:t>
            </a:r>
            <a:r>
              <a:rPr b="1" lang="ca" sz="1098"/>
              <a:t>característiques i els mecanismes d’infecció de les diferents formes acel·lulars </a:t>
            </a:r>
            <a:r>
              <a:rPr lang="ca" sz="1098"/>
              <a:t>(virus, viroides i prions) i la seva importància biològica.</a:t>
            </a:r>
            <a:endParaRPr sz="1098"/>
          </a:p>
        </p:txBody>
      </p:sp>
      <p:pic>
        <p:nvPicPr>
          <p:cNvPr id="178" name="Google Shape;17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82725" y="366746"/>
            <a:ext cx="753149" cy="753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9"/>
          <p:cNvSpPr txBox="1"/>
          <p:nvPr>
            <p:ph idx="1" type="body"/>
          </p:nvPr>
        </p:nvSpPr>
        <p:spPr>
          <a:xfrm>
            <a:off x="1284800" y="935575"/>
            <a:ext cx="7038900" cy="444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a" sz="1450">
                <a:solidFill>
                  <a:schemeClr val="accent2"/>
                </a:solidFill>
              </a:rPr>
              <a:t>Immunologia</a:t>
            </a:r>
            <a:endParaRPr b="1" sz="1450">
              <a:solidFill>
                <a:schemeClr val="accent2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ca" sz="1098"/>
              <a:t>- </a:t>
            </a:r>
            <a:r>
              <a:rPr b="1" lang="ca" sz="1098"/>
              <a:t>Concepte d’immunitat</a:t>
            </a:r>
            <a:r>
              <a:rPr lang="ca" sz="1098"/>
              <a:t>. Aplicació a casos actuals i històrics rellevants.</a:t>
            </a:r>
            <a:endParaRPr sz="1098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ca" sz="1098"/>
              <a:t>- Identificació dels diferents </a:t>
            </a:r>
            <a:r>
              <a:rPr b="1" lang="ca" sz="1098"/>
              <a:t>tipus de barreres externes </a:t>
            </a:r>
            <a:r>
              <a:rPr lang="ca" sz="1098"/>
              <a:t>que dificulten l’entrada de patògens. Exemples relacionats amb la vida quotidiana.</a:t>
            </a:r>
            <a:endParaRPr sz="1098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ca" sz="1098"/>
              <a:t>- Diferenciació entre </a:t>
            </a:r>
            <a:r>
              <a:rPr b="1" lang="ca" sz="1098"/>
              <a:t>immunitat innata i específica</a:t>
            </a:r>
            <a:r>
              <a:rPr lang="ca" sz="1098"/>
              <a:t>, a partir d’exemples rellevants.</a:t>
            </a:r>
            <a:endParaRPr sz="1098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ca" sz="1098"/>
              <a:t>- Comparació entre els </a:t>
            </a:r>
            <a:r>
              <a:rPr b="1" lang="ca" sz="1098"/>
              <a:t>mecanismes d’acció de la immunitat humoral i cel·lular</a:t>
            </a:r>
            <a:r>
              <a:rPr lang="ca" sz="1098"/>
              <a:t>. Aplicació a casos propers a l’alumnat.</a:t>
            </a:r>
            <a:endParaRPr sz="1098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ca" sz="1098"/>
              <a:t>- Comparació dels mecanismes de </a:t>
            </a:r>
            <a:r>
              <a:rPr b="1" lang="ca" sz="1098"/>
              <a:t>funcionament de la immunitat artificial i natural</a:t>
            </a:r>
            <a:r>
              <a:rPr lang="ca" sz="1098"/>
              <a:t>, </a:t>
            </a:r>
            <a:r>
              <a:rPr b="1" lang="ca" sz="1098"/>
              <a:t>passiva i activa</a:t>
            </a:r>
            <a:r>
              <a:rPr lang="ca" sz="1098"/>
              <a:t>. Efectes de la </a:t>
            </a:r>
            <a:r>
              <a:rPr b="1" lang="ca" sz="1098"/>
              <a:t>vacunació </a:t>
            </a:r>
            <a:r>
              <a:rPr lang="ca" sz="1098"/>
              <a:t>en els individus i les poblacions en casos actuals i històrics rellevants.</a:t>
            </a:r>
            <a:endParaRPr sz="1098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ca" sz="1098"/>
              <a:t>- Anàlisi de les </a:t>
            </a:r>
            <a:r>
              <a:rPr b="1" lang="ca" sz="1098"/>
              <a:t>fases de les malalties infeccioses</a:t>
            </a:r>
            <a:r>
              <a:rPr lang="ca" sz="1098"/>
              <a:t>, a partir de casos propers o d’actualitat.</a:t>
            </a:r>
            <a:endParaRPr sz="1098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ca" sz="1098"/>
              <a:t>- Principals </a:t>
            </a:r>
            <a:r>
              <a:rPr b="1" lang="ca" sz="1098"/>
              <a:t>patologies del sistema immunitari</a:t>
            </a:r>
            <a:r>
              <a:rPr lang="ca" sz="1098"/>
              <a:t>: causes i rellevància clínica.</a:t>
            </a:r>
            <a:endParaRPr sz="1098"/>
          </a:p>
        </p:txBody>
      </p:sp>
      <p:pic>
        <p:nvPicPr>
          <p:cNvPr id="184" name="Google Shape;18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74425" y="428678"/>
            <a:ext cx="853800" cy="853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0"/>
          <p:cNvSpPr txBox="1"/>
          <p:nvPr>
            <p:ph idx="1" type="body"/>
          </p:nvPr>
        </p:nvSpPr>
        <p:spPr>
          <a:xfrm>
            <a:off x="1310200" y="681575"/>
            <a:ext cx="7038900" cy="194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a" sz="1450">
                <a:solidFill>
                  <a:schemeClr val="accent2"/>
                </a:solidFill>
              </a:rPr>
              <a:t>Biotecnologia</a:t>
            </a:r>
            <a:endParaRPr b="1" sz="1450">
              <a:solidFill>
                <a:schemeClr val="accent2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ca" sz="1098"/>
              <a:t>- Anàlisi de les </a:t>
            </a:r>
            <a:r>
              <a:rPr b="1" lang="ca" sz="1098"/>
              <a:t>tècniques més rellevants d’enginyeria genètica </a:t>
            </a:r>
            <a:r>
              <a:rPr lang="ca" sz="1098"/>
              <a:t>(PCR, enzims de restricció, clonació molecular, CRISPR-CAS9 i d’altres) i les seves </a:t>
            </a:r>
            <a:r>
              <a:rPr b="1" lang="ca" sz="1098"/>
              <a:t>aplicacions</a:t>
            </a:r>
            <a:r>
              <a:rPr lang="ca" sz="1098"/>
              <a:t>.</a:t>
            </a:r>
            <a:endParaRPr sz="1098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ca" sz="1098"/>
              <a:t>- Argumentació sobre la </a:t>
            </a:r>
            <a:r>
              <a:rPr b="1" lang="ca" sz="1098"/>
              <a:t>importància de la biotecnologia </a:t>
            </a:r>
            <a:r>
              <a:rPr lang="ca" sz="1098"/>
              <a:t>i les seves </a:t>
            </a:r>
            <a:r>
              <a:rPr b="1" lang="ca" sz="1098"/>
              <a:t>aplicacions en diferents àmbits </a:t>
            </a:r>
            <a:r>
              <a:rPr lang="ca" sz="1098"/>
              <a:t>(salut, agricultura, medi ambient, nous materials, indústria alimentària, etc.) destacant el </a:t>
            </a:r>
            <a:r>
              <a:rPr b="1" lang="ca" sz="1098"/>
              <a:t>paper dels microorganismes</a:t>
            </a:r>
            <a:r>
              <a:rPr lang="ca" sz="1098"/>
              <a:t>.</a:t>
            </a:r>
            <a:endParaRPr sz="1098"/>
          </a:p>
        </p:txBody>
      </p:sp>
      <p:pic>
        <p:nvPicPr>
          <p:cNvPr id="190" name="Google Shape;19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90322" y="62597"/>
            <a:ext cx="984275" cy="984275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0"/>
          <p:cNvSpPr txBox="1"/>
          <p:nvPr>
            <p:ph idx="1" type="body"/>
          </p:nvPr>
        </p:nvSpPr>
        <p:spPr>
          <a:xfrm>
            <a:off x="1310200" y="3145375"/>
            <a:ext cx="7038900" cy="444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a" sz="1450">
                <a:solidFill>
                  <a:schemeClr val="accent2"/>
                </a:solidFill>
              </a:rPr>
              <a:t>Evolució</a:t>
            </a:r>
            <a:endParaRPr b="1" sz="1450">
              <a:solidFill>
                <a:schemeClr val="accent2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ca" sz="1098"/>
              <a:t>- </a:t>
            </a:r>
            <a:r>
              <a:rPr b="1" lang="ca" sz="1098"/>
              <a:t>Justificació de l’evolució </a:t>
            </a:r>
            <a:r>
              <a:rPr lang="ca" sz="1098"/>
              <a:t>com un fet.</a:t>
            </a:r>
            <a:endParaRPr sz="1098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ca" sz="1098"/>
              <a:t>- Revisió dels antecedents històrics: </a:t>
            </a:r>
            <a:r>
              <a:rPr b="1" lang="ca" sz="1098"/>
              <a:t>lamarckisme i darwinisme</a:t>
            </a:r>
            <a:r>
              <a:rPr lang="ca" sz="1098"/>
              <a:t>. Identificació i anàlisi de les </a:t>
            </a:r>
            <a:r>
              <a:rPr b="1" lang="ca" sz="1098"/>
              <a:t>fonts de la variabilitat genètica</a:t>
            </a:r>
            <a:r>
              <a:rPr lang="ca" sz="1098"/>
              <a:t>: mutacions i recombinació genètica.</a:t>
            </a:r>
            <a:endParaRPr sz="1098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ca" sz="1098"/>
              <a:t>- </a:t>
            </a:r>
            <a:r>
              <a:rPr b="1" lang="ca" sz="1098"/>
              <a:t>Perspectives </a:t>
            </a:r>
            <a:r>
              <a:rPr lang="ca" sz="1098"/>
              <a:t>actuals sobre els </a:t>
            </a:r>
            <a:r>
              <a:rPr b="1" lang="ca" sz="1098"/>
              <a:t>mecanismes evolutius</a:t>
            </a:r>
            <a:r>
              <a:rPr lang="ca" sz="1098"/>
              <a:t>.</a:t>
            </a:r>
            <a:endParaRPr sz="1098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098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098"/>
          </a:p>
        </p:txBody>
      </p:sp>
      <p:pic>
        <p:nvPicPr>
          <p:cNvPr id="192" name="Google Shape;192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18825" y="2497650"/>
            <a:ext cx="970275" cy="970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1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/>
              <a:t>Competències i criteris d’avaluació</a:t>
            </a:r>
            <a:endParaRPr/>
          </a:p>
        </p:txBody>
      </p:sp>
      <p:sp>
        <p:nvSpPr>
          <p:cNvPr id="198" name="Google Shape;198;p21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ca" sz="1200">
                <a:solidFill>
                  <a:schemeClr val="accent2"/>
                </a:solidFill>
              </a:rPr>
              <a:t>C1.</a:t>
            </a:r>
            <a:r>
              <a:rPr b="1" lang="ca" sz="1200">
                <a:solidFill>
                  <a:srgbClr val="202124"/>
                </a:solidFill>
              </a:rPr>
              <a:t> Interpretar, comunicar informaci</a:t>
            </a:r>
            <a:r>
              <a:rPr b="1" lang="ca" sz="1200">
                <a:solidFill>
                  <a:srgbClr val="000000"/>
                </a:solidFill>
              </a:rPr>
              <a:t>ó i dades procedents de treballs científics, i argumentar amb precisió i utilitzant diferents formats, per analitzar conceptes, processos, mètodes, experiments o resultats de les ciències biològiques.</a:t>
            </a:r>
            <a:endParaRPr b="1" sz="12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ca" sz="1050">
                <a:solidFill>
                  <a:srgbClr val="202124"/>
                </a:solidFill>
              </a:rPr>
              <a:t>1.1 </a:t>
            </a:r>
            <a:r>
              <a:rPr lang="ca" sz="1050">
                <a:solidFill>
                  <a:srgbClr val="222222"/>
                </a:solidFill>
              </a:rPr>
              <a:t>Analitzar críticament conceptes i processos relacionats amb els sabers de la Biologia, seleccionant i interpretant informació en diferents formats (models, gràfics, taules, diagrames, fórmules, esquemes o d’altres).</a:t>
            </a:r>
            <a:endParaRPr sz="1050">
              <a:solidFill>
                <a:srgbClr val="222222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ca" sz="1050">
                <a:solidFill>
                  <a:srgbClr val="202124"/>
                </a:solidFill>
              </a:rPr>
              <a:t>1.2 </a:t>
            </a:r>
            <a:r>
              <a:rPr lang="ca" sz="1050">
                <a:solidFill>
                  <a:srgbClr val="222222"/>
                </a:solidFill>
              </a:rPr>
              <a:t>Comunicar informacions o opinions raonades relacionades amb els sabers de la matèria de Biologia, transmetre-les de manera clara i rigorosa, utilitzant la terminologia i el format adequats (models, gràfics, taules, vídeos, informes, diagrames, fórmules, esquemes, símbols, continguts digitals o d’altres) i responent de manera fonamentada i precisa a les qüestions que puguin sorgir durant el procés.</a:t>
            </a:r>
            <a:endParaRPr sz="1050">
              <a:solidFill>
                <a:srgbClr val="222222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ca" sz="1050">
                <a:solidFill>
                  <a:srgbClr val="202124"/>
                </a:solidFill>
              </a:rPr>
              <a:t>1.3 </a:t>
            </a:r>
            <a:r>
              <a:rPr lang="ca" sz="1050">
                <a:solidFill>
                  <a:srgbClr val="222222"/>
                </a:solidFill>
              </a:rPr>
              <a:t>Argumentar sobre aspectes relacionats amb els sabers de la matèria de Biologia, considerant els punts forts i febles de diferents posicions de manera raonada i amb una actitud oberta, flexible, receptiva i respectuosa davant l’opinió dels altres i basada en els coneixements científics</a:t>
            </a:r>
            <a:endParaRPr/>
          </a:p>
        </p:txBody>
      </p:sp>
      <p:pic>
        <p:nvPicPr>
          <p:cNvPr id="199" name="Google Shape;19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13900" y="197150"/>
            <a:ext cx="914100" cy="91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2"/>
          <p:cNvSpPr txBox="1"/>
          <p:nvPr>
            <p:ph idx="1" type="body"/>
          </p:nvPr>
        </p:nvSpPr>
        <p:spPr>
          <a:xfrm>
            <a:off x="1297500" y="287875"/>
            <a:ext cx="7038900" cy="45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a" sz="1200">
                <a:solidFill>
                  <a:schemeClr val="accent2"/>
                </a:solidFill>
              </a:rPr>
              <a:t>C2. </a:t>
            </a:r>
            <a:r>
              <a:rPr b="1" lang="ca" sz="1200"/>
              <a:t>Identificar, seleccionar, organitzar i avaluar críticament informació, contrastant-ne la fiabilitat per resoldre preguntes plantejades de manera autònoma i crear continguts relacionats amb les ciències biològiques.</a:t>
            </a:r>
            <a:endParaRPr b="1" sz="1200"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ca" sz="1050">
                <a:solidFill>
                  <a:srgbClr val="202124"/>
                </a:solidFill>
              </a:rPr>
              <a:t>2.1</a:t>
            </a:r>
            <a:r>
              <a:rPr lang="ca" sz="1050">
                <a:solidFill>
                  <a:srgbClr val="202124"/>
                </a:solidFill>
              </a:rPr>
              <a:t> </a:t>
            </a:r>
            <a:r>
              <a:rPr lang="ca" sz="1050">
                <a:solidFill>
                  <a:srgbClr val="222222"/>
                </a:solidFill>
              </a:rPr>
              <a:t>Plantejar i resoldre qüestions i crear continguts relacionats amb els sabers de la matèria de Biologia localitzant i citant fonts adequades i seleccionant, organitzant i analitzant críticament la informació</a:t>
            </a:r>
            <a:endParaRPr sz="1050">
              <a:solidFill>
                <a:srgbClr val="222222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ca" sz="1050">
                <a:solidFill>
                  <a:srgbClr val="202124"/>
                </a:solidFill>
              </a:rPr>
              <a:t>2.2</a:t>
            </a:r>
            <a:r>
              <a:rPr lang="ca" sz="1050">
                <a:solidFill>
                  <a:srgbClr val="202124"/>
                </a:solidFill>
              </a:rPr>
              <a:t> </a:t>
            </a:r>
            <a:r>
              <a:rPr lang="ca" sz="1050">
                <a:solidFill>
                  <a:srgbClr val="222222"/>
                </a:solidFill>
              </a:rPr>
              <a:t>Contrastar i justificar la credibilitat d’informació relacionada amb els sabers de la matèria, utilitzant fonts fiables, aportant dades i adoptant una actitud crítica i escèptica vers informacions interessades, sense autoria contrastada o sense una base científica, com ara pseudociències, teories de la conspiració, creences infundades, rumors, etc.</a:t>
            </a:r>
            <a:endParaRPr sz="1050">
              <a:solidFill>
                <a:srgbClr val="222222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222222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ca" sz="1200">
                <a:solidFill>
                  <a:schemeClr val="accent2"/>
                </a:solidFill>
              </a:rPr>
              <a:t>C3.</a:t>
            </a:r>
            <a:r>
              <a:rPr b="1" lang="ca" sz="1200">
                <a:solidFill>
                  <a:srgbClr val="222222"/>
                </a:solidFill>
              </a:rPr>
              <a:t> Dissenyar i desenvolupar projectes de recerca relacionats amb la biologia i analitzar críticament els resultats d’aquests projectes i de treballs d’investigació i divulgació, comprovant si segueixen els passos de la metodologia científica, per avaluar la fiabilitat de les conclusions.</a:t>
            </a:r>
            <a:endParaRPr b="1" sz="1200">
              <a:solidFill>
                <a:srgbClr val="222222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ca" sz="1050">
                <a:solidFill>
                  <a:srgbClr val="222222"/>
                </a:solidFill>
              </a:rPr>
              <a:t>3.1</a:t>
            </a:r>
            <a:r>
              <a:rPr lang="ca" sz="1050">
                <a:solidFill>
                  <a:srgbClr val="222222"/>
                </a:solidFill>
              </a:rPr>
              <a:t> Avaluar la fiabilitat de les conclusions d’un treball de recerca o de divulgació científica relacionat amb els sabers de la matèria d’acord amb la interpretació dels resultats obtinguts.</a:t>
            </a:r>
            <a:endParaRPr sz="1050">
              <a:solidFill>
                <a:srgbClr val="222222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ca" sz="1050">
                <a:solidFill>
                  <a:srgbClr val="222222"/>
                </a:solidFill>
              </a:rPr>
              <a:t>3.2</a:t>
            </a:r>
            <a:r>
              <a:rPr lang="ca" sz="1050">
                <a:solidFill>
                  <a:srgbClr val="222222"/>
                </a:solidFill>
              </a:rPr>
              <a:t> Argumentar, utilitzant exemples concrets, sobre la contribució de la ciència a la societat i la tasca de les persones que s’hi han dedicat, reflexionant sobre els biaixos de gènere en les ciències i entenent la investigació com una tasca col·lectiva i interdisciplinària en constant evolució influïda pel context polític i els recursos econòmics.</a:t>
            </a:r>
            <a:endParaRPr sz="1050">
              <a:solidFill>
                <a:srgbClr val="222222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3"/>
          <p:cNvSpPr txBox="1"/>
          <p:nvPr>
            <p:ph idx="1" type="body"/>
          </p:nvPr>
        </p:nvSpPr>
        <p:spPr>
          <a:xfrm>
            <a:off x="1297500" y="287875"/>
            <a:ext cx="7038900" cy="45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a" sz="1200">
                <a:solidFill>
                  <a:schemeClr val="accent2"/>
                </a:solidFill>
              </a:rPr>
              <a:t>C4. </a:t>
            </a:r>
            <a:r>
              <a:rPr b="1" lang="ca" sz="1200">
                <a:solidFill>
                  <a:srgbClr val="000000"/>
                </a:solidFill>
              </a:rPr>
              <a:t>Aplicar els aprenentatges de manera integrada i les diverses formes de raonament pròpies de la ciència, per plantejar i resoldre problemes relacionats amb les ciències biològiques, cercant i utilitzant les estratègies adequades, analitzant críticament les solucions i reformulant el procediment, si calgués.</a:t>
            </a:r>
            <a:endParaRPr b="1" sz="12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ca" sz="1050">
                <a:solidFill>
                  <a:srgbClr val="222222"/>
                </a:solidFill>
              </a:rPr>
              <a:t>4.1</a:t>
            </a:r>
            <a:r>
              <a:rPr lang="ca" sz="1050">
                <a:solidFill>
                  <a:srgbClr val="222222"/>
                </a:solidFill>
              </a:rPr>
              <a:t> Explicar fenòmens relacionats amb els sabers de la matèria mitjançant el plantejament i la resolució de problemes, cercant i utilitzant les estratègies i els recursos adequats</a:t>
            </a:r>
            <a:endParaRPr sz="1050">
              <a:solidFill>
                <a:srgbClr val="222222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ca" sz="1050">
                <a:solidFill>
                  <a:srgbClr val="222222"/>
                </a:solidFill>
              </a:rPr>
              <a:t>4.2 </a:t>
            </a:r>
            <a:r>
              <a:rPr lang="ca" sz="1050">
                <a:solidFill>
                  <a:srgbClr val="222222"/>
                </a:solidFill>
              </a:rPr>
              <a:t>Analitzar críticament la solució a un problema fent servir els sabers de la matèria de Biologia i reformular els procediments utilitzats o les conclusions si aquesta solució no fos viable o davant de noves dades aportades o trobades amb posterioritat.</a:t>
            </a:r>
            <a:endParaRPr sz="1050">
              <a:solidFill>
                <a:srgbClr val="222222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222222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222222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ca" sz="1200">
                <a:solidFill>
                  <a:schemeClr val="accent2"/>
                </a:solidFill>
              </a:rPr>
              <a:t>C5.</a:t>
            </a:r>
            <a:r>
              <a:rPr lang="ca" sz="1200">
                <a:solidFill>
                  <a:srgbClr val="000000"/>
                </a:solidFill>
              </a:rPr>
              <a:t> </a:t>
            </a:r>
            <a:r>
              <a:rPr b="1" lang="ca" sz="1200">
                <a:solidFill>
                  <a:srgbClr val="000000"/>
                </a:solidFill>
              </a:rPr>
              <a:t>Dissenyar, promoure i executar iniciatives de conservació del medi ambient basades en fonaments científics i analitzar els impactes d’activitats humanes sobre el medi ambient o la disponibilitat de recursos, a partir d’observacions de camp i d’informació en diferents formats per promoure i adoptar hàbits compatibles amb el desenvolupament sostenible.</a:t>
            </a:r>
            <a:endParaRPr b="1" sz="1200">
              <a:solidFill>
                <a:srgbClr val="222222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ca" sz="1050">
                <a:solidFill>
                  <a:srgbClr val="222222"/>
                </a:solidFill>
              </a:rPr>
              <a:t>5.1</a:t>
            </a:r>
            <a:r>
              <a:rPr lang="ca" sz="1050">
                <a:solidFill>
                  <a:srgbClr val="222222"/>
                </a:solidFill>
              </a:rPr>
              <a:t> Argumentar sobre la importància d’adoptar hàbits saludables i un model de desenvolupament sostenible, basant-se en els principis de la biologia, en particular de la biologia molecular, i relacionar-los amb els processos macroscòpics.</a:t>
            </a:r>
            <a:endParaRPr b="1" sz="1050">
              <a:solidFill>
                <a:srgbClr val="222222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4"/>
          <p:cNvSpPr txBox="1"/>
          <p:nvPr>
            <p:ph idx="1" type="body"/>
          </p:nvPr>
        </p:nvSpPr>
        <p:spPr>
          <a:xfrm>
            <a:off x="1297500" y="1519775"/>
            <a:ext cx="7038900" cy="33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a" sz="1200">
                <a:solidFill>
                  <a:schemeClr val="accent2"/>
                </a:solidFill>
              </a:rPr>
              <a:t>C6. </a:t>
            </a:r>
            <a:r>
              <a:rPr b="1" lang="ca" sz="1200">
                <a:solidFill>
                  <a:srgbClr val="000000"/>
                </a:solidFill>
              </a:rPr>
              <a:t>Descriure, integrar i relacionar els principals processos característics dels éssers vius per justificar la complexitat de la vida i desmarcar-la del que és inert.</a:t>
            </a:r>
            <a:endParaRPr b="1" sz="12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ca" sz="1050">
                <a:solidFill>
                  <a:srgbClr val="000000"/>
                </a:solidFill>
              </a:rPr>
              <a:t>6.1</a:t>
            </a:r>
            <a:r>
              <a:rPr lang="ca" sz="1050">
                <a:solidFill>
                  <a:srgbClr val="000000"/>
                </a:solidFill>
              </a:rPr>
              <a:t> Explicar les característiques i els processos vitals dels éssers vius mitjançant l’anàlisi de les seves biomolècules, de les seves funcions, de les interaccions bioquímiques entre biomolècules i de les seves reaccions metabòliques.</a:t>
            </a:r>
            <a:endParaRPr sz="105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ca" sz="1050">
                <a:solidFill>
                  <a:srgbClr val="000000"/>
                </a:solidFill>
              </a:rPr>
              <a:t>6.2</a:t>
            </a:r>
            <a:r>
              <a:rPr lang="ca" sz="1050">
                <a:solidFill>
                  <a:srgbClr val="000000"/>
                </a:solidFill>
              </a:rPr>
              <a:t> Aplicar metodologies analítiques al laboratori utilitzant els materials adequats amb precisió.</a:t>
            </a:r>
            <a:endParaRPr sz="105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ca" sz="1050">
                <a:solidFill>
                  <a:srgbClr val="000000"/>
                </a:solidFill>
              </a:rPr>
              <a:t>6.3</a:t>
            </a:r>
            <a:r>
              <a:rPr lang="ca" sz="1050">
                <a:solidFill>
                  <a:srgbClr val="000000"/>
                </a:solidFill>
              </a:rPr>
              <a:t> Justificar la importància del processament de la matèria i aal’energia per al manteniment de la vida en diferents nivells (cel·lular, organisme, ecosistema) i per a la seva capacitat d’autoconservació.</a:t>
            </a:r>
            <a:endParaRPr sz="105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ca" sz="1050">
                <a:solidFill>
                  <a:srgbClr val="000000"/>
                </a:solidFill>
              </a:rPr>
              <a:t>6.4</a:t>
            </a:r>
            <a:r>
              <a:rPr lang="ca" sz="1050">
                <a:solidFill>
                  <a:srgbClr val="000000"/>
                </a:solidFill>
              </a:rPr>
              <a:t> Argumentar la importància del programa genètic per a la vida dels éssers vius i la seva relació amb l’evolució biològica.</a:t>
            </a:r>
            <a:endParaRPr b="1" sz="1050">
              <a:solidFill>
                <a:srgbClr val="222222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/>
              <a:t>Criteris de qualificació</a:t>
            </a:r>
            <a:endParaRPr/>
          </a:p>
        </p:txBody>
      </p:sp>
      <p:sp>
        <p:nvSpPr>
          <p:cNvPr id="220" name="Google Shape;220;p25"/>
          <p:cNvSpPr txBox="1"/>
          <p:nvPr>
            <p:ph idx="1" type="body"/>
          </p:nvPr>
        </p:nvSpPr>
        <p:spPr>
          <a:xfrm>
            <a:off x="1297500" y="1151475"/>
            <a:ext cx="7038900" cy="374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a">
                <a:solidFill>
                  <a:schemeClr val="accent2"/>
                </a:solidFill>
              </a:rPr>
              <a:t>90%</a:t>
            </a:r>
            <a:r>
              <a:rPr lang="ca"/>
              <a:t> - </a:t>
            </a:r>
            <a:r>
              <a:rPr b="1" lang="ca"/>
              <a:t>Coneixements </a:t>
            </a:r>
            <a:r>
              <a:rPr lang="ca"/>
              <a:t>(proves escrites)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ca">
                <a:solidFill>
                  <a:schemeClr val="accent2"/>
                </a:solidFill>
              </a:rPr>
              <a:t>10%</a:t>
            </a:r>
            <a:r>
              <a:rPr lang="ca"/>
              <a:t> - </a:t>
            </a:r>
            <a:r>
              <a:rPr b="1" lang="ca"/>
              <a:t>Aptituds </a:t>
            </a:r>
            <a:r>
              <a:rPr lang="ca"/>
              <a:t>(pràctiques, activitats)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ca"/>
              <a:t>Si no es pot assistir a una prova, caldrà ensenyar el </a:t>
            </a:r>
            <a:r>
              <a:rPr b="1" lang="ca"/>
              <a:t>justificant </a:t>
            </a:r>
            <a:r>
              <a:rPr lang="ca"/>
              <a:t>al professor i entregar-lo a secretaria per poder realitzar-la amb posterioritat.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ca"/>
              <a:t>Hi haurà </a:t>
            </a:r>
            <a:r>
              <a:rPr b="1" lang="ca"/>
              <a:t>recuperacions trimestrals </a:t>
            </a:r>
            <a:r>
              <a:rPr lang="ca"/>
              <a:t>per qui hagi suspès cap dels 3 trimestres, així com la possibilitat de </a:t>
            </a:r>
            <a:r>
              <a:rPr b="1" lang="ca"/>
              <a:t>pujar nota </a:t>
            </a:r>
            <a:r>
              <a:rPr lang="ca"/>
              <a:t>per qui hagi aprovat.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ca"/>
              <a:t>La nota final surt de la </a:t>
            </a:r>
            <a:r>
              <a:rPr b="1" lang="ca"/>
              <a:t>mitjana aritmètica </a:t>
            </a:r>
            <a:r>
              <a:rPr lang="ca"/>
              <a:t>de les notes dels 3 trimestres, qui tingui una nota inferior a 5, s’haurà de presentar a la </a:t>
            </a:r>
            <a:r>
              <a:rPr b="1" lang="ca"/>
              <a:t>convocatòria extraordinària</a:t>
            </a:r>
            <a:r>
              <a:rPr lang="ca"/>
              <a:t>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ca"/>
              <a:t>Si es supera el </a:t>
            </a:r>
            <a:r>
              <a:rPr b="1" lang="ca"/>
              <a:t>10% de faltes no justificades </a:t>
            </a:r>
            <a:r>
              <a:rPr lang="ca"/>
              <a:t>es perdrà el dret d’avaluació contínua. En aquest cas no hi haurà notes trimestrals i es realitzarà una única prova final amb el contingut de tota la matèria.</a:t>
            </a:r>
            <a:endParaRPr/>
          </a:p>
        </p:txBody>
      </p:sp>
      <p:pic>
        <p:nvPicPr>
          <p:cNvPr id="221" name="Google Shape;22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54700" y="279450"/>
            <a:ext cx="1327100" cy="1327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Focus">
  <a:themeElements>
    <a:clrScheme name="Focus">
      <a:dk1>
        <a:srgbClr val="1B212C"/>
      </a:dk1>
      <a:lt1>
        <a:srgbClr val="FFFFFF"/>
      </a:lt1>
      <a:dk2>
        <a:srgbClr val="D9D9D9"/>
      </a:dk2>
      <a:lt2>
        <a:srgbClr val="82C7A5"/>
      </a:lt2>
      <a:accent1>
        <a:srgbClr val="0145AC"/>
      </a:accent1>
      <a:accent2>
        <a:srgbClr val="EECE1A"/>
      </a:accent2>
      <a:accent3>
        <a:srgbClr val="4E5567"/>
      </a:accent3>
      <a:accent4>
        <a:srgbClr val="F4D6AD"/>
      </a:accent4>
      <a:accent5>
        <a:srgbClr val="7890CD"/>
      </a:accent5>
      <a:accent6>
        <a:srgbClr val="F15E22"/>
      </a:accent6>
      <a:hlink>
        <a:srgbClr val="7890CD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