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7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3507611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3507611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35076112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35076112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36e7c626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36e7c626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36e7c626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36e7c626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36e7c626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a36e7c626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36e7c626c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36e7c626c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a36e7c626c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a36e7c626c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36e7c626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36e7c626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36e7c626c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36e7c626c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36e7c626c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a36e7c626c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36e7c626c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36e7c626c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a36e7c626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a36e7c626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a36e7c626c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a36e7c626c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a36e7c626c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a36e7c626c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a36e7c626c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a36e7c626c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a36e7c626c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a36e7c626c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a36e7c626c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a36e7c626c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youtube.com/watch?v=EMwGPPJ1Umk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IxlpDWItLPg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3.3.2 Formes fluvials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Casos especials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11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ca"/>
              <a:t>Captura fluvial</a:t>
            </a:r>
            <a:r>
              <a:rPr lang="ca"/>
              <a:t>: Ampliació d’una conca veïna </a:t>
            </a:r>
            <a:r>
              <a:rPr lang="ca"/>
              <a:t>envaint</a:t>
            </a:r>
            <a:r>
              <a:rPr lang="ca"/>
              <a:t> una altre. Problema quan delimiten països.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0" y="1867475"/>
            <a:ext cx="666750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Casos especials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12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Planes d’inundació → transport de sediments acumulats pel curs alt del riu.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500" y="1775175"/>
            <a:ext cx="4831342" cy="336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2300">
                <a:latin typeface="Roboto"/>
                <a:ea typeface="Roboto"/>
                <a:cs typeface="Roboto"/>
                <a:sym typeface="Roboto"/>
              </a:rPr>
              <a:t>Parts i efectes de les formes fluvials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u="sng">
                <a:solidFill>
                  <a:schemeClr val="hlink"/>
                </a:solidFill>
                <a:hlinkClick r:id="rId3"/>
              </a:rPr>
              <a:t>https://www.youtube.com/watch?v=EMwGPPJ1Umk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els materials com queden dipositats?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Els gruixuts (graves) → marge de la llera (formen murs de contenció natural)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Fins (llims) → s’escampen i sedimenten quan l’aigua es retira o perd cabal.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675" y="2096950"/>
            <a:ext cx="4372325" cy="295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92950"/>
            <a:ext cx="8520600" cy="9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qui determina el traçat del riu sobre la plana d’inundació?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5153400" cy="5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Els materials que transporta</a:t>
            </a:r>
            <a:endParaRPr/>
          </a:p>
        </p:txBody>
      </p:sp>
      <p:sp>
        <p:nvSpPr>
          <p:cNvPr id="88" name="Google Shape;88;p18"/>
          <p:cNvSpPr txBox="1"/>
          <p:nvPr/>
        </p:nvSpPr>
        <p:spPr>
          <a:xfrm>
            <a:off x="2695900" y="3688300"/>
            <a:ext cx="39171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800"/>
              <a:t>Recte (gairebé no ocorre mai)	 </a:t>
            </a:r>
            <a:endParaRPr sz="1800"/>
          </a:p>
        </p:txBody>
      </p:sp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 b="0" l="0" r="74213" t="0"/>
          <a:stretch/>
        </p:blipFill>
        <p:spPr>
          <a:xfrm>
            <a:off x="2695900" y="1714375"/>
            <a:ext cx="1054550" cy="19503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122450" y="4286250"/>
            <a:ext cx="64905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https://www.youtube.com/watch?v=uuRKcHwAStA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92950"/>
            <a:ext cx="8520600" cy="9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qui determina el traçat del riu sobre la plana d’inundació?</a:t>
            </a:r>
            <a:endParaRPr/>
          </a:p>
        </p:txBody>
      </p:sp>
      <p:sp>
        <p:nvSpPr>
          <p:cNvPr id="96" name="Google Shape;96;p19"/>
          <p:cNvSpPr txBox="1"/>
          <p:nvPr/>
        </p:nvSpPr>
        <p:spPr>
          <a:xfrm>
            <a:off x="155850" y="3573525"/>
            <a:ext cx="8832300" cy="1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a" sz="1800">
                <a:solidFill>
                  <a:schemeClr val="dk1"/>
                </a:solidFill>
              </a:rPr>
              <a:t>Cursos anastomòtics</a:t>
            </a:r>
            <a:r>
              <a:rPr lang="ca" sz="1800">
                <a:solidFill>
                  <a:schemeClr val="dk1"/>
                </a:solidFill>
              </a:rPr>
              <a:t> (material gruixut) - S’acumulen graves. Lloc: part alta curs mitjà riu i dejecció torrents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647" y="2004272"/>
            <a:ext cx="2144422" cy="1484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9"/>
          <p:cNvCxnSpPr/>
          <p:nvPr/>
        </p:nvCxnSpPr>
        <p:spPr>
          <a:xfrm flipH="1" rot="10800000">
            <a:off x="2592150" y="1892750"/>
            <a:ext cx="642900" cy="55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" name="Google Shape;99;p19"/>
          <p:cNvSpPr txBox="1"/>
          <p:nvPr/>
        </p:nvSpPr>
        <p:spPr>
          <a:xfrm>
            <a:off x="3235050" y="1413250"/>
            <a:ext cx="13368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Barres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longitudinals</a:t>
            </a: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 rotWithShape="1">
          <a:blip r:embed="rId4">
            <a:alphaModFix/>
          </a:blip>
          <a:srcRect b="13718" l="68866" r="0" t="0"/>
          <a:stretch/>
        </p:blipFill>
        <p:spPr>
          <a:xfrm>
            <a:off x="5050025" y="1652250"/>
            <a:ext cx="1123200" cy="148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108275"/>
            <a:ext cx="8520600" cy="9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qui determina el traçat del riu sobre la plana d’inundació?</a:t>
            </a:r>
            <a:endParaRPr/>
          </a:p>
        </p:txBody>
      </p:sp>
      <p:sp>
        <p:nvSpPr>
          <p:cNvPr id="106" name="Google Shape;106;p20"/>
          <p:cNvSpPr txBox="1"/>
          <p:nvPr/>
        </p:nvSpPr>
        <p:spPr>
          <a:xfrm>
            <a:off x="642875" y="3732775"/>
            <a:ext cx="7807200" cy="12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800">
                <a:solidFill>
                  <a:schemeClr val="dk1"/>
                </a:solidFill>
              </a:rPr>
              <a:t>Meandres (material fi) - riu fa corbes (meandres). Poden eixamplar la vall - vídeo: </a:t>
            </a:r>
            <a:r>
              <a:rPr lang="ca" sz="18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https://www.youtube.com/watch?v=IxlpDWItLPg</a:t>
            </a:r>
            <a:r>
              <a:rPr lang="ca" sz="1800">
                <a:solidFill>
                  <a:schemeClr val="dk2"/>
                </a:solidFill>
              </a:rPr>
              <a:t> (fes la representació gràfica del que has vist. Marca on s’erosiona, on sedimenta i el procés fins tenir un meandre abandonat)</a:t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 rotWithShape="1">
          <a:blip r:embed="rId4">
            <a:alphaModFix/>
          </a:blip>
          <a:srcRect b="0" l="28422" r="33022" t="0"/>
          <a:stretch/>
        </p:blipFill>
        <p:spPr>
          <a:xfrm>
            <a:off x="1576724" y="1231313"/>
            <a:ext cx="1576725" cy="195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3850" y="1334975"/>
            <a:ext cx="2619375" cy="1743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20"/>
          <p:cNvCxnSpPr/>
          <p:nvPr/>
        </p:nvCxnSpPr>
        <p:spPr>
          <a:xfrm rot="10800000">
            <a:off x="1056125" y="1821525"/>
            <a:ext cx="903300" cy="336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" name="Google Shape;110;p20"/>
          <p:cNvSpPr txBox="1"/>
          <p:nvPr/>
        </p:nvSpPr>
        <p:spPr>
          <a:xfrm>
            <a:off x="0" y="1334975"/>
            <a:ext cx="17451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fondària màxima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(més erosió i velocitat riu)</a:t>
            </a:r>
            <a:endParaRPr/>
          </a:p>
        </p:txBody>
      </p:sp>
      <p:cxnSp>
        <p:nvCxnSpPr>
          <p:cNvPr id="111" name="Google Shape;111;p20"/>
          <p:cNvCxnSpPr/>
          <p:nvPr/>
        </p:nvCxnSpPr>
        <p:spPr>
          <a:xfrm flipH="1" rot="10800000">
            <a:off x="2296200" y="1209325"/>
            <a:ext cx="765300" cy="566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20"/>
          <p:cNvSpPr txBox="1"/>
          <p:nvPr/>
        </p:nvSpPr>
        <p:spPr>
          <a:xfrm>
            <a:off x="3000375" y="872550"/>
            <a:ext cx="1806300" cy="5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sedimenta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Meandres i cursos anastomòtics</a:t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Tenen mecanismes autoreguladors del riu (garanteixen el transport dels materials), adaptats al seu medi.</a:t>
            </a: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8250" y="2012150"/>
            <a:ext cx="66675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0" y="4703625"/>
            <a:ext cx="91440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https://www.youtube.com/watch?v=pxsBAX_WAPk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On l’erosió pot ser vertical</a:t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Degut a: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Canvis nivell de base.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Alteracions cabal extremes (sequeres, inundacions).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Es forma un graó topogràfic.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L’antiga plana es pot erosionar si el riu (plana d’inundació) l’erosiona.</a:t>
            </a: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263" y="2935063"/>
            <a:ext cx="7553325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l’erosió vertical pot originar TERRASSES</a:t>
            </a:r>
            <a:endParaRPr/>
          </a:p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Graons topogràfics que queden a banda i banda de la llera.</a:t>
            </a:r>
            <a:endParaRPr/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601" y="2419350"/>
            <a:ext cx="4708822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2600" y="2819400"/>
            <a:ext cx="3905250" cy="23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Origen Terrasses</a:t>
            </a:r>
            <a:endParaRPr/>
          </a:p>
        </p:txBody>
      </p:sp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Períodes glacials (origina fluctuacions precipitació):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ca"/>
              <a:t>Retrocés gel </a:t>
            </a:r>
            <a:r>
              <a:rPr lang="ca"/>
              <a:t>→ </a:t>
            </a:r>
            <a:r>
              <a:rPr b="1" lang="ca"/>
              <a:t>augmenta nivell mar</a:t>
            </a:r>
            <a:r>
              <a:rPr lang="ca"/>
              <a:t> → transport material morenes glacials → agradació llera i desenvolupament planes d’inundació (</a:t>
            </a:r>
            <a:r>
              <a:rPr b="1" lang="ca"/>
              <a:t>sedimentació</a:t>
            </a:r>
            <a:r>
              <a:rPr lang="ca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ca"/>
              <a:t>Avanç gel (</a:t>
            </a:r>
            <a:r>
              <a:rPr b="1" lang="ca"/>
              <a:t>glaciació</a:t>
            </a:r>
            <a:r>
              <a:rPr lang="ca"/>
              <a:t>) → aigua queda retinguda en forma de gel →  </a:t>
            </a:r>
            <a:r>
              <a:rPr b="1" lang="ca"/>
              <a:t>disminueix nivell mar </a:t>
            </a:r>
            <a:r>
              <a:rPr lang="ca"/>
              <a:t>→ disminueix base riu → </a:t>
            </a:r>
            <a:r>
              <a:rPr b="1" lang="ca"/>
              <a:t>erosió </a:t>
            </a:r>
            <a:r>
              <a:rPr lang="ca"/>
              <a:t>base llera</a:t>
            </a:r>
            <a:endParaRPr/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6321" y="2648300"/>
            <a:ext cx="3660575" cy="24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I com podem fixar un riu i que no faci aquestes corbes?</a:t>
            </a:r>
            <a:endParaRPr/>
          </a:p>
        </p:txBody>
      </p:sp>
      <p:sp>
        <p:nvSpPr>
          <p:cNvPr id="148" name="Google Shape;148;p25"/>
          <p:cNvSpPr txBox="1"/>
          <p:nvPr>
            <p:ph idx="1" type="body"/>
          </p:nvPr>
        </p:nvSpPr>
        <p:spPr>
          <a:xfrm>
            <a:off x="311700" y="1397400"/>
            <a:ext cx="8520600" cy="12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Canalitzant-lo artificialment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Plantar vegetació llenyosa abundant per dificultar l’erosió del riu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Ficar murs de contenció a les parts del riu més exposades a l’erosió.</a:t>
            </a: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651" y="2571750"/>
            <a:ext cx="2902074" cy="217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 rotWithShape="1">
          <a:blip r:embed="rId4">
            <a:alphaModFix/>
          </a:blip>
          <a:srcRect b="9140" l="0" r="0" t="0"/>
          <a:stretch/>
        </p:blipFill>
        <p:spPr>
          <a:xfrm>
            <a:off x="4064450" y="2571750"/>
            <a:ext cx="3189975" cy="217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Exercicis</a:t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Exercici 4, pàgina 156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3.3.3 Transport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Partícules</a:t>
            </a:r>
            <a:r>
              <a:rPr lang="ca"/>
              <a:t> </a:t>
            </a:r>
            <a:r>
              <a:rPr b="1" lang="ca"/>
              <a:t>fines </a:t>
            </a:r>
            <a:r>
              <a:rPr lang="ca"/>
              <a:t>(càrrega en </a:t>
            </a:r>
            <a:r>
              <a:rPr b="1" lang="ca"/>
              <a:t>suspensió</a:t>
            </a:r>
            <a:r>
              <a:rPr lang="ca"/>
              <a:t>) - suspensió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Partícules </a:t>
            </a:r>
            <a:r>
              <a:rPr b="1" lang="ca"/>
              <a:t>grosses </a:t>
            </a:r>
            <a:r>
              <a:rPr lang="ca"/>
              <a:t>(càrrega de </a:t>
            </a:r>
            <a:r>
              <a:rPr b="1" lang="ca"/>
              <a:t>fons</a:t>
            </a:r>
            <a:r>
              <a:rPr lang="ca"/>
              <a:t>) - arrossegament, rodament i saltació.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Partícules </a:t>
            </a:r>
            <a:r>
              <a:rPr b="1" lang="ca"/>
              <a:t>solubles </a:t>
            </a:r>
            <a:r>
              <a:rPr lang="ca"/>
              <a:t>(càrrega en </a:t>
            </a:r>
            <a:r>
              <a:rPr b="1" lang="ca"/>
              <a:t>solució</a:t>
            </a:r>
            <a:r>
              <a:rPr lang="ca"/>
              <a:t>)</a:t>
            </a:r>
            <a:endParaRPr/>
          </a:p>
        </p:txBody>
      </p:sp>
      <p:pic>
        <p:nvPicPr>
          <p:cNvPr id="163" name="Google Shape;1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4825" y="2393050"/>
            <a:ext cx="3934175" cy="265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3.3.3 Transport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Maduresa textural (angulós a rodó i uniforme) i </a:t>
            </a:r>
            <a:r>
              <a:rPr lang="ca"/>
              <a:t>Maduresa mineralògica (quedaran al final ems minerals durs i insolubles, com el quars).</a:t>
            </a:r>
            <a:endParaRPr/>
          </a:p>
        </p:txBody>
      </p:sp>
      <p:pic>
        <p:nvPicPr>
          <p:cNvPr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4800" y="2235238"/>
            <a:ext cx="6667500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3.3.3 Transport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 txBox="1"/>
          <p:nvPr>
            <p:ph idx="1" type="body"/>
          </p:nvPr>
        </p:nvSpPr>
        <p:spPr>
          <a:xfrm>
            <a:off x="311700" y="1000075"/>
            <a:ext cx="8520600" cy="112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Les sorres es mobilitzen més fàcilment que les argiles (tot i ser més fines). Això és degut a la càrrega elèctrica de les argiles (s’enganxen i formen clasts grans) → </a:t>
            </a:r>
            <a:r>
              <a:rPr b="1" lang="ca"/>
              <a:t>Efecte Hjülstrom. </a:t>
            </a:r>
            <a:r>
              <a:rPr lang="ca"/>
              <a:t>Figura 14 i 15 llibre pàgina 139.</a:t>
            </a:r>
            <a:endParaRPr/>
          </a:p>
        </p:txBody>
      </p:sp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0650" y="2121700"/>
            <a:ext cx="3690340" cy="302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Exercici</a:t>
            </a:r>
            <a:endParaRPr/>
          </a:p>
        </p:txBody>
      </p:sp>
      <p:sp>
        <p:nvSpPr>
          <p:cNvPr id="183" name="Google Shape;18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1 pàgina 154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