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5" roundtripDataSignature="AMtx7mjuCwTZuhScMD8kAUTr/HE5iI15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571cbad83_1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571cbad83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7a548f3c4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7a548f3c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7a548f3c4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7a548f3c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44" name="Google Shape;4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5" name="Google Shape;55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6" name="Google Shape;56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57" name="Google Shape;57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4" name="Google Shape;64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71550" y="549275"/>
            <a:ext cx="7200900" cy="143986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UNITAT 4: L’EMPRESA I EL SEU CONTEXT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3132137" y="1989137"/>
            <a:ext cx="5040312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aquesta unitat veurem els següents apartats: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2413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3975" y="5810250"/>
            <a:ext cx="498475" cy="4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1550" y="2386012"/>
            <a:ext cx="169545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549275"/>
            <a:ext cx="792162" cy="7191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2411412" y="404812"/>
            <a:ext cx="4321175" cy="116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684212" y="2152650"/>
            <a:ext cx="1511300" cy="6461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Classificació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d'empreses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2195512" y="1844675"/>
            <a:ext cx="73025" cy="144145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411412" y="1916112"/>
            <a:ext cx="259238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Segons la seva activitat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2411412" y="2420937"/>
            <a:ext cx="3313112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Segons la propietat del capital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2411412" y="2997200"/>
            <a:ext cx="324008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Segons la seva forma jurídica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5040312" y="1960562"/>
            <a:ext cx="360362" cy="21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441950" y="1900237"/>
            <a:ext cx="2900362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Sector primari, secundari i terciari 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5795962" y="2565400"/>
            <a:ext cx="288925" cy="21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6064250" y="2490787"/>
            <a:ext cx="2365375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Públiques, privades, mixtes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863600" y="4724400"/>
            <a:ext cx="2663825" cy="1511300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Empreses individuals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Empresari individual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Emprenedor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responsabilitat limitada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4213225" y="4724400"/>
            <a:ext cx="3743325" cy="1511300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Societats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Societat anònima (S.A.)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Societat limitada (S.L.)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Societat limitada nova empresa (S.L.N.E.)</a:t>
            </a:r>
            <a:endParaRPr/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❖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Cooperatives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(S. Coop.)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2771775" y="3497262"/>
            <a:ext cx="287337" cy="10795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4267200" y="3476625"/>
            <a:ext cx="287337" cy="1100137"/>
          </a:xfrm>
          <a:prstGeom prst="downArrow">
            <a:avLst>
              <a:gd fmla="val 16652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5795962" y="3105150"/>
            <a:ext cx="3240087" cy="154781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Condicionants de l'elecció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b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Aportacions mínimes de constitució</a:t>
            </a:r>
            <a:endParaRPr b="0" i="0" sz="1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Nombre de socis</a:t>
            </a:r>
            <a:b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Responsabilitat a assumir</a:t>
            </a:r>
            <a:b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Manera de prendre les decisions</a:t>
            </a:r>
            <a:b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Transmissió de la propietat</a:t>
            </a:r>
            <a:b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Pago d'impostos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 rot="5400000">
            <a:off x="5110162" y="3495675"/>
            <a:ext cx="433387" cy="649287"/>
          </a:xfrm>
          <a:custGeom>
            <a:rect b="b" l="l" r="r" t="t"/>
            <a:pathLst>
              <a:path extrusionOk="0" h="21600" w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6550" y="549275"/>
            <a:ext cx="498475" cy="4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571cbad83_1_21"/>
          <p:cNvSpPr txBox="1"/>
          <p:nvPr/>
        </p:nvSpPr>
        <p:spPr>
          <a:xfrm>
            <a:off x="623700" y="925825"/>
            <a:ext cx="8362800" cy="54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b571cbad83_1_21"/>
          <p:cNvSpPr txBox="1"/>
          <p:nvPr/>
        </p:nvSpPr>
        <p:spPr>
          <a:xfrm>
            <a:off x="760175" y="495750"/>
            <a:ext cx="7535400" cy="56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Aportacions mínimes de capital: </a:t>
            </a:r>
            <a:r>
              <a:rPr lang="en-US"/>
              <a:t>L’empresari individual (autònoms) no està  obligat a tenir/aportar  una determinada quantitat de diners.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 canvi les Societats per poder formar-se/constituir-se la llei obliga als socis a fer una determinada aportació.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Nombre de socis:</a:t>
            </a:r>
            <a:r>
              <a:rPr lang="en-US"/>
              <a:t> Hi ha societats que es poden formar/constituir amb un sol soci i en canvi d’altres necessiten ser un nombre mínim de socis.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La Responsabilitat</a:t>
            </a:r>
            <a:r>
              <a:rPr lang="en-US"/>
              <a:t> </a:t>
            </a:r>
            <a:r>
              <a:rPr b="1" lang="en-US"/>
              <a:t>que poden assumir els socis varia segons el tipus d’empresa i pot ser: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Responsabilitat Limitada: </a:t>
            </a:r>
            <a:r>
              <a:rPr lang="en-US"/>
              <a:t>Vol dir que els socis només responen dels deutes que pugui tenir l’empresa amb el capital que hagin aportar a l’empresa.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Responsabilitat Il·limitada:  </a:t>
            </a:r>
            <a:r>
              <a:rPr lang="en-US">
                <a:solidFill>
                  <a:schemeClr val="dk1"/>
                </a:solidFill>
              </a:rPr>
              <a:t>Vol dir que els socis  responen dels deutes que pugui tenir l’empresa amb el capital que hagin aportar a l’empresa i també amb el seu propi capital.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Manera de prendre decisions: </a:t>
            </a:r>
            <a:r>
              <a:rPr lang="en-US">
                <a:solidFill>
                  <a:schemeClr val="dk1"/>
                </a:solidFill>
              </a:rPr>
              <a:t>Democràticament (1 soci = 1 vot)  o segons la propietat (més aportació de capital més vots)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Impostos: </a:t>
            </a:r>
            <a:r>
              <a:rPr lang="en-US">
                <a:solidFill>
                  <a:schemeClr val="dk1"/>
                </a:solidFill>
              </a:rPr>
              <a:t>L’empresari individual paga IRPF que és progressiu i en canvi les societat paguen l’Impost de Societats que és proporcional (25% general).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b7a548f3c4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448823" cy="655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b7a548f3c4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6367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549275"/>
            <a:ext cx="792162" cy="719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 txBox="1"/>
          <p:nvPr/>
        </p:nvSpPr>
        <p:spPr>
          <a:xfrm>
            <a:off x="2411412" y="1773237"/>
            <a:ext cx="6264275" cy="647700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L’equip humà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Són totes les persones directament vinclades amb l’empresa: propietaris, treballadors,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directius, administratius, etc.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2411412" y="2420937"/>
            <a:ext cx="6264275" cy="1728787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 material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Béns de capital utilitzats per desenvolupar l'activitat productiva; són els actius de l'empresa</a:t>
            </a:r>
            <a:b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</a:t>
            </a: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Actiu no corrent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Actius que romanen a l/t en l'empresa (màquines, vehicles, instal·lacions etc)</a:t>
            </a:r>
            <a:b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</a:t>
            </a: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Actiu corrent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Actius que romanen solament en el c/t ja que es renoven freqüentment (matèria primera,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diners, etc)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2411412" y="4149725"/>
            <a:ext cx="6264275" cy="1008062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 organitzatiu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 immaterial. Les empreses s'organitzen  en diferents departaments.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L'organització es plasma en els organigrames a través de representacions gràfiques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l'estructura jeràrquica de l'empresa</a:t>
            </a:r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2411412" y="5157787"/>
            <a:ext cx="6264275" cy="1223962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Entorn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Són els diferents aspectes que afecten a l'activitat de l'empresa.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Entorn</a:t>
            </a: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global:</a:t>
            </a: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afecta a totes les empreses</a:t>
            </a:r>
            <a:endParaRPr/>
          </a:p>
          <a:p>
            <a:pPr indent="-76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❑"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Entorno </a:t>
            </a:r>
            <a:r>
              <a:rPr b="1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específic:</a:t>
            </a: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afecta a una empresa en particular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395287" y="3141662"/>
            <a:ext cx="1584325" cy="1728787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l’empresa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2411412" y="404812"/>
            <a:ext cx="4321175" cy="116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6550" y="549275"/>
            <a:ext cx="498475" cy="4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549275"/>
            <a:ext cx="792162" cy="71913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4"/>
          <p:cNvSpPr txBox="1"/>
          <p:nvPr/>
        </p:nvSpPr>
        <p:spPr>
          <a:xfrm>
            <a:off x="466725" y="1989137"/>
            <a:ext cx="6434137" cy="923925"/>
          </a:xfrm>
          <a:prstGeom prst="rect">
            <a:avLst/>
          </a:prstGeom>
          <a:solidFill>
            <a:srgbClr val="66FF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responsabilitat social corporativa (RSC)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la integració voluntària per part de les empreses d’inquietuds socials i mediambientals que neixen del seu entorn.</a:t>
            </a:r>
            <a:endParaRPr/>
          </a:p>
        </p:txBody>
      </p:sp>
      <p:sp>
        <p:nvSpPr>
          <p:cNvPr id="144" name="Google Shape;144;p4"/>
          <p:cNvSpPr/>
          <p:nvPr/>
        </p:nvSpPr>
        <p:spPr>
          <a:xfrm>
            <a:off x="4284662" y="3359150"/>
            <a:ext cx="574675" cy="1150937"/>
          </a:xfrm>
          <a:prstGeom prst="downArrow">
            <a:avLst>
              <a:gd fmla="val 16215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515937" y="3933825"/>
            <a:ext cx="1458912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Treballadors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1612900" y="5080000"/>
            <a:ext cx="1300162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Proveïdors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4140200" y="4581525"/>
            <a:ext cx="89058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4510087" y="5321300"/>
            <a:ext cx="2582862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Mitjans de comunicació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6070600" y="4211637"/>
            <a:ext cx="1658937" cy="3698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Opínió pública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2632075" y="5695950"/>
            <a:ext cx="157003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 ambient</a:t>
            </a:r>
            <a:endParaRPr/>
          </a:p>
        </p:txBody>
      </p:sp>
      <p:sp>
        <p:nvSpPr>
          <p:cNvPr id="151" name="Google Shape;151;p4"/>
          <p:cNvSpPr txBox="1"/>
          <p:nvPr/>
        </p:nvSpPr>
        <p:spPr>
          <a:xfrm flipH="1">
            <a:off x="7667625" y="2224087"/>
            <a:ext cx="12541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7596187" y="2084387"/>
            <a:ext cx="1296987" cy="647700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 de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RSC</a:t>
            </a:r>
            <a:endParaRPr/>
          </a:p>
        </p:txBody>
      </p:sp>
      <p:sp>
        <p:nvSpPr>
          <p:cNvPr id="153" name="Google Shape;153;p4"/>
          <p:cNvSpPr/>
          <p:nvPr/>
        </p:nvSpPr>
        <p:spPr>
          <a:xfrm>
            <a:off x="7019925" y="2344737"/>
            <a:ext cx="360362" cy="28892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6443662" y="3284537"/>
            <a:ext cx="649287" cy="79057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5364162" y="3357562"/>
            <a:ext cx="576262" cy="1943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3059112" y="3360737"/>
            <a:ext cx="576262" cy="2228850"/>
          </a:xfrm>
          <a:prstGeom prst="downArrow">
            <a:avLst>
              <a:gd fmla="val 16365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974850" y="3346450"/>
            <a:ext cx="576262" cy="165576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863600" y="3282950"/>
            <a:ext cx="503237" cy="576262"/>
          </a:xfrm>
          <a:prstGeom prst="downArrow">
            <a:avLst>
              <a:gd fmla="val 16884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2411412" y="404812"/>
            <a:ext cx="4321175" cy="116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6550" y="549275"/>
            <a:ext cx="498475" cy="4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549275"/>
            <a:ext cx="792162" cy="719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 txBox="1"/>
          <p:nvPr/>
        </p:nvSpPr>
        <p:spPr>
          <a:xfrm>
            <a:off x="684212" y="4365625"/>
            <a:ext cx="3455987" cy="19446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 externs sense cost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Procedeixen de fora de l'empresa i 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són gratuïts. Alguns d'ells són: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□ Crèdit comercial de proveïdors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□ Fons espontanis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□ Ampliacions de capital</a:t>
            </a:r>
            <a:endParaRPr/>
          </a:p>
        </p:txBody>
      </p:sp>
      <p:sp>
        <p:nvSpPr>
          <p:cNvPr id="167" name="Google Shape;167;p5"/>
          <p:cNvSpPr txBox="1"/>
          <p:nvPr/>
        </p:nvSpPr>
        <p:spPr>
          <a:xfrm>
            <a:off x="4932362" y="2133600"/>
            <a:ext cx="3024187" cy="17287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 interns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Són fons que no han de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retornar-se. Solament tenen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“cost d'oportunitat”</a:t>
            </a:r>
            <a:b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(Reserves i uns altres)</a:t>
            </a:r>
            <a:endParaRPr/>
          </a:p>
        </p:txBody>
      </p:sp>
      <p:sp>
        <p:nvSpPr>
          <p:cNvPr id="168" name="Google Shape;168;p5"/>
          <p:cNvSpPr txBox="1"/>
          <p:nvPr/>
        </p:nvSpPr>
        <p:spPr>
          <a:xfrm>
            <a:off x="4427537" y="4365625"/>
            <a:ext cx="3816350" cy="187166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Recursos externs amb cost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Procedeixen de fora de l'empresa i es 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retornen amb interessos. Alguns d'ells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són: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□ Préstecs bancaris a c/t i l/t</a:t>
            </a:r>
            <a:b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□ Crèdits bancaris (línies de crèdit)</a:t>
            </a:r>
            <a:endParaRPr/>
          </a:p>
        </p:txBody>
      </p:sp>
      <p:sp>
        <p:nvSpPr>
          <p:cNvPr id="169" name="Google Shape;169;p5"/>
          <p:cNvSpPr txBox="1"/>
          <p:nvPr/>
        </p:nvSpPr>
        <p:spPr>
          <a:xfrm>
            <a:off x="1023937" y="1936750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188" y="1989138"/>
            <a:ext cx="1728787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"/>
          <p:cNvSpPr/>
          <p:nvPr/>
        </p:nvSpPr>
        <p:spPr>
          <a:xfrm rot="7980000">
            <a:off x="3922712" y="3429000"/>
            <a:ext cx="720725" cy="86360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2987675" y="2636837"/>
            <a:ext cx="1762125" cy="646112"/>
          </a:xfrm>
          <a:prstGeom prst="rect">
            <a:avLst/>
          </a:prstGeom>
          <a:solidFill>
            <a:srgbClr val="66FF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Possibilitats</a:t>
            </a:r>
            <a:b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finançament</a:t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2411412" y="404812"/>
            <a:ext cx="4321175" cy="116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pic>
        <p:nvPicPr>
          <p:cNvPr id="174" name="Google Shape;17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56550" y="549275"/>
            <a:ext cx="498475" cy="4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549275"/>
            <a:ext cx="792162" cy="71913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"/>
          <p:cNvSpPr txBox="1"/>
          <p:nvPr/>
        </p:nvSpPr>
        <p:spPr>
          <a:xfrm>
            <a:off x="395287" y="3592512"/>
            <a:ext cx="1512887" cy="915987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les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empreses</a:t>
            </a:r>
            <a:endParaRPr/>
          </a:p>
        </p:txBody>
      </p:sp>
      <p:sp>
        <p:nvSpPr>
          <p:cNvPr id="181" name="Google Shape;181;p6"/>
          <p:cNvSpPr/>
          <p:nvPr/>
        </p:nvSpPr>
        <p:spPr>
          <a:xfrm>
            <a:off x="1908175" y="2060575"/>
            <a:ext cx="144462" cy="431958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2052637" y="4581525"/>
            <a:ext cx="2014537" cy="738187"/>
          </a:xfrm>
          <a:prstGeom prst="rect">
            <a:avLst/>
          </a:prstGeom>
          <a:solidFill>
            <a:srgbClr val="66FF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tipus “fiscal”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(amb la “Hisenda</a:t>
            </a:r>
            <a:b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Pública”)</a:t>
            </a:r>
            <a:endParaRPr/>
          </a:p>
        </p:txBody>
      </p:sp>
      <p:sp>
        <p:nvSpPr>
          <p:cNvPr id="183" name="Google Shape;183;p6"/>
          <p:cNvSpPr/>
          <p:nvPr/>
        </p:nvSpPr>
        <p:spPr>
          <a:xfrm>
            <a:off x="3924300" y="2420937"/>
            <a:ext cx="144462" cy="15113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4284662" y="2492375"/>
            <a:ext cx="2762250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Cotizacions empresarials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4211637" y="3213100"/>
            <a:ext cx="3529012" cy="646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Cotitzacions dels treballadors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(l'empresa actua d'intermediària)</a:t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4111625" y="4076700"/>
            <a:ext cx="144462" cy="2447925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4284662" y="4349750"/>
            <a:ext cx="1120775" cy="368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Impostos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4319587" y="5778500"/>
            <a:ext cx="787400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Taxes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>
            <a:off x="5508625" y="3933825"/>
            <a:ext cx="71437" cy="115093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5724525" y="4149725"/>
            <a:ext cx="227488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Directes e indirectes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5651500" y="4652962"/>
            <a:ext cx="2967037" cy="369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Progressius i proporcionals</a:t>
            </a:r>
            <a:endParaRPr/>
          </a:p>
        </p:txBody>
      </p:sp>
      <p:sp>
        <p:nvSpPr>
          <p:cNvPr id="192" name="Google Shape;192;p6"/>
          <p:cNvSpPr txBox="1"/>
          <p:nvPr/>
        </p:nvSpPr>
        <p:spPr>
          <a:xfrm>
            <a:off x="2124075" y="2492375"/>
            <a:ext cx="1655762" cy="1008062"/>
          </a:xfrm>
          <a:prstGeom prst="rect">
            <a:avLst/>
          </a:prstGeom>
          <a:solidFill>
            <a:srgbClr val="66FF66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tipus “social”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(amb la S.S.)</a:t>
            </a:r>
            <a:endParaRPr/>
          </a:p>
        </p:txBody>
      </p:sp>
      <p:sp>
        <p:nvSpPr>
          <p:cNvPr id="193" name="Google Shape;193;p6"/>
          <p:cNvSpPr txBox="1"/>
          <p:nvPr/>
        </p:nvSpPr>
        <p:spPr>
          <a:xfrm>
            <a:off x="5940425" y="5753100"/>
            <a:ext cx="27352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Contrapartida directa</a:t>
            </a:r>
            <a:endParaRPr/>
          </a:p>
        </p:txBody>
      </p:sp>
      <p:sp>
        <p:nvSpPr>
          <p:cNvPr id="194" name="Google Shape;194;p6"/>
          <p:cNvSpPr txBox="1"/>
          <p:nvPr/>
        </p:nvSpPr>
        <p:spPr>
          <a:xfrm>
            <a:off x="5940425" y="5383212"/>
            <a:ext cx="321151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hi ha contrapartida directa</a:t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5219700" y="5827712"/>
            <a:ext cx="720725" cy="215900"/>
          </a:xfrm>
          <a:prstGeom prst="rightArrow">
            <a:avLst>
              <a:gd fmla="val 16747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"/>
          <p:cNvSpPr/>
          <p:nvPr/>
        </p:nvSpPr>
        <p:spPr>
          <a:xfrm rot="2220000">
            <a:off x="4770437" y="5062537"/>
            <a:ext cx="1241425" cy="217487"/>
          </a:xfrm>
          <a:prstGeom prst="rightArrow">
            <a:avLst>
              <a:gd fmla="val 16904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6"/>
          <p:cNvSpPr txBox="1"/>
          <p:nvPr/>
        </p:nvSpPr>
        <p:spPr>
          <a:xfrm>
            <a:off x="2411412" y="404812"/>
            <a:ext cx="4321175" cy="1169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Tipus d'empreses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de l'empresa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responsabilitat social corporativa (RSC)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Finançament empresarial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1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Obligacions de les empreses</a:t>
            </a:r>
            <a:endParaRPr/>
          </a:p>
        </p:txBody>
      </p:sp>
      <p:pic>
        <p:nvPicPr>
          <p:cNvPr id="198" name="Google Shape;19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6550" y="549275"/>
            <a:ext cx="498475" cy="4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2016-06-02T18:36:59Z</dcterms:created>
  <dc:creator>JOSE</dc:creator>
</cp:coreProperties>
</file>