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86" r:id="rId3"/>
    <p:sldId id="256" r:id="rId4"/>
    <p:sldId id="257" r:id="rId5"/>
    <p:sldId id="318" r:id="rId6"/>
    <p:sldId id="319" r:id="rId7"/>
    <p:sldId id="320" r:id="rId8"/>
    <p:sldId id="321" r:id="rId9"/>
    <p:sldId id="322" r:id="rId10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22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442E28-C0B2-4357-9F88-0F76B052DDF9}" type="datetimeFigureOut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6C38953-4BCE-47F7-9C0D-60E90FF182A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94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082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992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1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8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781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822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56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300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204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043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2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179512" y="404664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05</a:t>
            </a:r>
            <a:endParaRPr lang="es-ES" sz="3200" b="1" dirty="0"/>
          </a:p>
        </p:txBody>
      </p:sp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971600" y="274638"/>
            <a:ext cx="77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A2FE60-0AC5-44F8-BA4D-37B1DA376EB5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E33F72-4E7D-4F23-9CD0-66B979429D4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 err="1" smtClean="0">
                <a:latin typeface="+mn-lt"/>
              </a:rPr>
              <a:t>Tipus</a:t>
            </a:r>
            <a:r>
              <a:rPr lang="es-ES_tradnl" b="1" dirty="0" smtClean="0">
                <a:latin typeface="+mn-lt"/>
              </a:rPr>
              <a:t> de </a:t>
            </a:r>
            <a:r>
              <a:rPr lang="es-ES_tradnl" b="1" dirty="0" err="1" smtClean="0">
                <a:latin typeface="+mn-lt"/>
              </a:rPr>
              <a:t>mercat</a:t>
            </a:r>
            <a:endParaRPr lang="es-ES" b="1" dirty="0">
              <a:latin typeface="+mn-lt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80" y="245648"/>
            <a:ext cx="3978132" cy="10224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1762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Unitat</a:t>
            </a:r>
            <a:r>
              <a:rPr lang="es-ES" dirty="0" smtClean="0"/>
              <a:t> </a:t>
            </a:r>
            <a:r>
              <a:rPr lang="es-ES" dirty="0" smtClean="0"/>
              <a:t>05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1" y="3304440"/>
            <a:ext cx="6209051" cy="1595900"/>
          </a:xfrm>
          <a:prstGeom prst="rect">
            <a:avLst/>
          </a:prstGeom>
        </p:spPr>
      </p:pic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78" y="1644832"/>
            <a:ext cx="1213323" cy="12133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1934" y="4262777"/>
            <a:ext cx="35086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err="1" smtClean="0">
                <a:latin typeface="Verdana"/>
                <a:cs typeface="Verdana"/>
              </a:rPr>
              <a:t>Tipus</a:t>
            </a:r>
            <a:r>
              <a:rPr lang="es-ES" sz="3200" dirty="0" smtClean="0">
                <a:latin typeface="Verdana"/>
                <a:cs typeface="Verdana"/>
              </a:rPr>
              <a:t> </a:t>
            </a:r>
            <a:r>
              <a:rPr lang="es-ES" sz="3200" dirty="0" smtClean="0">
                <a:latin typeface="Verdana"/>
                <a:cs typeface="Verdana"/>
              </a:rPr>
              <a:t>de </a:t>
            </a:r>
            <a:r>
              <a:rPr lang="es-ES" sz="3200" dirty="0" err="1" smtClean="0">
                <a:latin typeface="Verdana"/>
                <a:cs typeface="Verdana"/>
              </a:rPr>
              <a:t>mercat</a:t>
            </a:r>
            <a:endParaRPr lang="es-ES" sz="32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4015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5 CuadroTexto"/>
          <p:cNvSpPr txBox="1">
            <a:spLocks noChangeArrowheads="1"/>
          </p:cNvSpPr>
          <p:nvPr/>
        </p:nvSpPr>
        <p:spPr bwMode="auto">
          <a:xfrm>
            <a:off x="3521075" y="2420888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En </a:t>
            </a:r>
            <a:r>
              <a:rPr lang="es-ES" dirty="0" err="1">
                <a:latin typeface="Calibri" pitchFamily="34" charset="0"/>
              </a:rPr>
              <a:t>aquesta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unitat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aprendreu</a:t>
            </a:r>
            <a:r>
              <a:rPr lang="es-ES" dirty="0">
                <a:latin typeface="Calibri" pitchFamily="34" charset="0"/>
              </a:rPr>
              <a:t>:</a:t>
            </a:r>
            <a:endParaRPr lang="es-ES" dirty="0">
              <a:latin typeface="Calibri" pitchFamily="34" charset="0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3533775" y="2941588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1.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i la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competència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3533775" y="3467050"/>
            <a:ext cx="622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2.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33775" y="4022675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3.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BF014-E312-4AAB-BA3B-1B3996CC3D95}" type="slidenum">
              <a:rPr lang="es-ES"/>
              <a:pPr>
                <a:defRPr/>
              </a:pPr>
              <a:t>2</a:t>
            </a:fld>
            <a:endParaRPr lang="es-ES" dirty="0"/>
          </a:p>
        </p:txBody>
      </p:sp>
      <p:sp>
        <p:nvSpPr>
          <p:cNvPr id="9" name="7 CuadroTexto"/>
          <p:cNvSpPr txBox="1">
            <a:spLocks noChangeArrowheads="1"/>
          </p:cNvSpPr>
          <p:nvPr/>
        </p:nvSpPr>
        <p:spPr bwMode="auto">
          <a:xfrm>
            <a:off x="3536780" y="4598342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4.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2" name="7 CuadroTexto"/>
          <p:cNvSpPr txBox="1">
            <a:spLocks noChangeArrowheads="1"/>
          </p:cNvSpPr>
          <p:nvPr/>
        </p:nvSpPr>
        <p:spPr bwMode="auto">
          <a:xfrm>
            <a:off x="3536780" y="5198045"/>
            <a:ext cx="56165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5.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0848"/>
            <a:ext cx="2756392" cy="4142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8" grpId="0" build="allAtOnce"/>
      <p:bldP spid="9" grpId="0" build="allAtOnce"/>
      <p:bldP spid="1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Característiques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179512" y="2420888"/>
            <a:ext cx="1872208" cy="2862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En </a:t>
            </a:r>
            <a:r>
              <a:rPr lang="es-ES_tradnl" dirty="0" err="1">
                <a:latin typeface="Calibri" pitchFamily="34" charset="0"/>
              </a:rPr>
              <a:t>els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mercats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b="1" dirty="0" err="1">
                <a:latin typeface="Calibri" pitchFamily="34" charset="0"/>
              </a:rPr>
              <a:t>competència</a:t>
            </a:r>
            <a:r>
              <a:rPr lang="es-ES_tradnl" b="1" dirty="0">
                <a:latin typeface="Calibri" pitchFamily="34" charset="0"/>
              </a:rPr>
              <a:t> perfecta </a:t>
            </a:r>
            <a:r>
              <a:rPr lang="es-ES_tradnl" dirty="0">
                <a:latin typeface="Calibri" pitchFamily="34" charset="0"/>
              </a:rPr>
              <a:t>les </a:t>
            </a:r>
            <a:r>
              <a:rPr lang="es-ES_tradnl" dirty="0" err="1">
                <a:latin typeface="Calibri" pitchFamily="34" charset="0"/>
              </a:rPr>
              <a:t>empreses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són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preuacceptants</a:t>
            </a:r>
            <a:r>
              <a:rPr lang="es-ES_tradnl" dirty="0">
                <a:latin typeface="Calibri" pitchFamily="34" charset="0"/>
              </a:rPr>
              <a:t> i funcionen</a:t>
            </a:r>
          </a:p>
          <a:p>
            <a:r>
              <a:rPr lang="es-ES_tradnl" dirty="0" err="1">
                <a:latin typeface="Calibri" pitchFamily="34" charset="0"/>
              </a:rPr>
              <a:t>d’acord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amb</a:t>
            </a:r>
            <a:r>
              <a:rPr lang="es-ES_tradnl" dirty="0">
                <a:latin typeface="Calibri" pitchFamily="34" charset="0"/>
              </a:rPr>
              <a:t> el </a:t>
            </a:r>
            <a:r>
              <a:rPr lang="es-ES_tradnl" dirty="0" err="1">
                <a:latin typeface="Calibri" pitchFamily="34" charset="0"/>
              </a:rPr>
              <a:t>lliure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joc</a:t>
            </a:r>
            <a:r>
              <a:rPr lang="es-ES_tradnl" dirty="0">
                <a:latin typeface="Calibri" pitchFamily="34" charset="0"/>
              </a:rPr>
              <a:t> de la </a:t>
            </a:r>
            <a:r>
              <a:rPr lang="es-ES_tradnl" dirty="0" err="1">
                <a:latin typeface="Calibri" pitchFamily="34" charset="0"/>
              </a:rPr>
              <a:t>llei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l’oferta</a:t>
            </a:r>
            <a:r>
              <a:rPr lang="es-ES_tradnl" dirty="0">
                <a:latin typeface="Calibri" pitchFamily="34" charset="0"/>
              </a:rPr>
              <a:t> i de la demanda.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013" y="2204864"/>
            <a:ext cx="4884483" cy="432048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93" y="2204864"/>
            <a:ext cx="1107951" cy="432048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250" y="2204864"/>
            <a:ext cx="967192" cy="432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Les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barreres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del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755576" y="3573016"/>
            <a:ext cx="42484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Les </a:t>
            </a:r>
            <a:r>
              <a:rPr lang="es-ES_tradnl" dirty="0" err="1">
                <a:latin typeface="Calibri" pitchFamily="34" charset="0"/>
              </a:rPr>
              <a:t>barreres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d’entrada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més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habituals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són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>
                <a:latin typeface="Calibri" pitchFamily="34" charset="0"/>
              </a:rPr>
              <a:t>Avantatges</a:t>
            </a:r>
            <a:r>
              <a:rPr lang="es-ES_tradnl" b="1" dirty="0">
                <a:latin typeface="Calibri" pitchFamily="34" charset="0"/>
              </a:rPr>
              <a:t> en costos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>
                <a:latin typeface="Calibri" pitchFamily="34" charset="0"/>
              </a:rPr>
              <a:t>Diferenciació</a:t>
            </a:r>
            <a:r>
              <a:rPr lang="es-ES_tradnl" b="1" dirty="0">
                <a:latin typeface="Calibri" pitchFamily="34" charset="0"/>
              </a:rPr>
              <a:t> del </a:t>
            </a:r>
            <a:r>
              <a:rPr lang="es-ES_tradnl" b="1" dirty="0" err="1">
                <a:latin typeface="Calibri" pitchFamily="34" charset="0"/>
              </a:rPr>
              <a:t>producte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>
                <a:latin typeface="Calibri" pitchFamily="34" charset="0"/>
              </a:rPr>
              <a:t>Inversions</a:t>
            </a:r>
            <a:r>
              <a:rPr lang="es-ES_tradnl" b="1" dirty="0">
                <a:latin typeface="Calibri" pitchFamily="34" charset="0"/>
              </a:rPr>
              <a:t> de capital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92896"/>
            <a:ext cx="7632848" cy="77987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5085184"/>
            <a:ext cx="7632848" cy="78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05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perfecta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Característiques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del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competència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perfecta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755576" y="2420888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Moltes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empreses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Empreses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preuacceptants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Mercat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smtClean="0">
                <a:latin typeface="Calibri" pitchFamily="34" charset="0"/>
              </a:rPr>
              <a:t>no </a:t>
            </a:r>
            <a:r>
              <a:rPr lang="es-ES_tradnl" b="1" dirty="0" err="1" smtClean="0">
                <a:latin typeface="Calibri" pitchFamily="34" charset="0"/>
              </a:rPr>
              <a:t>diferenciat</a:t>
            </a:r>
            <a:endParaRPr lang="es-ES_tradnl" b="1" dirty="0" smtClean="0">
              <a:latin typeface="Calibri" pitchFamily="34" charset="0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4027748" y="2420888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Forta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compet</a:t>
            </a:r>
            <a:r>
              <a:rPr lang="es-ES_tradnl" b="1" dirty="0" err="1" smtClean="0">
                <a:latin typeface="Calibri" pitchFamily="34" charset="0"/>
              </a:rPr>
              <a:t>è</a:t>
            </a:r>
            <a:r>
              <a:rPr lang="es-ES_tradnl" b="1" dirty="0" err="1" smtClean="0">
                <a:latin typeface="Calibri" pitchFamily="34" charset="0"/>
              </a:rPr>
              <a:t>ncia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Transpar</a:t>
            </a:r>
            <a:r>
              <a:rPr lang="es-ES_tradnl" b="1" dirty="0" err="1" smtClean="0">
                <a:latin typeface="Calibri" pitchFamily="34" charset="0"/>
              </a:rPr>
              <a:t>è</a:t>
            </a:r>
            <a:r>
              <a:rPr lang="es-ES_tradnl" b="1" dirty="0" err="1" smtClean="0">
                <a:latin typeface="Calibri" pitchFamily="34" charset="0"/>
              </a:rPr>
              <a:t>ncia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smtClean="0">
                <a:latin typeface="Calibri" pitchFamily="34" charset="0"/>
              </a:rPr>
              <a:t>de </a:t>
            </a:r>
            <a:r>
              <a:rPr lang="es-ES_tradnl" b="1" dirty="0" err="1" smtClean="0">
                <a:latin typeface="Calibri" pitchFamily="34" charset="0"/>
              </a:rPr>
              <a:t>preus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Llibertat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d’entrada</a:t>
            </a:r>
            <a:r>
              <a:rPr lang="es-ES_tradnl" b="1" dirty="0" smtClean="0">
                <a:latin typeface="Calibri" pitchFamily="34" charset="0"/>
              </a:rPr>
              <a:t> i </a:t>
            </a:r>
            <a:r>
              <a:rPr lang="es-ES_tradnl" b="1" dirty="0" err="1" smtClean="0">
                <a:latin typeface="Calibri" pitchFamily="34" charset="0"/>
              </a:rPr>
              <a:t>sortida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>
            <a:off x="827584" y="3429000"/>
            <a:ext cx="42484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Evolució</a:t>
            </a:r>
            <a:r>
              <a:rPr lang="es-ES_tradnl" dirty="0" smtClean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861048"/>
            <a:ext cx="1549414" cy="23042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3858978"/>
            <a:ext cx="2198313" cy="231749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3851594"/>
            <a:ext cx="2655191" cy="232412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240" y="3851594"/>
            <a:ext cx="2324120" cy="232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465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6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7386432" cy="6117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Característiques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compet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è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ncia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monopolista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3347864" y="2564904"/>
            <a:ext cx="42484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Moltes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empreses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>
                <a:latin typeface="Calibri" pitchFamily="34" charset="0"/>
              </a:rPr>
              <a:t>Diferenciació</a:t>
            </a:r>
            <a:r>
              <a:rPr lang="es-ES_tradnl" b="1" dirty="0">
                <a:latin typeface="Calibri" pitchFamily="34" charset="0"/>
              </a:rPr>
              <a:t> del </a:t>
            </a:r>
            <a:r>
              <a:rPr lang="es-ES_tradnl" b="1" dirty="0" err="1">
                <a:latin typeface="Calibri" pitchFamily="34" charset="0"/>
              </a:rPr>
              <a:t>producte</a:t>
            </a:r>
            <a:endParaRPr lang="es-ES_tradnl" b="1" dirty="0" smtClean="0">
              <a:latin typeface="Calibri" pitchFamily="34" charset="0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3419872" y="4293096"/>
            <a:ext cx="45046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ca-ES" dirty="0"/>
              <a:t>Important publicitat i imatge de marca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8" name="4 CuadroTexto"/>
          <p:cNvSpPr txBox="1">
            <a:spLocks noChangeArrowheads="1"/>
          </p:cNvSpPr>
          <p:nvPr/>
        </p:nvSpPr>
        <p:spPr bwMode="auto">
          <a:xfrm>
            <a:off x="3419872" y="4707597"/>
            <a:ext cx="45046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>
                <a:latin typeface="Calibri" pitchFamily="34" charset="0"/>
              </a:rPr>
              <a:t>Cada empresa </a:t>
            </a:r>
            <a:r>
              <a:rPr lang="es-ES_tradnl" dirty="0" err="1">
                <a:latin typeface="Calibri" pitchFamily="34" charset="0"/>
              </a:rPr>
              <a:t>actua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com</a:t>
            </a:r>
            <a:r>
              <a:rPr lang="es-ES_tradnl" dirty="0">
                <a:latin typeface="Calibri" pitchFamily="34" charset="0"/>
              </a:rPr>
              <a:t> monopolista en el </a:t>
            </a:r>
            <a:r>
              <a:rPr lang="es-ES_tradnl" dirty="0" err="1">
                <a:latin typeface="Calibri" pitchFamily="34" charset="0"/>
              </a:rPr>
              <a:t>seu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segment</a:t>
            </a:r>
            <a:r>
              <a:rPr lang="es-ES_tradnl" dirty="0" smtClean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mercat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276872"/>
            <a:ext cx="2126347" cy="4149080"/>
          </a:xfrm>
          <a:prstGeom prst="rect">
            <a:avLst/>
          </a:prstGeom>
        </p:spPr>
      </p:pic>
      <p:sp>
        <p:nvSpPr>
          <p:cNvPr id="6" name="Flecha abajo 5"/>
          <p:cNvSpPr/>
          <p:nvPr/>
        </p:nvSpPr>
        <p:spPr>
          <a:xfrm>
            <a:off x="4644008" y="3429000"/>
            <a:ext cx="576064" cy="648072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786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8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7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7386432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Funcionament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oligopolis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755576" y="2492896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b="1" dirty="0" smtClean="0">
                <a:latin typeface="Calibri" pitchFamily="34" charset="0"/>
              </a:rPr>
              <a:t>Poca </a:t>
            </a:r>
            <a:r>
              <a:rPr lang="es-ES_tradnl" b="1" dirty="0" err="1">
                <a:latin typeface="Calibri" pitchFamily="34" charset="0"/>
              </a:rPr>
              <a:t>competència</a:t>
            </a:r>
            <a:endParaRPr lang="es-ES_tradnl" b="1" dirty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 smtClean="0">
                <a:latin typeface="Calibri" pitchFamily="34" charset="0"/>
              </a:rPr>
              <a:t>Mercat</a:t>
            </a:r>
            <a:r>
              <a:rPr lang="es-ES_tradnl" b="1" dirty="0" smtClean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homogeni</a:t>
            </a:r>
            <a:endParaRPr lang="es-ES_tradnl" b="1" dirty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b="1" dirty="0" err="1">
                <a:latin typeface="Calibri" pitchFamily="34" charset="0"/>
              </a:rPr>
              <a:t>Fortes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inversions</a:t>
            </a:r>
            <a:r>
              <a:rPr lang="es-ES_tradnl" b="1" dirty="0">
                <a:latin typeface="Calibri" pitchFamily="34" charset="0"/>
              </a:rPr>
              <a:t> de capital</a:t>
            </a:r>
            <a:endParaRPr lang="es-ES_tradnl" b="1" dirty="0" smtClean="0">
              <a:latin typeface="Calibri" pitchFamily="34" charset="0"/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>
            <a:off x="755576" y="3639387"/>
            <a:ext cx="38884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Calibri" pitchFamily="34" charset="0"/>
              </a:rPr>
              <a:t>A) </a:t>
            </a:r>
            <a:r>
              <a:rPr lang="es-ES_tradnl" b="1" dirty="0" err="1">
                <a:latin typeface="Calibri" pitchFamily="34" charset="0"/>
              </a:rPr>
              <a:t>Sense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col·lusió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Polítiques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comercials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d’anticipació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Guerres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preus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Lideratge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preus</a:t>
            </a:r>
            <a:endParaRPr lang="es-ES_tradnl" dirty="0" smtClean="0">
              <a:latin typeface="Calibri" pitchFamily="34" charset="0"/>
            </a:endParaRPr>
          </a:p>
        </p:txBody>
      </p:sp>
      <p:sp>
        <p:nvSpPr>
          <p:cNvPr id="16" name="4 CuadroTexto"/>
          <p:cNvSpPr txBox="1">
            <a:spLocks noChangeArrowheads="1"/>
          </p:cNvSpPr>
          <p:nvPr/>
        </p:nvSpPr>
        <p:spPr bwMode="auto">
          <a:xfrm>
            <a:off x="755576" y="5085184"/>
            <a:ext cx="42484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Calibri" pitchFamily="34" charset="0"/>
              </a:rPr>
              <a:t>B) </a:t>
            </a:r>
            <a:r>
              <a:rPr lang="es-ES_tradnl" b="1" dirty="0" err="1">
                <a:latin typeface="Calibri" pitchFamily="34" charset="0"/>
              </a:rPr>
              <a:t>Amb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col·lusió</a:t>
            </a:r>
            <a:endParaRPr lang="es-ES_tradnl" b="1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Competència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sense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preus</a:t>
            </a:r>
            <a:endParaRPr lang="es-ES_tradnl" dirty="0" smtClean="0">
              <a:latin typeface="Calibri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Repartiment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mercat</a:t>
            </a:r>
            <a:endParaRPr lang="es-ES_tradnl" dirty="0" smtClean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834" y="2276872"/>
            <a:ext cx="4074481" cy="37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14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8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404664"/>
            <a:ext cx="403244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0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perfecta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La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competència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monopolista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L’oligopoli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monopoli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7386432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Funcionament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del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monopoli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755576" y="2492896"/>
            <a:ext cx="42484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Té el </a:t>
            </a:r>
            <a:r>
              <a:rPr lang="es-ES_tradnl" dirty="0" err="1">
                <a:latin typeface="Calibri" pitchFamily="34" charset="0"/>
              </a:rPr>
              <a:t>seu</a:t>
            </a:r>
            <a:r>
              <a:rPr lang="es-ES_tradnl" dirty="0">
                <a:latin typeface="Calibri" pitchFamily="34" charset="0"/>
              </a:rPr>
              <a:t> origen en </a:t>
            </a:r>
            <a:r>
              <a:rPr lang="es-ES_tradnl" b="1" dirty="0" err="1">
                <a:latin typeface="Calibri" pitchFamily="34" charset="0"/>
              </a:rPr>
              <a:t>barreres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d'entrada</a:t>
            </a:r>
            <a:r>
              <a:rPr lang="es-ES_tradnl" b="1" dirty="0" smtClean="0">
                <a:latin typeface="Calibri" pitchFamily="34" charset="0"/>
              </a:rPr>
              <a:t>:</a:t>
            </a:r>
            <a:endParaRPr lang="es-ES_tradnl" b="1" dirty="0" smtClean="0">
              <a:latin typeface="Calibri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821901" y="29382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Accés</a:t>
            </a:r>
            <a:r>
              <a:rPr lang="es-ES_tradnl" dirty="0">
                <a:latin typeface="Calibri" pitchFamily="34" charset="0"/>
              </a:rPr>
              <a:t> en exclusiva a un </a:t>
            </a:r>
            <a:r>
              <a:rPr lang="es-ES_tradnl" dirty="0" err="1">
                <a:latin typeface="Calibri" pitchFamily="34" charset="0"/>
              </a:rPr>
              <a:t>recurs</a:t>
            </a:r>
            <a:endParaRPr lang="es-ES_tradnl" dirty="0">
              <a:latin typeface="Calibri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4586774" y="29249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Existència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drets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 smtClean="0">
                <a:latin typeface="Calibri" pitchFamily="34" charset="0"/>
              </a:rPr>
              <a:t>legals</a:t>
            </a:r>
            <a:endParaRPr lang="es-ES_tradnl" dirty="0">
              <a:latin typeface="Calibri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821901" y="57332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Naturalesa</a:t>
            </a:r>
            <a:r>
              <a:rPr lang="es-ES_tradnl" dirty="0">
                <a:latin typeface="Calibri" pitchFamily="34" charset="0"/>
              </a:rPr>
              <a:t> del </a:t>
            </a:r>
            <a:r>
              <a:rPr lang="es-ES_tradnl" dirty="0" err="1">
                <a:latin typeface="Calibri" pitchFamily="34" charset="0"/>
              </a:rPr>
              <a:t>servei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prestat</a:t>
            </a:r>
            <a:endParaRPr lang="es-ES_tradnl" dirty="0">
              <a:latin typeface="Calibri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4572000" y="57332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Avantatge</a:t>
            </a:r>
            <a:r>
              <a:rPr lang="es-ES_tradnl" dirty="0">
                <a:latin typeface="Calibri" pitchFamily="34" charset="0"/>
              </a:rPr>
              <a:t> en costos</a:t>
            </a:r>
            <a:endParaRPr lang="es-ES_tradnl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431730"/>
            <a:ext cx="8496944" cy="215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7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315</Words>
  <Application>Microsoft Macintosh PowerPoint</Application>
  <PresentationFormat>Presentación en pantalla (4:3)</PresentationFormat>
  <Paragraphs>95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0" baseType="lpstr">
      <vt:lpstr>Tema de Office</vt:lpstr>
      <vt:lpstr>1_Tema de Office</vt:lpstr>
      <vt:lpstr>Unitat 05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Silvia Ristol</dc:creator>
  <cp:lastModifiedBy>Miguel Montanyà Revuelto</cp:lastModifiedBy>
  <cp:revision>182</cp:revision>
  <dcterms:created xsi:type="dcterms:W3CDTF">2012-01-30T10:57:12Z</dcterms:created>
  <dcterms:modified xsi:type="dcterms:W3CDTF">2019-07-03T18:06:41Z</dcterms:modified>
</cp:coreProperties>
</file>